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328" r:id="rId2"/>
    <p:sldId id="318" r:id="rId3"/>
    <p:sldId id="302" r:id="rId4"/>
    <p:sldId id="306" r:id="rId5"/>
    <p:sldId id="309" r:id="rId6"/>
    <p:sldId id="299" r:id="rId7"/>
    <p:sldId id="325" r:id="rId8"/>
    <p:sldId id="304" r:id="rId9"/>
    <p:sldId id="308" r:id="rId10"/>
    <p:sldId id="311" r:id="rId11"/>
    <p:sldId id="312" r:id="rId12"/>
    <p:sldId id="313" r:id="rId13"/>
    <p:sldId id="314" r:id="rId14"/>
    <p:sldId id="315" r:id="rId15"/>
    <p:sldId id="289" r:id="rId16"/>
    <p:sldId id="291" r:id="rId17"/>
    <p:sldId id="287" r:id="rId18"/>
    <p:sldId id="320" r:id="rId19"/>
    <p:sldId id="327" r:id="rId20"/>
    <p:sldId id="321" r:id="rId21"/>
    <p:sldId id="326" r:id="rId22"/>
    <p:sldId id="324"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6339" autoAdjust="0"/>
  </p:normalViewPr>
  <p:slideViewPr>
    <p:cSldViewPr snapToObjects="1">
      <p:cViewPr varScale="1">
        <p:scale>
          <a:sx n="81" d="100"/>
          <a:sy n="81" d="100"/>
        </p:scale>
        <p:origin x="102" y="10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p:scale>
          <a:sx n="200" d="100"/>
          <a:sy n="200" d="100"/>
        </p:scale>
        <p:origin x="144" y="-60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F40BACB-D847-7E4A-8304-3CA9AC78BFE2}" type="datetime1">
              <a:rPr lang="en-US"/>
              <a:pPr>
                <a:defRPr/>
              </a:pPr>
              <a:t>4/19/2022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9A6B2B5-F841-4840-9FE1-00F7019DA6EB}" type="slidenum">
              <a:rPr lang="en-US"/>
              <a:pPr>
                <a:defRPr/>
              </a:pPr>
              <a:t>‹#›</a:t>
            </a:fld>
            <a:endParaRPr lang="en-US"/>
          </a:p>
        </p:txBody>
      </p:sp>
    </p:spTree>
    <p:extLst>
      <p:ext uri="{BB962C8B-B14F-4D97-AF65-F5344CB8AC3E}">
        <p14:creationId xmlns:p14="http://schemas.microsoft.com/office/powerpoint/2010/main" val="3694002822"/>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140519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10</a:t>
            </a:fld>
            <a:endParaRPr lang="en-US"/>
          </a:p>
        </p:txBody>
      </p:sp>
    </p:spTree>
    <p:extLst>
      <p:ext uri="{BB962C8B-B14F-4D97-AF65-F5344CB8AC3E}">
        <p14:creationId xmlns:p14="http://schemas.microsoft.com/office/powerpoint/2010/main" val="524303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11</a:t>
            </a:fld>
            <a:endParaRPr lang="en-US"/>
          </a:p>
        </p:txBody>
      </p:sp>
    </p:spTree>
    <p:extLst>
      <p:ext uri="{BB962C8B-B14F-4D97-AF65-F5344CB8AC3E}">
        <p14:creationId xmlns:p14="http://schemas.microsoft.com/office/powerpoint/2010/main" val="1694695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12</a:t>
            </a:fld>
            <a:endParaRPr lang="en-US"/>
          </a:p>
        </p:txBody>
      </p:sp>
    </p:spTree>
    <p:extLst>
      <p:ext uri="{BB962C8B-B14F-4D97-AF65-F5344CB8AC3E}">
        <p14:creationId xmlns:p14="http://schemas.microsoft.com/office/powerpoint/2010/main" val="2833945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13</a:t>
            </a:fld>
            <a:endParaRPr lang="en-US"/>
          </a:p>
        </p:txBody>
      </p:sp>
    </p:spTree>
    <p:extLst>
      <p:ext uri="{BB962C8B-B14F-4D97-AF65-F5344CB8AC3E}">
        <p14:creationId xmlns:p14="http://schemas.microsoft.com/office/powerpoint/2010/main" val="1286450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CA" dirty="0">
                <a:ea typeface="+mn-ea"/>
                <a:cs typeface="+mn-cs"/>
              </a:rPr>
              <a:t> </a:t>
            </a:r>
            <a:endParaRPr lang="en-US" dirty="0">
              <a:ea typeface="+mn-ea"/>
              <a:cs typeface="+mn-cs"/>
            </a:endParaRPr>
          </a:p>
          <a:p>
            <a:pPr fontAlgn="auto">
              <a:spcBef>
                <a:spcPts val="0"/>
              </a:spcBef>
              <a:spcAft>
                <a:spcPts val="0"/>
              </a:spcAft>
              <a:defRPr/>
            </a:pPr>
            <a:r>
              <a:rPr lang="en-CA" dirty="0">
                <a:ea typeface="+mn-ea"/>
                <a:cs typeface="+mn-cs"/>
              </a:rPr>
              <a:t> </a:t>
            </a:r>
            <a:endParaRPr lang="en-US" dirty="0">
              <a:ea typeface="+mn-ea"/>
              <a:cs typeface="+mn-cs"/>
            </a:endParaRPr>
          </a:p>
          <a:p>
            <a:pPr fontAlgn="auto">
              <a:spcBef>
                <a:spcPts val="0"/>
              </a:spcBef>
              <a:spcAft>
                <a:spcPts val="0"/>
              </a:spcAft>
              <a:defRPr/>
            </a:pPr>
            <a:r>
              <a:rPr lang="en-CA" dirty="0">
                <a:ea typeface="+mn-ea"/>
                <a:cs typeface="+mn-cs"/>
              </a:rPr>
              <a:t> </a:t>
            </a:r>
            <a:endParaRPr lang="en-US" dirty="0">
              <a:ea typeface="+mn-ea"/>
              <a:cs typeface="+mn-cs"/>
            </a:endParaRPr>
          </a:p>
          <a:p>
            <a:pPr fontAlgn="auto">
              <a:spcBef>
                <a:spcPts val="0"/>
              </a:spcBef>
              <a:spcAft>
                <a:spcPts val="0"/>
              </a:spcAft>
              <a:defRPr/>
            </a:pPr>
            <a:endParaRPr lang="en-US" dirty="0">
              <a:ea typeface="+mn-ea"/>
              <a:cs typeface="+mn-cs"/>
            </a:endParaRP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7163D6-1962-784E-9A77-5FE4FC243ABE}" type="slidenum">
              <a:rPr lang="en-US">
                <a:ea typeface="ＭＳ Ｐゴシック" charset="-128"/>
                <a:cs typeface="ＭＳ Ｐゴシック" charset="-128"/>
              </a:rPr>
              <a:pPr fontAlgn="base">
                <a:spcBef>
                  <a:spcPct val="0"/>
                </a:spcBef>
                <a:spcAft>
                  <a:spcPct val="0"/>
                </a:spcAft>
              </a:pPr>
              <a:t>14</a:t>
            </a:fld>
            <a:endParaRPr lang="en-US">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15</a:t>
            </a:fld>
            <a:endParaRPr lang="en-US"/>
          </a:p>
        </p:txBody>
      </p:sp>
    </p:spTree>
    <p:extLst>
      <p:ext uri="{BB962C8B-B14F-4D97-AF65-F5344CB8AC3E}">
        <p14:creationId xmlns:p14="http://schemas.microsoft.com/office/powerpoint/2010/main" val="265524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16</a:t>
            </a:fld>
            <a:endParaRPr lang="en-US"/>
          </a:p>
        </p:txBody>
      </p:sp>
    </p:spTree>
    <p:extLst>
      <p:ext uri="{BB962C8B-B14F-4D97-AF65-F5344CB8AC3E}">
        <p14:creationId xmlns:p14="http://schemas.microsoft.com/office/powerpoint/2010/main" val="1777431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3542F3-6F85-654E-B959-6C99F6F43033}" type="slidenum">
              <a:rPr lang="en-US">
                <a:ea typeface="ＭＳ Ｐゴシック" charset="-128"/>
                <a:cs typeface="ＭＳ Ｐゴシック" charset="-128"/>
              </a:rPr>
              <a:pPr fontAlgn="base">
                <a:spcBef>
                  <a:spcPct val="0"/>
                </a:spcBef>
                <a:spcAft>
                  <a:spcPct val="0"/>
                </a:spcAft>
              </a:pPr>
              <a:t>17</a:t>
            </a:fld>
            <a:endParaRPr lang="en-US">
              <a:ea typeface="ＭＳ Ｐゴシック" charset="-128"/>
              <a:cs typeface="ＭＳ Ｐゴシック"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a:t>G</a:t>
            </a:r>
          </a:p>
          <a:p>
            <a:pPr algn="l"/>
            <a:r>
              <a:rPr lang="en-CA" dirty="0"/>
              <a:t>Differing definitions of authenticity, but both are compatible with our intended meaning here: </a:t>
            </a:r>
          </a:p>
          <a:p>
            <a:pPr algn="l"/>
            <a:r>
              <a:rPr lang="en-US" b="0" i="0" dirty="0">
                <a:solidFill>
                  <a:srgbClr val="2E2E2E"/>
                </a:solidFill>
                <a:effectLst/>
                <a:latin typeface="Open Sans" panose="020B0606030504020204" pitchFamily="34" charset="0"/>
              </a:rPr>
              <a:t>1)  An important issue for qualitative research is that of authenticity. In establishing authenticity, researchers seek reassurance that both the conduct and evaluation of research are genuine and credible not only in terms of participants' lived experiences (validity and reliability) but also with respect to the wider political and social implications of research. Authenticity involves shifting away from concerns about the reliability and validity of research to concerns about research that is worthwhile and thinking about its impact on members of the culture or community being researched. Authenticity, then, is seen as an important component of establishing trustworthiness in qualitative research so that it may be of some benefit to society (Givens, Sage Handbook; Guba &amp; Lincoln)</a:t>
            </a:r>
          </a:p>
          <a:p>
            <a:pPr algn="l"/>
            <a:endParaRPr lang="en-CA" dirty="0"/>
          </a:p>
        </p:txBody>
      </p:sp>
      <p:sp>
        <p:nvSpPr>
          <p:cNvPr id="4" name="Slide Number Placeholder 3"/>
          <p:cNvSpPr>
            <a:spLocks noGrp="1"/>
          </p:cNvSpPr>
          <p:nvPr>
            <p:ph type="sldNum" sz="quarter" idx="5"/>
          </p:nvPr>
        </p:nvSpPr>
        <p:spPr/>
        <p:txBody>
          <a:bodyPr/>
          <a:lstStyle/>
          <a:p>
            <a:fld id="{E1B0DE8D-F12D-4E0A-A67A-94A47A0463B7}" type="slidenum">
              <a:rPr lang="en-CA" smtClean="0"/>
              <a:t>18</a:t>
            </a:fld>
            <a:endParaRPr lang="en-CA"/>
          </a:p>
        </p:txBody>
      </p:sp>
    </p:spTree>
    <p:extLst>
      <p:ext uri="{BB962C8B-B14F-4D97-AF65-F5344CB8AC3E}">
        <p14:creationId xmlns:p14="http://schemas.microsoft.com/office/powerpoint/2010/main" val="4034273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800"/>
              </a:spcAft>
            </a:pPr>
            <a:r>
              <a:rPr lang="en-CA" sz="1200" dirty="0">
                <a:effectLst/>
                <a:latin typeface="AdvOT65f8a23b.I"/>
                <a:ea typeface="Calibri" panose="020F0502020204030204" pitchFamily="34" charset="0"/>
                <a:cs typeface="AdvOT65f8a23b.I"/>
              </a:rPr>
              <a:t>G</a:t>
            </a:r>
          </a:p>
          <a:p>
            <a:pPr>
              <a:spcAft>
                <a:spcPts val="800"/>
              </a:spcAft>
            </a:pPr>
            <a:r>
              <a:rPr lang="en-CA" sz="1200" dirty="0">
                <a:effectLst/>
                <a:latin typeface="AdvOT65f8a23b.I"/>
                <a:ea typeface="Calibri" panose="020F0502020204030204" pitchFamily="34" charset="0"/>
                <a:cs typeface="AdvOT65f8a23b.I"/>
              </a:rPr>
              <a:t>Responsibility or accountability </a:t>
            </a:r>
            <a:r>
              <a:rPr lang="en-CA" sz="1200" dirty="0">
                <a:effectLst/>
                <a:latin typeface="AdvOT46dcae81"/>
                <a:ea typeface="Calibri" panose="020F0502020204030204" pitchFamily="34" charset="0"/>
                <a:cs typeface="AdvOT46dcae81"/>
              </a:rPr>
              <a:t>follows from attentiveness and allows us to answer the question: Once due attention has been paid to a text, what should be done with regard to it, what</a:t>
            </a:r>
            <a:r>
              <a:rPr lang="en-CA" sz="1200" dirty="0">
                <a:latin typeface="Calibri" panose="020F0502020204030204" pitchFamily="34" charset="0"/>
                <a:ea typeface="Calibri" panose="020F0502020204030204" pitchFamily="34" charset="0"/>
                <a:cs typeface="Times New Roman" panose="02020603050405020304" pitchFamily="18" charset="0"/>
              </a:rPr>
              <a:t> </a:t>
            </a:r>
            <a:r>
              <a:rPr lang="en-CA" sz="1200" dirty="0">
                <a:effectLst/>
                <a:latin typeface="AdvOT46dcae81"/>
                <a:ea typeface="Calibri" panose="020F0502020204030204" pitchFamily="34" charset="0"/>
                <a:cs typeface="AdvOT46dcae81"/>
              </a:rPr>
              <a:t>commitments to ourselves and the texts are we willing to take on (Barad, 2007)?</a:t>
            </a:r>
          </a:p>
          <a:p>
            <a:pPr>
              <a:spcAft>
                <a:spcPts val="800"/>
              </a:spcAft>
            </a:pPr>
            <a:r>
              <a:rPr lang="en-CA" sz="1200" dirty="0">
                <a:effectLst/>
                <a:latin typeface="AdvOT46dcae81"/>
                <a:ea typeface="Calibri" panose="020F0502020204030204" pitchFamily="34" charset="0"/>
                <a:cs typeface="AdvOT46dcae81"/>
              </a:rPr>
              <a:t>ex. What interpretation do I give this text? How do I represent this data in my research? </a:t>
            </a:r>
          </a:p>
          <a:p>
            <a:r>
              <a:rPr lang="en-US" sz="1200" dirty="0">
                <a:latin typeface="AdvOT46dcae81"/>
              </a:rPr>
              <a:t>R</a:t>
            </a:r>
            <a:r>
              <a:rPr lang="en-US" sz="1200" b="0" i="0" u="none" strike="noStrike" baseline="0" dirty="0">
                <a:latin typeface="AdvOT46dcae81"/>
              </a:rPr>
              <a:t>esponse-able readings of texts are ethical practices. </a:t>
            </a:r>
            <a:r>
              <a:rPr lang="en-US" sz="1200" dirty="0">
                <a:latin typeface="AdvOT46dcae81"/>
              </a:rPr>
              <a:t>Not simply a critique to deconstruct and label “wrong”</a:t>
            </a:r>
          </a:p>
          <a:p>
            <a:r>
              <a:rPr lang="en-US" sz="1200" b="0" i="0" u="none" strike="noStrike" baseline="0" dirty="0">
                <a:latin typeface="AdvOT46dcae81"/>
              </a:rPr>
              <a:t>An ethics predicated on entanglement (and essentializing) that brings interpretation back to the reader/audience and their capacity to respond (not by labeling true/false/right/wrong) (</a:t>
            </a:r>
            <a:r>
              <a:rPr lang="en-US" sz="1200" b="0" i="0" u="none" strike="noStrike" baseline="0" dirty="0" err="1">
                <a:latin typeface="AdvOT46dcae81"/>
              </a:rPr>
              <a:t>Murris</a:t>
            </a:r>
            <a:r>
              <a:rPr lang="en-US" sz="1200" b="0" i="0" u="none" strike="noStrike" baseline="0" dirty="0">
                <a:latin typeface="AdvOT46dcae81"/>
              </a:rPr>
              <a:t> &amp; </a:t>
            </a:r>
            <a:r>
              <a:rPr lang="en-US" sz="1200" b="0" i="0" u="none" strike="noStrike" baseline="0" dirty="0" err="1">
                <a:latin typeface="AdvOT46dcae81"/>
              </a:rPr>
              <a:t>Bozalek</a:t>
            </a:r>
            <a:r>
              <a:rPr lang="en-US" sz="1200" b="0" i="0" u="none" strike="noStrike" baseline="0" dirty="0">
                <a:latin typeface="AdvOT46dcae81"/>
              </a:rPr>
              <a:t>, 2019; </a:t>
            </a:r>
            <a:r>
              <a:rPr lang="en-US" sz="1200" b="0" i="0" u="none" strike="noStrike" baseline="0" dirty="0" err="1">
                <a:latin typeface="AdvOT46dcae81"/>
              </a:rPr>
              <a:t>Bozalek</a:t>
            </a:r>
            <a:r>
              <a:rPr lang="en-US" sz="1200" b="0" i="0" u="none" strike="noStrike" baseline="0" dirty="0">
                <a:latin typeface="AdvOT46dcae81"/>
              </a:rPr>
              <a:t> &amp; </a:t>
            </a:r>
            <a:r>
              <a:rPr lang="en-US" sz="1200" b="0" i="0" u="none" strike="noStrike" baseline="0" dirty="0" err="1">
                <a:latin typeface="AdvOT46dcae81"/>
              </a:rPr>
              <a:t>Zembylas</a:t>
            </a:r>
            <a:r>
              <a:rPr lang="en-US" sz="1200" b="0" i="0" u="none" strike="noStrike" baseline="0" dirty="0">
                <a:latin typeface="AdvOT46dcae81"/>
              </a:rPr>
              <a:t>, 2017): what does the reader make of this data? </a:t>
            </a:r>
          </a:p>
          <a:p>
            <a:r>
              <a:rPr lang="en-US" sz="1200" dirty="0">
                <a:effectLst/>
                <a:latin typeface="AdvOT46dcae81"/>
                <a:ea typeface="Calibri" panose="020F0502020204030204" pitchFamily="34" charset="0"/>
                <a:cs typeface="AdvOT46dcae81"/>
              </a:rPr>
              <a:t>Research findings presented as fixed interpretations can perpetuate epistemic dependency</a:t>
            </a:r>
            <a:endParaRPr lang="en-CA" sz="1200" dirty="0">
              <a:effectLst/>
              <a:latin typeface="AdvOT46dcae81"/>
              <a:ea typeface="Calibri" panose="020F0502020204030204" pitchFamily="34" charset="0"/>
              <a:cs typeface="AdvOT46dcae81"/>
            </a:endParaRPr>
          </a:p>
          <a:p>
            <a:endParaRPr lang="en-CA" dirty="0"/>
          </a:p>
        </p:txBody>
      </p:sp>
      <p:sp>
        <p:nvSpPr>
          <p:cNvPr id="4" name="Slide Number Placeholder 3"/>
          <p:cNvSpPr>
            <a:spLocks noGrp="1"/>
          </p:cNvSpPr>
          <p:nvPr>
            <p:ph type="sldNum" sz="quarter" idx="5"/>
          </p:nvPr>
        </p:nvSpPr>
        <p:spPr/>
        <p:txBody>
          <a:bodyPr/>
          <a:lstStyle/>
          <a:p>
            <a:fld id="{E1B0DE8D-F12D-4E0A-A67A-94A47A0463B7}" type="slidenum">
              <a:rPr lang="en-CA" smtClean="0"/>
              <a:t>20</a:t>
            </a:fld>
            <a:endParaRPr lang="en-CA"/>
          </a:p>
        </p:txBody>
      </p:sp>
    </p:spTree>
    <p:extLst>
      <p:ext uri="{BB962C8B-B14F-4D97-AF65-F5344CB8AC3E}">
        <p14:creationId xmlns:p14="http://schemas.microsoft.com/office/powerpoint/2010/main" val="59525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2</a:t>
            </a:fld>
            <a:endParaRPr lang="en-US"/>
          </a:p>
        </p:txBody>
      </p:sp>
    </p:spTree>
    <p:extLst>
      <p:ext uri="{BB962C8B-B14F-4D97-AF65-F5344CB8AC3E}">
        <p14:creationId xmlns:p14="http://schemas.microsoft.com/office/powerpoint/2010/main" val="3080350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22</a:t>
            </a:fld>
            <a:endParaRPr lang="en-US">
              <a:ea typeface="ＭＳ Ｐゴシック" charset="-128"/>
              <a:cs typeface="ＭＳ Ｐゴシック" charset="-128"/>
            </a:endParaRPr>
          </a:p>
        </p:txBody>
      </p:sp>
    </p:spTree>
    <p:extLst>
      <p:ext uri="{BB962C8B-B14F-4D97-AF65-F5344CB8AC3E}">
        <p14:creationId xmlns:p14="http://schemas.microsoft.com/office/powerpoint/2010/main" val="2192860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3</a:t>
            </a:fld>
            <a:endParaRPr lang="en-US"/>
          </a:p>
        </p:txBody>
      </p:sp>
    </p:spTree>
    <p:extLst>
      <p:ext uri="{BB962C8B-B14F-4D97-AF65-F5344CB8AC3E}">
        <p14:creationId xmlns:p14="http://schemas.microsoft.com/office/powerpoint/2010/main" val="1422477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4</a:t>
            </a:fld>
            <a:endParaRPr lang="en-US"/>
          </a:p>
        </p:txBody>
      </p:sp>
    </p:spTree>
    <p:extLst>
      <p:ext uri="{BB962C8B-B14F-4D97-AF65-F5344CB8AC3E}">
        <p14:creationId xmlns:p14="http://schemas.microsoft.com/office/powerpoint/2010/main" val="3426470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5</a:t>
            </a:fld>
            <a:endParaRPr lang="en-US"/>
          </a:p>
        </p:txBody>
      </p:sp>
    </p:spTree>
    <p:extLst>
      <p:ext uri="{BB962C8B-B14F-4D97-AF65-F5344CB8AC3E}">
        <p14:creationId xmlns:p14="http://schemas.microsoft.com/office/powerpoint/2010/main" val="2183145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err="1"/>
              <a:t>Schendl</a:t>
            </a:r>
            <a:r>
              <a:rPr lang="en-CA" dirty="0"/>
              <a:t> (2001) argues that, as a field, historical linguistics has been concerned with how languages evolve, the reconstruction of ancient languages, and the examination of “the on-going changes in a language, i.e. changes happening at the present time” (p.9).</a:t>
            </a:r>
          </a:p>
          <a:p>
            <a:endParaRPr lang="en-CA" dirty="0"/>
          </a:p>
          <a:p>
            <a:r>
              <a:rPr lang="en-CA" dirty="0"/>
              <a:t>The expansion and growth of English as an international language has increased the number of people around the world studying this language in different contexts and settings (Block, 2003; Brown, 2000).  </a:t>
            </a:r>
          </a:p>
          <a:p>
            <a:endParaRPr lang="en-CA" dirty="0"/>
          </a:p>
          <a:p>
            <a:r>
              <a:rPr lang="en-CA" dirty="0"/>
              <a:t>This increment and interest in learning English has also increased the need to have teachers teaching the language in foreign language contexts. </a:t>
            </a:r>
          </a:p>
          <a:p>
            <a:r>
              <a:rPr lang="en-CA" dirty="0"/>
              <a:t>Shortage of qualified English teachers and the need to improve the level of English in the public sector, </a:t>
            </a:r>
          </a:p>
          <a:p>
            <a:endParaRPr lang="en-CA" dirty="0"/>
          </a:p>
          <a:p>
            <a:r>
              <a:rPr lang="en-CA" dirty="0"/>
              <a:t>Governments are increasing their budgets in second language education;</a:t>
            </a:r>
          </a:p>
          <a:p>
            <a:r>
              <a:rPr lang="en-CA" dirty="0"/>
              <a:t>Professional development courses abroad or the visit of experts from western countries (</a:t>
            </a:r>
            <a:r>
              <a:rPr lang="en-CA" dirty="0" err="1"/>
              <a:t>Dawuo</a:t>
            </a:r>
            <a:r>
              <a:rPr lang="en-CA" dirty="0"/>
              <a:t> &amp; Edwards, 2014; </a:t>
            </a:r>
            <a:r>
              <a:rPr lang="en-CA" dirty="0" err="1"/>
              <a:t>Matear</a:t>
            </a:r>
            <a:r>
              <a:rPr lang="en-CA" dirty="0"/>
              <a:t>, 2008; Zhou &amp; Shang, 2011). </a:t>
            </a:r>
          </a:p>
          <a:p>
            <a:endParaRPr lang="en-CA" dirty="0"/>
          </a:p>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6</a:t>
            </a:fld>
            <a:endParaRPr lang="en-US"/>
          </a:p>
        </p:txBody>
      </p:sp>
    </p:spTree>
    <p:extLst>
      <p:ext uri="{BB962C8B-B14F-4D97-AF65-F5344CB8AC3E}">
        <p14:creationId xmlns:p14="http://schemas.microsoft.com/office/powerpoint/2010/main" val="4062021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literature reports on the challenges of studying abroad mainly from the point of view of Chinese students rather than language teachers;</a:t>
            </a:r>
          </a:p>
          <a:p>
            <a:r>
              <a:rPr lang="en-CA" dirty="0"/>
              <a:t>Studying in a new country where a different language is spoken results in challenges experienced at different levels;</a:t>
            </a:r>
          </a:p>
          <a:p>
            <a:r>
              <a:rPr lang="en-CA" dirty="0"/>
              <a:t>Chinese students experience:</a:t>
            </a:r>
          </a:p>
          <a:p>
            <a:r>
              <a:rPr lang="en-CA" dirty="0"/>
              <a:t>language barriers;</a:t>
            </a:r>
          </a:p>
          <a:p>
            <a:r>
              <a:rPr lang="en-CA" dirty="0"/>
              <a:t>academic cultural shock </a:t>
            </a:r>
          </a:p>
          <a:p>
            <a:r>
              <a:rPr lang="en-CA" dirty="0"/>
              <a:t>interactive teaching approaches;</a:t>
            </a:r>
          </a:p>
          <a:p>
            <a:r>
              <a:rPr lang="en-CA" dirty="0"/>
              <a:t>the expectation of students developing critical thinking skills </a:t>
            </a:r>
          </a:p>
          <a:p>
            <a:r>
              <a:rPr lang="en-CA" dirty="0"/>
              <a:t>		(Li, Chen, </a:t>
            </a:r>
            <a:r>
              <a:rPr lang="en-CA" dirty="0" err="1"/>
              <a:t>Duanmu</a:t>
            </a:r>
            <a:r>
              <a:rPr lang="en-CA" dirty="0"/>
              <a:t>, 2010; </a:t>
            </a:r>
            <a:r>
              <a:rPr lang="en-CA" dirty="0" err="1"/>
              <a:t>Liberman</a:t>
            </a:r>
            <a:r>
              <a:rPr lang="en-CA" dirty="0"/>
              <a:t>, 1996; Lin, 2006).</a:t>
            </a:r>
          </a:p>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7</a:t>
            </a:fld>
            <a:endParaRPr lang="en-US"/>
          </a:p>
        </p:txBody>
      </p:sp>
    </p:spTree>
    <p:extLst>
      <p:ext uri="{BB962C8B-B14F-4D97-AF65-F5344CB8AC3E}">
        <p14:creationId xmlns:p14="http://schemas.microsoft.com/office/powerpoint/2010/main" val="1231832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8</a:t>
            </a:fld>
            <a:endParaRPr lang="en-US"/>
          </a:p>
        </p:txBody>
      </p:sp>
    </p:spTree>
    <p:extLst>
      <p:ext uri="{BB962C8B-B14F-4D97-AF65-F5344CB8AC3E}">
        <p14:creationId xmlns:p14="http://schemas.microsoft.com/office/powerpoint/2010/main" val="3349993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9</a:t>
            </a:fld>
            <a:endParaRPr lang="en-US"/>
          </a:p>
        </p:txBody>
      </p:sp>
    </p:spTree>
    <p:extLst>
      <p:ext uri="{BB962C8B-B14F-4D97-AF65-F5344CB8AC3E}">
        <p14:creationId xmlns:p14="http://schemas.microsoft.com/office/powerpoint/2010/main" val="70768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pPr>
              <a:defRPr/>
            </a:pPr>
            <a:fld id="{68876456-A7DA-B84F-A06B-D3661DD2F3DF}" type="slidenum">
              <a:rPr lang="en-US" smtClean="0"/>
              <a:pPr>
                <a:defRPr/>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343114F8-854F-8C4B-85B4-35F3DE9B8B4B}" type="datetime1">
              <a:rPr lang="en-US" smtClean="0"/>
              <a:pPr>
                <a:defRPr/>
              </a:pPr>
              <a:t>4/19/2022</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fld id="{1BBA2D9E-F1BF-3E41-8705-FCF621A8C149}" type="datetime1">
              <a:rPr lang="en-US" smtClean="0"/>
              <a:pPr>
                <a:defRPr/>
              </a:pPr>
              <a:t>4/19/2022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8284CE0-A766-3A4A-89C6-48B50459B74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34FDC8D-9ED7-A440-ACC8-49576A3035E4}" type="datetime1">
              <a:rPr lang="en-US" smtClean="0"/>
              <a:pPr>
                <a:defRPr/>
              </a:pPr>
              <a:t>4/19/2022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0883C6-6608-8E43-947A-8276641A9EC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fld id="{17E523FC-C693-5D48-B810-217C866FBFEC}" type="datetime1">
              <a:rPr lang="en-US" smtClean="0"/>
              <a:pPr>
                <a:defRPr/>
              </a:pPr>
              <a:t>4/19/2022</a:t>
            </a:fld>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36FB67-876A-7141-A19E-128F5FC10E19}" type="slidenum">
              <a:rPr lang="en-US" smtClean="0"/>
              <a:pPr>
                <a:defRPr/>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4/19/2022</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4/19/2022</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06738CAA-EF74-9F4E-BCEF-C6D879D29604}" type="datetime1">
              <a:rPr lang="en-US" smtClean="0"/>
              <a:pPr>
                <a:defRPr/>
              </a:pPr>
              <a:t>4/19/2022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4639E5-47E7-B34C-AE9A-BA935D0F62C6}"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5165C39-9A15-BB49-90D2-CE02A2C6F852}" type="datetime1">
              <a:rPr lang="en-US" smtClean="0"/>
              <a:pPr>
                <a:defRPr/>
              </a:pPr>
              <a:t>4/19/2022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7B172-EEFE-A247-AB63-137D760EBC2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68F9DC4-A2D1-104F-9AE3-62923CE18C4B}" type="datetime1">
              <a:rPr lang="en-US" smtClean="0"/>
              <a:pPr>
                <a:defRPr/>
              </a:pPr>
              <a:t>4/19/2022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AC549C-F90E-DC48-96DC-63CC6B1824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C2AB66B-40E7-5B45-9E67-95D1DFBA44F4}" type="datetime1">
              <a:rPr lang="en-US" smtClean="0"/>
              <a:pPr>
                <a:defRPr/>
              </a:pPr>
              <a:t>4/19/2022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E5AA7B-64A3-CD4E-8507-936F9B56D3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0B11CF2A-38EA-0B45-BB54-52F18D81F182}" type="datetime1">
              <a:rPr lang="en-US" smtClean="0"/>
              <a:pPr>
                <a:defRPr/>
              </a:pPr>
              <a:t>4/19/2022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C6DB24-E0DA-E847-A026-7AB2FB7BA58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3239A4AF-0B49-BF43-94E1-1AA331954A56}" type="datetime1">
              <a:rPr lang="en-US" smtClean="0"/>
              <a:pPr>
                <a:defRPr/>
              </a:pPr>
              <a:t>4/19/2022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39DA04-654B-C64B-BAB2-73B12889753A}" type="slidenum">
              <a:rPr lang="en-US" smtClean="0"/>
              <a:pPr>
                <a:defRPr/>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4/19/2022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4/19/2022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4/19/2022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DCB778F4-F5EF-A644-AAEA-D1FB845A987B}" type="datetime1">
              <a:rPr lang="en-US" smtClean="0"/>
              <a:pPr>
                <a:defRPr/>
              </a:pPr>
              <a:t>4/19/2022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F8B02F-E11D-524D-BA1C-F81C4BF8B43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fld id="{48F30F9D-5E21-364C-85F9-81A63692128B}" type="datetime1">
              <a:rPr lang="en-US" smtClean="0"/>
              <a:pPr>
                <a:defRPr/>
              </a:pPr>
              <a:t>4/19/2022</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a:defRPr/>
            </a:pPr>
            <a:fld id="{4327C8C5-6F24-2A45-A56F-D65D6662395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fleming@uottawa.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www.educlang.ca/en/home/" TargetMode="External"/><Relationship Id="rId4" Type="http://schemas.openxmlformats.org/officeDocument/2006/relationships/hyperlink" Target="http://douglasfleming.weebly.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fleming@uottawa.c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www.educlang.ca/en/home/" TargetMode="External"/><Relationship Id="rId4" Type="http://schemas.openxmlformats.org/officeDocument/2006/relationships/hyperlink" Target="http://douglasfleming.weebly.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796" y="828530"/>
            <a:ext cx="8472668" cy="5580063"/>
          </a:xfrm>
        </p:spPr>
        <p:txBody>
          <a:bodyPr>
            <a:normAutofit fontScale="85000" lnSpcReduction="10000"/>
          </a:bodyPr>
          <a:lstStyle/>
          <a:p>
            <a:pPr marL="365760" indent="-283464" fontAlgn="auto">
              <a:spcAft>
                <a:spcPts val="0"/>
              </a:spcAft>
              <a:buFont typeface="Wingdings 2"/>
              <a:buNone/>
              <a:defRPr/>
            </a:pPr>
            <a:r>
              <a:rPr lang="en-US" sz="2400" dirty="0">
                <a:ea typeface="+mn-ea"/>
                <a:cs typeface="+mn-cs"/>
              </a:rPr>
              <a:t>	</a:t>
            </a:r>
          </a:p>
          <a:p>
            <a:pPr marL="0" indent="0">
              <a:lnSpc>
                <a:spcPct val="120000"/>
              </a:lnSpc>
              <a:spcBef>
                <a:spcPts val="0"/>
              </a:spcBef>
              <a:buNone/>
            </a:pPr>
            <a:endParaRPr lang="en-CA" sz="3000" dirty="0"/>
          </a:p>
          <a:p>
            <a:pPr marL="0" indent="0">
              <a:lnSpc>
                <a:spcPct val="120000"/>
              </a:lnSpc>
              <a:spcBef>
                <a:spcPts val="0"/>
              </a:spcBef>
              <a:buNone/>
            </a:pPr>
            <a:r>
              <a:rPr lang="en-CA" sz="3000" dirty="0"/>
              <a:t>Intercultural Understanding in an International Professional Development Program</a:t>
            </a:r>
            <a:r>
              <a:rPr lang="en-CA" sz="2600" b="1" dirty="0">
                <a:latin typeface="Arial" panose="020B0604020202020204" pitchFamily="34" charset="0"/>
                <a:ea typeface="ＭＳ Ｐゴシック" charset="0"/>
                <a:cs typeface="Arial" panose="020B0604020202020204" pitchFamily="34" charset="0"/>
              </a:rPr>
              <a:t>	  </a:t>
            </a:r>
            <a:r>
              <a:rPr lang="en-GB" sz="2600" b="1" dirty="0">
                <a:latin typeface="Arial" panose="020B0604020202020204" pitchFamily="34" charset="0"/>
                <a:cs typeface="Arial" panose="020B0604020202020204" pitchFamily="34" charset="0"/>
              </a:rPr>
              <a:t>		</a:t>
            </a:r>
          </a:p>
          <a:p>
            <a:pPr marL="0" indent="0">
              <a:lnSpc>
                <a:spcPct val="120000"/>
              </a:lnSpc>
              <a:spcBef>
                <a:spcPts val="0"/>
              </a:spcBef>
              <a:buNone/>
            </a:pPr>
            <a:endParaRPr lang="en-GB" sz="2600" b="1" dirty="0">
              <a:latin typeface="Arial" panose="020B0604020202020204" pitchFamily="34" charset="0"/>
              <a:cs typeface="Arial" panose="020B0604020202020204" pitchFamily="34" charset="0"/>
            </a:endParaRPr>
          </a:p>
          <a:p>
            <a:pPr marL="0" indent="0">
              <a:lnSpc>
                <a:spcPct val="120000"/>
              </a:lnSpc>
              <a:spcBef>
                <a:spcPts val="0"/>
              </a:spcBef>
              <a:buNone/>
            </a:pPr>
            <a:r>
              <a:rPr lang="en-GB" sz="2600" b="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Douglas Fleming PhD  </a:t>
            </a:r>
          </a:p>
          <a:p>
            <a:pPr marL="365760" indent="-283464" algn="r" fontAlgn="auto">
              <a:lnSpc>
                <a:spcPct val="120000"/>
              </a:lnSpc>
              <a:spcBef>
                <a:spcPts val="0"/>
              </a:spcBef>
              <a:spcAft>
                <a:spcPts val="0"/>
              </a:spcAft>
              <a:buFont typeface="Wingdings 2"/>
              <a:buNone/>
              <a:defRPr/>
            </a:pPr>
            <a:r>
              <a:rPr lang="en-US" sz="2600" dirty="0">
                <a:latin typeface="Arial" panose="020B0604020202020204" pitchFamily="34" charset="0"/>
                <a:cs typeface="Arial" panose="020B0604020202020204" pitchFamily="34" charset="0"/>
              </a:rPr>
              <a:t>				Faculty of Education</a:t>
            </a:r>
          </a:p>
          <a:p>
            <a:pPr marL="365760" indent="-283464" algn="r">
              <a:lnSpc>
                <a:spcPct val="120000"/>
              </a:lnSpc>
              <a:spcBef>
                <a:spcPts val="0"/>
              </a:spcBef>
              <a:buNone/>
              <a:defRPr/>
            </a:pPr>
            <a:r>
              <a:rPr lang="en-US" sz="2600" dirty="0">
                <a:latin typeface="Arial" panose="020B0604020202020204" pitchFamily="34" charset="0"/>
                <a:cs typeface="Arial" panose="020B0604020202020204" pitchFamily="34" charset="0"/>
                <a:hlinkClick r:id="rId3"/>
              </a:rPr>
              <a:t>dfleming@uottawa.ca</a:t>
            </a:r>
            <a:r>
              <a:rPr lang="en-US" sz="2600" dirty="0">
                <a:latin typeface="Arial" panose="020B0604020202020204" pitchFamily="34" charset="0"/>
                <a:cs typeface="Arial" panose="020B0604020202020204" pitchFamily="34" charset="0"/>
                <a:hlinkClick r:id="rId4"/>
              </a:rPr>
              <a:t> </a:t>
            </a:r>
          </a:p>
          <a:p>
            <a:pPr marL="365760" indent="-283464" algn="r" fontAlgn="auto">
              <a:lnSpc>
                <a:spcPct val="120000"/>
              </a:lnSpc>
              <a:spcBef>
                <a:spcPts val="0"/>
              </a:spcBef>
              <a:spcAft>
                <a:spcPts val="0"/>
              </a:spcAft>
              <a:buFont typeface="Wingdings 2"/>
              <a:buNone/>
              <a:defRPr/>
            </a:pPr>
            <a:endParaRPr lang="en-CA" sz="2600" dirty="0">
              <a:latin typeface="Arial" panose="020B0604020202020204" pitchFamily="34" charset="0"/>
              <a:cs typeface="Arial" panose="020B0604020202020204" pitchFamily="34" charset="0"/>
            </a:endParaRPr>
          </a:p>
          <a:p>
            <a:pPr marL="365760" indent="-283464" algn="r" fontAlgn="auto">
              <a:lnSpc>
                <a:spcPct val="120000"/>
              </a:lnSpc>
              <a:spcBef>
                <a:spcPts val="0"/>
              </a:spcBef>
              <a:spcAft>
                <a:spcPts val="0"/>
              </a:spcAft>
              <a:buFont typeface="Wingdings 2"/>
              <a:buNone/>
              <a:defRPr/>
            </a:pPr>
            <a:r>
              <a:rPr lang="en-CA" sz="2600" dirty="0">
                <a:latin typeface="Arial" panose="020B0604020202020204" pitchFamily="34" charset="0"/>
                <a:cs typeface="Arial" panose="020B0604020202020204" pitchFamily="34" charset="0"/>
              </a:rPr>
              <a:t>Abstracts and links:</a:t>
            </a:r>
            <a:endParaRPr lang="en-US" sz="2600" dirty="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US" sz="2600" dirty="0">
                <a:latin typeface="Arial" panose="020B0604020202020204" pitchFamily="34" charset="0"/>
                <a:cs typeface="Arial" panose="020B0604020202020204" pitchFamily="34" charset="0"/>
                <a:hlinkClick r:id="rId4"/>
              </a:rPr>
              <a:t>http://douglasfleming.weebly.com</a:t>
            </a:r>
            <a:endParaRPr lang="en-US" sz="2600" dirty="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CA" sz="1400" dirty="0"/>
              <a:t>                                             </a:t>
            </a:r>
          </a:p>
          <a:p>
            <a:pPr marL="365760" indent="-283464" algn="r" fontAlgn="auto">
              <a:spcBef>
                <a:spcPts val="0"/>
              </a:spcBef>
              <a:spcAft>
                <a:spcPts val="0"/>
              </a:spcAft>
              <a:buFont typeface="Wingdings 2"/>
              <a:buNone/>
              <a:defRPr/>
            </a:pPr>
            <a:r>
              <a:rPr lang="en-CA" sz="2400" dirty="0"/>
              <a:t>EDUCLANG Research Group  </a:t>
            </a:r>
          </a:p>
          <a:p>
            <a:pPr marL="365760" indent="-283464" algn="r" fontAlgn="auto">
              <a:spcBef>
                <a:spcPts val="0"/>
              </a:spcBef>
              <a:spcAft>
                <a:spcPts val="0"/>
              </a:spcAft>
              <a:buFont typeface="Wingdings 2"/>
              <a:buNone/>
              <a:defRPr/>
            </a:pPr>
            <a:r>
              <a:rPr lang="en-CA" sz="2400" dirty="0">
                <a:hlinkClick r:id="rId5"/>
              </a:rPr>
              <a:t>https://www.educlang.ca/en/home/</a:t>
            </a:r>
            <a:endParaRPr lang="en-CA" sz="2400" dirty="0"/>
          </a:p>
          <a:p>
            <a:pPr marL="365760" indent="-283464" algn="r" fontAlgn="auto">
              <a:spcBef>
                <a:spcPts val="0"/>
              </a:spcBef>
              <a:spcAft>
                <a:spcPts val="0"/>
              </a:spcAft>
              <a:buFont typeface="Wingdings 2"/>
              <a:buNone/>
              <a:defRPr/>
            </a:pPr>
            <a:endParaRPr lang="en-CA" sz="2800" dirty="0"/>
          </a:p>
          <a:p>
            <a:pPr marL="365760" indent="-283464" algn="r" fontAlgn="auto">
              <a:spcBef>
                <a:spcPts val="0"/>
              </a:spcBef>
              <a:spcAft>
                <a:spcPts val="0"/>
              </a:spcAft>
              <a:buFont typeface="Wingdings 2"/>
              <a:buNone/>
              <a:defRPr/>
            </a:pPr>
            <a:r>
              <a:rPr lang="en-US" sz="2800" dirty="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6"/>
          <a:srcRect/>
          <a:stretch>
            <a:fillRect/>
          </a:stretch>
        </p:blipFill>
        <p:spPr bwMode="auto">
          <a:xfrm>
            <a:off x="6700838" y="838200"/>
            <a:ext cx="1528762" cy="619125"/>
          </a:xfrm>
          <a:prstGeom prst="rect">
            <a:avLst/>
          </a:prstGeom>
          <a:noFill/>
          <a:ln w="9525">
            <a:noFill/>
            <a:miter lim="800000"/>
            <a:headEnd/>
            <a:tailEnd/>
          </a:ln>
        </p:spPr>
      </p:pic>
    </p:spTree>
    <p:extLst>
      <p:ext uri="{BB962C8B-B14F-4D97-AF65-F5344CB8AC3E}">
        <p14:creationId xmlns:p14="http://schemas.microsoft.com/office/powerpoint/2010/main" val="1032652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3" cy="6120680"/>
          </a:xfrm>
        </p:spPr>
        <p:txBody>
          <a:bodyPr>
            <a:noAutofit/>
          </a:bodyPr>
          <a:lstStyle/>
          <a:p>
            <a:r>
              <a:rPr lang="en-CA" sz="2000" dirty="0">
                <a:latin typeface="Arial" panose="020B0604020202020204" pitchFamily="34" charset="0"/>
                <a:cs typeface="Arial" panose="020B0604020202020204" pitchFamily="34" charset="0"/>
              </a:rPr>
              <a:t>The main methodology employed:</a:t>
            </a:r>
          </a:p>
          <a:p>
            <a:pPr lvl="1"/>
            <a:r>
              <a:rPr lang="en-CA" dirty="0">
                <a:latin typeface="Arial" panose="020B0604020202020204" pitchFamily="34" charset="0"/>
                <a:cs typeface="Arial" panose="020B0604020202020204" pitchFamily="34" charset="0"/>
              </a:rPr>
              <a:t>grammar/translation </a:t>
            </a:r>
          </a:p>
          <a:p>
            <a:pPr lvl="1"/>
            <a:r>
              <a:rPr lang="en-CA" dirty="0">
                <a:latin typeface="Arial" panose="020B0604020202020204" pitchFamily="34" charset="0"/>
                <a:cs typeface="Arial" panose="020B0604020202020204" pitchFamily="34" charset="0"/>
              </a:rPr>
              <a:t>augmented by occasional uses of the audio-lingual technique. </a:t>
            </a:r>
          </a:p>
          <a:p>
            <a:pPr marL="0" indent="-12700">
              <a:buNone/>
            </a:pPr>
            <a:r>
              <a:rPr lang="en-CA" sz="2000" dirty="0">
                <a:latin typeface="Arial" panose="020B0604020202020204" pitchFamily="34" charset="0"/>
                <a:cs typeface="Arial" panose="020B0604020202020204" pitchFamily="34" charset="0"/>
              </a:rPr>
              <a:t>This is still the case, despite the official adoption of the communicative approach by the central government in 1993 (Qin, 1999; Liao, 2000; Fleming, David, 2014).  </a:t>
            </a:r>
          </a:p>
          <a:p>
            <a:r>
              <a:rPr lang="en-CA" sz="2000" dirty="0">
                <a:latin typeface="Arial" panose="020B0604020202020204" pitchFamily="34" charset="0"/>
                <a:cs typeface="Arial" panose="020B0604020202020204" pitchFamily="34" charset="0"/>
              </a:rPr>
              <a:t>Adamson (2001): severe contradictions place teachers under stress: </a:t>
            </a:r>
          </a:p>
          <a:p>
            <a:pPr lvl="1"/>
            <a:r>
              <a:rPr lang="en-CA" dirty="0">
                <a:latin typeface="Arial" panose="020B0604020202020204" pitchFamily="34" charset="0"/>
                <a:cs typeface="Arial" panose="020B0604020202020204" pitchFamily="34" charset="0"/>
              </a:rPr>
              <a:t>The high-stakes nature and design of the Gaokao is at odds with the official mandate to adopt the communicative approach. </a:t>
            </a:r>
          </a:p>
          <a:p>
            <a:pPr lvl="1"/>
            <a:r>
              <a:rPr lang="en-CA" dirty="0">
                <a:latin typeface="Arial" panose="020B0604020202020204" pitchFamily="34" charset="0"/>
                <a:cs typeface="Arial" panose="020B0604020202020204" pitchFamily="34" charset="0"/>
              </a:rPr>
              <a:t>Parents are all too aware that their child’s ultimate success in getting into a prestigious post-secondary institution is solely dependent on the memorization of received knowledge and their mastery of reading comprehension and grammar. </a:t>
            </a:r>
          </a:p>
          <a:p>
            <a:pPr lvl="1"/>
            <a:r>
              <a:rPr lang="en-CA" dirty="0">
                <a:latin typeface="Arial" panose="020B0604020202020204" pitchFamily="34" charset="0"/>
                <a:cs typeface="Arial" panose="020B0604020202020204" pitchFamily="34" charset="0"/>
              </a:rPr>
              <a:t>To these challenges, teachers are subject to difficult working conditions: poor resources and pay; shortage of time; large classes; lack of access to pedagogical technology; and entrenched bureaucracy.</a:t>
            </a:r>
          </a:p>
        </p:txBody>
      </p:sp>
    </p:spTree>
    <p:extLst>
      <p:ext uri="{BB962C8B-B14F-4D97-AF65-F5344CB8AC3E}">
        <p14:creationId xmlns:p14="http://schemas.microsoft.com/office/powerpoint/2010/main" val="1137156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24935" cy="6264696"/>
          </a:xfrm>
        </p:spPr>
        <p:txBody>
          <a:bodyPr>
            <a:normAutofit lnSpcReduction="10000"/>
          </a:bodyPr>
          <a:lstStyle/>
          <a:p>
            <a:r>
              <a:rPr lang="en-CA" sz="2000" dirty="0">
                <a:latin typeface="Arial" panose="020B0604020202020204" pitchFamily="34" charset="0"/>
                <a:cs typeface="Arial" panose="020B0604020202020204" pitchFamily="34" charset="0"/>
              </a:rPr>
              <a:t>Teachers have mixed reactions to the new reforms (Zhao, 2003);</a:t>
            </a:r>
          </a:p>
          <a:p>
            <a:pPr lvl="1"/>
            <a:r>
              <a:rPr lang="en-CA" dirty="0">
                <a:latin typeface="Arial" panose="020B0604020202020204" pitchFamily="34" charset="0"/>
                <a:cs typeface="Arial" panose="020B0604020202020204" pitchFamily="34" charset="0"/>
              </a:rPr>
              <a:t>Some have embraced the communicative approach in spite of all the challenges noted above. </a:t>
            </a:r>
          </a:p>
          <a:p>
            <a:pPr lvl="1"/>
            <a:r>
              <a:rPr lang="en-CA" dirty="0">
                <a:latin typeface="Arial" panose="020B0604020202020204" pitchFamily="34" charset="0"/>
                <a:cs typeface="Arial" panose="020B0604020202020204" pitchFamily="34" charset="0"/>
              </a:rPr>
              <a:t>Others have rejected the approach as being unworkable in the Chinese context.</a:t>
            </a:r>
          </a:p>
          <a:p>
            <a:r>
              <a:rPr lang="en-CA" sz="2000" dirty="0">
                <a:latin typeface="Arial" panose="020B0604020202020204" pitchFamily="34" charset="0"/>
                <a:cs typeface="Arial" panose="020B0604020202020204" pitchFamily="34" charset="0"/>
              </a:rPr>
              <a:t>Often, these attitudes are connected to the place the teachers in question view the current role of English both locally and internationally. </a:t>
            </a:r>
          </a:p>
          <a:p>
            <a:pPr lvl="1"/>
            <a:r>
              <a:rPr lang="en-CA" dirty="0">
                <a:latin typeface="Arial" panose="020B0604020202020204" pitchFamily="34" charset="0"/>
                <a:cs typeface="Arial" panose="020B0604020202020204" pitchFamily="34" charset="0"/>
              </a:rPr>
              <a:t>How useful is the English language for those students with no post-secondary ambitions? </a:t>
            </a:r>
          </a:p>
          <a:p>
            <a:pPr lvl="1"/>
            <a:r>
              <a:rPr lang="en-CA" dirty="0">
                <a:latin typeface="Arial" panose="020B0604020202020204" pitchFamily="34" charset="0"/>
                <a:cs typeface="Arial" panose="020B0604020202020204" pitchFamily="34" charset="0"/>
              </a:rPr>
              <a:t>Is it enough to say that the language is important from a national or international perspective? </a:t>
            </a:r>
          </a:p>
          <a:p>
            <a:r>
              <a:rPr lang="en-CA" sz="2000" dirty="0">
                <a:latin typeface="Arial" panose="020B0604020202020204" pitchFamily="34" charset="0"/>
                <a:cs typeface="Arial" panose="020B0604020202020204" pitchFamily="34" charset="0"/>
              </a:rPr>
              <a:t>Complicating all of this are the aspects of the communicative approach that are at odds with the transmission model of knowledge.</a:t>
            </a:r>
          </a:p>
          <a:p>
            <a:r>
              <a:rPr lang="en-CA" sz="2000" dirty="0">
                <a:latin typeface="Arial" panose="020B0604020202020204" pitchFamily="34" charset="0"/>
                <a:cs typeface="Arial" panose="020B0604020202020204" pitchFamily="34" charset="0"/>
              </a:rPr>
              <a:t>These aspects emphasize task-based problem-solving and deemphasize the authority of the teacher, none of which have enjoyed much favor in mainstream Chinese education historically.</a:t>
            </a:r>
          </a:p>
          <a:p>
            <a:endParaRPr lang="en-CA" dirty="0"/>
          </a:p>
        </p:txBody>
      </p:sp>
    </p:spTree>
    <p:extLst>
      <p:ext uri="{BB962C8B-B14F-4D97-AF65-F5344CB8AC3E}">
        <p14:creationId xmlns:p14="http://schemas.microsoft.com/office/powerpoint/2010/main" val="2296132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96943" cy="6264696"/>
          </a:xfrm>
        </p:spPr>
        <p:txBody>
          <a:bodyPr>
            <a:normAutofit/>
          </a:bodyPr>
          <a:lstStyle/>
          <a:p>
            <a:r>
              <a:rPr lang="en-CA" sz="2000" dirty="0" err="1">
                <a:latin typeface="Arial" panose="020B0604020202020204" pitchFamily="34" charset="0"/>
                <a:cs typeface="Arial" panose="020B0604020202020204" pitchFamily="34" charset="0"/>
              </a:rPr>
              <a:t>Medgyes</a:t>
            </a:r>
            <a:r>
              <a:rPr lang="en-CA" sz="2000" dirty="0">
                <a:latin typeface="Arial" panose="020B0604020202020204" pitchFamily="34" charset="0"/>
                <a:cs typeface="Arial" panose="020B0604020202020204" pitchFamily="34" charset="0"/>
              </a:rPr>
              <a:t> (1994) argues that non-native speaking teachers have a number of advantages over native speakers in the second language classroom in terms of their familiarity with the learning process and their understanding of the learners’ culture; </a:t>
            </a:r>
          </a:p>
          <a:p>
            <a:r>
              <a:rPr lang="en-CA" sz="2000" dirty="0">
                <a:latin typeface="Arial" panose="020B0604020202020204" pitchFamily="34" charset="0"/>
                <a:cs typeface="Arial" panose="020B0604020202020204" pitchFamily="34" charset="0"/>
              </a:rPr>
              <a:t>However, as </a:t>
            </a:r>
            <a:r>
              <a:rPr lang="en-CA" sz="2000" dirty="0" err="1">
                <a:latin typeface="Arial" panose="020B0604020202020204" pitchFamily="34" charset="0"/>
                <a:cs typeface="Arial" panose="020B0604020202020204" pitchFamily="34" charset="0"/>
              </a:rPr>
              <a:t>Tarnopolsky</a:t>
            </a:r>
            <a:r>
              <a:rPr lang="en-CA" sz="2000" dirty="0">
                <a:latin typeface="Arial" panose="020B0604020202020204" pitchFamily="34" charset="0"/>
                <a:cs typeface="Arial" panose="020B0604020202020204" pitchFamily="34" charset="0"/>
              </a:rPr>
              <a:t> (2008) notes, there are a number of potential challenges that these teachers face: </a:t>
            </a:r>
          </a:p>
          <a:p>
            <a:pPr lvl="1"/>
            <a:r>
              <a:rPr lang="en-CA" dirty="0">
                <a:latin typeface="Arial" panose="020B0604020202020204" pitchFamily="34" charset="0"/>
                <a:cs typeface="Arial" panose="020B0604020202020204" pitchFamily="34" charset="0"/>
              </a:rPr>
              <a:t>doubts about their own English language proficiency;</a:t>
            </a:r>
          </a:p>
          <a:p>
            <a:pPr lvl="1"/>
            <a:r>
              <a:rPr lang="en-CA" dirty="0">
                <a:latin typeface="Arial" panose="020B0604020202020204" pitchFamily="34" charset="0"/>
                <a:cs typeface="Arial" panose="020B0604020202020204" pitchFamily="34" charset="0"/>
              </a:rPr>
              <a:t>a lack of knowledge about the cultural components of the language; </a:t>
            </a:r>
          </a:p>
          <a:p>
            <a:pPr lvl="1"/>
            <a:r>
              <a:rPr lang="en-CA" dirty="0">
                <a:latin typeface="Arial" panose="020B0604020202020204" pitchFamily="34" charset="0"/>
                <a:cs typeface="Arial" panose="020B0604020202020204" pitchFamily="34" charset="0"/>
              </a:rPr>
              <a:t>limited access to the latest techniques, materials or approaches; </a:t>
            </a:r>
          </a:p>
          <a:p>
            <a:pPr lvl="1"/>
            <a:r>
              <a:rPr lang="en-CA" dirty="0">
                <a:latin typeface="Arial" panose="020B0604020202020204" pitchFamily="34" charset="0"/>
                <a:cs typeface="Arial" panose="020B0604020202020204" pitchFamily="34" charset="0"/>
              </a:rPr>
              <a:t>and the common (and I would argue racialized) belief that that only native speakers possess real command of English;</a:t>
            </a:r>
          </a:p>
          <a:p>
            <a:pPr marL="282575" lvl="1" indent="0">
              <a:buNone/>
            </a:pPr>
            <a:r>
              <a:rPr lang="en-CA" dirty="0">
                <a:latin typeface="Arial" panose="020B0604020202020204" pitchFamily="34" charset="0"/>
                <a:cs typeface="Arial" panose="020B0604020202020204" pitchFamily="34" charset="0"/>
              </a:rPr>
              <a:t>Time doesn’t permit me to detail my </a:t>
            </a:r>
            <a:r>
              <a:rPr lang="en-CA" dirty="0" err="1">
                <a:latin typeface="Arial" panose="020B0604020202020204" pitchFamily="34" charset="0"/>
                <a:cs typeface="Arial" panose="020B0604020202020204" pitchFamily="34" charset="0"/>
              </a:rPr>
              <a:t>Deleuzian</a:t>
            </a:r>
            <a:r>
              <a:rPr lang="en-CA" dirty="0">
                <a:latin typeface="Arial" panose="020B0604020202020204" pitchFamily="34" charset="0"/>
                <a:cs typeface="Arial" panose="020B0604020202020204" pitchFamily="34" charset="0"/>
              </a:rPr>
              <a:t>–inspired critique of the concept of the “native speaker”. Please see my list of publications at this presentation’s end. </a:t>
            </a:r>
          </a:p>
          <a:p>
            <a:r>
              <a:rPr lang="en-CA" sz="2000" dirty="0">
                <a:latin typeface="Arial" panose="020B0604020202020204" pitchFamily="34" charset="0"/>
                <a:cs typeface="Arial" panose="020B0604020202020204" pitchFamily="34" charset="0"/>
              </a:rPr>
              <a:t>Let me now turn to the project and study.</a:t>
            </a:r>
          </a:p>
          <a:p>
            <a:endParaRPr lang="en-CA" dirty="0"/>
          </a:p>
        </p:txBody>
      </p:sp>
    </p:spTree>
    <p:extLst>
      <p:ext uri="{BB962C8B-B14F-4D97-AF65-F5344CB8AC3E}">
        <p14:creationId xmlns:p14="http://schemas.microsoft.com/office/powerpoint/2010/main" val="952948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048672"/>
          </a:xfrm>
        </p:spPr>
        <p:txBody>
          <a:bodyPr>
            <a:normAutofit fontScale="25000" lnSpcReduction="20000"/>
          </a:bodyPr>
          <a:lstStyle/>
          <a:p>
            <a:pPr marL="0" indent="0">
              <a:lnSpc>
                <a:spcPct val="120000"/>
              </a:lnSpc>
              <a:spcBef>
                <a:spcPts val="0"/>
              </a:spcBef>
              <a:buNone/>
            </a:pPr>
            <a:r>
              <a:rPr lang="en-CA" sz="8000" dirty="0">
                <a:latin typeface="Arial" panose="020B0604020202020204" pitchFamily="34" charset="0"/>
                <a:cs typeface="Arial" panose="020B0604020202020204" pitchFamily="34" charset="0"/>
              </a:rPr>
              <a:t>West China Project Objectives: </a:t>
            </a:r>
          </a:p>
          <a:p>
            <a:pPr>
              <a:lnSpc>
                <a:spcPct val="120000"/>
              </a:lnSpc>
              <a:spcBef>
                <a:spcPts val="0"/>
              </a:spcBef>
            </a:pPr>
            <a:r>
              <a:rPr lang="en-CA" sz="8000" dirty="0">
                <a:latin typeface="Arial" panose="020B0604020202020204" pitchFamily="34" charset="0"/>
                <a:cs typeface="Arial" panose="020B0604020202020204" pitchFamily="34" charset="0"/>
              </a:rPr>
              <a:t>English as a Second/Foreign Language teaching methodologies;</a:t>
            </a:r>
          </a:p>
          <a:p>
            <a:pPr>
              <a:lnSpc>
                <a:spcPct val="120000"/>
              </a:lnSpc>
              <a:spcBef>
                <a:spcPts val="0"/>
              </a:spcBef>
            </a:pPr>
            <a:r>
              <a:rPr lang="en-CA" sz="8000" dirty="0">
                <a:latin typeface="Arial" panose="020B0604020202020204" pitchFamily="34" charset="0"/>
                <a:cs typeface="Arial" panose="020B0604020202020204" pitchFamily="34" charset="0"/>
              </a:rPr>
              <a:t>English language acquisition;</a:t>
            </a:r>
          </a:p>
          <a:p>
            <a:pPr>
              <a:lnSpc>
                <a:spcPct val="120000"/>
              </a:lnSpc>
              <a:spcBef>
                <a:spcPts val="0"/>
              </a:spcBef>
            </a:pPr>
            <a:r>
              <a:rPr lang="en-CA" sz="8000" dirty="0">
                <a:latin typeface="Arial" panose="020B0604020202020204" pitchFamily="34" charset="0"/>
                <a:cs typeface="Arial" panose="020B0604020202020204" pitchFamily="34" charset="0"/>
              </a:rPr>
              <a:t>Cultural exchange.</a:t>
            </a:r>
          </a:p>
          <a:p>
            <a:pPr>
              <a:lnSpc>
                <a:spcPct val="120000"/>
              </a:lnSpc>
              <a:spcBef>
                <a:spcPts val="0"/>
              </a:spcBef>
            </a:pPr>
            <a:endParaRPr lang="en-CA" sz="8000" dirty="0">
              <a:latin typeface="Arial" panose="020B0604020202020204" pitchFamily="34" charset="0"/>
              <a:cs typeface="Arial" panose="020B0604020202020204" pitchFamily="34" charset="0"/>
            </a:endParaRPr>
          </a:p>
          <a:p>
            <a:pPr marL="0" indent="0">
              <a:lnSpc>
                <a:spcPct val="120000"/>
              </a:lnSpc>
              <a:spcBef>
                <a:spcPts val="0"/>
              </a:spcBef>
              <a:buNone/>
            </a:pPr>
            <a:r>
              <a:rPr lang="en-CA" sz="8000" dirty="0">
                <a:latin typeface="Arial" panose="020B0604020202020204" pitchFamily="34" charset="0"/>
                <a:cs typeface="Arial" panose="020B0604020202020204" pitchFamily="34" charset="0"/>
              </a:rPr>
              <a:t>2018: 104 experienced ESL/EFL teachers from Yunnan and Gansu</a:t>
            </a:r>
          </a:p>
          <a:p>
            <a:pPr>
              <a:lnSpc>
                <a:spcPct val="120000"/>
              </a:lnSpc>
              <a:spcBef>
                <a:spcPts val="0"/>
              </a:spcBef>
            </a:pPr>
            <a:r>
              <a:rPr lang="en-CA" sz="8000" dirty="0">
                <a:latin typeface="Arial" panose="020B0604020202020204" pitchFamily="34" charset="0"/>
                <a:cs typeface="Arial" panose="020B0604020202020204" pitchFamily="34" charset="0"/>
              </a:rPr>
              <a:t>On-campus residence for 3 months</a:t>
            </a:r>
          </a:p>
          <a:p>
            <a:pPr>
              <a:lnSpc>
                <a:spcPct val="120000"/>
              </a:lnSpc>
              <a:spcBef>
                <a:spcPts val="0"/>
              </a:spcBef>
            </a:pPr>
            <a:r>
              <a:rPr lang="en-CA" sz="8000" dirty="0">
                <a:latin typeface="Arial" panose="020B0604020202020204" pitchFamily="34" charset="0"/>
                <a:cs typeface="Arial" panose="020B0604020202020204" pitchFamily="34" charset="0"/>
              </a:rPr>
              <a:t>Lectures: theory</a:t>
            </a:r>
          </a:p>
          <a:p>
            <a:pPr>
              <a:lnSpc>
                <a:spcPct val="120000"/>
              </a:lnSpc>
              <a:spcBef>
                <a:spcPts val="0"/>
              </a:spcBef>
            </a:pPr>
            <a:r>
              <a:rPr lang="en-CA" sz="8000" dirty="0">
                <a:latin typeface="Arial" panose="020B0604020202020204" pitchFamily="34" charset="0"/>
                <a:cs typeface="Arial" panose="020B0604020202020204" pitchFamily="34" charset="0"/>
              </a:rPr>
              <a:t>Small group workshops: Methodology training</a:t>
            </a:r>
          </a:p>
          <a:p>
            <a:pPr>
              <a:lnSpc>
                <a:spcPct val="120000"/>
              </a:lnSpc>
              <a:spcBef>
                <a:spcPts val="0"/>
              </a:spcBef>
            </a:pPr>
            <a:r>
              <a:rPr lang="en-CA" sz="8000" dirty="0">
                <a:latin typeface="Arial" panose="020B0604020202020204" pitchFamily="34" charset="0"/>
                <a:cs typeface="Arial" panose="020B0604020202020204" pitchFamily="34" charset="0"/>
              </a:rPr>
              <a:t>Small group workshops: Language training</a:t>
            </a:r>
          </a:p>
          <a:p>
            <a:pPr>
              <a:lnSpc>
                <a:spcPct val="120000"/>
              </a:lnSpc>
              <a:spcBef>
                <a:spcPts val="0"/>
              </a:spcBef>
            </a:pPr>
            <a:r>
              <a:rPr lang="en-CA" sz="8000" dirty="0">
                <a:latin typeface="Arial" panose="020B0604020202020204" pitchFamily="34" charset="0"/>
                <a:cs typeface="Arial" panose="020B0604020202020204" pitchFamily="34" charset="0"/>
              </a:rPr>
              <a:t>Public school visits</a:t>
            </a:r>
          </a:p>
          <a:p>
            <a:pPr>
              <a:lnSpc>
                <a:spcPct val="120000"/>
              </a:lnSpc>
              <a:spcBef>
                <a:spcPts val="0"/>
              </a:spcBef>
            </a:pPr>
            <a:r>
              <a:rPr lang="en-CA" sz="8000" dirty="0">
                <a:latin typeface="Arial" panose="020B0604020202020204" pitchFamily="34" charset="0"/>
                <a:cs typeface="Arial" panose="020B0604020202020204" pitchFamily="34" charset="0"/>
              </a:rPr>
              <a:t>Outings and field trips</a:t>
            </a:r>
          </a:p>
          <a:p>
            <a:pPr>
              <a:lnSpc>
                <a:spcPct val="120000"/>
              </a:lnSpc>
              <a:spcBef>
                <a:spcPts val="0"/>
              </a:spcBef>
            </a:pPr>
            <a:r>
              <a:rPr lang="en-CA" sz="8000" dirty="0">
                <a:latin typeface="Arial" panose="020B0604020202020204" pitchFamily="34" charset="0"/>
                <a:cs typeface="Arial" panose="020B0604020202020204" pitchFamily="34" charset="0"/>
              </a:rPr>
              <a:t>Conversation practice with volunteers</a:t>
            </a:r>
          </a:p>
          <a:p>
            <a:pPr>
              <a:lnSpc>
                <a:spcPct val="120000"/>
              </a:lnSpc>
              <a:spcBef>
                <a:spcPts val="0"/>
              </a:spcBef>
            </a:pPr>
            <a:r>
              <a:rPr lang="en-CA" sz="8000" dirty="0">
                <a:latin typeface="Arial" panose="020B0604020202020204" pitchFamily="34" charset="0"/>
                <a:cs typeface="Arial" panose="020B0604020202020204" pitchFamily="34" charset="0"/>
              </a:rPr>
              <a:t>Funded by the Chinese Scholarship Council</a:t>
            </a:r>
          </a:p>
          <a:p>
            <a:pPr>
              <a:lnSpc>
                <a:spcPct val="120000"/>
              </a:lnSpc>
              <a:spcBef>
                <a:spcPts val="0"/>
              </a:spcBef>
            </a:pPr>
            <a:r>
              <a:rPr lang="en-CA" sz="8000" dirty="0">
                <a:latin typeface="Arial" panose="020B0604020202020204" pitchFamily="34" charset="0"/>
                <a:cs typeface="Arial" panose="020B0604020202020204" pitchFamily="34" charset="0"/>
              </a:rPr>
              <a:t>Participation by visiting Chinese scholar</a:t>
            </a:r>
          </a:p>
          <a:p>
            <a:pPr>
              <a:lnSpc>
                <a:spcPct val="120000"/>
              </a:lnSpc>
              <a:spcBef>
                <a:spcPts val="0"/>
              </a:spcBef>
            </a:pPr>
            <a:r>
              <a:rPr lang="en-CA" sz="8000" dirty="0">
                <a:latin typeface="Arial" panose="020B0604020202020204" pitchFamily="34" charset="0"/>
                <a:cs typeface="Arial" panose="020B0604020202020204" pitchFamily="34" charset="0"/>
              </a:rPr>
              <a:t>Curriculum developed in concert with the Chinese Embassy and the </a:t>
            </a:r>
          </a:p>
          <a:p>
            <a:pPr marL="0" indent="0">
              <a:lnSpc>
                <a:spcPct val="120000"/>
              </a:lnSpc>
              <a:spcBef>
                <a:spcPts val="0"/>
              </a:spcBef>
              <a:buNone/>
            </a:pPr>
            <a:r>
              <a:rPr lang="en-CA" sz="8000" dirty="0">
                <a:latin typeface="Arial" panose="020B0604020202020204" pitchFamily="34" charset="0"/>
                <a:cs typeface="Arial" panose="020B0604020202020204" pitchFamily="34" charset="0"/>
              </a:rPr>
              <a:t>    Beijing Foreign Languages and Culture University</a:t>
            </a:r>
          </a:p>
          <a:p>
            <a:pPr>
              <a:lnSpc>
                <a:spcPct val="120000"/>
              </a:lnSpc>
              <a:spcBef>
                <a:spcPts val="0"/>
              </a:spcBef>
            </a:pPr>
            <a:r>
              <a:rPr lang="en-CA" sz="8000" dirty="0">
                <a:latin typeface="Arial" panose="020B0604020202020204" pitchFamily="34" charset="0"/>
                <a:cs typeface="Arial" panose="020B0604020202020204" pitchFamily="34" charset="0"/>
              </a:rPr>
              <a:t>Led by the Faculty of Education; assistance from the Official Language    and Bilingualism Institute</a:t>
            </a:r>
          </a:p>
          <a:p>
            <a:endParaRPr lang="en-CA" dirty="0"/>
          </a:p>
          <a:p>
            <a:endParaRPr lang="en-CA" dirty="0"/>
          </a:p>
        </p:txBody>
      </p:sp>
    </p:spTree>
    <p:extLst>
      <p:ext uri="{BB962C8B-B14F-4D97-AF65-F5344CB8AC3E}">
        <p14:creationId xmlns:p14="http://schemas.microsoft.com/office/powerpoint/2010/main" val="258601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57200"/>
            <a:ext cx="8668072" cy="6019800"/>
          </a:xfrm>
        </p:spPr>
        <p:txBody>
          <a:bodyPr>
            <a:normAutofit fontScale="25000" lnSpcReduction="20000"/>
          </a:bodyPr>
          <a:lstStyle/>
          <a:p>
            <a:pPr marL="365760" indent="-283464" fontAlgn="auto">
              <a:lnSpc>
                <a:spcPct val="120000"/>
              </a:lnSpc>
              <a:spcBef>
                <a:spcPts val="0"/>
              </a:spcBef>
              <a:spcAft>
                <a:spcPts val="0"/>
              </a:spcAft>
              <a:buFont typeface="Wingdings 2"/>
              <a:buNone/>
              <a:defRPr/>
            </a:pPr>
            <a:endParaRPr lang="en-CA" sz="8000" dirty="0">
              <a:latin typeface="Arial" panose="020B0604020202020204" pitchFamily="34" charset="0"/>
              <a:cs typeface="Arial" panose="020B0604020202020204" pitchFamily="34" charset="0"/>
            </a:endParaRP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Conditions in Rural China:</a:t>
            </a:r>
          </a:p>
          <a:p>
            <a:pPr marL="365760" indent="-283464" fontAlgn="auto">
              <a:lnSpc>
                <a:spcPct val="120000"/>
              </a:lnSpc>
              <a:spcBef>
                <a:spcPts val="0"/>
              </a:spcBef>
              <a:spcAft>
                <a:spcPts val="0"/>
              </a:spcAft>
              <a:buFont typeface="Wingdings 2"/>
              <a:buNone/>
              <a:defRPr/>
            </a:pPr>
            <a:endParaRPr lang="en-CA" sz="8000" dirty="0">
              <a:latin typeface="Arial" panose="020B0604020202020204" pitchFamily="34" charset="0"/>
              <a:cs typeface="Arial" panose="020B0604020202020204" pitchFamily="34" charset="0"/>
            </a:endParaRP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Overcrowded classes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Limited resources (esp. IT)</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Centralized curricula using Beijing-based texts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Teacher-centered methodology</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Grammar and writing focus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Preparation for standardized tests (esp. written university entrance examinations)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Challenging working conditions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Policy: adopt speaking focus/communicative methodologies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Rural Yunnan and Gansu: </a:t>
            </a: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Very little student interest in English or higher education</a:t>
            </a: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Highly multicultural and multilingual</a:t>
            </a: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Low S-ES</a:t>
            </a: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Generational change</a:t>
            </a:r>
          </a:p>
          <a:p>
            <a:pPr lvl="8">
              <a:buFont typeface="Wingdings 2"/>
              <a:buNone/>
              <a:defRPr/>
            </a:pPr>
            <a:r>
              <a:rPr lang="en-US" sz="9600" dirty="0">
                <a:latin typeface="Arial" panose="020B0604020202020204" pitchFamily="34" charset="0"/>
                <a:cs typeface="Arial" panose="020B0604020202020204" pitchFamily="34" charset="0"/>
              </a:rPr>
              <a:t>			</a:t>
            </a:r>
            <a:r>
              <a:rPr lang="en-US" sz="2400" dirty="0"/>
              <a:t>		</a:t>
            </a:r>
          </a:p>
        </p:txBody>
      </p:sp>
    </p:spTree>
    <p:extLst>
      <p:ext uri="{BB962C8B-B14F-4D97-AF65-F5344CB8AC3E}">
        <p14:creationId xmlns:p14="http://schemas.microsoft.com/office/powerpoint/2010/main" val="278827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323528" y="228600"/>
            <a:ext cx="8363272" cy="6400800"/>
          </a:xfrm>
        </p:spPr>
        <p:txBody>
          <a:bodyPr>
            <a:noAutofit/>
          </a:bodyPr>
          <a:lstStyle/>
          <a:p>
            <a:pPr marL="0" indent="0">
              <a:lnSpc>
                <a:spcPct val="110000"/>
              </a:lnSpc>
              <a:spcBef>
                <a:spcPts val="0"/>
              </a:spcBef>
              <a:buNone/>
            </a:pPr>
            <a:endParaRPr lang="en-CA" sz="2000" dirty="0">
              <a:latin typeface="Arial" charset="0"/>
              <a:ea typeface="Arial" charset="0"/>
              <a:cs typeface="Arial" charset="0"/>
            </a:endParaRPr>
          </a:p>
          <a:p>
            <a:pPr marL="0" indent="0">
              <a:lnSpc>
                <a:spcPct val="110000"/>
              </a:lnSpc>
              <a:spcBef>
                <a:spcPts val="0"/>
              </a:spcBef>
              <a:buNone/>
            </a:pPr>
            <a:r>
              <a:rPr lang="en-CA" sz="2000" dirty="0">
                <a:latin typeface="Arial" charset="0"/>
                <a:ea typeface="Arial" charset="0"/>
                <a:cs typeface="Arial" charset="0"/>
              </a:rPr>
              <a:t>Research questions</a:t>
            </a:r>
          </a:p>
          <a:p>
            <a:pPr marL="0" indent="0">
              <a:lnSpc>
                <a:spcPct val="110000"/>
              </a:lnSpc>
              <a:spcBef>
                <a:spcPts val="0"/>
              </a:spcBef>
              <a:buNone/>
            </a:pPr>
            <a:r>
              <a:rPr lang="en-CA" sz="2000" dirty="0">
                <a:latin typeface="Arial" charset="0"/>
                <a:ea typeface="Arial" charset="0"/>
                <a:cs typeface="Arial" charset="0"/>
              </a:rPr>
              <a:t>How does a sample of ESL/EFL secondary and middle school </a:t>
            </a:r>
          </a:p>
          <a:p>
            <a:pPr marL="0" indent="0">
              <a:lnSpc>
                <a:spcPct val="110000"/>
              </a:lnSpc>
              <a:spcBef>
                <a:spcPts val="0"/>
              </a:spcBef>
              <a:buNone/>
            </a:pPr>
            <a:r>
              <a:rPr lang="en-CA" sz="2000" dirty="0">
                <a:latin typeface="Arial" charset="0"/>
                <a:ea typeface="Arial" charset="0"/>
                <a:cs typeface="Arial" charset="0"/>
              </a:rPr>
              <a:t>teachers from rural West China experience training in English language acquisition and teaching methodology in a ProD program at a Canadian </a:t>
            </a:r>
            <a:r>
              <a:rPr lang="en-CA" sz="2000">
                <a:latin typeface="Arial" charset="0"/>
                <a:ea typeface="Arial" charset="0"/>
                <a:cs typeface="Arial" charset="0"/>
              </a:rPr>
              <a:t>university?</a:t>
            </a:r>
            <a:endParaRPr lang="en-CA" sz="2000" dirty="0">
              <a:latin typeface="Arial" charset="0"/>
              <a:ea typeface="Arial" charset="0"/>
              <a:cs typeface="Arial" charset="0"/>
            </a:endParaRPr>
          </a:p>
          <a:p>
            <a:pPr marL="0" indent="0">
              <a:lnSpc>
                <a:spcPct val="110000"/>
              </a:lnSpc>
              <a:spcBef>
                <a:spcPts val="0"/>
              </a:spcBef>
              <a:buNone/>
            </a:pPr>
            <a:r>
              <a:rPr lang="en-CA" sz="2000" dirty="0">
                <a:latin typeface="Arial" charset="0"/>
                <a:ea typeface="Arial" charset="0"/>
                <a:cs typeface="Arial" charset="0"/>
              </a:rPr>
              <a:t>What experiences did these teachers have once they returned to China?</a:t>
            </a:r>
          </a:p>
          <a:p>
            <a:pPr marL="0" indent="0">
              <a:lnSpc>
                <a:spcPct val="110000"/>
              </a:lnSpc>
              <a:spcBef>
                <a:spcPts val="0"/>
              </a:spcBef>
              <a:buNone/>
            </a:pPr>
            <a:endParaRPr lang="en-CA" sz="2000" dirty="0">
              <a:latin typeface="Arial" charset="0"/>
              <a:ea typeface="Arial" charset="0"/>
              <a:cs typeface="Arial" charset="0"/>
            </a:endParaRPr>
          </a:p>
          <a:p>
            <a:pPr marL="0" indent="0">
              <a:lnSpc>
                <a:spcPct val="110000"/>
              </a:lnSpc>
              <a:spcBef>
                <a:spcPts val="0"/>
              </a:spcBef>
              <a:buNone/>
            </a:pPr>
            <a:r>
              <a:rPr lang="en-CA" sz="2000" dirty="0">
                <a:latin typeface="Arial" charset="0"/>
                <a:ea typeface="Arial" charset="0"/>
                <a:cs typeface="Arial" charset="0"/>
              </a:rPr>
              <a:t>Data Collection in Canada and China</a:t>
            </a:r>
          </a:p>
          <a:p>
            <a:pPr marL="0">
              <a:lnSpc>
                <a:spcPct val="110000"/>
              </a:lnSpc>
              <a:spcBef>
                <a:spcPts val="0"/>
              </a:spcBef>
            </a:pPr>
            <a:r>
              <a:rPr lang="en-CA" sz="2000" dirty="0">
                <a:latin typeface="Arial" charset="0"/>
                <a:ea typeface="Arial" charset="0"/>
                <a:cs typeface="Arial" charset="0"/>
              </a:rPr>
              <a:t>Mixed methods </a:t>
            </a:r>
          </a:p>
          <a:p>
            <a:pPr marL="0">
              <a:lnSpc>
                <a:spcPct val="110000"/>
              </a:lnSpc>
              <a:spcBef>
                <a:spcPts val="0"/>
              </a:spcBef>
            </a:pPr>
            <a:r>
              <a:rPr lang="en-CA" sz="2000" dirty="0">
                <a:latin typeface="Arial" charset="0"/>
                <a:ea typeface="Arial" charset="0"/>
                <a:cs typeface="Arial" charset="0"/>
              </a:rPr>
              <a:t>Ethical approval</a:t>
            </a:r>
          </a:p>
          <a:p>
            <a:pPr marL="0">
              <a:lnSpc>
                <a:spcPct val="110000"/>
              </a:lnSpc>
              <a:spcBef>
                <a:spcPts val="0"/>
              </a:spcBef>
            </a:pPr>
            <a:r>
              <a:rPr lang="en-CA" sz="2000" dirty="0">
                <a:latin typeface="Arial" charset="0"/>
                <a:ea typeface="Arial" charset="0"/>
                <a:cs typeface="Arial" charset="0"/>
              </a:rPr>
              <a:t>Secondary use of assignments</a:t>
            </a:r>
          </a:p>
          <a:p>
            <a:pPr marL="0">
              <a:lnSpc>
                <a:spcPct val="110000"/>
              </a:lnSpc>
              <a:spcBef>
                <a:spcPts val="0"/>
              </a:spcBef>
            </a:pPr>
            <a:r>
              <a:rPr lang="en-CA" sz="2000" dirty="0">
                <a:latin typeface="Arial" charset="0"/>
                <a:ea typeface="Arial" charset="0"/>
                <a:cs typeface="Arial" charset="0"/>
              </a:rPr>
              <a:t>Semi-structured interviews and focus groups</a:t>
            </a:r>
          </a:p>
          <a:p>
            <a:pPr marL="0">
              <a:lnSpc>
                <a:spcPct val="110000"/>
              </a:lnSpc>
              <a:spcBef>
                <a:spcPts val="0"/>
              </a:spcBef>
            </a:pPr>
            <a:r>
              <a:rPr lang="en-CA" sz="2000" dirty="0">
                <a:latin typeface="Arial" charset="0"/>
                <a:ea typeface="Arial" charset="0"/>
                <a:cs typeface="Arial" charset="0"/>
              </a:rPr>
              <a:t>Surveys (open-ended and multiple-choice)</a:t>
            </a:r>
          </a:p>
          <a:p>
            <a:pPr marL="0">
              <a:lnSpc>
                <a:spcPct val="110000"/>
              </a:lnSpc>
              <a:spcBef>
                <a:spcPts val="0"/>
              </a:spcBef>
            </a:pPr>
            <a:r>
              <a:rPr lang="en-CA" sz="2000" dirty="0">
                <a:latin typeface="Arial" charset="0"/>
                <a:ea typeface="Arial" charset="0"/>
                <a:cs typeface="Arial" charset="0"/>
              </a:rPr>
              <a:t>Video-taped presentations</a:t>
            </a:r>
          </a:p>
          <a:p>
            <a:pPr marL="0">
              <a:lnSpc>
                <a:spcPct val="110000"/>
              </a:lnSpc>
              <a:spcBef>
                <a:spcPts val="0"/>
              </a:spcBef>
            </a:pPr>
            <a:r>
              <a:rPr lang="en-CA" sz="2000" dirty="0">
                <a:latin typeface="Arial" charset="0"/>
                <a:ea typeface="Arial" charset="0"/>
                <a:cs typeface="Arial" charset="0"/>
              </a:rPr>
              <a:t>Pre and post language testing</a:t>
            </a:r>
          </a:p>
          <a:p>
            <a:pPr marL="0">
              <a:lnSpc>
                <a:spcPct val="110000"/>
              </a:lnSpc>
              <a:spcBef>
                <a:spcPts val="0"/>
              </a:spcBef>
            </a:pPr>
            <a:r>
              <a:rPr lang="en-CA" sz="2000" dirty="0">
                <a:latin typeface="Arial" charset="0"/>
                <a:ea typeface="Arial" charset="0"/>
                <a:cs typeface="Arial" charset="0"/>
              </a:rPr>
              <a:t>Classroom observation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26973"/>
            <a:ext cx="8820472" cy="6324600"/>
          </a:xfrm>
        </p:spPr>
        <p:txBody>
          <a:bodyPr>
            <a:normAutofit/>
          </a:bodyPr>
          <a:lstStyle/>
          <a:p>
            <a:pPr marL="0" indent="0">
              <a:spcBef>
                <a:spcPct val="0"/>
              </a:spcBef>
              <a:buFont typeface="Wingdings 2" charset="2"/>
              <a:buNone/>
            </a:pPr>
            <a:endParaRPr lang="en-CA" sz="2400" dirty="0">
              <a:latin typeface="Arial" charset="0"/>
              <a:ea typeface="Arial" charset="0"/>
              <a:cs typeface="Arial" charset="0"/>
            </a:endParaRPr>
          </a:p>
          <a:p>
            <a:pPr marL="0" indent="0">
              <a:spcBef>
                <a:spcPct val="0"/>
              </a:spcBef>
              <a:buFont typeface="Wingdings 2" charset="2"/>
              <a:buNone/>
            </a:pPr>
            <a:endParaRPr lang="en-CA" sz="2000" dirty="0">
              <a:latin typeface="Arial" charset="0"/>
              <a:ea typeface="Arial" charset="0"/>
              <a:cs typeface="Arial" charset="0"/>
            </a:endParaRPr>
          </a:p>
          <a:p>
            <a:pPr marL="0" indent="0">
              <a:spcBef>
                <a:spcPct val="0"/>
              </a:spcBef>
              <a:buFont typeface="Wingdings 2" charset="2"/>
              <a:buNone/>
            </a:pPr>
            <a:r>
              <a:rPr lang="en-CA" sz="2000" dirty="0">
                <a:latin typeface="Arial" charset="0"/>
                <a:ea typeface="Arial" charset="0"/>
                <a:cs typeface="Arial" charset="0"/>
              </a:rPr>
              <a:t>Findings</a:t>
            </a:r>
          </a:p>
          <a:p>
            <a:pPr marL="0" indent="0">
              <a:spcBef>
                <a:spcPct val="0"/>
              </a:spcBef>
              <a:buFont typeface="Wingdings 2" charset="2"/>
              <a:buNone/>
            </a:pPr>
            <a:endParaRPr lang="en-CA" sz="2000" dirty="0">
              <a:latin typeface="Arial" charset="0"/>
              <a:ea typeface="Arial" charset="0"/>
              <a:cs typeface="Arial" charset="0"/>
            </a:endParaRPr>
          </a:p>
          <a:p>
            <a:pPr>
              <a:spcBef>
                <a:spcPct val="0"/>
              </a:spcBef>
            </a:pPr>
            <a:r>
              <a:rPr lang="en-CA" sz="2000" dirty="0">
                <a:latin typeface="Arial" charset="0"/>
                <a:ea typeface="Arial" charset="0"/>
                <a:cs typeface="Arial" charset="0"/>
              </a:rPr>
              <a:t>Attitudes towards SLE pedagogy has changed</a:t>
            </a:r>
          </a:p>
          <a:p>
            <a:pPr>
              <a:spcBef>
                <a:spcPct val="0"/>
              </a:spcBef>
            </a:pPr>
            <a:r>
              <a:rPr lang="en-CA" sz="2000" dirty="0">
                <a:latin typeface="Arial" charset="0"/>
                <a:ea typeface="Arial" charset="0"/>
                <a:cs typeface="Arial" charset="0"/>
              </a:rPr>
              <a:t>Lectures provocative and needed significant scaffolding</a:t>
            </a:r>
          </a:p>
          <a:p>
            <a:pPr>
              <a:spcBef>
                <a:spcPct val="0"/>
              </a:spcBef>
            </a:pPr>
            <a:r>
              <a:rPr lang="en-CA" sz="2000" dirty="0">
                <a:latin typeface="Arial" charset="0"/>
                <a:ea typeface="Arial" charset="0"/>
                <a:cs typeface="Arial" charset="0"/>
              </a:rPr>
              <a:t>IT problematic given conditions back home</a:t>
            </a:r>
          </a:p>
          <a:p>
            <a:pPr>
              <a:spcBef>
                <a:spcPct val="0"/>
              </a:spcBef>
            </a:pPr>
            <a:r>
              <a:rPr lang="en-CA" sz="2000" dirty="0">
                <a:latin typeface="Arial" charset="0"/>
                <a:ea typeface="Arial" charset="0"/>
                <a:cs typeface="Arial" charset="0"/>
              </a:rPr>
              <a:t>Concrete activities and methods most useful</a:t>
            </a:r>
          </a:p>
          <a:p>
            <a:pPr>
              <a:spcBef>
                <a:spcPct val="0"/>
              </a:spcBef>
            </a:pPr>
            <a:r>
              <a:rPr lang="en-CA" sz="2000" dirty="0">
                <a:latin typeface="Arial" charset="0"/>
                <a:ea typeface="Arial" charset="0"/>
                <a:cs typeface="Arial" charset="0"/>
              </a:rPr>
              <a:t>Oral English language acquisition substantial</a:t>
            </a:r>
          </a:p>
          <a:p>
            <a:pPr>
              <a:spcBef>
                <a:spcPct val="0"/>
              </a:spcBef>
            </a:pPr>
            <a:r>
              <a:rPr lang="en-CA" sz="2000" dirty="0">
                <a:latin typeface="Arial" charset="0"/>
                <a:ea typeface="Arial" charset="0"/>
                <a:cs typeface="Arial" charset="0"/>
              </a:rPr>
              <a:t>Models of student-centered methodology inspiring</a:t>
            </a:r>
          </a:p>
          <a:p>
            <a:pPr>
              <a:spcBef>
                <a:spcPct val="0"/>
              </a:spcBef>
            </a:pPr>
            <a:r>
              <a:rPr lang="en-CA" sz="2000" dirty="0">
                <a:latin typeface="Arial" charset="0"/>
                <a:ea typeface="Arial" charset="0"/>
                <a:cs typeface="Arial" charset="0"/>
              </a:rPr>
              <a:t>Models of collaborative teaching useful</a:t>
            </a:r>
          </a:p>
          <a:p>
            <a:pPr>
              <a:spcBef>
                <a:spcPct val="0"/>
              </a:spcBef>
            </a:pPr>
            <a:r>
              <a:rPr lang="en-CA" sz="2000" dirty="0">
                <a:latin typeface="Arial" charset="0"/>
                <a:ea typeface="Arial" charset="0"/>
                <a:cs typeface="Arial" charset="0"/>
              </a:rPr>
              <a:t>“Reignited” enthusiasm for teaching</a:t>
            </a:r>
          </a:p>
          <a:p>
            <a:pPr>
              <a:spcBef>
                <a:spcPct val="0"/>
              </a:spcBef>
            </a:pPr>
            <a:r>
              <a:rPr lang="en-CA" sz="2000" dirty="0">
                <a:latin typeface="Arial" charset="0"/>
                <a:ea typeface="Arial" charset="0"/>
                <a:cs typeface="Arial" charset="0"/>
              </a:rPr>
              <a:t>Canada/US differences surprising</a:t>
            </a:r>
          </a:p>
          <a:p>
            <a:pPr>
              <a:spcBef>
                <a:spcPct val="0"/>
              </a:spcBef>
            </a:pPr>
            <a:r>
              <a:rPr lang="en-CA" sz="2000" dirty="0">
                <a:latin typeface="Arial" charset="0"/>
                <a:ea typeface="Arial" charset="0"/>
                <a:cs typeface="Arial" charset="0"/>
              </a:rPr>
              <a:t>Responsibilities for dissemination onerous</a:t>
            </a:r>
          </a:p>
          <a:p>
            <a:pPr>
              <a:spcBef>
                <a:spcPct val="0"/>
              </a:spcBef>
            </a:pPr>
            <a:r>
              <a:rPr lang="en-CA" sz="2000" dirty="0">
                <a:latin typeface="Arial" charset="0"/>
                <a:ea typeface="Arial" charset="0"/>
                <a:cs typeface="Arial" charset="0"/>
              </a:rPr>
              <a:t>Models of multiculturalism and bilingualism valuable</a:t>
            </a:r>
          </a:p>
          <a:p>
            <a:pPr marL="0" indent="0">
              <a:spcBef>
                <a:spcPct val="0"/>
              </a:spcBef>
              <a:buFont typeface="Wingdings 2" charset="2"/>
              <a:buNone/>
            </a:pPr>
            <a:endParaRPr lang="en-US" sz="2500" dirty="0">
              <a:latin typeface="Arial" charset="0"/>
              <a:ea typeface="Arial" charset="0"/>
              <a:cs typeface="Arial" charset="0"/>
            </a:endParaRPr>
          </a:p>
          <a:p>
            <a:pPr marL="0" indent="0">
              <a:spcBef>
                <a:spcPct val="0"/>
              </a:spcBef>
              <a:buNone/>
            </a:pPr>
            <a:endParaRPr lang="en-US" sz="13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51520" y="0"/>
            <a:ext cx="8640960" cy="6705600"/>
          </a:xfrm>
        </p:spPr>
        <p:txBody>
          <a:bodyPr>
            <a:normAutofit/>
          </a:bodyPr>
          <a:lstStyle/>
          <a:p>
            <a:pPr marL="0" indent="-283464" fontAlgn="auto">
              <a:spcBef>
                <a:spcPts val="0"/>
              </a:spcBef>
              <a:spcAft>
                <a:spcPts val="0"/>
              </a:spcAft>
              <a:buFontTx/>
              <a:buNone/>
              <a:defRPr/>
            </a:pPr>
            <a:endParaRPr lang="en-CA" sz="2400" dirty="0">
              <a:latin typeface="Arial" charset="0"/>
            </a:endParaRPr>
          </a:p>
          <a:p>
            <a:pPr marL="0" indent="-283464" fontAlgn="auto">
              <a:spcBef>
                <a:spcPts val="0"/>
              </a:spcBef>
              <a:spcAft>
                <a:spcPts val="0"/>
              </a:spcAft>
              <a:buFontTx/>
              <a:buNone/>
              <a:defRPr/>
            </a:pPr>
            <a:r>
              <a:rPr lang="en-CA" sz="2000" dirty="0">
                <a:latin typeface="Arial" charset="0"/>
              </a:rPr>
              <a:t>Why De-Colonial?</a:t>
            </a:r>
          </a:p>
          <a:p>
            <a:pPr marL="0" indent="-283464" fontAlgn="auto">
              <a:spcBef>
                <a:spcPts val="0"/>
              </a:spcBef>
              <a:spcAft>
                <a:spcPts val="0"/>
              </a:spcAft>
              <a:buFontTx/>
              <a:buNone/>
              <a:defRPr/>
            </a:pPr>
            <a:endParaRPr lang="en-CA" sz="2000" dirty="0">
              <a:latin typeface="Arial" charset="0"/>
            </a:endParaRPr>
          </a:p>
          <a:p>
            <a:pPr marL="59436" indent="-342900">
              <a:spcBef>
                <a:spcPts val="0"/>
              </a:spcBef>
              <a:defRPr/>
            </a:pPr>
            <a:r>
              <a:rPr lang="en-CA" sz="2000" dirty="0">
                <a:latin typeface="Arial" charset="0"/>
              </a:rPr>
              <a:t>Developed with Chinese Embassy and a Chinese university;</a:t>
            </a:r>
          </a:p>
          <a:p>
            <a:pPr marL="59436" indent="-342900">
              <a:spcBef>
                <a:spcPts val="0"/>
              </a:spcBef>
              <a:defRPr/>
            </a:pPr>
            <a:r>
              <a:rPr lang="en-CA" sz="2000" dirty="0">
                <a:latin typeface="Arial" charset="0"/>
              </a:rPr>
              <a:t>Use of indigenous content;</a:t>
            </a:r>
          </a:p>
          <a:p>
            <a:pPr marL="59436" indent="-342900">
              <a:spcBef>
                <a:spcPts val="0"/>
              </a:spcBef>
              <a:defRPr/>
            </a:pPr>
            <a:r>
              <a:rPr lang="en-CA" sz="2000" dirty="0">
                <a:latin typeface="Arial" charset="0"/>
              </a:rPr>
              <a:t>Critical lecture content explicitly challenging the “native speaker”</a:t>
            </a:r>
          </a:p>
          <a:p>
            <a:pPr marL="59436" indent="-342900">
              <a:spcBef>
                <a:spcPts val="0"/>
              </a:spcBef>
              <a:defRPr/>
            </a:pPr>
            <a:r>
              <a:rPr lang="en-CA" sz="2000" dirty="0">
                <a:latin typeface="Arial" charset="0"/>
              </a:rPr>
              <a:t>Decentralized delivery;</a:t>
            </a:r>
          </a:p>
          <a:p>
            <a:pPr marL="59436" indent="-342900">
              <a:spcBef>
                <a:spcPts val="0"/>
              </a:spcBef>
              <a:defRPr/>
            </a:pPr>
            <a:r>
              <a:rPr lang="en-CA" sz="2000" dirty="0">
                <a:latin typeface="Arial" charset="0"/>
              </a:rPr>
              <a:t>Multicultural and bilingual teaching staff;</a:t>
            </a:r>
          </a:p>
          <a:p>
            <a:pPr marL="59436" indent="-342900">
              <a:spcBef>
                <a:spcPts val="0"/>
              </a:spcBef>
              <a:defRPr/>
            </a:pPr>
            <a:r>
              <a:rPr lang="en-CA" sz="2000" dirty="0">
                <a:latin typeface="Arial" charset="0"/>
              </a:rPr>
              <a:t>Public school examples;</a:t>
            </a:r>
          </a:p>
          <a:p>
            <a:pPr marL="59436" indent="-342900">
              <a:spcBef>
                <a:spcPts val="0"/>
              </a:spcBef>
              <a:defRPr/>
            </a:pPr>
            <a:r>
              <a:rPr lang="en-CA" sz="2000" dirty="0">
                <a:latin typeface="Arial" charset="0"/>
              </a:rPr>
              <a:t>Problematized dogmatic interpretations of the communicative approach;</a:t>
            </a:r>
          </a:p>
          <a:p>
            <a:pPr marL="59436" indent="-342900">
              <a:spcBef>
                <a:spcPts val="0"/>
              </a:spcBef>
              <a:defRPr/>
            </a:pPr>
            <a:r>
              <a:rPr lang="en-CA" sz="2000" dirty="0">
                <a:latin typeface="Arial" charset="0"/>
              </a:rPr>
              <a:t>Problematized binary stereotypes of east and west philosophies;</a:t>
            </a:r>
          </a:p>
          <a:p>
            <a:pPr marL="59436" indent="-342900">
              <a:spcBef>
                <a:spcPts val="0"/>
              </a:spcBef>
              <a:defRPr/>
            </a:pPr>
            <a:r>
              <a:rPr lang="en-CA" sz="2000" dirty="0">
                <a:latin typeface="Arial" charset="0"/>
              </a:rPr>
              <a:t>Discussing the political nature of English teaching (currently and    </a:t>
            </a:r>
          </a:p>
          <a:p>
            <a:pPr marL="0" indent="0">
              <a:spcBef>
                <a:spcPts val="0"/>
              </a:spcBef>
              <a:buNone/>
              <a:defRPr/>
            </a:pPr>
            <a:r>
              <a:rPr lang="en-CA" sz="2000" dirty="0">
                <a:latin typeface="Arial" charset="0"/>
              </a:rPr>
              <a:t>     historically);</a:t>
            </a:r>
          </a:p>
          <a:p>
            <a:pPr marL="59436" indent="-342900">
              <a:spcBef>
                <a:spcPts val="0"/>
              </a:spcBef>
              <a:defRPr/>
            </a:pPr>
            <a:r>
              <a:rPr lang="en-CA" sz="2000" dirty="0">
                <a:latin typeface="Arial" charset="0"/>
              </a:rPr>
              <a:t>Problematized the notions of native-speaker and standardized/  </a:t>
            </a:r>
          </a:p>
          <a:p>
            <a:pPr marL="0" indent="0">
              <a:spcBef>
                <a:spcPts val="0"/>
              </a:spcBef>
              <a:buNone/>
              <a:defRPr/>
            </a:pPr>
            <a:r>
              <a:rPr lang="en-CA" sz="2000" dirty="0">
                <a:latin typeface="Arial" charset="0"/>
              </a:rPr>
              <a:t>     privileged Anglo-American “core” English;</a:t>
            </a:r>
          </a:p>
          <a:p>
            <a:pPr marL="59436" indent="-342900">
              <a:spcBef>
                <a:spcPts val="0"/>
              </a:spcBef>
              <a:defRPr/>
            </a:pPr>
            <a:r>
              <a:rPr lang="en-CA" sz="2000" dirty="0">
                <a:latin typeface="Arial" charset="0"/>
              </a:rPr>
              <a:t>Explicitly examined the political nature of English teaching;</a:t>
            </a:r>
          </a:p>
          <a:p>
            <a:pPr marL="59436" indent="-342900">
              <a:spcBef>
                <a:spcPts val="0"/>
              </a:spcBef>
              <a:defRPr/>
            </a:pPr>
            <a:r>
              <a:rPr lang="en-CA" sz="2000" dirty="0">
                <a:latin typeface="Arial" charset="0"/>
              </a:rPr>
              <a:t>Emphasis on adapting communicative approaches to local </a:t>
            </a:r>
          </a:p>
          <a:p>
            <a:pPr marL="0" indent="0">
              <a:spcBef>
                <a:spcPts val="0"/>
              </a:spcBef>
              <a:buNone/>
              <a:defRPr/>
            </a:pPr>
            <a:r>
              <a:rPr lang="en-CA" sz="2000" dirty="0">
                <a:latin typeface="Arial" charset="0"/>
              </a:rPr>
              <a:t>     Yunnan and Gansu conditions.</a:t>
            </a:r>
          </a:p>
          <a:p>
            <a:pPr marL="365760" indent="-283464" fontAlgn="auto">
              <a:lnSpc>
                <a:spcPct val="90000"/>
              </a:lnSpc>
              <a:spcAft>
                <a:spcPts val="0"/>
              </a:spcAft>
              <a:buFontTx/>
              <a:buNone/>
              <a:defRPr/>
            </a:pPr>
            <a:endParaRPr lang="en-US" sz="2800" dirty="0">
              <a:latin typeface="Arial" charset="0"/>
              <a:ea typeface="+mn-ea"/>
              <a:cs typeface="+mn-cs"/>
            </a:endParaRPr>
          </a:p>
          <a:p>
            <a:pPr marL="365760" indent="-283464" fontAlgn="auto">
              <a:lnSpc>
                <a:spcPct val="90000"/>
              </a:lnSpc>
              <a:spcAft>
                <a:spcPts val="0"/>
              </a:spcAft>
              <a:buFontTx/>
              <a:buNone/>
              <a:defRPr/>
            </a:pPr>
            <a:endParaRPr lang="en-US" sz="2800" dirty="0">
              <a:latin typeface="Arial" charset="0"/>
              <a:ea typeface="+mn-ea"/>
              <a:cs typeface="+mn-cs"/>
            </a:endParaRPr>
          </a:p>
          <a:p>
            <a:pPr marL="365760" indent="-283464" fontAlgn="auto">
              <a:lnSpc>
                <a:spcPct val="90000"/>
              </a:lnSpc>
              <a:spcAft>
                <a:spcPts val="0"/>
              </a:spcAft>
              <a:buFontTx/>
              <a:buNone/>
              <a:defRPr/>
            </a:pPr>
            <a:endParaRPr lang="en-US" dirty="0">
              <a:latin typeface="Arial" charset="0"/>
              <a:ea typeface="+mn-ea"/>
              <a:cs typeface="+mn-cs"/>
            </a:endParaRPr>
          </a:p>
          <a:p>
            <a:pPr marL="640080" lvl="1" indent="-237744" fontAlgn="auto">
              <a:lnSpc>
                <a:spcPct val="90000"/>
              </a:lnSpc>
              <a:spcAft>
                <a:spcPts val="0"/>
              </a:spcAft>
              <a:buFont typeface="Verdana"/>
              <a:buChar char="◦"/>
              <a:defRPr/>
            </a:pPr>
            <a:endParaRPr lang="en-US" sz="2000" dirty="0">
              <a:latin typeface="Arial" charset="0"/>
              <a:ea typeface="+mn-ea"/>
            </a:endParaRPr>
          </a:p>
          <a:p>
            <a:pPr marL="365760" indent="-283464" fontAlgn="auto">
              <a:lnSpc>
                <a:spcPct val="90000"/>
              </a:lnSpc>
              <a:spcAft>
                <a:spcPts val="0"/>
              </a:spcAft>
              <a:buFontTx/>
              <a:buNone/>
              <a:defRPr/>
            </a:pPr>
            <a:endParaRPr lang="en-US" sz="2400" dirty="0">
              <a:latin typeface="Arial" charset="0"/>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BFC4-2A31-4612-9D7F-23B7F1A29CE4}"/>
              </a:ext>
            </a:extLst>
          </p:cNvPr>
          <p:cNvSpPr>
            <a:spLocks noGrp="1"/>
          </p:cNvSpPr>
          <p:nvPr>
            <p:ph type="title"/>
          </p:nvPr>
        </p:nvSpPr>
        <p:spPr>
          <a:xfrm>
            <a:off x="628650" y="476672"/>
            <a:ext cx="7886700" cy="994172"/>
          </a:xfrm>
        </p:spPr>
        <p:txBody>
          <a:bodyPr>
            <a:normAutofit/>
          </a:bodyPr>
          <a:lstStyle/>
          <a:p>
            <a:r>
              <a:rPr lang="en-CA" sz="2400" dirty="0">
                <a:latin typeface="Arial" panose="020B0604020202020204" pitchFamily="34" charset="0"/>
                <a:cs typeface="Arial" panose="020B0604020202020204" pitchFamily="34" charset="0"/>
              </a:rPr>
              <a:t>Problematic: Objectivity and Authenticity of Data</a:t>
            </a:r>
          </a:p>
        </p:txBody>
      </p:sp>
      <p:sp>
        <p:nvSpPr>
          <p:cNvPr id="3" name="Content Placeholder 2">
            <a:extLst>
              <a:ext uri="{FF2B5EF4-FFF2-40B4-BE49-F238E27FC236}">
                <a16:creationId xmlns:a16="http://schemas.microsoft.com/office/drawing/2014/main" id="{322E9F96-608E-4BFB-8072-AB5371F2BD5A}"/>
              </a:ext>
            </a:extLst>
          </p:cNvPr>
          <p:cNvSpPr>
            <a:spLocks noGrp="1"/>
          </p:cNvSpPr>
          <p:nvPr>
            <p:ph idx="1"/>
          </p:nvPr>
        </p:nvSpPr>
        <p:spPr>
          <a:xfrm>
            <a:off x="628650" y="1700808"/>
            <a:ext cx="7886700" cy="4032448"/>
          </a:xfrm>
        </p:spPr>
        <p:txBody>
          <a:bodyPr>
            <a:normAutofit fontScale="92500" lnSpcReduction="10000"/>
          </a:bodyPr>
          <a:lstStyle/>
          <a:p>
            <a:r>
              <a:rPr lang="en-US" dirty="0">
                <a:latin typeface="Arial" panose="020B0604020202020204" pitchFamily="34" charset="0"/>
                <a:cs typeface="Arial" panose="020B0604020202020204" pitchFamily="34" charset="0"/>
              </a:rPr>
              <a:t>Absence of third-party researchers for program evaluation whereby the dual role-played by the instructors, of teacher and researcher may cast doubt on researcher objectivity and authenticity of the data (Wang et al. 2019). </a:t>
            </a:r>
          </a:p>
          <a:p>
            <a:r>
              <a:rPr lang="en-US" dirty="0">
                <a:latin typeface="Arial" panose="020B0604020202020204" pitchFamily="34" charset="0"/>
                <a:cs typeface="Arial" panose="020B0604020202020204" pitchFamily="34" charset="0"/>
              </a:rPr>
              <a:t>Authenticity in terms of measure of reliability and validity PLUS the broader social implications of research</a:t>
            </a:r>
          </a:p>
          <a:p>
            <a:r>
              <a:rPr lang="en-CA" dirty="0">
                <a:latin typeface="Arial" panose="020B0604020202020204" pitchFamily="34" charset="0"/>
                <a:cs typeface="Arial" panose="020B0604020202020204" pitchFamily="34" charset="0"/>
              </a:rPr>
              <a:t>Domination of knowledge production in the center that sustains the positionality of the periphery: need a center to have a periphery </a:t>
            </a:r>
            <a:r>
              <a:rPr lang="en-US" dirty="0">
                <a:latin typeface="Arial" panose="020B0604020202020204" pitchFamily="34" charset="0"/>
                <a:cs typeface="Arial" panose="020B0604020202020204" pitchFamily="34" charset="0"/>
              </a:rPr>
              <a:t>(Morgan, 2013)</a:t>
            </a:r>
          </a:p>
          <a:p>
            <a:r>
              <a:rPr lang="en-US" b="1" dirty="0">
                <a:latin typeface="Arial" panose="020B0604020202020204" pitchFamily="34" charset="0"/>
                <a:cs typeface="Arial" panose="020B0604020202020204" pitchFamily="34" charset="0"/>
              </a:rPr>
              <a:t>How can we do Global ELT study-abroad research that is critical of our subject positions?   </a:t>
            </a:r>
            <a:endParaRPr lang="en-CA" b="1" dirty="0">
              <a:latin typeface="Arial" panose="020B0604020202020204" pitchFamily="34" charset="0"/>
              <a:cs typeface="Arial" panose="020B0604020202020204" pitchFamily="34" charset="0"/>
            </a:endParaRPr>
          </a:p>
          <a:p>
            <a:endParaRPr lang="en-US" sz="1800" dirty="0">
              <a:latin typeface="AdvOT1ef757c0"/>
            </a:endParaRPr>
          </a:p>
          <a:p>
            <a:endParaRPr lang="en-US" sz="1800" dirty="0">
              <a:latin typeface="AdvOT1ef757c0"/>
            </a:endParaRPr>
          </a:p>
          <a:p>
            <a:endParaRPr lang="en-CA" sz="1800" dirty="0"/>
          </a:p>
        </p:txBody>
      </p:sp>
    </p:spTree>
    <p:extLst>
      <p:ext uri="{BB962C8B-B14F-4D97-AF65-F5344CB8AC3E}">
        <p14:creationId xmlns:p14="http://schemas.microsoft.com/office/powerpoint/2010/main" val="3749411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04664"/>
            <a:ext cx="7992887" cy="5904656"/>
          </a:xfrm>
        </p:spPr>
        <p:txBody>
          <a:bodyPr/>
          <a:lstStyle/>
          <a:p>
            <a:pPr marL="0" indent="0">
              <a:buNone/>
            </a:pPr>
            <a:endParaRPr lang="en-CA" dirty="0"/>
          </a:p>
          <a:p>
            <a:pPr marL="0" indent="0">
              <a:buNone/>
            </a:pPr>
            <a:r>
              <a:rPr lang="en-CA" sz="2400" dirty="0">
                <a:latin typeface="Arial" panose="020B0604020202020204" pitchFamily="34" charset="0"/>
                <a:cs typeface="Arial" panose="020B0604020202020204" pitchFamily="34" charset="0"/>
              </a:rPr>
              <a:t>Problematic: Institutional resistance to attempts at de-colonialization</a:t>
            </a:r>
          </a:p>
          <a:p>
            <a:r>
              <a:rPr lang="en-CA" dirty="0">
                <a:latin typeface="Arial" panose="020B0604020202020204" pitchFamily="34" charset="0"/>
                <a:cs typeface="Arial" panose="020B0604020202020204" pitchFamily="34" charset="0"/>
              </a:rPr>
              <a:t>Insistence from Beijing officials that we “tell the teachers how to teach” through demonstration lessons;</a:t>
            </a:r>
          </a:p>
          <a:p>
            <a:r>
              <a:rPr lang="en-CA" dirty="0">
                <a:latin typeface="Arial" panose="020B0604020202020204" pitchFamily="34" charset="0"/>
                <a:cs typeface="Arial" panose="020B0604020202020204" pitchFamily="34" charset="0"/>
              </a:rPr>
              <a:t>Pressure on Chinese colleagues to “tone down” some of the content within our subsequent publications and conference participation;</a:t>
            </a:r>
          </a:p>
          <a:p>
            <a:r>
              <a:rPr lang="en-CA" dirty="0">
                <a:latin typeface="Arial" panose="020B0604020202020204" pitchFamily="34" charset="0"/>
                <a:cs typeface="Arial" panose="020B0604020202020204" pitchFamily="34" charset="0"/>
              </a:rPr>
              <a:t>Pressure to partner our research in China with top-tiered institutions rather than local lower-ranked schools and universities. </a:t>
            </a:r>
          </a:p>
          <a:p>
            <a:endParaRPr lang="en-CA" dirty="0"/>
          </a:p>
          <a:p>
            <a:endParaRPr lang="en-US" dirty="0"/>
          </a:p>
        </p:txBody>
      </p:sp>
    </p:spTree>
    <p:extLst>
      <p:ext uri="{BB962C8B-B14F-4D97-AF65-F5344CB8AC3E}">
        <p14:creationId xmlns:p14="http://schemas.microsoft.com/office/powerpoint/2010/main" val="317186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9050C07-1F38-4289-9A30-343422F975D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0050" y="1248750"/>
            <a:ext cx="8448000" cy="4752000"/>
          </a:xfrm>
        </p:spPr>
      </p:pic>
    </p:spTree>
    <p:extLst>
      <p:ext uri="{BB962C8B-B14F-4D97-AF65-F5344CB8AC3E}">
        <p14:creationId xmlns:p14="http://schemas.microsoft.com/office/powerpoint/2010/main" val="2684207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A6AF-6CC4-4364-96CE-2A44A50640A6}"/>
              </a:ext>
            </a:extLst>
          </p:cNvPr>
          <p:cNvSpPr>
            <a:spLocks noGrp="1"/>
          </p:cNvSpPr>
          <p:nvPr>
            <p:ph type="title"/>
          </p:nvPr>
        </p:nvSpPr>
        <p:spPr>
          <a:xfrm>
            <a:off x="653089" y="5176"/>
            <a:ext cx="7886700" cy="994172"/>
          </a:xfrm>
        </p:spPr>
        <p:txBody>
          <a:bodyPr>
            <a:normAutofit/>
          </a:bodyPr>
          <a:lstStyle/>
          <a:p>
            <a:r>
              <a:rPr lang="en-CA" sz="2400" dirty="0">
                <a:latin typeface="Arial" panose="020B0604020202020204" pitchFamily="34" charset="0"/>
                <a:cs typeface="Arial" panose="020B0604020202020204" pitchFamily="34" charset="0"/>
              </a:rPr>
              <a:t>Response-able Methodologies</a:t>
            </a:r>
          </a:p>
        </p:txBody>
      </p:sp>
      <p:sp>
        <p:nvSpPr>
          <p:cNvPr id="3" name="Content Placeholder 2">
            <a:extLst>
              <a:ext uri="{FF2B5EF4-FFF2-40B4-BE49-F238E27FC236}">
                <a16:creationId xmlns:a16="http://schemas.microsoft.com/office/drawing/2014/main" id="{E7FBE51B-364C-487C-A281-CD3B3C1A23C2}"/>
              </a:ext>
            </a:extLst>
          </p:cNvPr>
          <p:cNvSpPr>
            <a:spLocks noGrp="1"/>
          </p:cNvSpPr>
          <p:nvPr>
            <p:ph idx="1"/>
          </p:nvPr>
        </p:nvSpPr>
        <p:spPr>
          <a:xfrm>
            <a:off x="628650" y="1182812"/>
            <a:ext cx="7886700" cy="4910484"/>
          </a:xfrm>
        </p:spPr>
        <p:txBody>
          <a:bodyPr>
            <a:normAutofit lnSpcReduction="10000"/>
          </a:bodyPr>
          <a:lstStyle/>
          <a:p>
            <a:pPr>
              <a:spcAft>
                <a:spcPts val="600"/>
              </a:spcAft>
            </a:pPr>
            <a:r>
              <a:rPr lang="en-CA" sz="2000" dirty="0">
                <a:latin typeface="Arial" panose="020B0604020202020204" pitchFamily="34" charset="0"/>
                <a:ea typeface="Calibri" panose="020F0502020204030204" pitchFamily="34" charset="0"/>
                <a:cs typeface="Arial" panose="020B0604020202020204" pitchFamily="34" charset="0"/>
              </a:rPr>
              <a:t>Response-able methodologies involve careful attentiveness, responsibility/accountability, rendering each other capable and the ability to respond.</a:t>
            </a:r>
          </a:p>
          <a:p>
            <a:pPr>
              <a:spcAft>
                <a:spcPts val="600"/>
              </a:spcAft>
            </a:pPr>
            <a:r>
              <a:rPr lang="en-CA" sz="2000" dirty="0">
                <a:latin typeface="Arial" panose="020B0604020202020204" pitchFamily="34" charset="0"/>
                <a:ea typeface="Calibri" panose="020F0502020204030204" pitchFamily="34" charset="0"/>
                <a:cs typeface="Arial" panose="020B0604020202020204" pitchFamily="34" charset="0"/>
              </a:rPr>
              <a:t>Attentiveness involves reading the fine details of texts care-fully to ascertain what is and what is not being expressed.  </a:t>
            </a:r>
          </a:p>
          <a:p>
            <a:pPr>
              <a:spcAft>
                <a:spcPts val="600"/>
              </a:spcAft>
            </a:pPr>
            <a:r>
              <a:rPr lang="en-US" sz="2000" dirty="0">
                <a:latin typeface="Arial" panose="020B0604020202020204" pitchFamily="34" charset="0"/>
                <a:cs typeface="Arial" panose="020B0604020202020204" pitchFamily="34" charset="0"/>
              </a:rPr>
              <a:t>Response-able readings of texts are ethical practices. Not simply a critique to deconstruct and label “wrong”</a:t>
            </a:r>
          </a:p>
          <a:p>
            <a:r>
              <a:rPr lang="en-US" sz="2000" dirty="0">
                <a:latin typeface="Arial" panose="020B0604020202020204" pitchFamily="34" charset="0"/>
                <a:cs typeface="Arial" panose="020B0604020202020204" pitchFamily="34" charset="0"/>
              </a:rPr>
              <a:t>An ethics predicated on entanglement (and essentializing) that brings interpretation back to the reader/audience and their capacity to respond (not by labeling true/false/right/wrong) (</a:t>
            </a:r>
            <a:r>
              <a:rPr lang="en-US" sz="2000" dirty="0" err="1">
                <a:latin typeface="Arial" panose="020B0604020202020204" pitchFamily="34" charset="0"/>
                <a:cs typeface="Arial" panose="020B0604020202020204" pitchFamily="34" charset="0"/>
              </a:rPr>
              <a:t>Murris</a:t>
            </a:r>
            <a:r>
              <a:rPr lang="en-US" sz="2000" dirty="0">
                <a:latin typeface="Arial" panose="020B0604020202020204" pitchFamily="34" charset="0"/>
                <a:cs typeface="Arial" panose="020B0604020202020204" pitchFamily="34" charset="0"/>
              </a:rPr>
              <a:t> &amp; </a:t>
            </a:r>
            <a:r>
              <a:rPr lang="en-US" sz="2000" dirty="0" err="1">
                <a:latin typeface="Arial" panose="020B0604020202020204" pitchFamily="34" charset="0"/>
                <a:cs typeface="Arial" panose="020B0604020202020204" pitchFamily="34" charset="0"/>
              </a:rPr>
              <a:t>Bozalek</a:t>
            </a:r>
            <a:r>
              <a:rPr lang="en-US" sz="2000" dirty="0">
                <a:latin typeface="Arial" panose="020B0604020202020204" pitchFamily="34" charset="0"/>
                <a:cs typeface="Arial" panose="020B0604020202020204" pitchFamily="34" charset="0"/>
              </a:rPr>
              <a:t>, 2019; </a:t>
            </a:r>
            <a:r>
              <a:rPr lang="en-US" sz="2000" dirty="0" err="1">
                <a:latin typeface="Arial" panose="020B0604020202020204" pitchFamily="34" charset="0"/>
                <a:cs typeface="Arial" panose="020B0604020202020204" pitchFamily="34" charset="0"/>
              </a:rPr>
              <a:t>Bozalek</a:t>
            </a:r>
            <a:r>
              <a:rPr lang="en-US" sz="2000" dirty="0">
                <a:latin typeface="Arial" panose="020B0604020202020204" pitchFamily="34" charset="0"/>
                <a:cs typeface="Arial" panose="020B0604020202020204" pitchFamily="34" charset="0"/>
              </a:rPr>
              <a:t> &amp; </a:t>
            </a:r>
            <a:r>
              <a:rPr lang="en-US" sz="2000" dirty="0" err="1">
                <a:latin typeface="Arial" panose="020B0604020202020204" pitchFamily="34" charset="0"/>
                <a:cs typeface="Arial" panose="020B0604020202020204" pitchFamily="34" charset="0"/>
              </a:rPr>
              <a:t>Zembylas</a:t>
            </a:r>
            <a:r>
              <a:rPr lang="en-US" sz="2000" dirty="0">
                <a:latin typeface="Arial" panose="020B0604020202020204" pitchFamily="34" charset="0"/>
                <a:cs typeface="Arial" panose="020B0604020202020204" pitchFamily="34" charset="0"/>
              </a:rPr>
              <a:t>, 2017)</a:t>
            </a:r>
          </a:p>
          <a:p>
            <a:r>
              <a:rPr lang="en-US" sz="2000" dirty="0">
                <a:latin typeface="Arial" panose="020B0604020202020204" pitchFamily="34" charset="0"/>
                <a:ea typeface="Calibri" panose="020F0502020204030204" pitchFamily="34" charset="0"/>
                <a:cs typeface="Arial" panose="020B0604020202020204" pitchFamily="34" charset="0"/>
              </a:rPr>
              <a:t>To guard against research findings presented as fixed interpretations that can perpetuate epistemic dependency</a:t>
            </a:r>
            <a:endParaRPr lang="en-CA" sz="2000" dirty="0">
              <a:latin typeface="Arial" panose="020B0604020202020204" pitchFamily="34" charset="0"/>
              <a:ea typeface="Calibri" panose="020F0502020204030204" pitchFamily="34" charset="0"/>
              <a:cs typeface="Arial" panose="020B0604020202020204" pitchFamily="34" charset="0"/>
            </a:endParaRPr>
          </a:p>
          <a:p>
            <a:pPr>
              <a:spcAft>
                <a:spcPts val="600"/>
              </a:spcAft>
            </a:pPr>
            <a:endParaRPr lang="en-CA" sz="1125" dirty="0">
              <a:latin typeface="Calibri" panose="020F0502020204030204" pitchFamily="34" charset="0"/>
              <a:ea typeface="Calibri" panose="020F0502020204030204" pitchFamily="34" charset="0"/>
              <a:cs typeface="Times New Roman" panose="02020603050405020304" pitchFamily="18" charset="0"/>
            </a:endParaRPr>
          </a:p>
          <a:p>
            <a:endParaRPr lang="en-CA" sz="1125" dirty="0"/>
          </a:p>
        </p:txBody>
      </p:sp>
    </p:spTree>
    <p:extLst>
      <p:ext uri="{BB962C8B-B14F-4D97-AF65-F5344CB8AC3E}">
        <p14:creationId xmlns:p14="http://schemas.microsoft.com/office/powerpoint/2010/main" val="1666673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3" y="404664"/>
            <a:ext cx="8208912" cy="5633066"/>
          </a:xfrm>
        </p:spPr>
        <p:txBody>
          <a:bodyPr>
            <a:normAutofit fontScale="85000" lnSpcReduction="20000"/>
          </a:bodyPr>
          <a:lstStyle/>
          <a:p>
            <a:r>
              <a:rPr lang="en-CA" sz="2400" dirty="0">
                <a:latin typeface="Arial" panose="020B0604020202020204" pitchFamily="34" charset="0"/>
                <a:cs typeface="Arial" panose="020B0604020202020204" pitchFamily="34" charset="0"/>
              </a:rPr>
              <a:t>Fleming, D. (In press). </a:t>
            </a:r>
            <a:r>
              <a:rPr lang="en-CA" sz="2400" dirty="0" err="1">
                <a:latin typeface="Arial" panose="020B0604020202020204" pitchFamily="34" charset="0"/>
                <a:cs typeface="Arial" panose="020B0604020202020204" pitchFamily="34" charset="0"/>
              </a:rPr>
              <a:t>Decolonialization</a:t>
            </a:r>
            <a:r>
              <a:rPr lang="en-CA" sz="2400" dirty="0">
                <a:latin typeface="Arial" panose="020B0604020202020204" pitchFamily="34" charset="0"/>
                <a:cs typeface="Arial" panose="020B0604020202020204" pitchFamily="34" charset="0"/>
              </a:rPr>
              <a:t> in the concrete: Honoring the expertise of local teachers in English as a foreign language contexts. In W. Tao &amp; I. </a:t>
            </a:r>
            <a:r>
              <a:rPr lang="en-CA" sz="2400" dirty="0" err="1">
                <a:latin typeface="Arial" panose="020B0604020202020204" pitchFamily="34" charset="0"/>
                <a:cs typeface="Arial" panose="020B0604020202020204" pitchFamily="34" charset="0"/>
              </a:rPr>
              <a:t>Liyanage</a:t>
            </a:r>
            <a:r>
              <a:rPr lang="en-CA" sz="2400" dirty="0">
                <a:latin typeface="Arial" panose="020B0604020202020204" pitchFamily="34" charset="0"/>
                <a:cs typeface="Arial" panose="020B0604020202020204" pitchFamily="34" charset="0"/>
              </a:rPr>
              <a:t> (Eds.), </a:t>
            </a:r>
            <a:r>
              <a:rPr lang="en-CA" sz="2400" i="1" dirty="0">
                <a:latin typeface="Arial" panose="020B0604020202020204" pitchFamily="34" charset="0"/>
                <a:cs typeface="Arial" panose="020B0604020202020204" pitchFamily="34" charset="0"/>
              </a:rPr>
              <a:t>Multilingual education yearbook 2020</a:t>
            </a:r>
            <a:r>
              <a:rPr lang="en-CA" sz="2400" dirty="0">
                <a:latin typeface="Arial" panose="020B0604020202020204" pitchFamily="34" charset="0"/>
                <a:cs typeface="Arial" panose="020B0604020202020204" pitchFamily="34" charset="0"/>
              </a:rPr>
              <a:t>. Melbourne: Deakin University Press.</a:t>
            </a:r>
          </a:p>
          <a:p>
            <a:r>
              <a:rPr lang="en-CA" sz="2400" dirty="0" err="1">
                <a:latin typeface="Arial" panose="020B0604020202020204" pitchFamily="34" charset="0"/>
                <a:cs typeface="Arial" panose="020B0604020202020204" pitchFamily="34" charset="0"/>
              </a:rPr>
              <a:t>Farzi</a:t>
            </a:r>
            <a:r>
              <a:rPr lang="en-CA" sz="2400" dirty="0">
                <a:latin typeface="Arial" panose="020B0604020202020204" pitchFamily="34" charset="0"/>
                <a:cs typeface="Arial" panose="020B0604020202020204" pitchFamily="34" charset="0"/>
              </a:rPr>
              <a:t>, R., Romero, G. &amp; Fleming, D. (2021). Global English teaching: The multicultural and   </a:t>
            </a:r>
            <a:r>
              <a:rPr lang="en-CA" sz="2400" dirty="0" err="1">
                <a:latin typeface="Arial" panose="020B0604020202020204" pitchFamily="34" charset="0"/>
                <a:cs typeface="Arial" panose="020B0604020202020204" pitchFamily="34" charset="0"/>
              </a:rPr>
              <a:t>multilinguistic</a:t>
            </a:r>
            <a:r>
              <a:rPr lang="en-CA" sz="2400" dirty="0">
                <a:latin typeface="Arial" panose="020B0604020202020204" pitchFamily="34" charset="0"/>
                <a:cs typeface="Arial" panose="020B0604020202020204" pitchFamily="34" charset="0"/>
              </a:rPr>
              <a:t> context of EFL teachers of rural China. In A. F. </a:t>
            </a:r>
            <a:r>
              <a:rPr lang="en-CA" sz="2400" dirty="0" err="1">
                <a:latin typeface="Arial" panose="020B0604020202020204" pitchFamily="34" charset="0"/>
                <a:cs typeface="Arial" panose="020B0604020202020204" pitchFamily="34" charset="0"/>
              </a:rPr>
              <a:t>Selvi</a:t>
            </a:r>
            <a:r>
              <a:rPr lang="en-CA" sz="2400" dirty="0">
                <a:latin typeface="Arial" panose="020B0604020202020204" pitchFamily="34" charset="0"/>
                <a:cs typeface="Arial" panose="020B0604020202020204" pitchFamily="34" charset="0"/>
              </a:rPr>
              <a:t> &amp; B. </a:t>
            </a:r>
            <a:r>
              <a:rPr lang="en-CA" sz="2400" dirty="0" err="1">
                <a:latin typeface="Arial" panose="020B0604020202020204" pitchFamily="34" charset="0"/>
                <a:cs typeface="Arial" panose="020B0604020202020204" pitchFamily="34" charset="0"/>
              </a:rPr>
              <a:t>Yazan</a:t>
            </a:r>
            <a:r>
              <a:rPr lang="en-CA" sz="2400" dirty="0">
                <a:latin typeface="Arial" panose="020B0604020202020204" pitchFamily="34" charset="0"/>
                <a:cs typeface="Arial" panose="020B0604020202020204" pitchFamily="34" charset="0"/>
              </a:rPr>
              <a:t>, B. (Eds.), </a:t>
            </a:r>
            <a:r>
              <a:rPr lang="en-CA" sz="2400" i="1" dirty="0">
                <a:latin typeface="Arial" panose="020B0604020202020204" pitchFamily="34" charset="0"/>
                <a:cs typeface="Arial" panose="020B0604020202020204" pitchFamily="34" charset="0"/>
              </a:rPr>
              <a:t>Language teacher education for global </a:t>
            </a:r>
            <a:r>
              <a:rPr lang="en-CA" sz="2400" i="1" dirty="0" err="1">
                <a:latin typeface="Arial" panose="020B0604020202020204" pitchFamily="34" charset="0"/>
                <a:cs typeface="Arial" panose="020B0604020202020204" pitchFamily="34" charset="0"/>
              </a:rPr>
              <a:t>Englishes</a:t>
            </a:r>
            <a:r>
              <a:rPr lang="en-CA" sz="2400" i="1" dirty="0">
                <a:latin typeface="Arial" panose="020B0604020202020204" pitchFamily="34" charset="0"/>
                <a:cs typeface="Arial" panose="020B0604020202020204" pitchFamily="34" charset="0"/>
              </a:rPr>
              <a:t>: A practical resource book </a:t>
            </a:r>
            <a:r>
              <a:rPr lang="en-CA" sz="2400" dirty="0">
                <a:latin typeface="Arial" panose="020B0604020202020204" pitchFamily="34" charset="0"/>
                <a:cs typeface="Arial" panose="020B0604020202020204" pitchFamily="34" charset="0"/>
              </a:rPr>
              <a:t>(pp.38-43). New York: Routledge. </a:t>
            </a:r>
          </a:p>
          <a:p>
            <a:r>
              <a:rPr lang="en-CA" sz="2400" dirty="0">
                <a:latin typeface="Arial" panose="020B0604020202020204" pitchFamily="34" charset="0"/>
                <a:cs typeface="Arial" panose="020B0604020202020204" pitchFamily="34" charset="0"/>
              </a:rPr>
              <a:t>Fleming, D. (2020) Problematizing language: English as an international language, the native speaker and </a:t>
            </a:r>
            <a:r>
              <a:rPr lang="en-CA" sz="2400" dirty="0" err="1">
                <a:latin typeface="Arial" panose="020B0604020202020204" pitchFamily="34" charset="0"/>
                <a:cs typeface="Arial" panose="020B0604020202020204" pitchFamily="34" charset="0"/>
              </a:rPr>
              <a:t>Deleuze’s</a:t>
            </a:r>
            <a:r>
              <a:rPr lang="en-CA" sz="2400" dirty="0">
                <a:latin typeface="Arial" panose="020B0604020202020204" pitchFamily="34" charset="0"/>
                <a:cs typeface="Arial" panose="020B0604020202020204" pitchFamily="34" charset="0"/>
              </a:rPr>
              <a:t> use of the notion of becoming. In T. </a:t>
            </a:r>
            <a:r>
              <a:rPr lang="en-CA" sz="2400" dirty="0" err="1">
                <a:latin typeface="Arial" panose="020B0604020202020204" pitchFamily="34" charset="0"/>
                <a:cs typeface="Arial" panose="020B0604020202020204" pitchFamily="34" charset="0"/>
              </a:rPr>
              <a:t>Tinnefeld</a:t>
            </a:r>
            <a:r>
              <a:rPr lang="en-CA" sz="2400" dirty="0">
                <a:latin typeface="Arial" panose="020B0604020202020204" pitchFamily="34" charset="0"/>
                <a:cs typeface="Arial" panose="020B0604020202020204" pitchFamily="34" charset="0"/>
              </a:rPr>
              <a:t> (Ed.), </a:t>
            </a:r>
            <a:r>
              <a:rPr lang="en-CA" sz="2400" i="1" dirty="0">
                <a:latin typeface="Arial" panose="020B0604020202020204" pitchFamily="34" charset="0"/>
                <a:cs typeface="Arial" panose="020B0604020202020204" pitchFamily="34" charset="0"/>
              </a:rPr>
              <a:t>The magic of language: Productivity in linguistics and language teaching: </a:t>
            </a:r>
            <a:r>
              <a:rPr lang="en-CA" sz="2400" dirty="0" err="1">
                <a:latin typeface="Arial" panose="020B0604020202020204" pitchFamily="34" charset="0"/>
                <a:cs typeface="Arial" panose="020B0604020202020204" pitchFamily="34" charset="0"/>
              </a:rPr>
              <a:t>Saarbrücken</a:t>
            </a:r>
            <a:r>
              <a:rPr lang="en-CA" sz="2400" dirty="0">
                <a:latin typeface="Arial" panose="020B0604020202020204" pitchFamily="34" charset="0"/>
                <a:cs typeface="Arial" panose="020B0604020202020204" pitchFamily="34" charset="0"/>
              </a:rPr>
              <a:t> Series on Linguistics and Language Methodology. Vol 11. </a:t>
            </a:r>
            <a:r>
              <a:rPr lang="en-CA" sz="2400" dirty="0" err="1">
                <a:latin typeface="Arial" panose="020B0604020202020204" pitchFamily="34" charset="0"/>
                <a:cs typeface="Arial" panose="020B0604020202020204" pitchFamily="34" charset="0"/>
              </a:rPr>
              <a:t>Saarbrücken</a:t>
            </a:r>
            <a:r>
              <a:rPr lang="en-CA" sz="2400" dirty="0">
                <a:latin typeface="Arial" panose="020B0604020202020204" pitchFamily="34" charset="0"/>
                <a:cs typeface="Arial" panose="020B0604020202020204" pitchFamily="34" charset="0"/>
              </a:rPr>
              <a:t>: Die Deutsche </a:t>
            </a:r>
            <a:r>
              <a:rPr lang="en-CA" sz="2400" dirty="0" err="1">
                <a:latin typeface="Arial" panose="020B0604020202020204" pitchFamily="34" charset="0"/>
                <a:cs typeface="Arial" panose="020B0604020202020204" pitchFamily="34" charset="0"/>
              </a:rPr>
              <a:t>Nationalbibliothek</a:t>
            </a:r>
            <a:r>
              <a:rPr lang="en-CA" sz="2400" dirty="0">
                <a:latin typeface="Arial" panose="020B0604020202020204" pitchFamily="34" charset="0"/>
                <a:cs typeface="Arial" panose="020B0604020202020204" pitchFamily="34" charset="0"/>
              </a:rPr>
              <a:t> (pp.109-120).</a:t>
            </a:r>
          </a:p>
          <a:p>
            <a:r>
              <a:rPr lang="en-CA" sz="2400" dirty="0" err="1">
                <a:latin typeface="Arial" panose="020B0604020202020204" pitchFamily="34" charset="0"/>
                <a:cs typeface="Arial" panose="020B0604020202020204" pitchFamily="34" charset="0"/>
              </a:rPr>
              <a:t>Vasilopoulos</a:t>
            </a:r>
            <a:r>
              <a:rPr lang="en-CA" sz="2400" dirty="0">
                <a:latin typeface="Arial" panose="020B0604020202020204" pitchFamily="34" charset="0"/>
                <a:cs typeface="Arial" panose="020B0604020202020204" pitchFamily="34" charset="0"/>
              </a:rPr>
              <a:t>, E., Romero, G., </a:t>
            </a:r>
            <a:r>
              <a:rPr lang="en-CA" sz="2400" dirty="0" err="1">
                <a:latin typeface="Arial" panose="020B0604020202020204" pitchFamily="34" charset="0"/>
                <a:cs typeface="Arial" panose="020B0604020202020204" pitchFamily="34" charset="0"/>
              </a:rPr>
              <a:t>Farzi</a:t>
            </a:r>
            <a:r>
              <a:rPr lang="en-CA" sz="2400" dirty="0">
                <a:latin typeface="Arial" panose="020B0604020202020204" pitchFamily="34" charset="0"/>
                <a:cs typeface="Arial" panose="020B0604020202020204" pitchFamily="34" charset="0"/>
              </a:rPr>
              <a:t>, R. &amp; Fleming, D. (2018, September). International English teacher  professional development in the interests of decolonization and peace. </a:t>
            </a:r>
            <a:r>
              <a:rPr lang="en-CA" sz="2400" i="1" dirty="0">
                <a:latin typeface="Arial" panose="020B0604020202020204" pitchFamily="34" charset="0"/>
                <a:cs typeface="Arial" panose="020B0604020202020204" pitchFamily="34" charset="0"/>
              </a:rPr>
              <a:t>Critical Inquiry in Language Studies. </a:t>
            </a:r>
            <a:r>
              <a:rPr lang="en-CA" sz="2400" dirty="0" err="1">
                <a:latin typeface="Arial" panose="020B0604020202020204" pitchFamily="34" charset="0"/>
                <a:cs typeface="Arial" panose="020B0604020202020204" pitchFamily="34" charset="0"/>
              </a:rPr>
              <a:t>doi</a:t>
            </a:r>
            <a:r>
              <a:rPr lang="en-CA" sz="2400" dirty="0">
                <a:latin typeface="Arial" panose="020B0604020202020204" pitchFamily="34" charset="0"/>
                <a:cs typeface="Arial" panose="020B0604020202020204" pitchFamily="34" charset="0"/>
              </a:rPr>
              <a:t>: 10.1080/15427587.2018.1520599</a:t>
            </a:r>
          </a:p>
          <a:p>
            <a:endParaRPr lang="en-US" dirty="0"/>
          </a:p>
        </p:txBody>
      </p:sp>
    </p:spTree>
    <p:extLst>
      <p:ext uri="{BB962C8B-B14F-4D97-AF65-F5344CB8AC3E}">
        <p14:creationId xmlns:p14="http://schemas.microsoft.com/office/powerpoint/2010/main" val="1478220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796" y="828530"/>
            <a:ext cx="8472668" cy="5580063"/>
          </a:xfrm>
        </p:spPr>
        <p:txBody>
          <a:bodyPr>
            <a:normAutofit fontScale="85000" lnSpcReduction="10000"/>
          </a:bodyPr>
          <a:lstStyle/>
          <a:p>
            <a:pPr marL="365760" indent="-283464" fontAlgn="auto">
              <a:spcAft>
                <a:spcPts val="0"/>
              </a:spcAft>
              <a:buFont typeface="Wingdings 2"/>
              <a:buNone/>
              <a:defRPr/>
            </a:pPr>
            <a:r>
              <a:rPr lang="en-US" sz="2400" dirty="0">
                <a:ea typeface="+mn-ea"/>
                <a:cs typeface="+mn-cs"/>
              </a:rPr>
              <a:t>	</a:t>
            </a:r>
          </a:p>
          <a:p>
            <a:pPr marL="0" indent="0">
              <a:lnSpc>
                <a:spcPct val="120000"/>
              </a:lnSpc>
              <a:spcBef>
                <a:spcPts val="0"/>
              </a:spcBef>
              <a:buNone/>
            </a:pPr>
            <a:endParaRPr lang="en-CA" sz="3000" dirty="0"/>
          </a:p>
          <a:p>
            <a:pPr marL="0" indent="0">
              <a:lnSpc>
                <a:spcPct val="120000"/>
              </a:lnSpc>
              <a:spcBef>
                <a:spcPts val="0"/>
              </a:spcBef>
              <a:buNone/>
            </a:pPr>
            <a:r>
              <a:rPr lang="en-CA" sz="3000" dirty="0"/>
              <a:t>Intercultural Understanding in an International Professional Development Program</a:t>
            </a:r>
            <a:r>
              <a:rPr lang="en-CA" sz="2600" b="1" dirty="0">
                <a:latin typeface="Arial" panose="020B0604020202020204" pitchFamily="34" charset="0"/>
                <a:ea typeface="ＭＳ Ｐゴシック" charset="0"/>
                <a:cs typeface="Arial" panose="020B0604020202020204" pitchFamily="34" charset="0"/>
              </a:rPr>
              <a:t>	  </a:t>
            </a:r>
            <a:r>
              <a:rPr lang="en-GB" sz="2600" b="1" dirty="0">
                <a:latin typeface="Arial" panose="020B0604020202020204" pitchFamily="34" charset="0"/>
                <a:cs typeface="Arial" panose="020B0604020202020204" pitchFamily="34" charset="0"/>
              </a:rPr>
              <a:t>		</a:t>
            </a:r>
          </a:p>
          <a:p>
            <a:pPr marL="0" indent="0">
              <a:lnSpc>
                <a:spcPct val="120000"/>
              </a:lnSpc>
              <a:spcBef>
                <a:spcPts val="0"/>
              </a:spcBef>
              <a:buNone/>
            </a:pPr>
            <a:endParaRPr lang="en-GB" sz="2600" b="1" dirty="0">
              <a:latin typeface="Arial" panose="020B0604020202020204" pitchFamily="34" charset="0"/>
              <a:cs typeface="Arial" panose="020B0604020202020204" pitchFamily="34" charset="0"/>
            </a:endParaRPr>
          </a:p>
          <a:p>
            <a:pPr marL="0" indent="0">
              <a:lnSpc>
                <a:spcPct val="120000"/>
              </a:lnSpc>
              <a:spcBef>
                <a:spcPts val="0"/>
              </a:spcBef>
              <a:buNone/>
            </a:pPr>
            <a:r>
              <a:rPr lang="en-GB" sz="2600" b="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Douglas Fleming PhD  </a:t>
            </a:r>
          </a:p>
          <a:p>
            <a:pPr marL="365760" indent="-283464" algn="r" fontAlgn="auto">
              <a:lnSpc>
                <a:spcPct val="120000"/>
              </a:lnSpc>
              <a:spcBef>
                <a:spcPts val="0"/>
              </a:spcBef>
              <a:spcAft>
                <a:spcPts val="0"/>
              </a:spcAft>
              <a:buFont typeface="Wingdings 2"/>
              <a:buNone/>
              <a:defRPr/>
            </a:pPr>
            <a:r>
              <a:rPr lang="en-US" sz="2600" dirty="0">
                <a:latin typeface="Arial" panose="020B0604020202020204" pitchFamily="34" charset="0"/>
                <a:cs typeface="Arial" panose="020B0604020202020204" pitchFamily="34" charset="0"/>
              </a:rPr>
              <a:t>				Faculty of Education</a:t>
            </a:r>
          </a:p>
          <a:p>
            <a:pPr marL="365760" indent="-283464" algn="r">
              <a:lnSpc>
                <a:spcPct val="120000"/>
              </a:lnSpc>
              <a:spcBef>
                <a:spcPts val="0"/>
              </a:spcBef>
              <a:buNone/>
              <a:defRPr/>
            </a:pPr>
            <a:r>
              <a:rPr lang="en-US" sz="2600" dirty="0">
                <a:latin typeface="Arial" panose="020B0604020202020204" pitchFamily="34" charset="0"/>
                <a:cs typeface="Arial" panose="020B0604020202020204" pitchFamily="34" charset="0"/>
                <a:hlinkClick r:id="rId3"/>
              </a:rPr>
              <a:t>dfleming@uottawa.ca</a:t>
            </a:r>
            <a:r>
              <a:rPr lang="en-US" sz="2600" dirty="0">
                <a:latin typeface="Arial" panose="020B0604020202020204" pitchFamily="34" charset="0"/>
                <a:cs typeface="Arial" panose="020B0604020202020204" pitchFamily="34" charset="0"/>
                <a:hlinkClick r:id="rId4"/>
              </a:rPr>
              <a:t> </a:t>
            </a:r>
          </a:p>
          <a:p>
            <a:pPr marL="365760" indent="-283464" algn="r" fontAlgn="auto">
              <a:lnSpc>
                <a:spcPct val="120000"/>
              </a:lnSpc>
              <a:spcBef>
                <a:spcPts val="0"/>
              </a:spcBef>
              <a:spcAft>
                <a:spcPts val="0"/>
              </a:spcAft>
              <a:buFont typeface="Wingdings 2"/>
              <a:buNone/>
              <a:defRPr/>
            </a:pPr>
            <a:endParaRPr lang="en-CA" sz="2600" dirty="0">
              <a:latin typeface="Arial" panose="020B0604020202020204" pitchFamily="34" charset="0"/>
              <a:cs typeface="Arial" panose="020B0604020202020204" pitchFamily="34" charset="0"/>
            </a:endParaRPr>
          </a:p>
          <a:p>
            <a:pPr marL="365760" indent="-283464" algn="r" fontAlgn="auto">
              <a:lnSpc>
                <a:spcPct val="120000"/>
              </a:lnSpc>
              <a:spcBef>
                <a:spcPts val="0"/>
              </a:spcBef>
              <a:spcAft>
                <a:spcPts val="0"/>
              </a:spcAft>
              <a:buFont typeface="Wingdings 2"/>
              <a:buNone/>
              <a:defRPr/>
            </a:pPr>
            <a:r>
              <a:rPr lang="en-CA" sz="2600" dirty="0">
                <a:latin typeface="Arial" panose="020B0604020202020204" pitchFamily="34" charset="0"/>
                <a:cs typeface="Arial" panose="020B0604020202020204" pitchFamily="34" charset="0"/>
              </a:rPr>
              <a:t>Abstracts and links:</a:t>
            </a:r>
            <a:endParaRPr lang="en-US" sz="2600" dirty="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US" sz="2600" dirty="0">
                <a:latin typeface="Arial" panose="020B0604020202020204" pitchFamily="34" charset="0"/>
                <a:cs typeface="Arial" panose="020B0604020202020204" pitchFamily="34" charset="0"/>
                <a:hlinkClick r:id="rId4"/>
              </a:rPr>
              <a:t>http://douglasfleming.weebly.com</a:t>
            </a:r>
            <a:endParaRPr lang="en-US" sz="2600" dirty="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CA" sz="1400" dirty="0"/>
              <a:t>                                             </a:t>
            </a:r>
          </a:p>
          <a:p>
            <a:pPr marL="365760" indent="-283464" algn="r" fontAlgn="auto">
              <a:spcBef>
                <a:spcPts val="0"/>
              </a:spcBef>
              <a:spcAft>
                <a:spcPts val="0"/>
              </a:spcAft>
              <a:buFont typeface="Wingdings 2"/>
              <a:buNone/>
              <a:defRPr/>
            </a:pPr>
            <a:r>
              <a:rPr lang="en-CA" sz="2400" dirty="0"/>
              <a:t>EDUCLANG Research Group  </a:t>
            </a:r>
          </a:p>
          <a:p>
            <a:pPr marL="365760" indent="-283464" algn="r" fontAlgn="auto">
              <a:spcBef>
                <a:spcPts val="0"/>
              </a:spcBef>
              <a:spcAft>
                <a:spcPts val="0"/>
              </a:spcAft>
              <a:buFont typeface="Wingdings 2"/>
              <a:buNone/>
              <a:defRPr/>
            </a:pPr>
            <a:r>
              <a:rPr lang="en-CA" sz="2400" dirty="0">
                <a:hlinkClick r:id="rId5"/>
              </a:rPr>
              <a:t>https://www.educlang.ca/en/home/</a:t>
            </a:r>
            <a:endParaRPr lang="en-CA" sz="2400" dirty="0"/>
          </a:p>
          <a:p>
            <a:pPr marL="365760" indent="-283464" algn="r" fontAlgn="auto">
              <a:spcBef>
                <a:spcPts val="0"/>
              </a:spcBef>
              <a:spcAft>
                <a:spcPts val="0"/>
              </a:spcAft>
              <a:buFont typeface="Wingdings 2"/>
              <a:buNone/>
              <a:defRPr/>
            </a:pPr>
            <a:endParaRPr lang="en-CA" sz="2800" dirty="0"/>
          </a:p>
          <a:p>
            <a:pPr marL="365760" indent="-283464" algn="r" fontAlgn="auto">
              <a:spcBef>
                <a:spcPts val="0"/>
              </a:spcBef>
              <a:spcAft>
                <a:spcPts val="0"/>
              </a:spcAft>
              <a:buFont typeface="Wingdings 2"/>
              <a:buNone/>
              <a:defRPr/>
            </a:pPr>
            <a:r>
              <a:rPr lang="en-US" sz="2800" dirty="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6"/>
          <a:srcRect/>
          <a:stretch>
            <a:fillRect/>
          </a:stretch>
        </p:blipFill>
        <p:spPr bwMode="auto">
          <a:xfrm>
            <a:off x="6700838" y="838200"/>
            <a:ext cx="1528762" cy="619125"/>
          </a:xfrm>
          <a:prstGeom prst="rect">
            <a:avLst/>
          </a:prstGeom>
          <a:noFill/>
          <a:ln w="9525">
            <a:noFill/>
            <a:miter lim="800000"/>
            <a:headEnd/>
            <a:tailEnd/>
          </a:ln>
        </p:spPr>
      </p:pic>
    </p:spTree>
    <p:extLst>
      <p:ext uri="{BB962C8B-B14F-4D97-AF65-F5344CB8AC3E}">
        <p14:creationId xmlns:p14="http://schemas.microsoft.com/office/powerpoint/2010/main" val="130985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6048672"/>
          </a:xfrm>
        </p:spPr>
        <p:txBody>
          <a:bodyPr>
            <a:normAutofit/>
          </a:bodyPr>
          <a:lstStyle/>
          <a:p>
            <a:r>
              <a:rPr lang="en-CA" sz="2000" dirty="0">
                <a:latin typeface="Arial" panose="020B0604020202020204" pitchFamily="34" charset="0"/>
                <a:cs typeface="Arial" panose="020B0604020202020204" pitchFamily="34" charset="0"/>
              </a:rPr>
              <a:t>My talk today places a four-year professional development project for Chinese English teachers that I supervised at the University of Ottawa into a broader context.</a:t>
            </a:r>
          </a:p>
          <a:p>
            <a:r>
              <a:rPr lang="en-CA" sz="2000" dirty="0">
                <a:latin typeface="Arial" panose="020B0604020202020204" pitchFamily="34" charset="0"/>
                <a:cs typeface="Arial" panose="020B0604020202020204" pitchFamily="34" charset="0"/>
              </a:rPr>
              <a:t>I will outline some of the historic, policy and pedagogical contexts before going into the characteristics of the project, our research procedures and findings from its last year (2018).</a:t>
            </a:r>
          </a:p>
          <a:p>
            <a:r>
              <a:rPr lang="en-CA" sz="2000" dirty="0">
                <a:latin typeface="Arial" panose="020B0604020202020204" pitchFamily="34" charset="0"/>
                <a:cs typeface="Arial" panose="020B0604020202020204" pitchFamily="34" charset="0"/>
              </a:rPr>
              <a:t>My ultimate goal is to describe the challenges my colleagues and I had as teachers and researchers. </a:t>
            </a:r>
          </a:p>
          <a:p>
            <a:r>
              <a:rPr lang="en-CA" sz="2000" dirty="0">
                <a:latin typeface="Arial" panose="020B0604020202020204" pitchFamily="34" charset="0"/>
                <a:cs typeface="Arial" panose="020B0604020202020204" pitchFamily="34" charset="0"/>
              </a:rPr>
              <a:t>As I will outline, we believe we were moderately successful in our attempts to conduct our work in ways that challenged colonialism. </a:t>
            </a:r>
          </a:p>
          <a:p>
            <a:r>
              <a:rPr lang="en-CA" sz="2000" dirty="0">
                <a:latin typeface="Arial" panose="020B0604020202020204" pitchFamily="34" charset="0"/>
                <a:cs typeface="Arial" panose="020B0604020202020204" pitchFamily="34" charset="0"/>
              </a:rPr>
              <a:t>However, we were often frustrated in our work by barriers erected both in China and in our own institution. </a:t>
            </a:r>
          </a:p>
          <a:p>
            <a:pPr marL="0" indent="0">
              <a:buNone/>
            </a:pPr>
            <a:endParaRPr lang="en-CA" dirty="0"/>
          </a:p>
          <a:p>
            <a:endParaRPr lang="en-CA" dirty="0"/>
          </a:p>
          <a:p>
            <a:endParaRPr lang="en-CA" dirty="0"/>
          </a:p>
        </p:txBody>
      </p:sp>
    </p:spTree>
    <p:extLst>
      <p:ext uri="{BB962C8B-B14F-4D97-AF65-F5344CB8AC3E}">
        <p14:creationId xmlns:p14="http://schemas.microsoft.com/office/powerpoint/2010/main" val="884952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583"/>
            <a:ext cx="8496944" cy="6120680"/>
          </a:xfrm>
        </p:spPr>
        <p:txBody>
          <a:bodyPr/>
          <a:lstStyle/>
          <a:p>
            <a:endParaRPr lang="en-CA" sz="2000" dirty="0">
              <a:latin typeface="Arial" panose="020B0604020202020204" pitchFamily="34" charset="0"/>
              <a:ea typeface="Calibri"/>
              <a:cs typeface="Arial" panose="020B0604020202020204" pitchFamily="34" charset="0"/>
            </a:endParaRPr>
          </a:p>
          <a:p>
            <a:r>
              <a:rPr lang="en-CA" sz="2000" dirty="0">
                <a:latin typeface="Arial" panose="020B0604020202020204" pitchFamily="34" charset="0"/>
                <a:ea typeface="Calibri"/>
                <a:cs typeface="Arial" panose="020B0604020202020204" pitchFamily="34" charset="0"/>
              </a:rPr>
              <a:t>The English language first came to China with missionaries and traders in the 1630s; </a:t>
            </a:r>
          </a:p>
          <a:p>
            <a:r>
              <a:rPr lang="en-CA" sz="2000" dirty="0">
                <a:latin typeface="Arial" panose="020B0604020202020204" pitchFamily="34" charset="0"/>
                <a:ea typeface="Calibri"/>
                <a:cs typeface="Arial" panose="020B0604020202020204" pitchFamily="34" charset="0"/>
              </a:rPr>
              <a:t>not widely taught outside of Macau and Hong Kong;</a:t>
            </a:r>
          </a:p>
          <a:p>
            <a:r>
              <a:rPr lang="en-CA" sz="2000" dirty="0">
                <a:latin typeface="Arial" panose="020B0604020202020204" pitchFamily="34" charset="0"/>
                <a:ea typeface="Calibri"/>
                <a:cs typeface="Arial" panose="020B0604020202020204" pitchFamily="34" charset="0"/>
              </a:rPr>
              <a:t>English replaced Russian after the Soviet-Sino split in the 1950’s;</a:t>
            </a:r>
          </a:p>
          <a:p>
            <a:r>
              <a:rPr lang="en-CA" sz="2000" dirty="0">
                <a:latin typeface="Arial" panose="020B0604020202020204" pitchFamily="34" charset="0"/>
                <a:ea typeface="Calibri"/>
                <a:cs typeface="Arial" panose="020B0604020202020204" pitchFamily="34" charset="0"/>
              </a:rPr>
              <a:t>Cultural Revolution suspended (foreign language) instruction; </a:t>
            </a:r>
          </a:p>
          <a:p>
            <a:r>
              <a:rPr lang="en-CA" sz="2000" dirty="0">
                <a:latin typeface="Arial" panose="020B0604020202020204" pitchFamily="34" charset="0"/>
                <a:ea typeface="Calibri"/>
                <a:cs typeface="Arial" panose="020B0604020202020204" pitchFamily="34" charset="0"/>
              </a:rPr>
              <a:t>English education: late 1970’s in accordance Open Door Policy;</a:t>
            </a:r>
          </a:p>
          <a:p>
            <a:r>
              <a:rPr lang="en-CA" sz="2000" dirty="0">
                <a:latin typeface="Arial" panose="020B0604020202020204" pitchFamily="34" charset="0"/>
                <a:ea typeface="Calibri"/>
                <a:cs typeface="Arial" panose="020B0604020202020204" pitchFamily="34" charset="0"/>
              </a:rPr>
              <a:t>English was a major component when the national college entrance examination (the Gaokao) was reintroduced in 1977; </a:t>
            </a:r>
          </a:p>
          <a:p>
            <a:r>
              <a:rPr lang="en-CA" sz="2000" dirty="0">
                <a:latin typeface="Arial" panose="020B0604020202020204" pitchFamily="34" charset="0"/>
                <a:ea typeface="Calibri"/>
                <a:cs typeface="Arial" panose="020B0604020202020204" pitchFamily="34" charset="0"/>
              </a:rPr>
              <a:t>As Hu (2002) notes, English proficiency was been seen as a key element for the success of joint commercial enterprises with foreign companies and general economic growth</a:t>
            </a:r>
            <a:r>
              <a:rPr lang="en-CA" dirty="0">
                <a:latin typeface="Arial"/>
                <a:ea typeface="Calibri"/>
                <a:cs typeface="Times New Roman"/>
              </a:rPr>
              <a:t>. </a:t>
            </a:r>
            <a:endParaRPr lang="en-CA" dirty="0">
              <a:latin typeface="Calibri"/>
              <a:ea typeface="Calibri"/>
              <a:cs typeface="Times New Roman"/>
            </a:endParaRPr>
          </a:p>
          <a:p>
            <a:endParaRPr lang="en-CA" dirty="0"/>
          </a:p>
        </p:txBody>
      </p:sp>
    </p:spTree>
    <p:extLst>
      <p:ext uri="{BB962C8B-B14F-4D97-AF65-F5344CB8AC3E}">
        <p14:creationId xmlns:p14="http://schemas.microsoft.com/office/powerpoint/2010/main" val="108450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120680"/>
          </a:xfrm>
        </p:spPr>
        <p:txBody>
          <a:bodyPr/>
          <a:lstStyle/>
          <a:p>
            <a:r>
              <a:rPr lang="en-CA" sz="2000" dirty="0">
                <a:latin typeface="Arial" panose="020B0604020202020204" pitchFamily="34" charset="0"/>
                <a:cs typeface="Arial" panose="020B0604020202020204" pitchFamily="34" charset="0"/>
              </a:rPr>
              <a:t>Over 200 million Chinese residents have some level of English language proficiency;</a:t>
            </a:r>
          </a:p>
          <a:p>
            <a:r>
              <a:rPr lang="en-CA" sz="2000" dirty="0">
                <a:latin typeface="Arial" panose="020B0604020202020204" pitchFamily="34" charset="0"/>
                <a:cs typeface="Arial" panose="020B0604020202020204" pitchFamily="34" charset="0"/>
              </a:rPr>
              <a:t>General education: mandatory for 6 years at the primary level and 3 years at the middle school level; </a:t>
            </a:r>
          </a:p>
          <a:p>
            <a:r>
              <a:rPr lang="en-CA" sz="2000" dirty="0">
                <a:latin typeface="Arial" panose="020B0604020202020204" pitchFamily="34" charset="0"/>
                <a:cs typeface="Arial" panose="020B0604020202020204" pitchFamily="34" charset="0"/>
              </a:rPr>
              <a:t>Most students (esp. in rural China) do not go to the 3 year secondary school program; </a:t>
            </a:r>
          </a:p>
          <a:p>
            <a:r>
              <a:rPr lang="en-CA" sz="2000" dirty="0">
                <a:latin typeface="Arial" panose="020B0604020202020204" pitchFamily="34" charset="0"/>
                <a:cs typeface="Arial" panose="020B0604020202020204" pitchFamily="34" charset="0"/>
              </a:rPr>
              <a:t>In most jurisdictions, English has been a mandatory subject from grade 3 onwards; over 50 million students are studying the language in secondary school;</a:t>
            </a:r>
          </a:p>
          <a:p>
            <a:r>
              <a:rPr lang="en-CA" sz="2000" dirty="0">
                <a:latin typeface="Arial" panose="020B0604020202020204" pitchFamily="34" charset="0"/>
                <a:cs typeface="Arial" panose="020B0604020202020204" pitchFamily="34" charset="0"/>
              </a:rPr>
              <a:t>This way English is viewed is most clearly seen in how national examinations are designed;</a:t>
            </a:r>
          </a:p>
          <a:p>
            <a:r>
              <a:rPr lang="en-CA" sz="2000" dirty="0">
                <a:latin typeface="Arial" panose="020B0604020202020204" pitchFamily="34" charset="0"/>
                <a:cs typeface="Arial" panose="020B0604020202020204" pitchFamily="34" charset="0"/>
              </a:rPr>
              <a:t>Most provinces strongly emphasize writing and reading skills in the Gaokao. The active skills of writing and speaking are fairly negligible. The transmission model of education is also strongly emphasized. </a:t>
            </a:r>
          </a:p>
          <a:p>
            <a:endParaRPr lang="en-CA" dirty="0"/>
          </a:p>
        </p:txBody>
      </p:sp>
    </p:spTree>
    <p:extLst>
      <p:ext uri="{BB962C8B-B14F-4D97-AF65-F5344CB8AC3E}">
        <p14:creationId xmlns:p14="http://schemas.microsoft.com/office/powerpoint/2010/main" val="359412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6048672"/>
          </a:xfrm>
        </p:spPr>
        <p:txBody>
          <a:bodyPr>
            <a:normAutofit/>
          </a:bodyPr>
          <a:lstStyle/>
          <a:p>
            <a:r>
              <a:rPr lang="en-CA" sz="2000" dirty="0">
                <a:latin typeface="Arial" panose="020B0604020202020204" pitchFamily="34" charset="0"/>
                <a:cs typeface="Arial" panose="020B0604020202020204" pitchFamily="34" charset="0"/>
              </a:rPr>
              <a:t>On October 18th, 2017, President Xi Jinping delivered a major report to the 19th national congress of the Communist Party of China in which he laid out the party’s priorities for the next era. </a:t>
            </a:r>
          </a:p>
          <a:p>
            <a:r>
              <a:rPr lang="en-CA" sz="2000" dirty="0">
                <a:latin typeface="Arial" panose="020B0604020202020204" pitchFamily="34" charset="0"/>
                <a:cs typeface="Arial" panose="020B0604020202020204" pitchFamily="34" charset="0"/>
              </a:rPr>
              <a:t>Educational reform (key for the modernisation of the Chinese economy, social governance and the improvement of the welfare for the overall population);</a:t>
            </a:r>
          </a:p>
          <a:p>
            <a:r>
              <a:rPr lang="en-CA" sz="2000" dirty="0">
                <a:latin typeface="Arial" panose="020B0604020202020204" pitchFamily="34" charset="0"/>
                <a:cs typeface="Arial" panose="020B0604020202020204" pitchFamily="34" charset="0"/>
              </a:rPr>
              <a:t>“Virtue”, vocational and special education, on-line learning, and access to post-secondary and pre-school institutions; </a:t>
            </a:r>
          </a:p>
          <a:p>
            <a:r>
              <a:rPr lang="en-CA" sz="2000" dirty="0">
                <a:latin typeface="Arial" panose="020B0604020202020204" pitchFamily="34" charset="0"/>
                <a:cs typeface="Arial" panose="020B0604020202020204" pitchFamily="34" charset="0"/>
              </a:rPr>
              <a:t>Need to focus on education in rural and multilingual/cultural areas;</a:t>
            </a:r>
          </a:p>
          <a:p>
            <a:r>
              <a:rPr lang="en-CA" sz="2000" dirty="0">
                <a:latin typeface="Arial" panose="020B0604020202020204" pitchFamily="34" charset="0"/>
                <a:cs typeface="Arial" panose="020B0604020202020204" pitchFamily="34" charset="0"/>
              </a:rPr>
              <a:t>The training of teachers in new methods;</a:t>
            </a:r>
          </a:p>
          <a:p>
            <a:r>
              <a:rPr lang="en-CA" sz="2000" dirty="0">
                <a:latin typeface="Arial" panose="020B0604020202020204" pitchFamily="34" charset="0"/>
                <a:cs typeface="Arial" panose="020B0604020202020204" pitchFamily="34" charset="0"/>
              </a:rPr>
              <a:t>Acquisition of English language proficiency.</a:t>
            </a:r>
          </a:p>
          <a:p>
            <a:endParaRPr lang="en-CA" dirty="0"/>
          </a:p>
          <a:p>
            <a:endParaRPr lang="en-CA" dirty="0"/>
          </a:p>
        </p:txBody>
      </p:sp>
    </p:spTree>
    <p:extLst>
      <p:ext uri="{BB962C8B-B14F-4D97-AF65-F5344CB8AC3E}">
        <p14:creationId xmlns:p14="http://schemas.microsoft.com/office/powerpoint/2010/main" val="145445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034" y="188640"/>
            <a:ext cx="8352928" cy="6264696"/>
          </a:xfrm>
        </p:spPr>
        <p:txBody>
          <a:bodyPr>
            <a:normAutofit/>
          </a:bodyPr>
          <a:lstStyle/>
          <a:p>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As reported by Li Yuan in the New York Times (September 2021), there has recently been a major shift in the way Chinese authorities view English. </a:t>
            </a:r>
          </a:p>
          <a:p>
            <a:pPr lvl="1"/>
            <a:r>
              <a:rPr lang="en-CA" dirty="0">
                <a:latin typeface="Arial" panose="020B0604020202020204" pitchFamily="34" charset="0"/>
                <a:cs typeface="Arial" panose="020B0604020202020204" pitchFamily="34" charset="0"/>
              </a:rPr>
              <a:t>Overseas textbooks have been banned from use in high schools;</a:t>
            </a:r>
          </a:p>
          <a:p>
            <a:pPr lvl="1"/>
            <a:r>
              <a:rPr lang="en-CA" dirty="0">
                <a:latin typeface="Arial" panose="020B0604020202020204" pitchFamily="34" charset="0"/>
                <a:cs typeface="Arial" panose="020B0604020202020204" pitchFamily="34" charset="0"/>
              </a:rPr>
              <a:t>Significant restrictions have been introduced on foreign –owned English after-school tutoring programs; </a:t>
            </a:r>
          </a:p>
          <a:p>
            <a:pPr lvl="1"/>
            <a:r>
              <a:rPr lang="en-CA" dirty="0">
                <a:latin typeface="Arial" panose="020B0604020202020204" pitchFamily="34" charset="0"/>
                <a:cs typeface="Arial" panose="020B0604020202020204" pitchFamily="34" charset="0"/>
              </a:rPr>
              <a:t>Access to original and translated English texts have been discouraged in many universities.</a:t>
            </a:r>
          </a:p>
          <a:p>
            <a:r>
              <a:rPr lang="en-CA" sz="2000" dirty="0">
                <a:latin typeface="Arial" panose="020B0604020202020204" pitchFamily="34" charset="0"/>
                <a:cs typeface="Arial" panose="020B0604020202020204" pitchFamily="34" charset="0"/>
              </a:rPr>
              <a:t>Most significantly, “education authorities in Shanghai, the most cosmopolitan city in the country, last month forbade local elementary schools to hold final exams on the English language”. </a:t>
            </a:r>
          </a:p>
          <a:p>
            <a:r>
              <a:rPr lang="en-CA" sz="2000" dirty="0">
                <a:latin typeface="Arial" panose="020B0604020202020204" pitchFamily="34" charset="0"/>
                <a:cs typeface="Arial" panose="020B0604020202020204" pitchFamily="34" charset="0"/>
              </a:rPr>
              <a:t>https://www.nytimes.com/2021/09/09/business/china-english.html</a:t>
            </a:r>
          </a:p>
          <a:p>
            <a:endParaRPr lang="en-US" dirty="0"/>
          </a:p>
        </p:txBody>
      </p:sp>
    </p:spTree>
    <p:extLst>
      <p:ext uri="{BB962C8B-B14F-4D97-AF65-F5344CB8AC3E}">
        <p14:creationId xmlns:p14="http://schemas.microsoft.com/office/powerpoint/2010/main" val="1251849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40959" cy="6120680"/>
          </a:xfrm>
        </p:spPr>
        <p:txBody>
          <a:bodyPr>
            <a:normAutofit/>
          </a:bodyPr>
          <a:lstStyle/>
          <a:p>
            <a:r>
              <a:rPr lang="en-CA" sz="2000" dirty="0">
                <a:latin typeface="Arial" panose="020B0604020202020204" pitchFamily="34" charset="0"/>
                <a:cs typeface="Arial" panose="020B0604020202020204" pitchFamily="34" charset="0"/>
              </a:rPr>
              <a:t>In China, English instruction has long been dominated by a grammar form-focused pedagogy and the memorization of structures provided by the language teacher (Zhang &amp; Li, 2014); </a:t>
            </a:r>
          </a:p>
          <a:p>
            <a:r>
              <a:rPr lang="en-CA" sz="2000" dirty="0">
                <a:latin typeface="Arial" panose="020B0604020202020204" pitchFamily="34" charset="0"/>
                <a:cs typeface="Arial" panose="020B0604020202020204" pitchFamily="34" charset="0"/>
              </a:rPr>
              <a:t>Mandated educational reform:</a:t>
            </a:r>
          </a:p>
          <a:p>
            <a:r>
              <a:rPr lang="en-CA" sz="2000" dirty="0">
                <a:latin typeface="Arial" panose="020B0604020202020204" pitchFamily="34" charset="0"/>
                <a:cs typeface="Arial" panose="020B0604020202020204" pitchFamily="34" charset="0"/>
              </a:rPr>
              <a:t>From pedagogy based on traditional teaching approaches and transmission of content to student-centred approaches based on project work and tasks (Daguo &amp; Edwards, 2013); </a:t>
            </a:r>
          </a:p>
          <a:p>
            <a:r>
              <a:rPr lang="en-CA" sz="2000" dirty="0">
                <a:latin typeface="Arial" panose="020B0604020202020204" pitchFamily="34" charset="0"/>
                <a:cs typeface="Arial" panose="020B0604020202020204" pitchFamily="34" charset="0"/>
              </a:rPr>
              <a:t>Daguo and Edwards (2013, 2014) studied the impact of overseas training:</a:t>
            </a:r>
          </a:p>
          <a:p>
            <a:pPr lvl="1"/>
            <a:r>
              <a:rPr lang="en-CA" dirty="0">
                <a:latin typeface="Arial" panose="020B0604020202020204" pitchFamily="34" charset="0"/>
                <a:cs typeface="Arial" panose="020B0604020202020204" pitchFamily="34" charset="0"/>
              </a:rPr>
              <a:t>awareness of the existence of new teaching methods; </a:t>
            </a:r>
          </a:p>
          <a:p>
            <a:pPr lvl="1"/>
            <a:r>
              <a:rPr lang="en-CA" dirty="0">
                <a:latin typeface="Arial" panose="020B0604020202020204" pitchFamily="34" charset="0"/>
                <a:cs typeface="Arial" panose="020B0604020202020204" pitchFamily="34" charset="0"/>
              </a:rPr>
              <a:t>sharing what they learnt with colleagues;</a:t>
            </a:r>
          </a:p>
          <a:p>
            <a:pPr lvl="1"/>
            <a:r>
              <a:rPr lang="en-CA" dirty="0">
                <a:latin typeface="Arial" panose="020B0604020202020204" pitchFamily="34" charset="0"/>
                <a:cs typeface="Arial" panose="020B0604020202020204" pitchFamily="34" charset="0"/>
              </a:rPr>
              <a:t>implementation of more communicative activities;</a:t>
            </a:r>
          </a:p>
          <a:p>
            <a:pPr lvl="1"/>
            <a:r>
              <a:rPr lang="en-CA" dirty="0">
                <a:latin typeface="Arial" panose="020B0604020202020204" pitchFamily="34" charset="0"/>
                <a:cs typeface="Arial" panose="020B0604020202020204" pitchFamily="34" charset="0"/>
              </a:rPr>
              <a:t>anxiety over how to change pedagogy.</a:t>
            </a:r>
          </a:p>
          <a:p>
            <a:endParaRPr lang="en-CA" dirty="0"/>
          </a:p>
        </p:txBody>
      </p:sp>
    </p:spTree>
    <p:extLst>
      <p:ext uri="{BB962C8B-B14F-4D97-AF65-F5344CB8AC3E}">
        <p14:creationId xmlns:p14="http://schemas.microsoft.com/office/powerpoint/2010/main" val="3569718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496944" cy="6048672"/>
          </a:xfrm>
        </p:spPr>
        <p:txBody>
          <a:bodyPr>
            <a:noAutofit/>
          </a:bodyPr>
          <a:lstStyle/>
          <a:p>
            <a:r>
              <a:rPr lang="en-CA" sz="2000" dirty="0">
                <a:latin typeface="Arial" panose="020B0604020202020204" pitchFamily="34" charset="0"/>
                <a:cs typeface="Arial" panose="020B0604020202020204" pitchFamily="34" charset="0"/>
              </a:rPr>
              <a:t>Great variations in how English is examined (and taught);</a:t>
            </a:r>
          </a:p>
          <a:p>
            <a:r>
              <a:rPr lang="en-CA" sz="2000" dirty="0">
                <a:latin typeface="Arial" panose="020B0604020202020204" pitchFamily="34" charset="0"/>
                <a:cs typeface="Arial" panose="020B0604020202020204" pitchFamily="34" charset="0"/>
              </a:rPr>
              <a:t>Although there is a great deal of regional variation in the design of the Gaokao, most provinces (including Yunnan and Gansu) have adopted the national version in which English has been deemphasized;</a:t>
            </a:r>
          </a:p>
          <a:p>
            <a:r>
              <a:rPr lang="en-CA" sz="2000" dirty="0">
                <a:latin typeface="Arial" panose="020B0604020202020204" pitchFamily="34" charset="0"/>
                <a:cs typeface="Arial" panose="020B0604020202020204" pitchFamily="34" charset="0"/>
              </a:rPr>
              <a:t>Formerly, English was accorded equal weight with Mandarin and Math. The English component has had its weight reduced by a third and can now be taken twice a year;</a:t>
            </a:r>
          </a:p>
          <a:p>
            <a:r>
              <a:rPr lang="en-CA" sz="2000" dirty="0">
                <a:latin typeface="Arial" panose="020B0604020202020204" pitchFamily="34" charset="0"/>
                <a:cs typeface="Arial" panose="020B0604020202020204" pitchFamily="34" charset="0"/>
              </a:rPr>
              <a:t>The central government did state that it had hoped to be able replace the Gaokao with new college and university entrance criteria by 2020 (</a:t>
            </a:r>
            <a:r>
              <a:rPr lang="en-CA" sz="2000" dirty="0" err="1">
                <a:latin typeface="Arial" panose="020B0604020202020204" pitchFamily="34" charset="0"/>
                <a:cs typeface="Arial" panose="020B0604020202020204" pitchFamily="34" charset="0"/>
              </a:rPr>
              <a:t>Rui</a:t>
            </a:r>
            <a:r>
              <a:rPr lang="en-CA" sz="2000" dirty="0">
                <a:latin typeface="Arial" panose="020B0604020202020204" pitchFamily="34" charset="0"/>
                <a:cs typeface="Arial" panose="020B0604020202020204" pitchFamily="34" charset="0"/>
              </a:rPr>
              <a:t>, 2014). However, progress has not been that fast. Several provinces are experimenting with combinations of decentralised teacher-designed testing, on-line examinations and performance-based assessments; </a:t>
            </a:r>
          </a:p>
          <a:p>
            <a:r>
              <a:rPr lang="en-CA" sz="2000" dirty="0">
                <a:latin typeface="Arial" panose="020B0604020202020204" pitchFamily="34" charset="0"/>
                <a:cs typeface="Arial" panose="020B0604020202020204" pitchFamily="34" charset="0"/>
              </a:rPr>
              <a:t>Who gets one of the 220,000 college/university seats annually?</a:t>
            </a:r>
          </a:p>
          <a:p>
            <a:pPr marL="0" indent="0">
              <a:buNone/>
            </a:pPr>
            <a:endParaRPr lang="en-C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23872"/>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1240</TotalTime>
  <Words>2975</Words>
  <Application>Microsoft Office PowerPoint</Application>
  <PresentationFormat>On-screen Show (4:3)</PresentationFormat>
  <Paragraphs>256</Paragraphs>
  <Slides>22</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AdvOT1ef757c0</vt:lpstr>
      <vt:lpstr>AdvOT46dcae81</vt:lpstr>
      <vt:lpstr>AdvOT65f8a23b.I</vt:lpstr>
      <vt:lpstr>Arial</vt:lpstr>
      <vt:lpstr>Calibri</vt:lpstr>
      <vt:lpstr>Open Sans</vt:lpstr>
      <vt:lpstr>Trebuchet MS</vt:lpstr>
      <vt:lpstr>Verdana</vt:lpstr>
      <vt:lpstr>Wingdings 2</vt: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Problematic: Objectivity and Authenticity of Data</vt:lpstr>
      <vt:lpstr>PowerPoint Presentation</vt:lpstr>
      <vt:lpstr>Response-able Methodologies</vt:lpstr>
      <vt:lpstr>PowerPoint Presentation</vt:lpstr>
      <vt:lpstr>PowerPoint Presentation</vt:lpstr>
    </vt:vector>
  </TitlesOfParts>
  <Company>University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Fleming</dc:creator>
  <cp:lastModifiedBy>Douglas Fleming</cp:lastModifiedBy>
  <cp:revision>131</cp:revision>
  <dcterms:created xsi:type="dcterms:W3CDTF">2010-06-29T19:47:56Z</dcterms:created>
  <dcterms:modified xsi:type="dcterms:W3CDTF">2022-04-19T18:29:10Z</dcterms:modified>
</cp:coreProperties>
</file>