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1" r:id="rId3"/>
    <p:sldId id="257" r:id="rId4"/>
    <p:sldId id="280" r:id="rId5"/>
    <p:sldId id="258" r:id="rId6"/>
    <p:sldId id="277" r:id="rId7"/>
    <p:sldId id="259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4" r:id="rId18"/>
    <p:sldId id="270" r:id="rId19"/>
    <p:sldId id="271" r:id="rId20"/>
    <p:sldId id="278" r:id="rId21"/>
    <p:sldId id="275" r:id="rId22"/>
    <p:sldId id="272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59" autoAdjust="0"/>
  </p:normalViewPr>
  <p:slideViewPr>
    <p:cSldViewPr>
      <p:cViewPr>
        <p:scale>
          <a:sx n="76" d="100"/>
          <a:sy n="76" d="100"/>
        </p:scale>
        <p:origin x="-3432" y="-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863FC0F-A1E4-4159-B0C5-6C201A9ABD36}" type="datetimeFigureOut">
              <a:rPr lang="zh-CN" altLang="en-US" smtClean="0"/>
              <a:pPr/>
              <a:t>12-11-28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85D7D81-D530-4305-948B-D0C5F523BD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FC0F-A1E4-4159-B0C5-6C201A9ABD36}" type="datetimeFigureOut">
              <a:rPr lang="zh-CN" altLang="en-US" smtClean="0"/>
              <a:pPr/>
              <a:t>12-11-28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7D81-D530-4305-948B-D0C5F523BD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FC0F-A1E4-4159-B0C5-6C201A9ABD36}" type="datetimeFigureOut">
              <a:rPr lang="zh-CN" altLang="en-US" smtClean="0"/>
              <a:pPr/>
              <a:t>12-11-28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7D81-D530-4305-948B-D0C5F523BD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FC0F-A1E4-4159-B0C5-6C201A9ABD36}" type="datetimeFigureOut">
              <a:rPr lang="zh-CN" altLang="en-US" smtClean="0"/>
              <a:pPr/>
              <a:t>12-11-28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7D81-D530-4305-948B-D0C5F523BD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863FC0F-A1E4-4159-B0C5-6C201A9ABD36}" type="datetimeFigureOut">
              <a:rPr lang="zh-CN" altLang="en-US" smtClean="0"/>
              <a:pPr/>
              <a:t>12-11-28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85D7D81-D530-4305-948B-D0C5F523BD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FC0F-A1E4-4159-B0C5-6C201A9ABD36}" type="datetimeFigureOut">
              <a:rPr lang="zh-CN" altLang="en-US" smtClean="0"/>
              <a:pPr/>
              <a:t>12-11-28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7D81-D530-4305-948B-D0C5F523BD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FC0F-A1E4-4159-B0C5-6C201A9ABD36}" type="datetimeFigureOut">
              <a:rPr lang="zh-CN" altLang="en-US" smtClean="0"/>
              <a:pPr/>
              <a:t>12-11-28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7D81-D530-4305-948B-D0C5F523BD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FC0F-A1E4-4159-B0C5-6C201A9ABD36}" type="datetimeFigureOut">
              <a:rPr lang="zh-CN" altLang="en-US" smtClean="0"/>
              <a:pPr/>
              <a:t>12-11-28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7D81-D530-4305-948B-D0C5F523BD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FC0F-A1E4-4159-B0C5-6C201A9ABD36}" type="datetimeFigureOut">
              <a:rPr lang="zh-CN" altLang="en-US" smtClean="0"/>
              <a:pPr/>
              <a:t>12-11-28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7D81-D530-4305-948B-D0C5F523BD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FC0F-A1E4-4159-B0C5-6C201A9ABD36}" type="datetimeFigureOut">
              <a:rPr lang="zh-CN" altLang="en-US" smtClean="0"/>
              <a:pPr/>
              <a:t>12-11-28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7D81-D530-4305-948B-D0C5F523BD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FC0F-A1E4-4159-B0C5-6C201A9ABD36}" type="datetimeFigureOut">
              <a:rPr lang="zh-CN" altLang="en-US" smtClean="0"/>
              <a:pPr/>
              <a:t>12-11-28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7D81-D530-4305-948B-D0C5F523BD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63FC0F-A1E4-4159-B0C5-6C201A9ABD36}" type="datetimeFigureOut">
              <a:rPr lang="zh-CN" altLang="en-US" smtClean="0"/>
              <a:pPr/>
              <a:t>12-11-28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5D7D81-D530-4305-948B-D0C5F523BD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.rmm.cl/website/index3.php?id_seccion=25&amp;id_contenido=40" TargetMode="External"/><Relationship Id="rId3" Type="http://schemas.openxmlformats.org/officeDocument/2006/relationships/hyperlink" Target="http://ww.rmm.mineduc.cl/website/index1.php?id_contenido=154&amp;id_seccion=2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Presentation%5Cvideo-2012-1-25-David%20Pratt.mp4" TargetMode="External"/><Relationship Id="rId3" Type="http://schemas.openxmlformats.org/officeDocument/2006/relationships/hyperlink" Target="Presentation%5Cvideo-2012-10-25-Madeline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58707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</a:rPr>
              <a:t>Improving Teaching through a Community of Practice</a:t>
            </a:r>
            <a:r>
              <a:rPr lang="en-US" altLang="zh-CN" sz="4400" b="1" dirty="0" smtClean="0">
                <a:solidFill>
                  <a:srgbClr val="0070C0"/>
                </a:solidFill>
              </a:rPr>
              <a:t/>
            </a:r>
            <a:br>
              <a:rPr lang="en-US" altLang="zh-CN" sz="4400" b="1" dirty="0" smtClean="0">
                <a:solidFill>
                  <a:srgbClr val="0070C0"/>
                </a:solidFill>
              </a:rPr>
            </a:b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2700" b="1" dirty="0" smtClean="0">
                <a:solidFill>
                  <a:schemeClr val="accent1">
                    <a:lumMod val="50000"/>
                  </a:schemeClr>
                </a:solidFill>
              </a:rPr>
              <a:t>EDU 6241</a:t>
            </a:r>
            <a:br>
              <a:rPr lang="en-US" altLang="zh-CN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sz="2700" b="1" dirty="0" smtClean="0">
                <a:solidFill>
                  <a:schemeClr val="accent1">
                    <a:lumMod val="50000"/>
                  </a:schemeClr>
                </a:solidFill>
              </a:rPr>
              <a:t>University of Ottawa</a:t>
            </a:r>
            <a:br>
              <a:rPr lang="en-US" altLang="zh-CN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sz="2700" b="1" dirty="0" smtClean="0">
                <a:solidFill>
                  <a:schemeClr val="accent1">
                    <a:lumMod val="50000"/>
                  </a:schemeClr>
                </a:solidFill>
              </a:rPr>
              <a:t>October, 2012</a:t>
            </a:r>
            <a:endParaRPr lang="zh-CN" altLang="en-US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600" y="3933056"/>
            <a:ext cx="7227030" cy="1387924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Wei </a:t>
            </a:r>
            <a:r>
              <a:rPr lang="en-US" altLang="zh-CN" sz="2400" b="1" dirty="0" err="1" smtClean="0"/>
              <a:t>Luo</a:t>
            </a:r>
            <a:r>
              <a:rPr lang="en-US" altLang="zh-CN" sz="2400" b="1" dirty="0" smtClean="0"/>
              <a:t> (Lori)</a:t>
            </a:r>
            <a:endParaRPr lang="zh-CN" altLang="en-US" sz="2400" b="1" dirty="0" smtClean="0"/>
          </a:p>
          <a:p>
            <a:r>
              <a:rPr lang="en-US" altLang="zh-CN" sz="2400" b="1" dirty="0" smtClean="0"/>
              <a:t>Gloria Romero</a:t>
            </a:r>
          </a:p>
        </p:txBody>
      </p:sp>
    </p:spTree>
    <p:extLst>
      <p:ext uri="{BB962C8B-B14F-4D97-AF65-F5344CB8AC3E}">
        <p14:creationId xmlns:p14="http://schemas.microsoft.com/office/powerpoint/2010/main" val="7255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7848872" cy="924475"/>
          </a:xfrm>
        </p:spPr>
        <p:txBody>
          <a:bodyPr>
            <a:noAutofit/>
          </a:bodyPr>
          <a:lstStyle/>
          <a:p>
            <a:pPr lvl="0"/>
            <a:r>
              <a:rPr lang="en-US" altLang="zh-CN" sz="2400" b="1" dirty="0">
                <a:solidFill>
                  <a:srgbClr val="0070C0"/>
                </a:solidFill>
              </a:rPr>
              <a:t>Improving Teaching through a Community of Practice (</a:t>
            </a:r>
            <a:r>
              <a:rPr lang="en-US" altLang="zh-CN" sz="2400" b="1" dirty="0" err="1">
                <a:solidFill>
                  <a:srgbClr val="0070C0"/>
                </a:solidFill>
              </a:rPr>
              <a:t>Herbers</a:t>
            </a:r>
            <a:r>
              <a:rPr lang="en-US" altLang="zh-CN" sz="2400" b="1" dirty="0">
                <a:solidFill>
                  <a:srgbClr val="0070C0"/>
                </a:solidFill>
              </a:rPr>
              <a:t> et al.,  2011)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51520" y="1484785"/>
            <a:ext cx="8640960" cy="4824536"/>
          </a:xfrm>
        </p:spPr>
        <p:txBody>
          <a:bodyPr>
            <a:normAutofit/>
          </a:bodyPr>
          <a:lstStyle/>
          <a:p>
            <a:pPr marL="274320" lvl="1" indent="0">
              <a:lnSpc>
                <a:spcPct val="150000"/>
              </a:lnSpc>
              <a:buNone/>
            </a:pPr>
            <a:endParaRPr lang="en-CA" altLang="zh-CN" sz="2400" b="1" dirty="0" smtClean="0">
              <a:solidFill>
                <a:srgbClr val="FF0000"/>
              </a:solidFill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CA" altLang="zh-CN" sz="2400" b="1" dirty="0" smtClean="0">
                <a:solidFill>
                  <a:srgbClr val="FF0000"/>
                </a:solidFill>
              </a:rPr>
              <a:t>Components </a:t>
            </a:r>
            <a:r>
              <a:rPr lang="en-CA" altLang="zh-CN" sz="2400" b="1" dirty="0">
                <a:solidFill>
                  <a:srgbClr val="FF0000"/>
                </a:solidFill>
              </a:rPr>
              <a:t>of </a:t>
            </a:r>
            <a:r>
              <a:rPr lang="en-CA" altLang="zh-CN" sz="2400" b="1" dirty="0" err="1" smtClean="0">
                <a:solidFill>
                  <a:srgbClr val="FF0000"/>
                </a:solidFill>
              </a:rPr>
              <a:t>CoP</a:t>
            </a:r>
            <a:r>
              <a:rPr lang="en-CA" altLang="zh-CN" sz="2400" b="1" dirty="0" smtClean="0">
                <a:solidFill>
                  <a:srgbClr val="FF0000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CA" altLang="zh-CN" sz="2400" b="1" dirty="0" smtClean="0">
                <a:solidFill>
                  <a:schemeClr val="accent2">
                    <a:lumMod val="50000"/>
                  </a:schemeClr>
                </a:solidFill>
              </a:rPr>
              <a:t>Domain: </a:t>
            </a:r>
            <a:r>
              <a:rPr lang="en-CA" altLang="zh-CN" sz="2400" dirty="0" smtClean="0"/>
              <a:t>a </a:t>
            </a:r>
            <a:r>
              <a:rPr lang="en-CA" altLang="zh-CN" sz="2400" dirty="0"/>
              <a:t>shared domain of interests and </a:t>
            </a:r>
            <a:r>
              <a:rPr lang="en-CA" altLang="zh-CN" sz="2400" dirty="0" smtClean="0"/>
              <a:t>concerns, commitment to the domain, valuing </a:t>
            </a:r>
            <a:r>
              <a:rPr lang="en-CA" altLang="zh-CN" sz="2400" dirty="0"/>
              <a:t>collective </a:t>
            </a:r>
            <a:r>
              <a:rPr lang="en-CA" altLang="zh-CN" sz="2400" dirty="0" smtClean="0"/>
              <a:t>experience</a:t>
            </a:r>
          </a:p>
          <a:p>
            <a:pPr lvl="1">
              <a:lnSpc>
                <a:spcPct val="150000"/>
              </a:lnSpc>
            </a:pPr>
            <a:r>
              <a:rPr lang="en-CA" altLang="zh-CN" sz="2400" b="1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CA" altLang="zh-CN" sz="2400" b="1" dirty="0" smtClean="0">
                <a:solidFill>
                  <a:schemeClr val="accent2">
                    <a:lumMod val="50000"/>
                  </a:schemeClr>
                </a:solidFill>
              </a:rPr>
              <a:t>ommunity</a:t>
            </a:r>
            <a:r>
              <a:rPr lang="en-CA" altLang="zh-CN" sz="24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CA" altLang="zh-CN" sz="2400" dirty="0" smtClean="0"/>
              <a:t>interaction, </a:t>
            </a:r>
            <a:r>
              <a:rPr lang="en-CA" altLang="zh-CN" sz="2400" dirty="0"/>
              <a:t>sharing information, </a:t>
            </a:r>
            <a:r>
              <a:rPr lang="en-CA" altLang="zh-CN" sz="2400" dirty="0" smtClean="0"/>
              <a:t>developing </a:t>
            </a:r>
            <a:r>
              <a:rPr lang="en-CA" altLang="zh-CN" sz="2400" dirty="0"/>
              <a:t>relationships, </a:t>
            </a:r>
            <a:r>
              <a:rPr lang="en-CA" altLang="zh-CN" sz="2400" dirty="0" smtClean="0"/>
              <a:t>learning </a:t>
            </a:r>
            <a:r>
              <a:rPr lang="en-CA" altLang="zh-CN" sz="2400" dirty="0"/>
              <a:t>from each </a:t>
            </a:r>
            <a:r>
              <a:rPr lang="en-CA" altLang="zh-CN" sz="2400" dirty="0" smtClean="0"/>
              <a:t>other</a:t>
            </a:r>
            <a:endParaRPr lang="zh-CN" altLang="zh-CN" sz="2400" dirty="0"/>
          </a:p>
          <a:p>
            <a:pPr lvl="1">
              <a:lnSpc>
                <a:spcPct val="150000"/>
              </a:lnSpc>
            </a:pPr>
            <a:r>
              <a:rPr lang="en-CA" altLang="zh-CN" sz="24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CA" altLang="zh-CN" sz="2400" b="1" dirty="0" smtClean="0">
                <a:solidFill>
                  <a:schemeClr val="accent2">
                    <a:lumMod val="50000"/>
                  </a:schemeClr>
                </a:solidFill>
              </a:rPr>
              <a:t>ractice:</a:t>
            </a:r>
            <a:r>
              <a:rPr lang="en-CA" altLang="zh-CN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n-CA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altLang="zh-CN" sz="2400" dirty="0" smtClean="0"/>
              <a:t>share resources and </a:t>
            </a:r>
            <a:r>
              <a:rPr lang="en-CA" altLang="zh-CN" sz="2400" dirty="0"/>
              <a:t>experiences, </a:t>
            </a:r>
            <a:r>
              <a:rPr lang="en-CA" altLang="zh-CN" sz="2400" dirty="0" smtClean="0"/>
              <a:t>share tools </a:t>
            </a:r>
            <a:r>
              <a:rPr lang="en-CA" altLang="zh-CN" sz="2400" dirty="0"/>
              <a:t>to solve problems, promote scholarship and </a:t>
            </a:r>
            <a:r>
              <a:rPr lang="en-CA" altLang="zh-CN" sz="2400" dirty="0" smtClean="0"/>
              <a:t>change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26734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5153" cy="924475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Improving Teaching through a Community of Practice (</a:t>
            </a:r>
            <a:r>
              <a:rPr lang="en-US" altLang="zh-CN" sz="2400" b="1" dirty="0" err="1">
                <a:solidFill>
                  <a:srgbClr val="0070C0"/>
                </a:solidFill>
              </a:rPr>
              <a:t>Herbers</a:t>
            </a:r>
            <a:r>
              <a:rPr lang="en-US" altLang="zh-CN" sz="2400" b="1" dirty="0">
                <a:solidFill>
                  <a:srgbClr val="0070C0"/>
                </a:solidFill>
              </a:rPr>
              <a:t> et al.,  2011)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51520" y="1988840"/>
            <a:ext cx="7883035" cy="42484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Theoretical Framework behind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the study: </a:t>
            </a:r>
          </a:p>
          <a:p>
            <a:pPr lvl="0"/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Wenger’s</a:t>
            </a:r>
            <a:r>
              <a:rPr lang="en-CA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definition</a:t>
            </a:r>
            <a:r>
              <a:rPr lang="en-CA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altLang="zh-CN" sz="2400" b="1" dirty="0" err="1" smtClean="0">
                <a:solidFill>
                  <a:schemeClr val="accent1">
                    <a:lumMod val="50000"/>
                  </a:schemeClr>
                </a:solidFill>
              </a:rPr>
              <a:t>CoP</a:t>
            </a:r>
            <a:r>
              <a:rPr lang="en-CA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en-CA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Transformative </a:t>
            </a:r>
            <a:r>
              <a:rPr lang="en-CA" altLang="zh-CN" sz="2400" b="1" dirty="0">
                <a:solidFill>
                  <a:schemeClr val="accent1">
                    <a:lumMod val="50000"/>
                  </a:schemeClr>
                </a:solidFill>
              </a:rPr>
              <a:t>learning theory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(TLT) (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p. 91)</a:t>
            </a:r>
            <a:endParaRPr lang="zh-CN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u"/>
            </a:pPr>
            <a:r>
              <a:rPr lang="en-CA" altLang="zh-CN" sz="2400" dirty="0" smtClean="0"/>
              <a:t>“The </a:t>
            </a:r>
            <a:r>
              <a:rPr lang="en-CA" altLang="zh-CN" sz="2400" dirty="0"/>
              <a:t>desired outcome of educational reform to be the transformation of individuals and society</a:t>
            </a:r>
            <a:r>
              <a:rPr lang="en-CA" altLang="zh-CN" sz="2400" dirty="0" smtClean="0"/>
              <a:t>.”</a:t>
            </a:r>
            <a:endParaRPr lang="zh-CN" altLang="zh-CN" sz="2400" dirty="0"/>
          </a:p>
          <a:p>
            <a:pPr lvl="1">
              <a:buFont typeface="Wingdings" pitchFamily="2" charset="2"/>
              <a:buChar char="u"/>
            </a:pPr>
            <a:r>
              <a:rPr lang="en-CA" altLang="zh-CN" sz="2400" dirty="0" smtClean="0"/>
              <a:t>“Using </a:t>
            </a:r>
            <a:r>
              <a:rPr lang="en-CA" altLang="zh-CN" sz="2400" dirty="0"/>
              <a:t>past experiences to construct a new experience as a guide for future action</a:t>
            </a:r>
            <a:r>
              <a:rPr lang="en-CA" altLang="zh-CN" sz="2400" dirty="0" smtClean="0"/>
              <a:t>.”</a:t>
            </a:r>
            <a:endParaRPr lang="zh-CN" altLang="zh-CN" sz="2400" dirty="0"/>
          </a:p>
          <a:p>
            <a:pPr lvl="0"/>
            <a:r>
              <a:rPr lang="en-CA" altLang="zh-CN" sz="2400" b="1" dirty="0">
                <a:solidFill>
                  <a:schemeClr val="accent1">
                    <a:lumMod val="50000"/>
                  </a:schemeClr>
                </a:solidFill>
              </a:rPr>
              <a:t>Critical reflection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CA" altLang="zh-CN" sz="2400" b="1" dirty="0">
                <a:solidFill>
                  <a:schemeClr val="accent1">
                    <a:lumMod val="50000"/>
                  </a:schemeClr>
                </a:solidFill>
              </a:rPr>
              <a:t>deep </a:t>
            </a:r>
            <a:r>
              <a:rPr lang="en-CA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introspection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:  integrate theory with classroom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practices </a:t>
            </a:r>
            <a:endParaRPr lang="zh-CN" altLang="zh-C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1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08012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Improving Teaching through a Community of Practice (</a:t>
            </a:r>
            <a:r>
              <a:rPr lang="en-US" altLang="zh-CN" b="1" dirty="0" err="1" smtClean="0">
                <a:solidFill>
                  <a:srgbClr val="0070C0"/>
                </a:solidFill>
              </a:rPr>
              <a:t>Herbers</a:t>
            </a:r>
            <a:r>
              <a:rPr lang="en-US" altLang="zh-CN" b="1" dirty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et al., </a:t>
            </a:r>
            <a:r>
              <a:rPr lang="en-US" altLang="zh-CN" b="1" dirty="0">
                <a:solidFill>
                  <a:srgbClr val="0070C0"/>
                </a:solidFill>
              </a:rPr>
              <a:t>2011)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352928" cy="504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altLang="zh-CN" sz="2400" b="1" dirty="0" smtClean="0">
                <a:solidFill>
                  <a:srgbClr val="FF0000"/>
                </a:solidFill>
              </a:rPr>
              <a:t>Study described in the article:</a:t>
            </a:r>
          </a:p>
          <a:p>
            <a:r>
              <a:rPr lang="en-CA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Aim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to promote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formal change in professional practice</a:t>
            </a:r>
            <a:endParaRPr lang="zh-CN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altLang="zh-CN" sz="2400" b="1" dirty="0">
                <a:solidFill>
                  <a:schemeClr val="accent1">
                    <a:lumMod val="50000"/>
                  </a:schemeClr>
                </a:solidFill>
              </a:rPr>
              <a:t>Participants: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 four faculty members in University of the Incarnate Word (UIW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CA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Duration </a:t>
            </a:r>
            <a:r>
              <a:rPr lang="en-CA" altLang="zh-CN" sz="2400" b="1" dirty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CA" altLang="zh-CN" sz="2400" b="1" dirty="0" err="1">
                <a:solidFill>
                  <a:schemeClr val="accent1">
                    <a:lumMod val="50000"/>
                  </a:schemeClr>
                </a:solidFill>
              </a:rPr>
              <a:t>CoP</a:t>
            </a:r>
            <a:r>
              <a:rPr lang="en-CA" altLang="zh-CN" sz="2400" b="1" dirty="0">
                <a:solidFill>
                  <a:schemeClr val="accent1">
                    <a:lumMod val="50000"/>
                  </a:schemeClr>
                </a:solidFill>
              </a:rPr>
              <a:t> experience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: met each moth for more than two years</a:t>
            </a:r>
            <a:endParaRPr lang="zh-CN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altLang="zh-CN" sz="2400" b="1" dirty="0">
                <a:solidFill>
                  <a:schemeClr val="accent1">
                    <a:lumMod val="50000"/>
                  </a:schemeClr>
                </a:solidFill>
              </a:rPr>
              <a:t>Practices of </a:t>
            </a:r>
            <a:r>
              <a:rPr lang="en-CA" altLang="zh-CN" sz="2400" b="1" dirty="0" err="1">
                <a:solidFill>
                  <a:schemeClr val="accent1">
                    <a:lumMod val="50000"/>
                  </a:schemeClr>
                </a:solidFill>
              </a:rPr>
              <a:t>CoP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en-CA" altLang="zh-CN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u"/>
            </a:pPr>
            <a:r>
              <a:rPr lang="en-CA" altLang="zh-CN" sz="2400" dirty="0" smtClean="0"/>
              <a:t>Sharing </a:t>
            </a:r>
            <a:r>
              <a:rPr lang="en-CA" altLang="zh-CN" sz="2400" dirty="0"/>
              <a:t>teaching experiences, </a:t>
            </a:r>
            <a:endParaRPr lang="en-CA" altLang="zh-CN" sz="2400" dirty="0" smtClean="0"/>
          </a:p>
          <a:p>
            <a:pPr lvl="1">
              <a:buFont typeface="Wingdings" pitchFamily="2" charset="2"/>
              <a:buChar char="u"/>
            </a:pPr>
            <a:r>
              <a:rPr lang="en-CA" altLang="zh-CN" sz="2400" dirty="0" smtClean="0"/>
              <a:t>Reading and reflection </a:t>
            </a:r>
            <a:r>
              <a:rPr lang="en-CA" altLang="zh-CN" sz="2400" dirty="0"/>
              <a:t>on teaching practices, </a:t>
            </a:r>
            <a:endParaRPr lang="en-CA" altLang="zh-CN" sz="2400" dirty="0" smtClean="0"/>
          </a:p>
          <a:p>
            <a:pPr lvl="1">
              <a:buFont typeface="Wingdings" pitchFamily="2" charset="2"/>
              <a:buChar char="u"/>
            </a:pPr>
            <a:r>
              <a:rPr lang="en-CA" altLang="zh-CN" sz="2400" dirty="0" smtClean="0"/>
              <a:t>Applying </a:t>
            </a:r>
            <a:r>
              <a:rPr lang="en-CA" altLang="zh-CN" sz="2400" dirty="0"/>
              <a:t>survey to students, </a:t>
            </a:r>
            <a:endParaRPr lang="en-CA" altLang="zh-CN" sz="2400" dirty="0" smtClean="0"/>
          </a:p>
          <a:p>
            <a:pPr lvl="1">
              <a:buFont typeface="Wingdings" pitchFamily="2" charset="2"/>
              <a:buChar char="u"/>
            </a:pPr>
            <a:r>
              <a:rPr lang="en-CA" altLang="zh-CN" sz="2400" dirty="0" smtClean="0"/>
              <a:t>Questioning </a:t>
            </a:r>
            <a:r>
              <a:rPr lang="en-CA" altLang="zh-CN" sz="2400" dirty="0"/>
              <a:t>each other</a:t>
            </a:r>
            <a:r>
              <a:rPr lang="en-CA" altLang="zh-CN" sz="2400" dirty="0" smtClean="0"/>
              <a:t>,</a:t>
            </a:r>
            <a:endParaRPr lang="zh-CN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937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8950"/>
            <a:ext cx="8208912" cy="1195535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Improving </a:t>
            </a:r>
            <a:r>
              <a:rPr lang="en-US" altLang="zh-CN" b="1" dirty="0">
                <a:solidFill>
                  <a:srgbClr val="0070C0"/>
                </a:solidFill>
              </a:rPr>
              <a:t>Teaching through a Community of Practice </a:t>
            </a:r>
            <a:r>
              <a:rPr lang="en-US" altLang="zh-CN" sz="2400" b="1" dirty="0">
                <a:solidFill>
                  <a:srgbClr val="0070C0"/>
                </a:solidFill>
              </a:rPr>
              <a:t>(</a:t>
            </a:r>
            <a:r>
              <a:rPr lang="en-US" altLang="zh-CN" sz="2400" b="1" dirty="0" err="1">
                <a:solidFill>
                  <a:srgbClr val="0070C0"/>
                </a:solidFill>
              </a:rPr>
              <a:t>Herbers</a:t>
            </a:r>
            <a:r>
              <a:rPr lang="en-US" altLang="zh-CN" sz="2400" b="1" dirty="0">
                <a:solidFill>
                  <a:srgbClr val="0070C0"/>
                </a:solidFill>
              </a:rPr>
              <a:t> et al., 2011)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23528" y="1340769"/>
            <a:ext cx="8568952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altLang="zh-CN" sz="2400" b="1" dirty="0" smtClean="0">
                <a:solidFill>
                  <a:srgbClr val="FF0000"/>
                </a:solidFill>
              </a:rPr>
              <a:t>Results of the study:</a:t>
            </a:r>
          </a:p>
          <a:p>
            <a:pPr>
              <a:buFont typeface="Wingdings" pitchFamily="2" charset="2"/>
              <a:buChar char="l"/>
            </a:pPr>
            <a:r>
              <a:rPr lang="en-CA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Gains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after </a:t>
            </a:r>
            <a:r>
              <a:rPr lang="en-CA" altLang="zh-CN" sz="2400" dirty="0" err="1">
                <a:solidFill>
                  <a:schemeClr val="accent1">
                    <a:lumMod val="50000"/>
                  </a:schemeClr>
                </a:solidFill>
              </a:rPr>
              <a:t>CoP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practice: </a:t>
            </a:r>
          </a:p>
          <a:p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sense of responsibility for learning and teaching, </a:t>
            </a:r>
            <a:endParaRPr lang="en-CA" altLang="zh-CN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Willingness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to participate in </a:t>
            </a:r>
            <a:r>
              <a:rPr lang="en-CA" altLang="zh-CN" sz="2400" dirty="0" err="1" smtClean="0">
                <a:solidFill>
                  <a:schemeClr val="accent1">
                    <a:lumMod val="50000"/>
                  </a:schemeClr>
                </a:solidFill>
              </a:rPr>
              <a:t>CoP</a:t>
            </a:r>
            <a:endParaRPr lang="en-CA" altLang="zh-CN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Determined if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teaching practices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reflected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the theories they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espoused</a:t>
            </a:r>
          </a:p>
          <a:p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Used </a:t>
            </a:r>
            <a:r>
              <a:rPr lang="en-CA" altLang="zh-CN" sz="2400" dirty="0" err="1" smtClean="0">
                <a:solidFill>
                  <a:schemeClr val="accent1">
                    <a:lumMod val="50000"/>
                  </a:schemeClr>
                </a:solidFill>
              </a:rPr>
              <a:t>CoP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data to improve teaching and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programs</a:t>
            </a:r>
            <a:endParaRPr lang="zh-CN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Altered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teaching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practices: reconsidered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course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objectives, texts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and activities</a:t>
            </a:r>
            <a:endParaRPr lang="en-CA" altLang="zh-CN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Engaged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more with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students</a:t>
            </a:r>
            <a:endParaRPr lang="zh-CN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Developed a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sense of trust, openness and faculty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partnership </a:t>
            </a:r>
            <a:endParaRPr lang="zh-CN" altLang="zh-C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9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267543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Improving Teaching through a Community of Practice (</a:t>
            </a:r>
            <a:r>
              <a:rPr lang="en-US" altLang="zh-CN" b="1" dirty="0" err="1">
                <a:solidFill>
                  <a:srgbClr val="0070C0"/>
                </a:solidFill>
              </a:rPr>
              <a:t>Herbers</a:t>
            </a:r>
            <a:r>
              <a:rPr lang="en-US" altLang="zh-CN" b="1" dirty="0">
                <a:solidFill>
                  <a:srgbClr val="0070C0"/>
                </a:solidFill>
              </a:rPr>
              <a:t> et al., 2011)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971600" y="1916832"/>
            <a:ext cx="7632848" cy="4464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CA" altLang="zh-CN" sz="2800" b="1" dirty="0" smtClean="0">
                <a:solidFill>
                  <a:srgbClr val="FF0000"/>
                </a:solidFill>
              </a:rPr>
              <a:t>Strengths:</a:t>
            </a:r>
            <a:r>
              <a:rPr lang="en-CA" altLang="zh-CN" sz="2800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Applicable</a:t>
            </a:r>
            <a:endParaRPr lang="zh-CN" altLang="zh-CN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Practical</a:t>
            </a:r>
            <a:endParaRPr lang="zh-CN" altLang="zh-CN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Concrete </a:t>
            </a:r>
            <a:r>
              <a:rPr lang="en-CA" altLang="zh-CN" sz="2800" dirty="0">
                <a:solidFill>
                  <a:schemeClr val="accent1">
                    <a:lumMod val="50000"/>
                  </a:schemeClr>
                </a:solidFill>
              </a:rPr>
              <a:t>results of </a:t>
            </a:r>
            <a:r>
              <a:rPr lang="en-CA" altLang="zh-CN" sz="2800" dirty="0" err="1">
                <a:solidFill>
                  <a:schemeClr val="accent1">
                    <a:lumMod val="50000"/>
                  </a:schemeClr>
                </a:solidFill>
              </a:rPr>
              <a:t>CoP</a:t>
            </a:r>
            <a:r>
              <a:rPr lang="en-CA" altLang="zh-CN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experience</a:t>
            </a:r>
            <a:endParaRPr lang="zh-CN" altLang="zh-CN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Reflective learning</a:t>
            </a:r>
            <a:endParaRPr lang="zh-CN" altLang="zh-CN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Transformative learning</a:t>
            </a:r>
            <a:endParaRPr lang="zh-CN" altLang="zh-CN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Clearly written</a:t>
            </a:r>
            <a:endParaRPr lang="zh-CN" altLang="zh-CN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CA" altLang="zh-CN" sz="2800" dirty="0">
                <a:solidFill>
                  <a:schemeClr val="accent1">
                    <a:lumMod val="50000"/>
                  </a:schemeClr>
                </a:solidFill>
              </a:rPr>
              <a:t>new term, but old </a:t>
            </a:r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practice</a:t>
            </a:r>
            <a:endParaRPr lang="zh-CN" altLang="zh-CN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318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924475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Improving Teaching through a Community of Practice (</a:t>
            </a:r>
            <a:r>
              <a:rPr lang="en-US" altLang="zh-CN" sz="2800" b="1" dirty="0" err="1">
                <a:solidFill>
                  <a:srgbClr val="0070C0"/>
                </a:solidFill>
              </a:rPr>
              <a:t>Herbers</a:t>
            </a:r>
            <a:r>
              <a:rPr lang="en-US" altLang="zh-CN" sz="2800" b="1" dirty="0">
                <a:solidFill>
                  <a:srgbClr val="0070C0"/>
                </a:solidFill>
              </a:rPr>
              <a:t> et al., 2011</a:t>
            </a:r>
            <a:r>
              <a:rPr lang="en-US" altLang="zh-CN" sz="2800" dirty="0">
                <a:solidFill>
                  <a:srgbClr val="002060"/>
                </a:solidFill>
              </a:rPr>
              <a:t>)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68952" cy="482453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l"/>
            </a:pPr>
            <a:r>
              <a:rPr lang="en-CA" altLang="zh-CN" sz="2800" b="1" dirty="0" smtClean="0">
                <a:solidFill>
                  <a:srgbClr val="FF0000"/>
                </a:solidFill>
              </a:rPr>
              <a:t>Weaknesses:</a:t>
            </a:r>
          </a:p>
          <a:p>
            <a:pPr lvl="0">
              <a:buFont typeface="Wingdings" pitchFamily="2" charset="2"/>
              <a:buChar char="l"/>
            </a:pPr>
            <a:endParaRPr lang="zh-CN" altLang="zh-CN" sz="2800" b="1" dirty="0">
              <a:solidFill>
                <a:srgbClr val="FF0000"/>
              </a:solidFill>
            </a:endParaRPr>
          </a:p>
          <a:p>
            <a:pPr lvl="0"/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No challenges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or limitations are mentioned, e.g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. disagreement in teaching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philosophy</a:t>
            </a:r>
            <a:endParaRPr lang="zh-CN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Similar beliefs among </a:t>
            </a:r>
            <a:r>
              <a:rPr lang="en-CA" altLang="zh-CN" sz="2400" dirty="0" err="1">
                <a:solidFill>
                  <a:schemeClr val="accent1">
                    <a:lumMod val="50000"/>
                  </a:schemeClr>
                </a:solidFill>
              </a:rPr>
              <a:t>CoP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 members. How good is it?</a:t>
            </a:r>
            <a:endParaRPr lang="zh-CN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Unclear procedure</a:t>
            </a:r>
            <a:endParaRPr lang="zh-CN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Mixed </a:t>
            </a:r>
            <a:r>
              <a:rPr lang="en-CA" altLang="zh-CN" sz="2400" dirty="0" err="1">
                <a:solidFill>
                  <a:schemeClr val="accent1">
                    <a:lumMod val="50000"/>
                  </a:schemeClr>
                </a:solidFill>
              </a:rPr>
              <a:t>CoP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 experience with their classroom practice with students</a:t>
            </a:r>
            <a:endParaRPr lang="zh-CN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It assumed that readers have previous knowledge in specific areas, e.g. 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OD</a:t>
            </a:r>
          </a:p>
          <a:p>
            <a:pPr lvl="0"/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Other sources needed</a:t>
            </a:r>
            <a:endParaRPr lang="zh-CN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85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378979" cy="924475"/>
          </a:xfrm>
        </p:spPr>
        <p:txBody>
          <a:bodyPr>
            <a:normAutofit fontScale="90000"/>
          </a:bodyPr>
          <a:lstStyle/>
          <a:p>
            <a:r>
              <a:rPr lang="en-CA" altLang="zh-CN" b="1" dirty="0" err="1" smtClean="0">
                <a:solidFill>
                  <a:srgbClr val="00B0F0"/>
                </a:solidFill>
              </a:rPr>
              <a:t>CoP</a:t>
            </a:r>
            <a:r>
              <a:rPr lang="en-CA" altLang="zh-CN" b="1" dirty="0" smtClean="0">
                <a:solidFill>
                  <a:srgbClr val="00B0F0"/>
                </a:solidFill>
              </a:rPr>
              <a:t> </a:t>
            </a:r>
            <a:r>
              <a:rPr lang="en-CA" altLang="zh-CN" b="1" dirty="0">
                <a:solidFill>
                  <a:srgbClr val="00B0F0"/>
                </a:solidFill>
              </a:rPr>
              <a:t>in </a:t>
            </a:r>
            <a:r>
              <a:rPr lang="en-CA" altLang="zh-CN" b="1" dirty="0" smtClean="0">
                <a:solidFill>
                  <a:srgbClr val="00B0F0"/>
                </a:solidFill>
              </a:rPr>
              <a:t>Chile:        </a:t>
            </a:r>
            <a:br>
              <a:rPr lang="en-CA" altLang="zh-CN" b="1" dirty="0" smtClean="0">
                <a:solidFill>
                  <a:srgbClr val="00B0F0"/>
                </a:solidFill>
              </a:rPr>
            </a:br>
            <a:r>
              <a:rPr lang="en-CA" altLang="zh-CN" b="1" dirty="0" smtClean="0">
                <a:solidFill>
                  <a:srgbClr val="00B0F0"/>
                </a:solidFill>
              </a:rPr>
              <a:t>face-to-face and online </a:t>
            </a:r>
            <a:r>
              <a:rPr lang="en-CA" altLang="zh-CN" b="1" dirty="0" err="1" smtClean="0">
                <a:solidFill>
                  <a:srgbClr val="00B0F0"/>
                </a:solidFill>
              </a:rPr>
              <a:t>CoP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95536" y="1807361"/>
            <a:ext cx="8352927" cy="3349831"/>
          </a:xfrm>
        </p:spPr>
        <p:txBody>
          <a:bodyPr>
            <a:noAutofit/>
          </a:bodyPr>
          <a:lstStyle/>
          <a:p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Regular </a:t>
            </a:r>
            <a:r>
              <a:rPr lang="en-CA" altLang="zh-CN" sz="2800" dirty="0">
                <a:solidFill>
                  <a:schemeClr val="accent1">
                    <a:lumMod val="50000"/>
                  </a:schemeClr>
                </a:solidFill>
              </a:rPr>
              <a:t>teachers’ meetings and </a:t>
            </a:r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workshops (school </a:t>
            </a:r>
            <a:r>
              <a:rPr lang="en-CA" altLang="zh-CN" sz="28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university level)</a:t>
            </a:r>
          </a:p>
          <a:p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Red de Maestros (Ministry </a:t>
            </a:r>
            <a:r>
              <a:rPr lang="en-CA" altLang="zh-CN" sz="2800" dirty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Education; Aim: give </a:t>
            </a:r>
            <a:r>
              <a:rPr lang="en-CA" altLang="zh-CN" sz="2800" dirty="0">
                <a:solidFill>
                  <a:schemeClr val="accent1">
                    <a:lumMod val="50000"/>
                  </a:schemeClr>
                </a:solidFill>
              </a:rPr>
              <a:t>voice to novice and senior teachers in the </a:t>
            </a:r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country)</a:t>
            </a:r>
            <a:endParaRPr lang="zh-CN" altLang="zh-C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1.bp.blogspot.com/_oFEKE2j8KsA/TPJgawUGXsI/AAAAAAAAAAc/0YuejaWbkF0/s1600/red+maestr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49319"/>
            <a:ext cx="4207622" cy="17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nlaces.cl/tp_enlaces/portales/tpe76eb4809f44/uploadImg/Image/2012/Maestros%20de%20maestros%2012%2001%20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6358"/>
            <a:ext cx="3672408" cy="24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3.gstatic.com/images?q=tbn:ANd9GcTWVw4lx2QulvWI5zk-5EWL1_F5aZww5FUS8-taL6ekpXLHane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1443"/>
            <a:ext cx="15240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zh-CN" b="1" dirty="0" err="1">
                <a:solidFill>
                  <a:srgbClr val="00B0F0"/>
                </a:solidFill>
              </a:rPr>
              <a:t>CoP</a:t>
            </a:r>
            <a:r>
              <a:rPr lang="en-CA" altLang="zh-CN" b="1" dirty="0">
                <a:solidFill>
                  <a:srgbClr val="00B0F0"/>
                </a:solidFill>
              </a:rPr>
              <a:t> in Chile: </a:t>
            </a:r>
            <a:br>
              <a:rPr lang="en-CA" altLang="zh-CN" b="1" dirty="0">
                <a:solidFill>
                  <a:srgbClr val="00B0F0"/>
                </a:solidFill>
              </a:rPr>
            </a:br>
            <a:r>
              <a:rPr lang="en-CA" altLang="zh-CN" b="1" dirty="0">
                <a:solidFill>
                  <a:srgbClr val="00B0F0"/>
                </a:solidFill>
              </a:rPr>
              <a:t>face-to-face and online </a:t>
            </a:r>
            <a:r>
              <a:rPr lang="en-CA" altLang="zh-CN" b="1" dirty="0" err="1">
                <a:solidFill>
                  <a:srgbClr val="00B0F0"/>
                </a:solidFill>
              </a:rPr>
              <a:t>CoP</a:t>
            </a:r>
            <a:endParaRPr lang="en-CA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altLang="zh-CN" dirty="0" smtClean="0">
              <a:hlinkClick r:id="rId2"/>
            </a:endParaRPr>
          </a:p>
          <a:p>
            <a:r>
              <a:rPr lang="en-CA" altLang="zh-CN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en-CA" altLang="zh-CN" dirty="0">
                <a:solidFill>
                  <a:srgbClr val="002060"/>
                </a:solidFill>
                <a:hlinkClick r:id="rId2"/>
              </a:rPr>
              <a:t>://ww.rmm.cl/website/index3.php?id_seccion=25&amp;id_contenido=40</a:t>
            </a:r>
            <a:r>
              <a:rPr lang="en-CA" altLang="zh-CN" dirty="0">
                <a:solidFill>
                  <a:srgbClr val="002060"/>
                </a:solidFill>
              </a:rPr>
              <a:t> </a:t>
            </a:r>
          </a:p>
          <a:p>
            <a:r>
              <a:rPr lang="en-CA" altLang="zh-CN" dirty="0">
                <a:solidFill>
                  <a:srgbClr val="002060"/>
                </a:solidFill>
                <a:hlinkClick r:id="rId3"/>
              </a:rPr>
              <a:t>http://ww.rmm.mineduc.cl/website/index1.php?id_contenido=154&amp;id_seccion=24</a:t>
            </a:r>
            <a:endParaRPr lang="zh-CN" altLang="en-US" dirty="0">
              <a:solidFill>
                <a:srgbClr val="00206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583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864096"/>
          </a:xfrm>
        </p:spPr>
        <p:txBody>
          <a:bodyPr>
            <a:normAutofit/>
          </a:bodyPr>
          <a:lstStyle/>
          <a:p>
            <a:r>
              <a:rPr lang="en-CA" altLang="zh-CN" b="1" dirty="0" smtClean="0">
                <a:solidFill>
                  <a:srgbClr val="0070C0"/>
                </a:solidFill>
              </a:rPr>
              <a:t>A </a:t>
            </a:r>
            <a:r>
              <a:rPr lang="en-CA" altLang="zh-CN" b="1" dirty="0" err="1" smtClean="0">
                <a:solidFill>
                  <a:srgbClr val="0070C0"/>
                </a:solidFill>
              </a:rPr>
              <a:t>CoP</a:t>
            </a:r>
            <a:r>
              <a:rPr lang="en-CA" altLang="zh-CN" b="1" dirty="0" smtClean="0">
                <a:solidFill>
                  <a:srgbClr val="0070C0"/>
                </a:solidFill>
              </a:rPr>
              <a:t> Online Practice Case </a:t>
            </a:r>
            <a:r>
              <a:rPr lang="en-CA" altLang="zh-CN" b="1" dirty="0">
                <a:solidFill>
                  <a:srgbClr val="0070C0"/>
                </a:solidFill>
              </a:rPr>
              <a:t>in China</a:t>
            </a:r>
            <a:r>
              <a:rPr lang="en-CA" altLang="zh-CN" b="1" dirty="0" smtClean="0">
                <a:solidFill>
                  <a:srgbClr val="0070C0"/>
                </a:solidFill>
              </a:rPr>
              <a:t>:</a:t>
            </a:r>
            <a:br>
              <a:rPr lang="en-CA" altLang="zh-CN" b="1" dirty="0" smtClean="0">
                <a:solidFill>
                  <a:srgbClr val="0070C0"/>
                </a:solidFill>
              </a:rPr>
            </a:br>
            <a:r>
              <a:rPr lang="en-CA" altLang="zh-CN" sz="1400" dirty="0" smtClean="0"/>
              <a:t>Wang, L. (2011) Teacher’s online </a:t>
            </a:r>
            <a:r>
              <a:rPr lang="en-CA" altLang="zh-CN" sz="1400" dirty="0" err="1"/>
              <a:t>CoP</a:t>
            </a:r>
            <a:r>
              <a:rPr lang="en-CA" altLang="zh-CN" sz="1400" dirty="0" smtClean="0"/>
              <a:t>: A literature review. </a:t>
            </a:r>
            <a:r>
              <a:rPr lang="en-CA" altLang="zh-CN" sz="1400" i="1" dirty="0" smtClean="0"/>
              <a:t>China Audiovisual Education</a:t>
            </a:r>
            <a:r>
              <a:rPr lang="en-CA" altLang="zh-CN" sz="1400" dirty="0" smtClean="0"/>
              <a:t>, 9,  31-42.</a:t>
            </a:r>
            <a:endParaRPr lang="zh-CN" altLang="en-US" sz="14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468051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</a:rPr>
              <a:t>Participants: </a:t>
            </a:r>
          </a:p>
          <a:p>
            <a:pPr lvl="1"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Prof. Lu Wang: research team from Capital Normal University in Beijing, China; </a:t>
            </a:r>
          </a:p>
          <a:p>
            <a:pPr lvl="1"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Teachers from nine primary and middle schools across China.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</a:rPr>
              <a:t>Since 2009</a:t>
            </a:r>
          </a:p>
          <a:p>
            <a:r>
              <a:rPr lang="en-US" altLang="zh-CN" b="1" dirty="0" err="1" smtClean="0">
                <a:solidFill>
                  <a:schemeClr val="accent1">
                    <a:lumMod val="50000"/>
                  </a:schemeClr>
                </a:solidFill>
              </a:rPr>
              <a:t>CoP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</a:rPr>
              <a:t> practice process: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based on authentic assessment, reflective learning and learning partnership</a:t>
            </a:r>
          </a:p>
          <a:p>
            <a:pPr lvl="1"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Recording teachers’ classroom teaching practice; </a:t>
            </a:r>
          </a:p>
          <a:p>
            <a:pPr lvl="1"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Assessing recorded data by researchers; </a:t>
            </a:r>
          </a:p>
          <a:p>
            <a:pPr lvl="1"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Improve teaching through reflective learning;</a:t>
            </a:r>
          </a:p>
          <a:p>
            <a:pPr lvl="1"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Sharing recordings as study materials with other teachers;</a:t>
            </a:r>
          </a:p>
          <a:p>
            <a:pPr lvl="1"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Experiencing learning partnership in discussion groups.</a:t>
            </a:r>
          </a:p>
          <a:p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74252"/>
            <a:ext cx="1584176" cy="129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72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0"/>
            <a:ext cx="7848872" cy="1267543"/>
          </a:xfrm>
        </p:spPr>
        <p:txBody>
          <a:bodyPr>
            <a:normAutofit/>
          </a:bodyPr>
          <a:lstStyle/>
          <a:p>
            <a:r>
              <a:rPr lang="en-CA" altLang="zh-CN" sz="2800" b="1" dirty="0">
                <a:solidFill>
                  <a:srgbClr val="0070C0"/>
                </a:solidFill>
              </a:rPr>
              <a:t>A </a:t>
            </a:r>
            <a:r>
              <a:rPr lang="en-CA" altLang="zh-CN" sz="2800" b="1" dirty="0" err="1">
                <a:solidFill>
                  <a:srgbClr val="0070C0"/>
                </a:solidFill>
              </a:rPr>
              <a:t>CoP</a:t>
            </a:r>
            <a:r>
              <a:rPr lang="en-CA" altLang="zh-CN" sz="2800" b="1" dirty="0">
                <a:solidFill>
                  <a:srgbClr val="0070C0"/>
                </a:solidFill>
              </a:rPr>
              <a:t> Online Practice Case in China: </a:t>
            </a:r>
            <a:br>
              <a:rPr lang="en-CA" altLang="zh-CN" sz="2800" b="1" dirty="0">
                <a:solidFill>
                  <a:srgbClr val="0070C0"/>
                </a:solidFill>
              </a:rPr>
            </a:br>
            <a:r>
              <a:rPr lang="en-CA" altLang="zh-CN" sz="2800" b="1" dirty="0">
                <a:solidFill>
                  <a:srgbClr val="0070C0"/>
                </a:solidFill>
              </a:rPr>
              <a:t>http://www.etkeylab.com/cop/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92324" y="1268760"/>
            <a:ext cx="7992888" cy="2088233"/>
          </a:xfrm>
        </p:spPr>
        <p:txBody>
          <a:bodyPr>
            <a:normAutofit/>
          </a:bodyPr>
          <a:lstStyle/>
          <a:p>
            <a:endParaRPr lang="en-US" altLang="zh-CN" sz="2000" dirty="0" smtClean="0"/>
          </a:p>
          <a:p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</a:rPr>
              <a:t>Teacher online </a:t>
            </a:r>
            <a:r>
              <a:rPr lang="en-US" altLang="zh-CN" sz="2000" dirty="0" err="1" smtClean="0">
                <a:solidFill>
                  <a:schemeClr val="tx2">
                    <a:lumMod val="50000"/>
                  </a:schemeClr>
                </a:solidFill>
              </a:rPr>
              <a:t>CoP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</a:rPr>
              <a:t> symposiums in China have been held annually since 2010. Teachers from different schools present and discuss about their thoughts about </a:t>
            </a:r>
            <a:r>
              <a:rPr lang="en-US" altLang="zh-CN" sz="2000" dirty="0" err="1" smtClean="0">
                <a:solidFill>
                  <a:schemeClr val="tx2">
                    <a:lumMod val="50000"/>
                  </a:schemeClr>
                </a:solidFill>
              </a:rPr>
              <a:t>CoP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</a:rPr>
              <a:t> online practice. </a:t>
            </a:r>
          </a:p>
          <a:p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</a:rPr>
              <a:t>The following is a photo of participants of a teacher online </a:t>
            </a:r>
            <a:r>
              <a:rPr lang="en-US" altLang="zh-CN" sz="2000" dirty="0" err="1" smtClean="0">
                <a:solidFill>
                  <a:schemeClr val="tx2">
                    <a:lumMod val="50000"/>
                  </a:schemeClr>
                </a:solidFill>
              </a:rPr>
              <a:t>CoP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</a:rPr>
              <a:t> symposium held in August, 2012.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LuoWei\Desktop\assignment\EDU6241\Assignment 1\cop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3810000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1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Article: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Improving Teaching Through  a Community of Practice. (</a:t>
            </a:r>
            <a:r>
              <a:rPr lang="en-US" altLang="zh-CN" sz="2800" dirty="0" err="1"/>
              <a:t>Herbers</a:t>
            </a:r>
            <a:r>
              <a:rPr lang="en-US" altLang="zh-CN" sz="2800" dirty="0"/>
              <a:t> et </a:t>
            </a:r>
            <a:r>
              <a:rPr lang="en-US" altLang="zh-CN" sz="2800" dirty="0" smtClean="0"/>
              <a:t>al., 2011).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Extra source:</a:t>
            </a:r>
          </a:p>
          <a:p>
            <a:r>
              <a:rPr lang="en-CA" sz="2800" dirty="0"/>
              <a:t>Richards, J. &amp; Farrell. T. (2011). </a:t>
            </a:r>
            <a:r>
              <a:rPr lang="en-CA" sz="2800" i="1" dirty="0"/>
              <a:t>Practice Teaching a Reflective Approach</a:t>
            </a:r>
            <a:r>
              <a:rPr lang="en-CA" sz="2800" dirty="0"/>
              <a:t>. New York, NY: </a:t>
            </a:r>
            <a:r>
              <a:rPr lang="en-CA" sz="2800" dirty="0" smtClean="0"/>
              <a:t>Cambridge </a:t>
            </a:r>
            <a:r>
              <a:rPr lang="en-CA" sz="2800" dirty="0"/>
              <a:t>University Press</a:t>
            </a:r>
            <a:r>
              <a:rPr lang="en-CA" sz="3200" dirty="0"/>
              <a:t>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Why?</a:t>
            </a:r>
          </a:p>
          <a:p>
            <a:r>
              <a:rPr lang="en-US" sz="2800" dirty="0" smtClean="0"/>
              <a:t>Relevant to what we are doing as grad students at </a:t>
            </a:r>
            <a:r>
              <a:rPr lang="en-US" sz="2800" dirty="0" err="1" smtClean="0"/>
              <a:t>UoO</a:t>
            </a:r>
            <a:endParaRPr lang="en-US" sz="2800" dirty="0" smtClean="0"/>
          </a:p>
          <a:p>
            <a:r>
              <a:rPr lang="en-US" sz="2800" dirty="0" err="1" smtClean="0"/>
              <a:t>CoP</a:t>
            </a:r>
            <a:r>
              <a:rPr lang="en-US" sz="2800" dirty="0" smtClean="0"/>
              <a:t>: good idea to be started in an academic context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CA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6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100" b="1" dirty="0" smtClean="0">
                <a:solidFill>
                  <a:srgbClr val="0070C0"/>
                </a:solidFill>
              </a:rPr>
              <a:t>Discussion 2: </a:t>
            </a:r>
            <a:r>
              <a:rPr lang="en-US" altLang="zh-CN" sz="3100" b="1" dirty="0">
                <a:solidFill>
                  <a:srgbClr val="0070C0"/>
                </a:solidFill>
              </a:rPr>
              <a:t>Imagine you are going to set up a </a:t>
            </a:r>
            <a:r>
              <a:rPr lang="en-US" altLang="zh-CN" sz="3100" b="1" dirty="0" err="1" smtClean="0">
                <a:solidFill>
                  <a:srgbClr val="0070C0"/>
                </a:solidFill>
              </a:rPr>
              <a:t>CoP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/>
          <a:lstStyle/>
          <a:p>
            <a:r>
              <a:rPr lang="en-US" altLang="zh-CN" dirty="0" smtClean="0"/>
              <a:t>What are the topics?</a:t>
            </a:r>
          </a:p>
          <a:p>
            <a:r>
              <a:rPr lang="en-US" altLang="zh-CN" dirty="0" smtClean="0"/>
              <a:t>What are the activities?</a:t>
            </a:r>
          </a:p>
          <a:p>
            <a:r>
              <a:rPr lang="en-US" altLang="zh-CN" dirty="0" smtClean="0"/>
              <a:t>Where to meet and how often?</a:t>
            </a:r>
          </a:p>
          <a:p>
            <a:r>
              <a:rPr lang="en-US" altLang="zh-CN" dirty="0" smtClean="0"/>
              <a:t>What gains?</a:t>
            </a:r>
          </a:p>
          <a:p>
            <a:r>
              <a:rPr lang="en-US" altLang="zh-CN" dirty="0" smtClean="0"/>
              <a:t>What challenges would you expect?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360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8950"/>
            <a:ext cx="8496944" cy="1548408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Why not setting </a:t>
            </a:r>
            <a:r>
              <a:rPr lang="en-US" altLang="zh-CN" sz="2400" b="1" dirty="0">
                <a:solidFill>
                  <a:srgbClr val="0070C0"/>
                </a:solidFill>
              </a:rPr>
              <a:t>up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a </a:t>
            </a:r>
            <a:r>
              <a:rPr lang="en-US" altLang="zh-CN" sz="2400" b="1" dirty="0" err="1" smtClean="0">
                <a:solidFill>
                  <a:srgbClr val="0070C0"/>
                </a:solidFill>
              </a:rPr>
              <a:t>CoP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?</a:t>
            </a:r>
            <a:r>
              <a:rPr lang="en-US" altLang="zh-CN" b="1" dirty="0" smtClean="0">
                <a:solidFill>
                  <a:srgbClr val="0070C0"/>
                </a:solidFill>
              </a:rPr>
              <a:t/>
            </a:r>
            <a:br>
              <a:rPr lang="en-US" altLang="zh-CN" b="1" dirty="0" smtClean="0">
                <a:solidFill>
                  <a:srgbClr val="0070C0"/>
                </a:solidFill>
              </a:rPr>
            </a:b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</a:rPr>
              <a:t>Community of Practice Design Guide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altLang="zh-CN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CA" altLang="zh-CN" sz="1600" dirty="0" smtClean="0"/>
              <a:t>Cambridge, Kaplan</a:t>
            </a:r>
            <a:r>
              <a:rPr lang="en-CA" altLang="zh-CN" sz="1600" dirty="0"/>
              <a:t>, </a:t>
            </a:r>
            <a:r>
              <a:rPr lang="en-CA" altLang="zh-CN" sz="1600" dirty="0" smtClean="0"/>
              <a:t>&amp; </a:t>
            </a:r>
            <a:r>
              <a:rPr lang="en-CA" altLang="zh-CN" sz="1600" dirty="0" err="1" smtClean="0"/>
              <a:t>Suter</a:t>
            </a:r>
            <a:r>
              <a:rPr lang="en-CA" altLang="zh-CN" sz="1600" dirty="0"/>
              <a:t>.</a:t>
            </a:r>
            <a:r>
              <a:rPr lang="en-CA" altLang="zh-CN" sz="1600" dirty="0" smtClean="0"/>
              <a:t> (2005</a:t>
            </a:r>
            <a:r>
              <a:rPr lang="en-CA" altLang="zh-CN" sz="1600" dirty="0"/>
              <a:t>)</a:t>
            </a: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Retrieved October,  2012 from http</a:t>
            </a: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</a:rPr>
              <a:t>://net.educause.edu/ir/library/pdf/nli0531.pdf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472608" cy="430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02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" y="111137"/>
            <a:ext cx="9109766" cy="674285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560840" cy="31683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zh-CN" sz="5400" dirty="0" smtClean="0">
                <a:latin typeface="Brush Script MT" pitchFamily="66" charset="0"/>
              </a:rPr>
              <a:t>Thanks</a:t>
            </a:r>
          </a:p>
          <a:p>
            <a:pPr marL="0" indent="0" algn="ctr">
              <a:buNone/>
            </a:pPr>
            <a:r>
              <a:rPr lang="en-US" altLang="zh-CN" sz="5400" dirty="0" smtClean="0">
                <a:latin typeface="Brush Script MT" pitchFamily="66" charset="0"/>
              </a:rPr>
              <a:t>Gracias</a:t>
            </a:r>
          </a:p>
          <a:p>
            <a:pPr marL="0" indent="0" algn="ctr">
              <a:buNone/>
            </a:pPr>
            <a:r>
              <a:rPr lang="en-US" altLang="zh-CN" sz="5400" dirty="0" err="1" smtClean="0">
                <a:latin typeface="Brush Script MT" pitchFamily="66" charset="0"/>
              </a:rPr>
              <a:t>Xie</a:t>
            </a:r>
            <a:r>
              <a:rPr lang="en-US" altLang="zh-CN" sz="5400" dirty="0" smtClean="0">
                <a:latin typeface="Brush Script MT" pitchFamily="66" charset="0"/>
              </a:rPr>
              <a:t> </a:t>
            </a:r>
            <a:r>
              <a:rPr lang="en-US" altLang="zh-CN" sz="5400" dirty="0" err="1" smtClean="0">
                <a:latin typeface="Brush Script MT" pitchFamily="66" charset="0"/>
              </a:rPr>
              <a:t>Xie</a:t>
            </a:r>
            <a:endParaRPr lang="en-US" altLang="zh-CN" sz="5400" dirty="0" smtClean="0">
              <a:latin typeface="Brush Script MT" pitchFamily="66" charset="0"/>
            </a:endParaRPr>
          </a:p>
          <a:p>
            <a:pPr marL="0" indent="0" algn="ctr">
              <a:buNone/>
            </a:pPr>
            <a:r>
              <a:rPr lang="en-US" altLang="zh-CN" sz="5400" dirty="0" smtClean="0">
                <a:latin typeface="Brush Script MT" pitchFamily="66" charset="0"/>
              </a:rPr>
              <a:t>Happy Halloween!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572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064896" cy="58326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altLang="zh-CN" sz="2800" b="1" dirty="0" smtClean="0">
                <a:solidFill>
                  <a:srgbClr val="0070C0"/>
                </a:solidFill>
                <a:latin typeface="+mj-lt"/>
              </a:rPr>
              <a:t>Food for thought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altLang="zh-CN" sz="2800" b="1" i="1" dirty="0" smtClean="0">
                <a:solidFill>
                  <a:schemeClr val="accent1">
                    <a:lumMod val="50000"/>
                  </a:schemeClr>
                </a:solidFill>
              </a:rPr>
              <a:t>“Teachers </a:t>
            </a:r>
            <a:r>
              <a:rPr lang="en-CA" altLang="zh-CN" sz="2800" b="1" i="1" dirty="0">
                <a:solidFill>
                  <a:schemeClr val="accent1">
                    <a:lumMod val="50000"/>
                  </a:schemeClr>
                </a:solidFill>
              </a:rPr>
              <a:t>in most schools were accustomed to showing up at professional-development sessions, listening respectfully, taking part in the day’s assigned activities, leaving, and then continuing to do what they had always done in their </a:t>
            </a:r>
            <a:r>
              <a:rPr lang="en-CA" altLang="zh-CN" sz="2800" b="1" i="1" dirty="0" smtClean="0">
                <a:solidFill>
                  <a:schemeClr val="accent1">
                    <a:lumMod val="50000"/>
                  </a:schemeClr>
                </a:solidFill>
              </a:rPr>
              <a:t>classroom” </a:t>
            </a:r>
            <a:r>
              <a:rPr lang="en-CA" altLang="zh-CN" sz="2800" b="1" i="1" dirty="0">
                <a:solidFill>
                  <a:schemeClr val="accent1">
                    <a:lumMod val="50000"/>
                  </a:schemeClr>
                </a:solidFill>
              </a:rPr>
              <a:t>(Hubbard, </a:t>
            </a:r>
            <a:r>
              <a:rPr lang="en-CA" altLang="zh-CN" sz="2800" b="1" i="1" dirty="0" err="1">
                <a:solidFill>
                  <a:schemeClr val="accent1">
                    <a:lumMod val="50000"/>
                  </a:schemeClr>
                </a:solidFill>
              </a:rPr>
              <a:t>Mehan</a:t>
            </a:r>
            <a:r>
              <a:rPr lang="en-CA" altLang="zh-CN" sz="2800" b="1" i="1" dirty="0">
                <a:solidFill>
                  <a:schemeClr val="accent1">
                    <a:lumMod val="50000"/>
                  </a:schemeClr>
                </a:solidFill>
              </a:rPr>
              <a:t>, &amp; Stein, </a:t>
            </a:r>
            <a:r>
              <a:rPr lang="en-CA" altLang="zh-CN" sz="2800" b="1" i="1" dirty="0" smtClean="0">
                <a:solidFill>
                  <a:schemeClr val="accent1">
                    <a:lumMod val="50000"/>
                  </a:schemeClr>
                </a:solidFill>
              </a:rPr>
              <a:t>2006, p. 247, </a:t>
            </a:r>
            <a:r>
              <a:rPr lang="en-CA" altLang="zh-CN" sz="2800" b="1" i="1" dirty="0">
                <a:solidFill>
                  <a:schemeClr val="accent1">
                    <a:lumMod val="50000"/>
                  </a:schemeClr>
                </a:solidFill>
              </a:rPr>
              <a:t>in Hardy, 2012</a:t>
            </a:r>
            <a:r>
              <a:rPr lang="en-CA" altLang="zh-CN" sz="2800" b="1" i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zh-CN" alt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9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70C0"/>
                </a:solidFill>
              </a:rPr>
              <a:t>Outline: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Warming up:</a:t>
            </a:r>
          </a:p>
          <a:p>
            <a:r>
              <a:rPr lang="en-CA" dirty="0" smtClean="0"/>
              <a:t>Testimonials</a:t>
            </a:r>
          </a:p>
          <a:p>
            <a:r>
              <a:rPr lang="en-CA" dirty="0" smtClean="0"/>
              <a:t>Discussion 1: Forms PD activities</a:t>
            </a:r>
          </a:p>
          <a:p>
            <a:pPr marL="0" indent="0">
              <a:buNone/>
            </a:pPr>
            <a:r>
              <a:rPr lang="en-CA" dirty="0" smtClean="0"/>
              <a:t>Article:</a:t>
            </a:r>
          </a:p>
          <a:p>
            <a:r>
              <a:rPr lang="en-CA" dirty="0" smtClean="0"/>
              <a:t>Context</a:t>
            </a:r>
          </a:p>
          <a:p>
            <a:r>
              <a:rPr lang="en-CA" dirty="0" smtClean="0"/>
              <a:t>Definitions &amp; characteristics of a </a:t>
            </a:r>
            <a:r>
              <a:rPr lang="en-CA" dirty="0" err="1" smtClean="0"/>
              <a:t>CoP</a:t>
            </a:r>
            <a:endParaRPr lang="en-CA" dirty="0" smtClean="0"/>
          </a:p>
          <a:p>
            <a:r>
              <a:rPr lang="en-CA" dirty="0" smtClean="0"/>
              <a:t>Description &amp; results of the study</a:t>
            </a:r>
          </a:p>
          <a:p>
            <a:r>
              <a:rPr lang="en-CA" dirty="0" smtClean="0"/>
              <a:t>Strengths &amp; Weaknesses</a:t>
            </a:r>
          </a:p>
          <a:p>
            <a:pPr marL="0" indent="0">
              <a:buNone/>
            </a:pPr>
            <a:r>
              <a:rPr lang="en-CA" dirty="0" err="1" smtClean="0"/>
              <a:t>CoPs</a:t>
            </a:r>
            <a:r>
              <a:rPr lang="en-CA" dirty="0" smtClean="0"/>
              <a:t> in Chile and China</a:t>
            </a:r>
          </a:p>
          <a:p>
            <a:pPr marL="0" indent="0">
              <a:buNone/>
            </a:pPr>
            <a:r>
              <a:rPr lang="en-CA" dirty="0" smtClean="0"/>
              <a:t>Discussion 2: Setting up a </a:t>
            </a:r>
            <a:r>
              <a:rPr lang="en-CA" dirty="0" err="1" smtClean="0"/>
              <a:t>CoP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048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7704856" cy="5166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 smtClean="0">
                <a:solidFill>
                  <a:srgbClr val="0070C0"/>
                </a:solidFill>
                <a:latin typeface="+mj-lt"/>
              </a:rPr>
              <a:t>Testimonials:</a:t>
            </a:r>
          </a:p>
          <a:p>
            <a:r>
              <a:rPr lang="en-US" altLang="zh-CN" sz="3200" dirty="0" smtClean="0">
                <a:hlinkClick r:id="rId2" action="ppaction://hlinkfile"/>
              </a:rPr>
              <a:t>David Pratt</a:t>
            </a:r>
            <a:endParaRPr lang="en-US" altLang="zh-CN" sz="3200" dirty="0" smtClean="0"/>
          </a:p>
          <a:p>
            <a:r>
              <a:rPr lang="en-US" altLang="zh-CN" sz="3200" dirty="0" smtClean="0">
                <a:hlinkClick r:id="rId3" action="ppaction://hlinkfile"/>
              </a:rPr>
              <a:t>Madeline Zhou</a:t>
            </a:r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en-US" altLang="zh-CN" sz="3200" i="1" dirty="0">
                <a:solidFill>
                  <a:srgbClr val="002060"/>
                </a:solidFill>
              </a:rPr>
              <a:t>What have you done for your professional development as a teacher?</a:t>
            </a:r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571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780459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Discussion 1: </a:t>
            </a:r>
            <a:r>
              <a:rPr lang="en-CA" altLang="zh-CN" sz="2400" b="1" dirty="0">
                <a:solidFill>
                  <a:schemeClr val="tx2">
                    <a:lumMod val="50000"/>
                  </a:schemeClr>
                </a:solidFill>
              </a:rPr>
              <a:t>Forms of professional </a:t>
            </a:r>
            <a:r>
              <a:rPr lang="en-CA" altLang="zh-CN" sz="2400" b="1" dirty="0" smtClean="0">
                <a:solidFill>
                  <a:schemeClr val="tx2">
                    <a:lumMod val="50000"/>
                  </a:schemeClr>
                </a:solidFill>
              </a:rPr>
              <a:t>development</a:t>
            </a:r>
            <a:r>
              <a:rPr lang="en-CA" altLang="zh-CN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CA" altLang="zh-CN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CA" altLang="zh-CN" sz="1400" dirty="0" smtClean="0">
                <a:solidFill>
                  <a:schemeClr val="tx2">
                    <a:lumMod val="50000"/>
                  </a:schemeClr>
                </a:solidFill>
              </a:rPr>
              <a:t>(Richards &amp; Farrell, 2011</a:t>
            </a:r>
            <a:r>
              <a:rPr lang="en-CA" altLang="zh-CN" sz="12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zh-CN" altLang="en-US" sz="12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7560840" cy="460851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CA" altLang="zh-CN" sz="2800" dirty="0" smtClean="0">
                <a:solidFill>
                  <a:schemeClr val="tx2">
                    <a:lumMod val="50000"/>
                  </a:schemeClr>
                </a:solidFill>
              </a:rPr>
              <a:t>Please choose the ones you’ve done, and provide examples.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CA" altLang="zh-CN" sz="2800" dirty="0" smtClean="0">
                <a:solidFill>
                  <a:schemeClr val="tx2">
                    <a:lumMod val="50000"/>
                  </a:schemeClr>
                </a:solidFill>
              </a:rPr>
              <a:t>Audio- or video-record a lesson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CA" altLang="zh-CN" sz="2800" dirty="0" smtClean="0">
                <a:solidFill>
                  <a:schemeClr val="tx2">
                    <a:lumMod val="50000"/>
                  </a:schemeClr>
                </a:solidFill>
              </a:rPr>
              <a:t>Written accounts of lessons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CA" altLang="zh-CN" sz="2800" dirty="0" smtClean="0">
                <a:solidFill>
                  <a:schemeClr val="tx2">
                    <a:lumMod val="50000"/>
                  </a:schemeClr>
                </a:solidFill>
              </a:rPr>
              <a:t>Teaching journal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CA" altLang="zh-CN" sz="2800" dirty="0" smtClean="0">
                <a:solidFill>
                  <a:schemeClr val="tx2">
                    <a:lumMod val="50000"/>
                  </a:schemeClr>
                </a:solidFill>
              </a:rPr>
              <a:t>Case reports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CA" altLang="zh-CN" sz="2800" dirty="0" smtClean="0">
                <a:solidFill>
                  <a:schemeClr val="tx2">
                    <a:lumMod val="50000"/>
                  </a:schemeClr>
                </a:solidFill>
              </a:rPr>
              <a:t>Teaching portfolio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CA" altLang="zh-CN" sz="2800" dirty="0" smtClean="0">
                <a:solidFill>
                  <a:schemeClr val="tx2">
                    <a:lumMod val="50000"/>
                  </a:schemeClr>
                </a:solidFill>
              </a:rPr>
              <a:t>Critical incidents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CA" altLang="zh-CN" sz="2800" dirty="0" smtClean="0">
                <a:solidFill>
                  <a:schemeClr val="tx2">
                    <a:lumMod val="50000"/>
                  </a:schemeClr>
                </a:solidFill>
              </a:rPr>
              <a:t>Action research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CA" altLang="zh-CN" sz="2800" dirty="0" smtClean="0">
                <a:solidFill>
                  <a:schemeClr val="tx2">
                    <a:lumMod val="50000"/>
                  </a:schemeClr>
                </a:solidFill>
              </a:rPr>
              <a:t>Student teacher support groups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CA" altLang="zh-CN" sz="2800" dirty="0" err="1" smtClean="0">
                <a:solidFill>
                  <a:schemeClr val="tx2">
                    <a:lumMod val="50000"/>
                  </a:schemeClr>
                </a:solidFill>
              </a:rPr>
              <a:t>CoP</a:t>
            </a:r>
            <a:endParaRPr lang="en-CA" altLang="zh-CN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1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1068491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Improving Teaching through a Community of Practice (</a:t>
            </a:r>
            <a:r>
              <a:rPr lang="en-US" altLang="zh-CN" sz="2800" b="1" dirty="0" err="1" smtClean="0">
                <a:solidFill>
                  <a:srgbClr val="0070C0"/>
                </a:solidFill>
              </a:rPr>
              <a:t>Herbers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 et al.,  2011)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739019" cy="40324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This article “describes the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experiences of 4 graduate education faculty members involved in a </a:t>
            </a:r>
            <a:r>
              <a:rPr lang="en-CA" altLang="zh-CN" sz="2400" dirty="0" err="1">
                <a:solidFill>
                  <a:schemeClr val="accent1">
                    <a:lumMod val="50000"/>
                  </a:schemeClr>
                </a:solidFill>
              </a:rPr>
              <a:t>CoP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 designed to </a:t>
            </a:r>
            <a:r>
              <a:rPr lang="en-CA" altLang="zh-CN" sz="2400" b="1" dirty="0">
                <a:solidFill>
                  <a:schemeClr val="accent1">
                    <a:lumMod val="50000"/>
                  </a:schemeClr>
                </a:solidFill>
              </a:rPr>
              <a:t>deconstruct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 individual teaching experiences through </a:t>
            </a:r>
            <a:r>
              <a:rPr lang="en-CA" altLang="zh-CN" sz="2400" b="1" dirty="0">
                <a:solidFill>
                  <a:schemeClr val="accent1">
                    <a:lumMod val="50000"/>
                  </a:schemeClr>
                </a:solidFill>
              </a:rPr>
              <a:t>critical reflection </a:t>
            </a:r>
            <a:r>
              <a:rPr lang="en-CA" altLang="zh-CN" sz="2400" dirty="0">
                <a:solidFill>
                  <a:schemeClr val="accent1">
                    <a:lumMod val="50000"/>
                  </a:schemeClr>
                </a:solidFill>
              </a:rPr>
              <a:t>and discussion” (p. 90</a:t>
            </a: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CA" altLang="zh-CN" sz="2400" dirty="0" smtClean="0">
                <a:solidFill>
                  <a:schemeClr val="accent1">
                    <a:lumMod val="50000"/>
                  </a:schemeClr>
                </a:solidFill>
              </a:rPr>
              <a:t>The paper provides definitions and characteristics of </a:t>
            </a:r>
            <a:r>
              <a:rPr lang="en-CA" altLang="zh-CN" sz="2400" dirty="0" err="1" smtClean="0">
                <a:solidFill>
                  <a:schemeClr val="accent1">
                    <a:lumMod val="50000"/>
                  </a:schemeClr>
                </a:solidFill>
              </a:rPr>
              <a:t>CoPs</a:t>
            </a:r>
            <a:endParaRPr lang="en-CA" altLang="zh-CN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2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22995" cy="924475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Improving Teaching through a Community of Practice (</a:t>
            </a:r>
            <a:r>
              <a:rPr lang="en-US" altLang="zh-CN" sz="2400" b="1" dirty="0" err="1">
                <a:solidFill>
                  <a:srgbClr val="0070C0"/>
                </a:solidFill>
              </a:rPr>
              <a:t>Herbers</a:t>
            </a:r>
            <a:r>
              <a:rPr lang="en-US" altLang="zh-CN" sz="2400" b="1" dirty="0">
                <a:solidFill>
                  <a:srgbClr val="0070C0"/>
                </a:solidFill>
              </a:rPr>
              <a:t> et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al., </a:t>
            </a:r>
            <a:r>
              <a:rPr lang="en-US" altLang="zh-CN" sz="2400" b="1" dirty="0">
                <a:solidFill>
                  <a:srgbClr val="0070C0"/>
                </a:solidFill>
              </a:rPr>
              <a:t>2011)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064896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altLang="zh-CN" sz="2800" b="1" dirty="0" smtClean="0">
                <a:solidFill>
                  <a:srgbClr val="FF0000"/>
                </a:solidFill>
              </a:rPr>
              <a:t>Community </a:t>
            </a:r>
            <a:r>
              <a:rPr lang="en-CA" altLang="zh-CN" sz="2800" b="1" dirty="0">
                <a:solidFill>
                  <a:srgbClr val="FF0000"/>
                </a:solidFill>
              </a:rPr>
              <a:t>of Practice (</a:t>
            </a:r>
            <a:r>
              <a:rPr lang="en-CA" altLang="zh-CN" sz="2800" b="1" dirty="0" err="1">
                <a:solidFill>
                  <a:srgbClr val="FF0000"/>
                </a:solidFill>
              </a:rPr>
              <a:t>CoP</a:t>
            </a:r>
            <a:r>
              <a:rPr lang="en-CA" altLang="zh-CN" sz="2800" b="1" dirty="0" smtClean="0">
                <a:solidFill>
                  <a:srgbClr val="FF0000"/>
                </a:solidFill>
              </a:rPr>
              <a:t>) </a:t>
            </a:r>
            <a:r>
              <a:rPr lang="en-CA" altLang="zh-CN" sz="2800" dirty="0" smtClean="0">
                <a:solidFill>
                  <a:srgbClr val="002060"/>
                </a:solidFill>
              </a:rPr>
              <a:t>(as cited in </a:t>
            </a:r>
            <a:r>
              <a:rPr lang="en-CA" altLang="zh-CN" sz="2800" dirty="0" err="1" smtClean="0">
                <a:solidFill>
                  <a:schemeClr val="accent1">
                    <a:lumMod val="50000"/>
                  </a:schemeClr>
                </a:solidFill>
              </a:rPr>
              <a:t>Herbers</a:t>
            </a:r>
            <a:r>
              <a:rPr lang="en-CA" altLang="zh-CN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2011):</a:t>
            </a:r>
            <a:endParaRPr lang="en-CA" altLang="zh-CN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Wenger developed </a:t>
            </a:r>
            <a:r>
              <a:rPr lang="en-CA" altLang="zh-CN" sz="2800" dirty="0">
                <a:solidFill>
                  <a:schemeClr val="accent1">
                    <a:lumMod val="50000"/>
                  </a:schemeClr>
                </a:solidFill>
              </a:rPr>
              <a:t>the term “community of practice” </a:t>
            </a:r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“A </a:t>
            </a:r>
            <a:r>
              <a:rPr lang="en-CA" altLang="zh-CN" sz="2800" dirty="0">
                <a:solidFill>
                  <a:schemeClr val="accent1">
                    <a:lumMod val="50000"/>
                  </a:schemeClr>
                </a:solidFill>
              </a:rPr>
              <a:t>community of practitioners where newcomers attempt to acquire the sociocultural practices of the community” </a:t>
            </a:r>
            <a:r>
              <a:rPr lang="en-CA" altLang="zh-CN" sz="2800" dirty="0" smtClean="0">
                <a:solidFill>
                  <a:schemeClr val="accent1">
                    <a:lumMod val="50000"/>
                  </a:schemeClr>
                </a:solidFill>
              </a:rPr>
              <a:t>(p.92</a:t>
            </a:r>
            <a:r>
              <a:rPr lang="en-CA" altLang="zh-CN" sz="2800" dirty="0">
                <a:solidFill>
                  <a:schemeClr val="accent1">
                    <a:lumMod val="50000"/>
                  </a:schemeClr>
                </a:solidFill>
              </a:rPr>
              <a:t>). </a:t>
            </a:r>
            <a:endParaRPr lang="en-CA" altLang="zh-CN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7231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522995" cy="576064"/>
          </a:xfrm>
        </p:spPr>
        <p:txBody>
          <a:bodyPr>
            <a:noAutofit/>
          </a:bodyPr>
          <a:lstStyle/>
          <a:p>
            <a:pPr lvl="0"/>
            <a:r>
              <a:rPr lang="en-US" altLang="zh-CN" sz="2000" b="1" dirty="0">
                <a:solidFill>
                  <a:srgbClr val="0070C0"/>
                </a:solidFill>
              </a:rPr>
              <a:t>Improving Teaching through a Community of Practice (</a:t>
            </a:r>
            <a:r>
              <a:rPr lang="en-US" altLang="zh-CN" sz="2000" b="1" dirty="0" err="1">
                <a:solidFill>
                  <a:srgbClr val="0070C0"/>
                </a:solidFill>
              </a:rPr>
              <a:t>Herbers</a:t>
            </a:r>
            <a:r>
              <a:rPr lang="en-US" altLang="zh-CN" sz="2000" b="1" dirty="0">
                <a:solidFill>
                  <a:srgbClr val="0070C0"/>
                </a:solidFill>
              </a:rPr>
              <a:t> et al.,  2011)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7992888" cy="48245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altLang="zh-CN" sz="2400" b="1" dirty="0">
                <a:solidFill>
                  <a:srgbClr val="FF0000"/>
                </a:solidFill>
              </a:rPr>
              <a:t>Characteristics of  a </a:t>
            </a:r>
            <a:r>
              <a:rPr lang="en-CA" altLang="zh-CN" sz="2400" b="1" dirty="0" err="1" smtClean="0">
                <a:solidFill>
                  <a:srgbClr val="FF0000"/>
                </a:solidFill>
              </a:rPr>
              <a:t>CoP</a:t>
            </a:r>
            <a:r>
              <a:rPr lang="en-CA" altLang="zh-CN" sz="2400" b="1" dirty="0" smtClean="0">
                <a:solidFill>
                  <a:srgbClr val="FF0000"/>
                </a:solidFill>
              </a:rPr>
              <a:t>:</a:t>
            </a:r>
            <a:endParaRPr lang="en-CA" altLang="zh-CN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CA" altLang="zh-CN" sz="2400" dirty="0" smtClean="0">
                <a:solidFill>
                  <a:schemeClr val="tx2"/>
                </a:solidFill>
              </a:rPr>
              <a:t>It “</a:t>
            </a:r>
            <a:r>
              <a:rPr lang="en-CA" altLang="zh-CN" dirty="0">
                <a:solidFill>
                  <a:schemeClr val="tx2"/>
                </a:solidFill>
              </a:rPr>
              <a:t>i</a:t>
            </a:r>
            <a:r>
              <a:rPr lang="en-CA" altLang="zh-CN" sz="2600" dirty="0" smtClean="0">
                <a:solidFill>
                  <a:schemeClr val="tx2"/>
                </a:solidFill>
              </a:rPr>
              <a:t>nvolves </a:t>
            </a:r>
            <a:r>
              <a:rPr lang="en-CA" altLang="zh-CN" sz="2600" dirty="0">
                <a:solidFill>
                  <a:schemeClr val="tx2"/>
                </a:solidFill>
              </a:rPr>
              <a:t>a group of people who have </a:t>
            </a:r>
            <a:r>
              <a:rPr lang="en-CA" altLang="zh-CN" sz="2600" b="1" dirty="0">
                <a:solidFill>
                  <a:schemeClr val="tx2"/>
                </a:solidFill>
              </a:rPr>
              <a:t>common interests</a:t>
            </a:r>
            <a:r>
              <a:rPr lang="en-CA" altLang="zh-CN" sz="2600" dirty="0">
                <a:solidFill>
                  <a:schemeClr val="tx2"/>
                </a:solidFill>
              </a:rPr>
              <a:t> and who relate and interact to achieve </a:t>
            </a:r>
            <a:r>
              <a:rPr lang="en-CA" altLang="zh-CN" sz="2600" b="1" dirty="0">
                <a:solidFill>
                  <a:schemeClr val="tx2"/>
                </a:solidFill>
              </a:rPr>
              <a:t>shared </a:t>
            </a:r>
            <a:r>
              <a:rPr lang="en-CA" altLang="zh-CN" sz="2600" b="1" dirty="0" smtClean="0">
                <a:solidFill>
                  <a:schemeClr val="tx2"/>
                </a:solidFill>
              </a:rPr>
              <a:t>goals</a:t>
            </a:r>
            <a:r>
              <a:rPr lang="en-CA" altLang="zh-CN" sz="2600" dirty="0" smtClean="0">
                <a:solidFill>
                  <a:schemeClr val="tx2"/>
                </a:solidFill>
              </a:rPr>
              <a:t>”</a:t>
            </a:r>
            <a:endParaRPr lang="zh-CN" altLang="zh-CN" sz="26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CA" altLang="zh-CN" sz="2600" dirty="0">
                <a:solidFill>
                  <a:schemeClr val="tx2"/>
                </a:solidFill>
              </a:rPr>
              <a:t>“It focuses on exploring and resolving issues related to the </a:t>
            </a:r>
            <a:r>
              <a:rPr lang="en-CA" altLang="zh-CN" sz="2600" b="1" dirty="0">
                <a:solidFill>
                  <a:schemeClr val="tx2"/>
                </a:solidFill>
              </a:rPr>
              <a:t>workplace practices </a:t>
            </a:r>
            <a:r>
              <a:rPr lang="en-CA" altLang="zh-CN" sz="2600" dirty="0">
                <a:solidFill>
                  <a:schemeClr val="tx2"/>
                </a:solidFill>
              </a:rPr>
              <a:t>that </a:t>
            </a:r>
            <a:r>
              <a:rPr lang="en-CA" altLang="zh-CN" sz="2600" b="1" dirty="0">
                <a:solidFill>
                  <a:schemeClr val="tx2"/>
                </a:solidFill>
              </a:rPr>
              <a:t>members of the community</a:t>
            </a:r>
            <a:r>
              <a:rPr lang="en-CA" altLang="zh-CN" sz="2600" dirty="0">
                <a:solidFill>
                  <a:schemeClr val="tx2"/>
                </a:solidFill>
              </a:rPr>
              <a:t> take part </a:t>
            </a:r>
            <a:r>
              <a:rPr lang="en-CA" altLang="zh-CN" sz="2600" dirty="0" smtClean="0">
                <a:solidFill>
                  <a:schemeClr val="tx2"/>
                </a:solidFill>
              </a:rPr>
              <a:t>in” </a:t>
            </a:r>
            <a:r>
              <a:rPr lang="en-CA" altLang="zh-CN" dirty="0">
                <a:solidFill>
                  <a:schemeClr val="tx2"/>
                </a:solidFill>
              </a:rPr>
              <a:t>(</a:t>
            </a:r>
            <a:r>
              <a:rPr lang="en-CA" sz="2200" dirty="0">
                <a:solidFill>
                  <a:schemeClr val="tx2"/>
                </a:solidFill>
              </a:rPr>
              <a:t>Richards &amp; Farrell, 2011 </a:t>
            </a:r>
            <a:r>
              <a:rPr lang="en-CA" altLang="zh-CN" dirty="0">
                <a:solidFill>
                  <a:schemeClr val="tx2"/>
                </a:solidFill>
              </a:rPr>
              <a:t>p.165).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2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1130</TotalTime>
  <Words>1099</Words>
  <Application>Microsoft Macintosh PowerPoint</Application>
  <PresentationFormat>On-screen Show (4:3)</PresentationFormat>
  <Paragraphs>140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质朴</vt:lpstr>
      <vt:lpstr>Improving Teaching through a Community of Practice  EDU 6241 University of Ottawa October, 2012</vt:lpstr>
      <vt:lpstr>Article:</vt:lpstr>
      <vt:lpstr>PowerPoint Presentation</vt:lpstr>
      <vt:lpstr>Outline:</vt:lpstr>
      <vt:lpstr>PowerPoint Presentation</vt:lpstr>
      <vt:lpstr>Discussion 1: Forms of professional development (Richards &amp; Farrell, 2011)</vt:lpstr>
      <vt:lpstr>Improving Teaching through a Community of Practice (Herbers et al.,  2011)</vt:lpstr>
      <vt:lpstr>Improving Teaching through a Community of Practice (Herbers et al., 2011)</vt:lpstr>
      <vt:lpstr>Improving Teaching through a Community of Practice (Herbers et al.,  2011)</vt:lpstr>
      <vt:lpstr>Improving Teaching through a Community of Practice (Herbers et al.,  2011)</vt:lpstr>
      <vt:lpstr>Improving Teaching through a Community of Practice (Herbers et al.,  2011)</vt:lpstr>
      <vt:lpstr>Improving Teaching through a Community of Practice (Herbers et al., 2011)</vt:lpstr>
      <vt:lpstr>Improving Teaching through a Community of Practice (Herbers et al., 2011)</vt:lpstr>
      <vt:lpstr>Improving Teaching through a Community of Practice (Herbers et al., 2011)</vt:lpstr>
      <vt:lpstr>Improving Teaching through a Community of Practice (Herbers et al., 2011)</vt:lpstr>
      <vt:lpstr>CoP in Chile:         face-to-face and online CoP</vt:lpstr>
      <vt:lpstr>CoP in Chile:  face-to-face and online CoP</vt:lpstr>
      <vt:lpstr>A CoP Online Practice Case in China: Wang, L. (2011) Teacher’s online CoP: A literature review. China Audiovisual Education, 9,  31-42.</vt:lpstr>
      <vt:lpstr>A CoP Online Practice Case in China:  http://www.etkeylab.com/cop/</vt:lpstr>
      <vt:lpstr>Discussion 2: Imagine you are going to set up a CoP</vt:lpstr>
      <vt:lpstr>Why not setting up a CoP? Community of Practice Design Guide Cambridge, Kaplan, &amp; Suter. (2005) Retrieved October,  2012 from http://net.educause.edu/ir/library/pdf/nli0531.pdf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Development: Community of Practice</dc:title>
  <dc:creator>LuoWei</dc:creator>
  <cp:lastModifiedBy>anon anon</cp:lastModifiedBy>
  <cp:revision>88</cp:revision>
  <dcterms:created xsi:type="dcterms:W3CDTF">2012-10-27T02:23:33Z</dcterms:created>
  <dcterms:modified xsi:type="dcterms:W3CDTF">2012-11-28T19:26:57Z</dcterms:modified>
</cp:coreProperties>
</file>