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6B7E-EF8C-B847-98D3-3D07506A8F58}" type="datetimeFigureOut">
              <a:rPr lang="en-US" smtClean="0"/>
              <a:t>1/18/10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018D-BD50-1541-93CE-EB4F463080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A4594-242D-8849-846C-E9818470D147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[opening slide: make a joke about using PowerPoint; relate TESL Canada experience]</a:t>
            </a:r>
          </a:p>
          <a:p>
            <a:r>
              <a:rPr lang="en-US"/>
              <a:t>note Young (2004). When good technology means bad teaching. Educause Centre for Applied Research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73D5-D0E4-164B-8298-D37CF4E3DB9B}" type="datetimeFigureOut">
              <a:rPr lang="en-US" smtClean="0"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CE36-3822-5543-9CF3-D3BC07327D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  <a:latin typeface="Arial" charset="0"/>
              </a:rPr>
              <a:t>Components of SLE Curriculum Development: Options and Choices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Douglas Fleming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Faculty of Education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dirty="0">
                <a:latin typeface="Arial" charset="0"/>
              </a:rPr>
              <a:t>University of Ottawa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162" dirty="0" smtClean="0"/>
              <a:t>Dubin and Olshtain</a:t>
            </a:r>
          </a:p>
          <a:p>
            <a:pPr lvl="1">
              <a:buNone/>
            </a:pPr>
            <a:r>
              <a:rPr lang="en-US" sz="2162" i="1" dirty="0" smtClean="0"/>
              <a:t>Curriculum Design </a:t>
            </a:r>
            <a:r>
              <a:rPr lang="en-US" sz="2162" dirty="0" smtClean="0"/>
              <a:t>(1986)</a:t>
            </a:r>
          </a:p>
          <a:p>
            <a:pPr lvl="1">
              <a:buNone/>
            </a:pPr>
            <a:endParaRPr lang="en-US" sz="2162" dirty="0" smtClean="0"/>
          </a:p>
          <a:p>
            <a:r>
              <a:rPr lang="en-US" sz="2162" dirty="0" smtClean="0"/>
              <a:t>Ellis</a:t>
            </a:r>
          </a:p>
          <a:p>
            <a:pPr lvl="1">
              <a:buNone/>
            </a:pPr>
            <a:r>
              <a:rPr lang="en-US" sz="2162" i="1" dirty="0" smtClean="0"/>
              <a:t>The Structural Syllabus and SLA </a:t>
            </a:r>
            <a:r>
              <a:rPr lang="en-US" sz="2162" dirty="0" smtClean="0"/>
              <a:t>(1993)</a:t>
            </a:r>
          </a:p>
          <a:p>
            <a:pPr lvl="1">
              <a:buNone/>
            </a:pPr>
            <a:endParaRPr lang="en-US" sz="2162" dirty="0" smtClean="0"/>
          </a:p>
          <a:p>
            <a:r>
              <a:rPr lang="en-US" sz="2162" dirty="0" smtClean="0"/>
              <a:t>Nation and Macalister</a:t>
            </a:r>
          </a:p>
          <a:p>
            <a:pPr lvl="1">
              <a:buNone/>
            </a:pPr>
            <a:r>
              <a:rPr lang="en-US" sz="2162" i="1" dirty="0" smtClean="0"/>
              <a:t>Language Curriculum Design </a:t>
            </a:r>
            <a:r>
              <a:rPr lang="en-US" sz="2162" dirty="0" smtClean="0"/>
              <a:t>(2010) </a:t>
            </a:r>
          </a:p>
          <a:p>
            <a:pPr lvl="1">
              <a:buNone/>
            </a:pPr>
            <a:endParaRPr lang="en-US" sz="2162" dirty="0" smtClean="0"/>
          </a:p>
          <a:p>
            <a:r>
              <a:rPr lang="en-US" sz="2162" dirty="0" smtClean="0"/>
              <a:t>Nunan</a:t>
            </a:r>
          </a:p>
          <a:p>
            <a:pPr lvl="1">
              <a:buNone/>
            </a:pPr>
            <a:r>
              <a:rPr lang="en-US" sz="2162" i="1" dirty="0" smtClean="0"/>
              <a:t>The Learner Centered Curriculum </a:t>
            </a:r>
            <a:r>
              <a:rPr lang="en-US" sz="2162" dirty="0" smtClean="0"/>
              <a:t>(1988)</a:t>
            </a:r>
          </a:p>
          <a:p>
            <a:endParaRPr lang="en-US" sz="2162" dirty="0" smtClean="0"/>
          </a:p>
          <a:p>
            <a:r>
              <a:rPr lang="en-US" sz="2162" dirty="0" smtClean="0"/>
              <a:t>Stern</a:t>
            </a:r>
          </a:p>
          <a:p>
            <a:pPr lvl="1">
              <a:buNone/>
            </a:pPr>
            <a:r>
              <a:rPr lang="en-US" sz="2162" i="1" dirty="0" smtClean="0"/>
              <a:t>Issues and Options in Language Teaching </a:t>
            </a:r>
            <a:r>
              <a:rPr lang="en-US" sz="2162" dirty="0" smtClean="0"/>
              <a:t>(1992)</a:t>
            </a:r>
          </a:p>
          <a:p>
            <a:pPr lvl="1">
              <a:buNone/>
            </a:pPr>
            <a:endParaRPr lang="en-US" sz="2581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fferies000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2630" t="37032" r="11910" b="22724"/>
              <a:stretch>
                <a:fillRect/>
              </a:stretch>
            </p:blipFill>
          </mc:Choice>
          <mc:Fallback>
            <p:blipFill>
              <a:blip r:embed="rId3"/>
              <a:srcRect l="22630" t="37032" r="11910" b="22724"/>
              <a:stretch>
                <a:fillRect/>
              </a:stretch>
            </p:blipFill>
          </mc:Fallback>
        </mc:AlternateContent>
        <p:spPr>
          <a:xfrm>
            <a:off x="1600200" y="381000"/>
            <a:ext cx="5985247" cy="5207177"/>
          </a:xfrm>
        </p:spPr>
      </p:pic>
      <p:sp>
        <p:nvSpPr>
          <p:cNvPr id="5" name="TextBox 4"/>
          <p:cNvSpPr txBox="1"/>
          <p:nvPr/>
        </p:nvSpPr>
        <p:spPr>
          <a:xfrm>
            <a:off x="4648200" y="56827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Stern, 1992, p.3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fferies000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6674" t="38715" r="21438" b="21041"/>
              <a:stretch>
                <a:fillRect/>
              </a:stretch>
            </p:blipFill>
          </mc:Choice>
          <mc:Fallback>
            <p:blipFill>
              <a:blip r:embed="rId3"/>
              <a:srcRect l="16674" t="38715" r="21438" b="21041"/>
              <a:stretch>
                <a:fillRect/>
              </a:stretch>
            </p:blipFill>
          </mc:Fallback>
        </mc:AlternateContent>
        <p:spPr>
          <a:xfrm>
            <a:off x="1219200" y="0"/>
            <a:ext cx="5988843" cy="5511600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4724400" y="551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Stern, 1992, p. 31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fferies000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3349" t="27774" r="27394" b="10100"/>
              <a:stretch>
                <a:fillRect/>
              </a:stretch>
            </p:blipFill>
          </mc:Choice>
          <mc:Fallback>
            <p:blipFill>
              <a:blip r:embed="rId3"/>
              <a:srcRect l="33349" t="27774" r="27394" b="10100"/>
              <a:stretch>
                <a:fillRect/>
              </a:stretch>
            </p:blipFill>
          </mc:Fallback>
        </mc:AlternateContent>
        <p:spPr>
          <a:xfrm>
            <a:off x="2971800" y="-1219200"/>
            <a:ext cx="3706747" cy="8301600"/>
          </a:xfrm>
          <a:scene3d>
            <a:camera prst="orthographicFront">
              <a:rot lat="0" lon="21299999" rev="54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181600" y="502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Stern, 1992, p.72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jefferies0005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4540" t="66490" b="12625"/>
              <a:stretch>
                <a:fillRect/>
              </a:stretch>
            </p:blipFill>
          </mc:Choice>
          <mc:Fallback>
            <p:blipFill>
              <a:blip r:embed="rId3"/>
              <a:srcRect l="34540" t="66490" b="12625"/>
              <a:stretch>
                <a:fillRect/>
              </a:stretch>
            </p:blipFill>
          </mc:Fallback>
        </mc:AlternateContent>
        <p:spPr>
          <a:xfrm>
            <a:off x="381000" y="762000"/>
            <a:ext cx="8611331" cy="3888000"/>
          </a:xfr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54102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Ellis, 1993, p.97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Needs assessment</a:t>
            </a:r>
          </a:p>
          <a:p>
            <a:r>
              <a:rPr lang="en-US" dirty="0"/>
              <a:t>i</a:t>
            </a:r>
            <a:r>
              <a:rPr lang="en-US" dirty="0" smtClean="0"/>
              <a:t>t is impossible to teach students everything</a:t>
            </a:r>
          </a:p>
          <a:p>
            <a:r>
              <a:rPr lang="en-US" dirty="0"/>
              <a:t>c</a:t>
            </a:r>
            <a:r>
              <a:rPr lang="en-US" dirty="0" smtClean="0"/>
              <a:t>lass time must treat prioritized content</a:t>
            </a:r>
          </a:p>
          <a:p>
            <a:r>
              <a:rPr lang="en-US" dirty="0" smtClean="0"/>
              <a:t>SLE should develop both specific language skills and autonomous learning</a:t>
            </a:r>
          </a:p>
          <a:p>
            <a:r>
              <a:rPr lang="en-US" dirty="0"/>
              <a:t>a</a:t>
            </a:r>
            <a:r>
              <a:rPr lang="en-US" dirty="0" smtClean="0"/>
              <a:t>utonomous learning is linked to the priorities that the students see as urgent needs</a:t>
            </a:r>
          </a:p>
          <a:p>
            <a:r>
              <a:rPr lang="en-US" dirty="0"/>
              <a:t>c</a:t>
            </a:r>
            <a:r>
              <a:rPr lang="en-US" dirty="0" smtClean="0"/>
              <a:t>lassroom treatment must therefore be based on the needs of the learners as they themselves identify.</a:t>
            </a:r>
          </a:p>
          <a:p>
            <a:pPr lvl="8">
              <a:buNone/>
            </a:pPr>
            <a:r>
              <a:rPr lang="en-US" sz="2400" dirty="0" smtClean="0"/>
              <a:t>					Nunan, 1988, p.3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fferies000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9056" t="21883" r="13101" b="39557"/>
              <a:stretch>
                <a:fillRect/>
              </a:stretch>
            </p:blipFill>
          </mc:Choice>
          <mc:Fallback>
            <p:blipFill>
              <a:blip r:embed="rId3"/>
              <a:srcRect l="19056" t="21883" r="13101" b="39557"/>
              <a:stretch>
                <a:fillRect/>
              </a:stretch>
            </p:blipFill>
          </mc:Fallback>
        </mc:AlternateContent>
        <p:spPr>
          <a:xfrm>
            <a:off x="990600" y="609600"/>
            <a:ext cx="6422378" cy="5166000"/>
          </a:xfrm>
        </p:spPr>
      </p:pic>
      <p:sp>
        <p:nvSpPr>
          <p:cNvPr id="7" name="TextBox 6"/>
          <p:cNvSpPr txBox="1"/>
          <p:nvPr/>
        </p:nvSpPr>
        <p:spPr>
          <a:xfrm>
            <a:off x="4648200" y="596026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 and Macalister, 2010, p.3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fferies000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1910" t="23566" r="51214" b="57232"/>
              <a:stretch>
                <a:fillRect/>
              </a:stretch>
            </p:blipFill>
          </mc:Choice>
          <mc:Fallback>
            <p:blipFill>
              <a:blip r:embed="rId3"/>
              <a:srcRect l="11910" t="23566" r="51214" b="57232"/>
              <a:stretch>
                <a:fillRect/>
              </a:stretch>
            </p:blipFill>
          </mc:Fallback>
        </mc:AlternateContent>
        <p:spPr>
          <a:xfrm>
            <a:off x="0" y="554400"/>
            <a:ext cx="4328220" cy="3189600"/>
          </a:xfrm>
        </p:spPr>
      </p:pic>
      <p:pic>
        <p:nvPicPr>
          <p:cNvPr id="5" name="Picture 4" descr="jefferies00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1910" t="59756" r="57169" b="24408"/>
              <a:stretch>
                <a:fillRect/>
              </a:stretch>
            </p:blipFill>
          </mc:Choice>
          <mc:Fallback>
            <p:blipFill>
              <a:blip r:embed="rId5"/>
              <a:srcRect l="11910" t="59756" r="57169" b="24408"/>
              <a:stretch>
                <a:fillRect/>
              </a:stretch>
            </p:blipFill>
          </mc:Fallback>
        </mc:AlternateContent>
        <p:spPr>
          <a:xfrm>
            <a:off x="3810000" y="316800"/>
            <a:ext cx="4728273" cy="34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9273" y="4191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 and Macalister, 2010, p.24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191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 and Macalister, 2010, p.40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jefferies000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0247" t="20199" r="23821" b="42924"/>
              <a:stretch>
                <a:fillRect/>
              </a:stretch>
            </p:blipFill>
          </mc:Choice>
          <mc:Fallback>
            <p:blipFill>
              <a:blip r:embed="rId3"/>
              <a:srcRect l="20247" t="20199" r="23821" b="42924"/>
              <a:stretch>
                <a:fillRect/>
              </a:stretch>
            </p:blipFill>
          </mc:Fallback>
        </mc:AlternateContent>
        <p:spPr>
          <a:xfrm>
            <a:off x="0" y="152400"/>
            <a:ext cx="4683604" cy="4370400"/>
          </a:xfrm>
        </p:spPr>
      </p:pic>
      <p:sp>
        <p:nvSpPr>
          <p:cNvPr id="10" name="TextBox 9"/>
          <p:cNvSpPr txBox="1"/>
          <p:nvPr/>
        </p:nvSpPr>
        <p:spPr>
          <a:xfrm>
            <a:off x="5295900" y="4964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 and Macalister, 2010, p.14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964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Dubin and </a:t>
            </a:r>
            <a:r>
              <a:rPr lang="en-US" dirty="0"/>
              <a:t>O</a:t>
            </a:r>
            <a:r>
              <a:rPr lang="en-US" dirty="0" smtClean="0"/>
              <a:t>lshtain, 1986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6553199" y="1828800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jefferies00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1438" t="58073" r="50023" b="26091"/>
              <a:stretch>
                <a:fillRect/>
              </a:stretch>
            </p:blipFill>
          </mc:Choice>
          <mc:Fallback>
            <p:blipFill>
              <a:blip r:embed="rId5"/>
              <a:srcRect l="21438" t="58073" r="50023" b="26091"/>
              <a:stretch>
                <a:fillRect/>
              </a:stretch>
            </p:blipFill>
          </mc:Fallback>
        </mc:AlternateContent>
        <p:spPr>
          <a:xfrm>
            <a:off x="4683604" y="762001"/>
            <a:ext cx="4388400" cy="3446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108</TotalTime>
  <Words>233</Words>
  <Application>Microsoft Macintosh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Components of SLE Curriculum Development: Options and Choices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Ottawa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Fleming</dc:creator>
  <cp:lastModifiedBy>Douglas Fleming</cp:lastModifiedBy>
  <cp:revision>21</cp:revision>
  <dcterms:created xsi:type="dcterms:W3CDTF">2010-01-18T19:31:58Z</dcterms:created>
  <dcterms:modified xsi:type="dcterms:W3CDTF">2010-01-18T21:20:03Z</dcterms:modified>
</cp:coreProperties>
</file>