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7"/>
  </p:notesMasterIdLst>
  <p:sldIdLst>
    <p:sldId id="258" r:id="rId2"/>
    <p:sldId id="274" r:id="rId3"/>
    <p:sldId id="276" r:id="rId4"/>
    <p:sldId id="260" r:id="rId5"/>
    <p:sldId id="261" r:id="rId6"/>
    <p:sldId id="262" r:id="rId7"/>
    <p:sldId id="263" r:id="rId8"/>
    <p:sldId id="268" r:id="rId9"/>
    <p:sldId id="264" r:id="rId10"/>
    <p:sldId id="265" r:id="rId11"/>
    <p:sldId id="272" r:id="rId12"/>
    <p:sldId id="266" r:id="rId13"/>
    <p:sldId id="267" r:id="rId14"/>
    <p:sldId id="270" r:id="rId15"/>
    <p:sldId id="275" r:id="rId16"/>
  </p:sldIdLst>
  <p:sldSz cx="9144000" cy="6858000" type="screen4x3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12" charset="0"/>
        <a:ea typeface="ＭＳ Ｐゴシック" pitchFamily="-112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12" charset="0"/>
        <a:ea typeface="ＭＳ Ｐゴシック" pitchFamily="-112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12" charset="0"/>
        <a:ea typeface="ＭＳ Ｐゴシック" pitchFamily="-112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12" charset="0"/>
        <a:ea typeface="ＭＳ Ｐゴシック" pitchFamily="-112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12" charset="0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-112" charset="0"/>
        <a:ea typeface="ＭＳ Ｐゴシック" pitchFamily="-112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-112" charset="0"/>
        <a:ea typeface="ＭＳ Ｐゴシック" pitchFamily="-112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-112" charset="0"/>
        <a:ea typeface="ＭＳ Ｐゴシック" pitchFamily="-112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-112" charset="0"/>
        <a:ea typeface="ＭＳ Ｐゴシック" pitchFamily="-112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970" autoAdjust="0"/>
  </p:normalViewPr>
  <p:slideViewPr>
    <p:cSldViewPr>
      <p:cViewPr varScale="1">
        <p:scale>
          <a:sx n="65" d="100"/>
          <a:sy n="65" d="100"/>
        </p:scale>
        <p:origin x="-15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09EBD1-6304-41EB-BB2A-689AFA7CC5F9}" type="doc">
      <dgm:prSet loTypeId="urn:microsoft.com/office/officeart/2005/8/layout/arrow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E460FBED-06CD-420E-A1DC-D185D4CD7CBB}">
      <dgm:prSet phldrT="[Text]" custT="1"/>
      <dgm:spPr/>
      <dgm:t>
        <a:bodyPr/>
        <a:lstStyle/>
        <a:p>
          <a:pPr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u="sng" dirty="0" smtClean="0">
              <a:solidFill>
                <a:srgbClr val="C00000"/>
              </a:solidFill>
            </a:rPr>
            <a:t>Strengths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CA" sz="2000" dirty="0" smtClean="0">
              <a:latin typeface="Times New Roman" pitchFamily="18" charset="0"/>
              <a:cs typeface="Times New Roman" pitchFamily="18" charset="0"/>
            </a:rPr>
            <a:t>1. Thorough review of CBI; a good start for research,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CA" sz="2000" dirty="0" smtClean="0">
              <a:latin typeface="Times New Roman" pitchFamily="18" charset="0"/>
              <a:cs typeface="Times New Roman" pitchFamily="18" charset="0"/>
            </a:rPr>
            <a:t>2. Provides a range of research and studies,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CA" sz="2000" dirty="0" smtClean="0">
              <a:latin typeface="Times New Roman" pitchFamily="18" charset="0"/>
              <a:cs typeface="Times New Roman" pitchFamily="18" charset="0"/>
            </a:rPr>
            <a:t>3. A good analysis of the problems and difficulties,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CA" sz="2000" dirty="0" smtClean="0">
              <a:latin typeface="Times New Roman" pitchFamily="18" charset="0"/>
              <a:cs typeface="Times New Roman" pitchFamily="18" charset="0"/>
            </a:rPr>
            <a:t>4. Outlines where research are lacking; provide future direction. </a:t>
          </a:r>
          <a:endParaRPr lang="en-CA" sz="1900" b="1" u="sng" dirty="0">
            <a:solidFill>
              <a:srgbClr val="C00000"/>
            </a:solidFill>
          </a:endParaRPr>
        </a:p>
      </dgm:t>
    </dgm:pt>
    <dgm:pt modelId="{55612E96-7C5E-4577-B697-C57CEA036FC8}" type="parTrans" cxnId="{94A52BBD-97BA-461C-9F7B-1A44F9ADB9C0}">
      <dgm:prSet/>
      <dgm:spPr/>
      <dgm:t>
        <a:bodyPr/>
        <a:lstStyle/>
        <a:p>
          <a:endParaRPr lang="en-CA"/>
        </a:p>
      </dgm:t>
    </dgm:pt>
    <dgm:pt modelId="{3B2F67E3-9F3D-4130-9BB2-F33E8B0CE29C}" type="sibTrans" cxnId="{94A52BBD-97BA-461C-9F7B-1A44F9ADB9C0}">
      <dgm:prSet/>
      <dgm:spPr/>
      <dgm:t>
        <a:bodyPr/>
        <a:lstStyle/>
        <a:p>
          <a:endParaRPr lang="en-CA"/>
        </a:p>
      </dgm:t>
    </dgm:pt>
    <dgm:pt modelId="{85EDED07-8BB4-4670-AAB7-7E7B251ACD83}">
      <dgm:prSet phldrT="[Text]" custT="1"/>
      <dgm:spPr/>
      <dgm:t>
        <a:bodyPr/>
        <a:lstStyle/>
        <a:p>
          <a:r>
            <a:rPr lang="en-US" sz="1900" b="1" u="sng" dirty="0" smtClean="0">
              <a:solidFill>
                <a:srgbClr val="0070C0"/>
              </a:solidFill>
            </a:rPr>
            <a:t>Weaknesses</a:t>
          </a:r>
        </a:p>
        <a:p>
          <a:r>
            <a:rPr lang="en-CA" sz="2000" dirty="0" smtClean="0">
              <a:latin typeface="Times New Roman" pitchFamily="18" charset="0"/>
              <a:cs typeface="Times New Roman" pitchFamily="18" charset="0"/>
            </a:rPr>
            <a:t>1. Defines CBI but does not give concrete examples, </a:t>
          </a:r>
        </a:p>
        <a:p>
          <a:r>
            <a:rPr lang="en-CA" sz="2000" dirty="0" smtClean="0">
              <a:latin typeface="Times New Roman" pitchFamily="18" charset="0"/>
              <a:cs typeface="Times New Roman" pitchFamily="18" charset="0"/>
            </a:rPr>
            <a:t>2. Purpose is not stated in the introduction,</a:t>
          </a:r>
        </a:p>
        <a:p>
          <a:r>
            <a:rPr lang="en-CA" sz="2000" dirty="0" smtClean="0">
              <a:latin typeface="Times New Roman" pitchFamily="18" charset="0"/>
              <a:cs typeface="Times New Roman" pitchFamily="18" charset="0"/>
            </a:rPr>
            <a:t>3. Academic in nature, some sections should be expended, defined and explained, </a:t>
          </a:r>
        </a:p>
        <a:p>
          <a:r>
            <a:rPr lang="en-CA" sz="2000" dirty="0" smtClean="0">
              <a:latin typeface="Times New Roman" pitchFamily="18" charset="0"/>
              <a:cs typeface="Times New Roman" pitchFamily="18" charset="0"/>
            </a:rPr>
            <a:t>4. Provides insufficient challenges concerning students and parents. </a:t>
          </a:r>
          <a:endParaRPr lang="en-CA" sz="2000" b="1" u="sng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gm:t>
    </dgm:pt>
    <dgm:pt modelId="{9F01F769-4656-46FD-8654-58DDBB335E08}" type="parTrans" cxnId="{F3BC1639-3E1F-456B-B3C8-489C0B9492E3}">
      <dgm:prSet/>
      <dgm:spPr/>
      <dgm:t>
        <a:bodyPr/>
        <a:lstStyle/>
        <a:p>
          <a:endParaRPr lang="en-CA"/>
        </a:p>
      </dgm:t>
    </dgm:pt>
    <dgm:pt modelId="{26D12A34-1758-496B-9436-010A93C8C20E}" type="sibTrans" cxnId="{F3BC1639-3E1F-456B-B3C8-489C0B9492E3}">
      <dgm:prSet/>
      <dgm:spPr/>
      <dgm:t>
        <a:bodyPr/>
        <a:lstStyle/>
        <a:p>
          <a:endParaRPr lang="en-CA"/>
        </a:p>
      </dgm:t>
    </dgm:pt>
    <dgm:pt modelId="{23293A91-9571-4B13-B59E-76320D52B97D}">
      <dgm:prSet phldrT="[Text]" custT="1"/>
      <dgm:spPr/>
      <dgm:t>
        <a:bodyPr/>
        <a:lstStyle/>
        <a:p>
          <a:pPr marL="228600" indent="0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CA" sz="2000" dirty="0">
            <a:latin typeface="Times New Roman" pitchFamily="18" charset="0"/>
            <a:cs typeface="Times New Roman" pitchFamily="18" charset="0"/>
          </a:endParaRPr>
        </a:p>
      </dgm:t>
    </dgm:pt>
    <dgm:pt modelId="{C009ED09-006D-4ACB-BEB7-616C1D14C00D}" type="parTrans" cxnId="{013999D8-B0BB-4A89-82F9-A9BC1E434D4A}">
      <dgm:prSet/>
      <dgm:spPr/>
      <dgm:t>
        <a:bodyPr/>
        <a:lstStyle/>
        <a:p>
          <a:endParaRPr lang="en-CA"/>
        </a:p>
      </dgm:t>
    </dgm:pt>
    <dgm:pt modelId="{D5F01FA1-2EED-43AB-B417-9C7EAE4D1BE2}" type="sibTrans" cxnId="{013999D8-B0BB-4A89-82F9-A9BC1E434D4A}">
      <dgm:prSet/>
      <dgm:spPr/>
      <dgm:t>
        <a:bodyPr/>
        <a:lstStyle/>
        <a:p>
          <a:endParaRPr lang="en-CA"/>
        </a:p>
      </dgm:t>
    </dgm:pt>
    <dgm:pt modelId="{E7A6D6B6-25A7-4724-9E0A-09C9FE6866B2}" type="pres">
      <dgm:prSet presAssocID="{1E09EBD1-6304-41EB-BB2A-689AFA7CC5F9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45C80F2D-4C6E-4DD7-96A7-D13D8EBD34E7}" type="pres">
      <dgm:prSet presAssocID="{E460FBED-06CD-420E-A1DC-D185D4CD7CBB}" presName="upArrow" presStyleLbl="node1" presStyleIdx="0" presStyleCnt="2" custScaleX="40430" custScaleY="52358" custLinFactNeighborX="-4150" custLinFactNeighborY="-2521"/>
      <dgm:spPr>
        <a:solidFill>
          <a:srgbClr val="C00000"/>
        </a:solidFill>
        <a:ln>
          <a:solidFill>
            <a:srgbClr val="C00000"/>
          </a:solidFill>
        </a:ln>
      </dgm:spPr>
    </dgm:pt>
    <dgm:pt modelId="{A97C9E51-B561-4FF2-BFE5-9CCD299A655E}" type="pres">
      <dgm:prSet presAssocID="{E460FBED-06CD-420E-A1DC-D185D4CD7CBB}" presName="upArrowText" presStyleLbl="revTx" presStyleIdx="0" presStyleCnt="2" custScaleX="148863" custScaleY="72695" custLinFactNeighborX="16917" custLinFactNeighborY="10542">
        <dgm:presLayoutVars>
          <dgm:chMax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96329CE8-032E-42B8-AB51-8581618C47C7}" type="pres">
      <dgm:prSet presAssocID="{85EDED07-8BB4-4670-AAB7-7E7B251ACD83}" presName="downArrow" presStyleLbl="node1" presStyleIdx="1" presStyleCnt="2" custScaleX="44903" custScaleY="58500" custLinFactNeighborX="-15128" custLinFactNeighborY="-1050"/>
      <dgm:spPr>
        <a:solidFill>
          <a:schemeClr val="accent2"/>
        </a:solidFill>
        <a:ln>
          <a:solidFill>
            <a:srgbClr val="0070C0"/>
          </a:solidFill>
        </a:ln>
      </dgm:spPr>
    </dgm:pt>
    <dgm:pt modelId="{D3BB75C6-C0E1-46EA-A429-E9DB03619AF2}" type="pres">
      <dgm:prSet presAssocID="{85EDED07-8BB4-4670-AAB7-7E7B251ACD83}" presName="downArrowText" presStyleLbl="revTx" presStyleIdx="1" presStyleCnt="2" custScaleX="136233">
        <dgm:presLayoutVars>
          <dgm:chMax val="0"/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30C1E6E9-2566-4882-B921-9C6D95A23967}" type="presOf" srcId="{1E09EBD1-6304-41EB-BB2A-689AFA7CC5F9}" destId="{E7A6D6B6-25A7-4724-9E0A-09C9FE6866B2}" srcOrd="0" destOrd="0" presId="urn:microsoft.com/office/officeart/2005/8/layout/arrow4"/>
    <dgm:cxn modelId="{0BC683DC-7760-48C7-B975-AABC07434CAC}" type="presOf" srcId="{85EDED07-8BB4-4670-AAB7-7E7B251ACD83}" destId="{D3BB75C6-C0E1-46EA-A429-E9DB03619AF2}" srcOrd="0" destOrd="0" presId="urn:microsoft.com/office/officeart/2005/8/layout/arrow4"/>
    <dgm:cxn modelId="{94A52BBD-97BA-461C-9F7B-1A44F9ADB9C0}" srcId="{1E09EBD1-6304-41EB-BB2A-689AFA7CC5F9}" destId="{E460FBED-06CD-420E-A1DC-D185D4CD7CBB}" srcOrd="0" destOrd="0" parTransId="{55612E96-7C5E-4577-B697-C57CEA036FC8}" sibTransId="{3B2F67E3-9F3D-4130-9BB2-F33E8B0CE29C}"/>
    <dgm:cxn modelId="{F3BC1639-3E1F-456B-B3C8-489C0B9492E3}" srcId="{1E09EBD1-6304-41EB-BB2A-689AFA7CC5F9}" destId="{85EDED07-8BB4-4670-AAB7-7E7B251ACD83}" srcOrd="1" destOrd="0" parTransId="{9F01F769-4656-46FD-8654-58DDBB335E08}" sibTransId="{26D12A34-1758-496B-9436-010A93C8C20E}"/>
    <dgm:cxn modelId="{013999D8-B0BB-4A89-82F9-A9BC1E434D4A}" srcId="{E460FBED-06CD-420E-A1DC-D185D4CD7CBB}" destId="{23293A91-9571-4B13-B59E-76320D52B97D}" srcOrd="0" destOrd="0" parTransId="{C009ED09-006D-4ACB-BEB7-616C1D14C00D}" sibTransId="{D5F01FA1-2EED-43AB-B417-9C7EAE4D1BE2}"/>
    <dgm:cxn modelId="{37934529-3921-469A-B718-B77F123EEDE6}" type="presOf" srcId="{E460FBED-06CD-420E-A1DC-D185D4CD7CBB}" destId="{A97C9E51-B561-4FF2-BFE5-9CCD299A655E}" srcOrd="0" destOrd="0" presId="urn:microsoft.com/office/officeart/2005/8/layout/arrow4"/>
    <dgm:cxn modelId="{496E8935-2B33-4B7B-8601-D27680DD2591}" type="presOf" srcId="{23293A91-9571-4B13-B59E-76320D52B97D}" destId="{A97C9E51-B561-4FF2-BFE5-9CCD299A655E}" srcOrd="0" destOrd="1" presId="urn:microsoft.com/office/officeart/2005/8/layout/arrow4"/>
    <dgm:cxn modelId="{2C32CAF3-C6D5-4ED3-BF71-FA968910F1F7}" type="presParOf" srcId="{E7A6D6B6-25A7-4724-9E0A-09C9FE6866B2}" destId="{45C80F2D-4C6E-4DD7-96A7-D13D8EBD34E7}" srcOrd="0" destOrd="0" presId="urn:microsoft.com/office/officeart/2005/8/layout/arrow4"/>
    <dgm:cxn modelId="{5CBBD79B-7DBC-4079-AC68-8953845982DB}" type="presParOf" srcId="{E7A6D6B6-25A7-4724-9E0A-09C9FE6866B2}" destId="{A97C9E51-B561-4FF2-BFE5-9CCD299A655E}" srcOrd="1" destOrd="0" presId="urn:microsoft.com/office/officeart/2005/8/layout/arrow4"/>
    <dgm:cxn modelId="{808DCDE5-151B-45AA-B3A0-CA99B4832826}" type="presParOf" srcId="{E7A6D6B6-25A7-4724-9E0A-09C9FE6866B2}" destId="{96329CE8-032E-42B8-AB51-8581618C47C7}" srcOrd="2" destOrd="0" presId="urn:microsoft.com/office/officeart/2005/8/layout/arrow4"/>
    <dgm:cxn modelId="{9EBCC897-5479-4712-BA8A-8C9EACF5745B}" type="presParOf" srcId="{E7A6D6B6-25A7-4724-9E0A-09C9FE6866B2}" destId="{D3BB75C6-C0E1-46EA-A429-E9DB03619AF2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5C80F2D-4C6E-4DD7-96A7-D13D8EBD34E7}">
      <dsp:nvSpPr>
        <dsp:cNvPr id="0" name=""/>
        <dsp:cNvSpPr/>
      </dsp:nvSpPr>
      <dsp:spPr>
        <a:xfrm>
          <a:off x="-8537" y="360038"/>
          <a:ext cx="1104832" cy="1302418"/>
        </a:xfrm>
        <a:prstGeom prst="upArrow">
          <a:avLst/>
        </a:prstGeom>
        <a:solidFill>
          <a:srgbClr val="C00000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7C9E51-B561-4FF2-BFE5-9CCD299A655E}">
      <dsp:nvSpPr>
        <dsp:cNvPr id="0" name=""/>
        <dsp:cNvSpPr/>
      </dsp:nvSpPr>
      <dsp:spPr>
        <a:xfrm>
          <a:off x="1377673" y="432039"/>
          <a:ext cx="6903246" cy="18083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0" rIns="135128" bIns="135128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u="sng" kern="1200" dirty="0" smtClean="0">
              <a:solidFill>
                <a:srgbClr val="C00000"/>
              </a:solidFill>
            </a:rPr>
            <a:t>Strengths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CA" sz="2000" kern="1200" dirty="0" smtClean="0">
              <a:latin typeface="Times New Roman" pitchFamily="18" charset="0"/>
              <a:cs typeface="Times New Roman" pitchFamily="18" charset="0"/>
            </a:rPr>
            <a:t>1. Thorough review of CBI; a good start for research,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CA" sz="2000" kern="1200" dirty="0" smtClean="0">
              <a:latin typeface="Times New Roman" pitchFamily="18" charset="0"/>
              <a:cs typeface="Times New Roman" pitchFamily="18" charset="0"/>
            </a:rPr>
            <a:t>2. Provides a range of research and studies,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CA" sz="2000" kern="1200" dirty="0" smtClean="0">
              <a:latin typeface="Times New Roman" pitchFamily="18" charset="0"/>
              <a:cs typeface="Times New Roman" pitchFamily="18" charset="0"/>
            </a:rPr>
            <a:t>3. A good analysis of the problems and difficulties,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CA" sz="2000" kern="1200" dirty="0" smtClean="0">
              <a:latin typeface="Times New Roman" pitchFamily="18" charset="0"/>
              <a:cs typeface="Times New Roman" pitchFamily="18" charset="0"/>
            </a:rPr>
            <a:t>4. Outlines where research are lacking; provide future direction. </a:t>
          </a:r>
          <a:endParaRPr lang="en-CA" sz="1900" b="1" u="sng" kern="1200" dirty="0">
            <a:solidFill>
              <a:srgbClr val="C00000"/>
            </a:solidFill>
          </a:endParaRPr>
        </a:p>
        <a:p>
          <a:pPr marL="228600" lvl="1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CA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377673" y="432039"/>
        <a:ext cx="6903246" cy="1808306"/>
      </dsp:txXfrm>
    </dsp:sp>
    <dsp:sp modelId="{96329CE8-032E-42B8-AB51-8581618C47C7}">
      <dsp:nvSpPr>
        <dsp:cNvPr id="0" name=""/>
        <dsp:cNvSpPr/>
      </dsp:nvSpPr>
      <dsp:spPr>
        <a:xfrm>
          <a:off x="336753" y="3015056"/>
          <a:ext cx="1227065" cy="1455202"/>
        </a:xfrm>
        <a:prstGeom prst="downArrow">
          <a:avLst/>
        </a:prstGeom>
        <a:solidFill>
          <a:schemeClr val="accent2"/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BB75C6-C0E1-46EA-A429-E9DB03619AF2}">
      <dsp:nvSpPr>
        <dsp:cNvPr id="0" name=""/>
        <dsp:cNvSpPr/>
      </dsp:nvSpPr>
      <dsp:spPr>
        <a:xfrm>
          <a:off x="1971903" y="2525014"/>
          <a:ext cx="6317553" cy="24875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0" rIns="135128" bIns="135128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u="sng" kern="1200" dirty="0" smtClean="0">
              <a:solidFill>
                <a:srgbClr val="0070C0"/>
              </a:solidFill>
            </a:rPr>
            <a:t>Weaknesses</a:t>
          </a: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000" kern="1200" dirty="0" smtClean="0">
              <a:latin typeface="Times New Roman" pitchFamily="18" charset="0"/>
              <a:cs typeface="Times New Roman" pitchFamily="18" charset="0"/>
            </a:rPr>
            <a:t>1. Defines CBI but does not give concrete examples, </a:t>
          </a: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000" kern="1200" dirty="0" smtClean="0">
              <a:latin typeface="Times New Roman" pitchFamily="18" charset="0"/>
              <a:cs typeface="Times New Roman" pitchFamily="18" charset="0"/>
            </a:rPr>
            <a:t>2. Purpose is not stated in the introduction,</a:t>
          </a: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000" kern="1200" dirty="0" smtClean="0">
              <a:latin typeface="Times New Roman" pitchFamily="18" charset="0"/>
              <a:cs typeface="Times New Roman" pitchFamily="18" charset="0"/>
            </a:rPr>
            <a:t>3. Academic in nature, some sections should be expended, defined and explained, </a:t>
          </a: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000" kern="1200" dirty="0" smtClean="0">
              <a:latin typeface="Times New Roman" pitchFamily="18" charset="0"/>
              <a:cs typeface="Times New Roman" pitchFamily="18" charset="0"/>
            </a:rPr>
            <a:t>4. Provides insufficient challenges concerning students and parents. </a:t>
          </a:r>
          <a:endParaRPr lang="en-CA" sz="2000" b="1" u="sng" kern="1200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971903" y="2525014"/>
        <a:ext cx="6317553" cy="24875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" pitchFamily="-110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pitchFamily="-110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" pitchFamily="-110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3753A38E-CA1A-4D9C-B70A-72AC1283483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42853610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0" charset="0"/>
        <a:ea typeface="ＭＳ Ｐゴシック" pitchFamily="-112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0" charset="0"/>
        <a:ea typeface="ＭＳ Ｐゴシック" pitchFamily="-11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0" charset="0"/>
        <a:ea typeface="ＭＳ Ｐゴシック" pitchFamily="-11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0" charset="0"/>
        <a:ea typeface="ＭＳ Ｐゴシック" pitchFamily="-11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0" charset="0"/>
        <a:ea typeface="ＭＳ Ｐゴシック" pitchFamily="-110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3A38E-CA1A-4D9C-B70A-72AC12834831}" type="slidenum">
              <a:rPr lang="en-CA" smtClean="0"/>
              <a:pPr/>
              <a:t>3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7" descr="image_Cover2_PP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657600" y="2490787"/>
            <a:ext cx="4648200" cy="1362075"/>
          </a:xfrm>
        </p:spPr>
        <p:txBody>
          <a:bodyPr anchor="t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4648200" cy="1500187"/>
          </a:xfrm>
        </p:spPr>
        <p:txBody>
          <a:bodyPr anchor="b"/>
          <a:lstStyle>
            <a:lvl1pPr marL="0" indent="0" algn="r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2376520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Verdana"/>
                <a:ea typeface="+mn-ea"/>
                <a:cs typeface="Verdana"/>
              </a:defRPr>
            </a:lvl1pPr>
          </a:lstStyle>
          <a:p>
            <a:pPr>
              <a:defRPr/>
            </a:pPr>
            <a:r>
              <a:rPr lang="en-US"/>
              <a:t>Click View then Header and Footer to change this footer</a:t>
            </a:r>
          </a:p>
        </p:txBody>
      </p:sp>
    </p:spTree>
    <p:extLst>
      <p:ext uri="{BB962C8B-B14F-4D97-AF65-F5344CB8AC3E}">
        <p14:creationId xmlns="" xmlns:p14="http://schemas.microsoft.com/office/powerpoint/2010/main" val="3873302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Verdana"/>
                <a:ea typeface="+mn-ea"/>
                <a:cs typeface="Verdana"/>
              </a:defRPr>
            </a:lvl1pPr>
          </a:lstStyle>
          <a:p>
            <a:pPr>
              <a:defRPr/>
            </a:pPr>
            <a:r>
              <a:rPr lang="en-US"/>
              <a:t>Click View then Header and Footer to change this footer</a:t>
            </a:r>
          </a:p>
        </p:txBody>
      </p:sp>
    </p:spTree>
    <p:extLst>
      <p:ext uri="{BB962C8B-B14F-4D97-AF65-F5344CB8AC3E}">
        <p14:creationId xmlns="" xmlns:p14="http://schemas.microsoft.com/office/powerpoint/2010/main" val="1087424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Verdana"/>
                <a:ea typeface="+mn-ea"/>
                <a:cs typeface="Verdana"/>
              </a:defRPr>
            </a:lvl1pPr>
          </a:lstStyle>
          <a:p>
            <a:pPr>
              <a:defRPr/>
            </a:pPr>
            <a:r>
              <a:rPr lang="en-US"/>
              <a:t>Click View then Header and Footer to change this footer</a:t>
            </a:r>
          </a:p>
        </p:txBody>
      </p:sp>
    </p:spTree>
    <p:extLst>
      <p:ext uri="{BB962C8B-B14F-4D97-AF65-F5344CB8AC3E}">
        <p14:creationId xmlns="" xmlns:p14="http://schemas.microsoft.com/office/powerpoint/2010/main" val="221392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Verdana"/>
                <a:ea typeface="+mn-ea"/>
                <a:cs typeface="Verdana"/>
              </a:defRPr>
            </a:lvl1pPr>
          </a:lstStyle>
          <a:p>
            <a:pPr>
              <a:defRPr/>
            </a:pPr>
            <a:r>
              <a:rPr lang="en-US"/>
              <a:t>Click View then Header and Footer to change this footer</a:t>
            </a:r>
          </a:p>
        </p:txBody>
      </p:sp>
    </p:spTree>
    <p:extLst>
      <p:ext uri="{BB962C8B-B14F-4D97-AF65-F5344CB8AC3E}">
        <p14:creationId xmlns="" xmlns:p14="http://schemas.microsoft.com/office/powerpoint/2010/main" val="3346178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Verdana"/>
                <a:ea typeface="+mn-ea"/>
                <a:cs typeface="Verdana"/>
              </a:defRPr>
            </a:lvl1pPr>
          </a:lstStyle>
          <a:p>
            <a:pPr>
              <a:defRPr/>
            </a:pPr>
            <a:r>
              <a:rPr lang="en-US"/>
              <a:t>Click View then Header and Footer to change this footer</a:t>
            </a:r>
          </a:p>
        </p:txBody>
      </p:sp>
    </p:spTree>
    <p:extLst>
      <p:ext uri="{BB962C8B-B14F-4D97-AF65-F5344CB8AC3E}">
        <p14:creationId xmlns="" xmlns:p14="http://schemas.microsoft.com/office/powerpoint/2010/main" val="522594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Verdana"/>
                <a:ea typeface="+mn-ea"/>
                <a:cs typeface="Verdana"/>
              </a:defRPr>
            </a:lvl1pPr>
          </a:lstStyle>
          <a:p>
            <a:pPr>
              <a:defRPr/>
            </a:pPr>
            <a:r>
              <a:rPr lang="en-US"/>
              <a:t>Click View then Header and Footer to change this footer</a:t>
            </a:r>
          </a:p>
        </p:txBody>
      </p:sp>
    </p:spTree>
    <p:extLst>
      <p:ext uri="{BB962C8B-B14F-4D97-AF65-F5344CB8AC3E}">
        <p14:creationId xmlns="" xmlns:p14="http://schemas.microsoft.com/office/powerpoint/2010/main" val="1159657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Verdana"/>
                <a:ea typeface="+mn-ea"/>
                <a:cs typeface="Verdana"/>
              </a:defRPr>
            </a:lvl1pPr>
          </a:lstStyle>
          <a:p>
            <a:pPr>
              <a:defRPr/>
            </a:pPr>
            <a:r>
              <a:rPr lang="en-US"/>
              <a:t>Click View then Header and Footer to change this footer</a:t>
            </a:r>
          </a:p>
        </p:txBody>
      </p:sp>
    </p:spTree>
    <p:extLst>
      <p:ext uri="{BB962C8B-B14F-4D97-AF65-F5344CB8AC3E}">
        <p14:creationId xmlns="" xmlns:p14="http://schemas.microsoft.com/office/powerpoint/2010/main" val="1976280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Verdana"/>
                <a:ea typeface="+mn-ea"/>
                <a:cs typeface="Verdana"/>
              </a:defRPr>
            </a:lvl1pPr>
          </a:lstStyle>
          <a:p>
            <a:pPr>
              <a:defRPr/>
            </a:pPr>
            <a:r>
              <a:rPr lang="en-US"/>
              <a:t>Click View then Header and Footer to change this footer</a:t>
            </a:r>
          </a:p>
        </p:txBody>
      </p:sp>
    </p:spTree>
    <p:extLst>
      <p:ext uri="{BB962C8B-B14F-4D97-AF65-F5344CB8AC3E}">
        <p14:creationId xmlns="" xmlns:p14="http://schemas.microsoft.com/office/powerpoint/2010/main" val="3524251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Verdana"/>
                <a:ea typeface="+mn-ea"/>
                <a:cs typeface="Verdana"/>
              </a:defRPr>
            </a:lvl1pPr>
          </a:lstStyle>
          <a:p>
            <a:pPr>
              <a:defRPr/>
            </a:pPr>
            <a:r>
              <a:rPr lang="en-US"/>
              <a:t>Click View then Header and Footer to change this footer</a:t>
            </a:r>
          </a:p>
        </p:txBody>
      </p:sp>
    </p:spTree>
    <p:extLst>
      <p:ext uri="{BB962C8B-B14F-4D97-AF65-F5344CB8AC3E}">
        <p14:creationId xmlns="" xmlns:p14="http://schemas.microsoft.com/office/powerpoint/2010/main" val="2320454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Verdana"/>
                <a:ea typeface="+mn-ea"/>
                <a:cs typeface="Verdana"/>
              </a:defRPr>
            </a:lvl1pPr>
          </a:lstStyle>
          <a:p>
            <a:pPr>
              <a:defRPr/>
            </a:pPr>
            <a:r>
              <a:rPr lang="en-US"/>
              <a:t>Click View then Header and Footer to change this footer</a:t>
            </a:r>
          </a:p>
        </p:txBody>
      </p:sp>
    </p:spTree>
    <p:extLst>
      <p:ext uri="{BB962C8B-B14F-4D97-AF65-F5344CB8AC3E}">
        <p14:creationId xmlns="" xmlns:p14="http://schemas.microsoft.com/office/powerpoint/2010/main" val="1692244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4" descr="image_Page2b_PPT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6553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86200" y="60198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990000"/>
                </a:solidFill>
                <a:latin typeface="Verdana" pitchFamily="-112" charset="0"/>
              </a:defRPr>
            </a:lvl1pPr>
          </a:lstStyle>
          <a:p>
            <a:r>
              <a:rPr lang="en-CA"/>
              <a:t>Click View then Header and Footer to change this footer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990000"/>
          </a:solidFill>
          <a:latin typeface="Verdana"/>
          <a:ea typeface="ＭＳ Ｐゴシック" pitchFamily="-112" charset="-128"/>
          <a:cs typeface="Verdan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990000"/>
          </a:solidFill>
          <a:latin typeface="Verdana" pitchFamily="-112" charset="0"/>
          <a:ea typeface="ＭＳ Ｐゴシック" pitchFamily="-112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990000"/>
          </a:solidFill>
          <a:latin typeface="Verdana" pitchFamily="-112" charset="0"/>
          <a:ea typeface="ＭＳ Ｐゴシック" pitchFamily="-112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990000"/>
          </a:solidFill>
          <a:latin typeface="Verdana" pitchFamily="-112" charset="0"/>
          <a:ea typeface="ＭＳ Ｐゴシック" pitchFamily="-112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990000"/>
          </a:solidFill>
          <a:latin typeface="Verdana" pitchFamily="-112" charset="0"/>
          <a:ea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990000"/>
          </a:solidFill>
          <a:latin typeface="Arial Black" pitchFamily="-110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990000"/>
          </a:solidFill>
          <a:latin typeface="Arial Black" pitchFamily="-110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990000"/>
          </a:solidFill>
          <a:latin typeface="Arial Black" pitchFamily="-110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990000"/>
          </a:solidFill>
          <a:latin typeface="Arial Black" pitchFamily="-110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Verdana"/>
          <a:ea typeface="ＭＳ Ｐゴシック" pitchFamily="-112" charset="-128"/>
          <a:cs typeface="Verdana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Verdana"/>
          <a:ea typeface="ＭＳ Ｐゴシック" pitchFamily="-110" charset="-128"/>
          <a:cs typeface="Verdan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Verdana"/>
          <a:ea typeface="ＭＳ Ｐゴシック" pitchFamily="-110" charset="-128"/>
          <a:cs typeface="Verdan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Verdana"/>
          <a:ea typeface="ＭＳ Ｐゴシック" pitchFamily="-110" charset="-128"/>
          <a:cs typeface="Verdan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Verdana"/>
          <a:ea typeface="ＭＳ Ｐゴシック" pitchFamily="-110" charset="-128"/>
          <a:cs typeface="Verdan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0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0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0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0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4"/>
          <p:cNvSpPr>
            <a:spLocks noGrp="1"/>
          </p:cNvSpPr>
          <p:nvPr>
            <p:ph type="title"/>
          </p:nvPr>
        </p:nvSpPr>
        <p:spPr>
          <a:xfrm>
            <a:off x="1835696" y="2490788"/>
            <a:ext cx="6470104" cy="1362075"/>
          </a:xfrm>
        </p:spPr>
        <p:txBody>
          <a:bodyPr/>
          <a:lstStyle/>
          <a:p>
            <a:r>
              <a:rPr lang="en-US" dirty="0" smtClean="0">
                <a:latin typeface="Verdana" pitchFamily="-112" charset="0"/>
              </a:rPr>
              <a:t>Content-Based Instruction</a:t>
            </a:r>
          </a:p>
        </p:txBody>
      </p:sp>
      <p:sp>
        <p:nvSpPr>
          <p:cNvPr id="14339" name="Text Placeholder 5"/>
          <p:cNvSpPr>
            <a:spLocks noGrp="1"/>
          </p:cNvSpPr>
          <p:nvPr>
            <p:ph type="body" idx="1"/>
          </p:nvPr>
        </p:nvSpPr>
        <p:spPr>
          <a:xfrm>
            <a:off x="3851920" y="3068960"/>
            <a:ext cx="4648200" cy="933996"/>
          </a:xfrm>
        </p:spPr>
        <p:txBody>
          <a:bodyPr/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By: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Carène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Ruixue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212976"/>
            <a:ext cx="3333750" cy="222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Problems and difficulties: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269876"/>
            <a:ext cx="7772400" cy="4247356"/>
          </a:xfrm>
        </p:spPr>
        <p:txBody>
          <a:bodyPr/>
          <a:lstStyle/>
          <a:p>
            <a:pPr marL="0" indent="0">
              <a:buNone/>
            </a:pPr>
            <a:r>
              <a:rPr lang="en-CA" sz="2400" dirty="0" smtClean="0">
                <a:latin typeface="Times New Roman" pitchFamily="18" charset="0"/>
                <a:cs typeface="Times New Roman" pitchFamily="18" charset="0"/>
              </a:rPr>
              <a:t>1. Lack of teaching materials; time consuming</a:t>
            </a:r>
          </a:p>
          <a:p>
            <a:pPr marL="0" indent="0">
              <a:buNone/>
            </a:pPr>
            <a:endParaRPr lang="en-C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CA" sz="24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CA" sz="24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CA" sz="2400" dirty="0" smtClean="0">
                <a:latin typeface="Times New Roman" pitchFamily="18" charset="0"/>
                <a:cs typeface="Times New Roman" pitchFamily="18" charset="0"/>
              </a:rPr>
              <a:t>rogram funding </a:t>
            </a:r>
          </a:p>
          <a:p>
            <a:pPr marL="0" indent="0">
              <a:buNone/>
            </a:pPr>
            <a:endParaRPr lang="en-C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CA" sz="2400" dirty="0" smtClean="0">
                <a:latin typeface="Times New Roman" pitchFamily="18" charset="0"/>
                <a:cs typeface="Times New Roman" pitchFamily="18" charset="0"/>
              </a:rPr>
              <a:t>3. Teacher competencies and preparedness</a:t>
            </a:r>
          </a:p>
          <a:p>
            <a:pPr marL="0" indent="0">
              <a:buNone/>
            </a:pPr>
            <a:endParaRPr lang="en-C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CA" sz="2400" dirty="0" smtClean="0">
                <a:latin typeface="Times New Roman" pitchFamily="18" charset="0"/>
                <a:cs typeface="Times New Roman" pitchFamily="18" charset="0"/>
              </a:rPr>
              <a:t>4. Attitudes towards CBI</a:t>
            </a:r>
          </a:p>
          <a:p>
            <a:pPr marL="0" indent="0">
              <a:buNone/>
            </a:pPr>
            <a:endParaRPr lang="en-C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CA" sz="2400" dirty="0" smtClean="0">
                <a:latin typeface="Times New Roman" pitchFamily="18" charset="0"/>
                <a:cs typeface="Times New Roman" pitchFamily="18" charset="0"/>
              </a:rPr>
              <a:t>5. Inaccurate assessment practices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345579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://farm1.static.flickr.com/6/9308600_c19a7b4234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rightnessContrast bright="30000" contrast="-1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6553200" cy="914400"/>
          </a:xfrm>
        </p:spPr>
        <p:txBody>
          <a:bodyPr/>
          <a:lstStyle/>
          <a:p>
            <a:r>
              <a:rPr lang="en-CA" dirty="0" smtClean="0"/>
              <a:t/>
            </a:r>
            <a:br>
              <a:rPr lang="en-CA" dirty="0" smtClean="0"/>
            </a:br>
            <a:r>
              <a:rPr lang="en-CA" b="1" dirty="0" smtClean="0">
                <a:solidFill>
                  <a:schemeClr val="tx1"/>
                </a:solidFill>
              </a:rPr>
              <a:t>QUESTION:</a:t>
            </a:r>
            <a:r>
              <a:rPr lang="en-CA" dirty="0" smtClean="0">
                <a:solidFill>
                  <a:srgbClr val="FF0000"/>
                </a:solidFill>
              </a:rPr>
              <a:t/>
            </a:r>
            <a:br>
              <a:rPr lang="en-CA" dirty="0" smtClean="0">
                <a:solidFill>
                  <a:srgbClr val="FF0000"/>
                </a:solidFill>
              </a:rPr>
            </a:b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052736"/>
            <a:ext cx="7772400" cy="2736304"/>
          </a:xfrm>
        </p:spPr>
        <p:txBody>
          <a:bodyPr/>
          <a:lstStyle/>
          <a:p>
            <a:endParaRPr lang="en-CA" sz="2800" dirty="0" smtClean="0"/>
          </a:p>
          <a:p>
            <a:r>
              <a:rPr lang="en-CA" sz="2800" dirty="0" smtClean="0"/>
              <a:t>What are some of the advantages of CBI to language teaching and learning?</a:t>
            </a:r>
            <a:endParaRPr lang="en-CA" sz="2800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157864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0585" y="-1"/>
            <a:ext cx="4103413" cy="544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Future directions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96752"/>
            <a:ext cx="5544616" cy="4365105"/>
          </a:xfrm>
        </p:spPr>
        <p:txBody>
          <a:bodyPr/>
          <a:lstStyle/>
          <a:p>
            <a:pPr marL="0" indent="0">
              <a:buNone/>
            </a:pPr>
            <a:r>
              <a:rPr lang="en-CA" sz="2400" dirty="0" smtClean="0">
                <a:latin typeface="Times New Roman" pitchFamily="18" charset="0"/>
                <a:cs typeface="Times New Roman" pitchFamily="18" charset="0"/>
              </a:rPr>
              <a:t>1. CBI models should be customized for different instructional settings.</a:t>
            </a:r>
          </a:p>
          <a:p>
            <a:pPr marL="0" indent="0">
              <a:buNone/>
            </a:pPr>
            <a:endParaRPr lang="en-C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CA" sz="24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CA" sz="24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sz="2400" dirty="0" smtClean="0">
                <a:latin typeface="Times New Roman" pitchFamily="18" charset="0"/>
                <a:cs typeface="Times New Roman" pitchFamily="18" charset="0"/>
              </a:rPr>
              <a:t>ssessment of content and language learning</a:t>
            </a:r>
          </a:p>
          <a:p>
            <a:endParaRPr lang="en-C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CA" sz="2400" dirty="0" smtClean="0">
                <a:latin typeface="Times New Roman" pitchFamily="18" charset="0"/>
                <a:cs typeface="Times New Roman" pitchFamily="18" charset="0"/>
              </a:rPr>
              <a:t>3.Integration of computer technology into CBI</a:t>
            </a:r>
          </a:p>
          <a:p>
            <a:endParaRPr lang="en-C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CA" sz="2400" dirty="0" smtClean="0">
                <a:latin typeface="Times New Roman" pitchFamily="18" charset="0"/>
                <a:cs typeface="Times New Roman" pitchFamily="18" charset="0"/>
              </a:rPr>
              <a:t>4. Teacher preparation for the challenges of CBI</a:t>
            </a:r>
          </a:p>
          <a:p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219514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381326613"/>
              </p:ext>
            </p:extLst>
          </p:nvPr>
        </p:nvGraphicFramePr>
        <p:xfrm>
          <a:off x="395536" y="332656"/>
          <a:ext cx="8280920" cy="5182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198567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4" name="Picture 6" descr="点击查看下一张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00870"/>
            <a:ext cx="3347863" cy="4732386"/>
          </a:xfrm>
          <a:prstGeom prst="rect">
            <a:avLst/>
          </a:prstGeom>
          <a:noFill/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C00000"/>
                </a:solidFill>
              </a:rPr>
              <a:t>CBI Implications for ESL/EFL</a:t>
            </a:r>
            <a:endParaRPr lang="en-CA" dirty="0">
              <a:solidFill>
                <a:srgbClr val="C0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347864" y="1124744"/>
            <a:ext cx="5472608" cy="4536504"/>
          </a:xfrm>
        </p:spPr>
        <p:txBody>
          <a:bodyPr/>
          <a:lstStyle/>
          <a:p>
            <a:pPr marL="0" indent="0">
              <a:buNone/>
            </a:pPr>
            <a:r>
              <a:rPr lang="en-CA" sz="24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CBI is a complement for the inadequacy of the traditional language curriculum. </a:t>
            </a:r>
            <a:endParaRPr lang="en-CA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C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CA" sz="2400" dirty="0">
                <a:latin typeface="Times New Roman" pitchFamily="18" charset="0"/>
                <a:cs typeface="Times New Roman" pitchFamily="18" charset="0"/>
              </a:rPr>
              <a:t>2. CBI could be used to emphasize particular groups’ needs. </a:t>
            </a: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CA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CA" sz="2400" dirty="0">
                <a:latin typeface="Times New Roman" pitchFamily="18" charset="0"/>
                <a:cs typeface="Times New Roman" pitchFamily="18" charset="0"/>
              </a:rPr>
              <a:t>3. It </a:t>
            </a:r>
            <a:r>
              <a:rPr lang="en-CA" sz="2400" dirty="0" smtClean="0">
                <a:latin typeface="Times New Roman" pitchFamily="18" charset="0"/>
                <a:cs typeface="Times New Roman" pitchFamily="18" charset="0"/>
              </a:rPr>
              <a:t>is better for teachers who are native English speakers to implement CBI.</a:t>
            </a:r>
          </a:p>
          <a:p>
            <a:pPr marL="0" indent="0">
              <a:buNone/>
            </a:pPr>
            <a:endParaRPr lang="en-C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CA" sz="2400" dirty="0" smtClean="0">
                <a:latin typeface="Times New Roman" pitchFamily="18" charset="0"/>
                <a:cs typeface="Times New Roman" pitchFamily="18" charset="0"/>
              </a:rPr>
              <a:t>4. Policies should be required to support CBI in ESL/EFL classrooms (e.g. China).</a:t>
            </a:r>
          </a:p>
          <a:p>
            <a:pPr marL="0" indent="0">
              <a:buNone/>
            </a:pPr>
            <a:endParaRPr lang="en-C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764704"/>
            <a:ext cx="7704856" cy="4608512"/>
          </a:xfrm>
        </p:spPr>
        <p:txBody>
          <a:bodyPr/>
          <a:lstStyle/>
          <a:p>
            <a:r>
              <a:rPr lang="en-CA" b="1" dirty="0">
                <a:latin typeface="Times New Roman" pitchFamily="18" charset="0"/>
                <a:cs typeface="Times New Roman" pitchFamily="18" charset="0"/>
              </a:rPr>
              <a:t>“Content-Based Language Teaching (CBLT) requires that the sequence of learning is dictated by content needs, in planning a curriculum, the choice of content must precede the choice of language” (Hoare, 2010)</a:t>
            </a:r>
          </a:p>
          <a:p>
            <a:endParaRPr lang="en-CA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CA" b="1" dirty="0">
                <a:latin typeface="Times New Roman" pitchFamily="18" charset="0"/>
                <a:cs typeface="Times New Roman" pitchFamily="18" charset="0"/>
              </a:rPr>
              <a:t>Which subject matter do you think would be interesting/worthwhile for students to learn  and can easily be taught by teachers? Design a concrete curriculum.</a:t>
            </a:r>
          </a:p>
          <a:p>
            <a:endParaRPr lang="en-CA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CA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CA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1600" b="1" dirty="0" smtClean="0">
                <a:latin typeface="Times New Roman" pitchFamily="18" charset="0"/>
                <a:cs typeface="Times New Roman" pitchFamily="18" charset="0"/>
              </a:rPr>
              <a:t>                              HINTS</a:t>
            </a:r>
            <a:r>
              <a:rPr lang="en-CA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endParaRPr lang="en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645024"/>
            <a:ext cx="4293096" cy="276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Elbow Connector 5"/>
          <p:cNvCxnSpPr/>
          <p:nvPr/>
        </p:nvCxnSpPr>
        <p:spPr bwMode="auto">
          <a:xfrm>
            <a:off x="3419872" y="4365104"/>
            <a:ext cx="936104" cy="661045"/>
          </a:xfrm>
          <a:prstGeom prst="bent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="" xmlns:p14="http://schemas.microsoft.com/office/powerpoint/2010/main" val="123234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Outline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400" dirty="0"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r>
              <a:rPr lang="en-CA" sz="2400" dirty="0">
                <a:latin typeface="Times New Roman" pitchFamily="18" charset="0"/>
                <a:cs typeface="Times New Roman" pitchFamily="18" charset="0"/>
              </a:rPr>
              <a:t>Early developments</a:t>
            </a:r>
          </a:p>
          <a:p>
            <a:r>
              <a:rPr lang="en-CA" sz="2400" dirty="0">
                <a:latin typeface="Times New Roman" pitchFamily="18" charset="0"/>
                <a:cs typeface="Times New Roman" pitchFamily="18" charset="0"/>
              </a:rPr>
              <a:t>Major contributions</a:t>
            </a:r>
          </a:p>
          <a:p>
            <a:r>
              <a:rPr lang="en-CA" sz="2400" dirty="0">
                <a:latin typeface="Times New Roman" pitchFamily="18" charset="0"/>
                <a:cs typeface="Times New Roman" pitchFamily="18" charset="0"/>
              </a:rPr>
              <a:t>Work in progress</a:t>
            </a:r>
          </a:p>
          <a:p>
            <a:r>
              <a:rPr lang="en-CA" sz="2400" dirty="0">
                <a:latin typeface="Times New Roman" pitchFamily="18" charset="0"/>
                <a:cs typeface="Times New Roman" pitchFamily="18" charset="0"/>
              </a:rPr>
              <a:t>Problems and difficulties</a:t>
            </a:r>
          </a:p>
          <a:p>
            <a:r>
              <a:rPr lang="en-CA" sz="2400" dirty="0">
                <a:latin typeface="Times New Roman" pitchFamily="18" charset="0"/>
                <a:cs typeface="Times New Roman" pitchFamily="18" charset="0"/>
              </a:rPr>
              <a:t>Future directions</a:t>
            </a:r>
          </a:p>
          <a:p>
            <a:r>
              <a:rPr lang="en-CA" sz="2400" dirty="0">
                <a:latin typeface="Times New Roman" pitchFamily="18" charset="0"/>
                <a:cs typeface="Times New Roman" pitchFamily="18" charset="0"/>
              </a:rPr>
              <a:t>Strengths and weaknesses</a:t>
            </a:r>
          </a:p>
          <a:p>
            <a:r>
              <a:rPr lang="en-CA" sz="2400" dirty="0">
                <a:latin typeface="Times New Roman" pitchFamily="18" charset="0"/>
                <a:cs typeface="Times New Roman" pitchFamily="18" charset="0"/>
              </a:rPr>
              <a:t>Educational implications</a:t>
            </a:r>
          </a:p>
          <a:p>
            <a:endParaRPr lang="en-C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645024"/>
            <a:ext cx="3352800" cy="190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67659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 bwMode="auto">
          <a:xfrm>
            <a:off x="3851920" y="548680"/>
            <a:ext cx="4464496" cy="2592288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CA" b="1" dirty="0" smtClean="0">
              <a:solidFill>
                <a:schemeClr val="bg1"/>
              </a:solidFill>
              <a:latin typeface="Times" pitchFamily="-110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CA" b="1" dirty="0" smtClean="0">
              <a:solidFill>
                <a:schemeClr val="bg1"/>
              </a:solidFill>
              <a:latin typeface="Times" pitchFamily="-110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b="1" dirty="0" smtClean="0">
                <a:solidFill>
                  <a:schemeClr val="bg1"/>
                </a:solidFill>
                <a:latin typeface="Times" pitchFamily="-110" charset="0"/>
              </a:rPr>
              <a:t>Two times three equal six  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CA" b="1" dirty="0" smtClean="0">
              <a:solidFill>
                <a:schemeClr val="bg1"/>
              </a:solidFill>
              <a:latin typeface="Times" pitchFamily="-110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b="1" dirty="0" smtClean="0">
                <a:solidFill>
                  <a:schemeClr val="bg1"/>
                </a:solidFill>
                <a:latin typeface="Times" pitchFamily="-110" charset="0"/>
              </a:rPr>
              <a:t>2   ?   3 = 6</a:t>
            </a:r>
          </a:p>
        </p:txBody>
      </p:sp>
      <p:sp>
        <p:nvSpPr>
          <p:cNvPr id="5" name="笑脸 4"/>
          <p:cNvSpPr/>
          <p:nvPr/>
        </p:nvSpPr>
        <p:spPr bwMode="auto">
          <a:xfrm>
            <a:off x="1763688" y="2204864"/>
            <a:ext cx="936104" cy="864096"/>
          </a:xfrm>
          <a:prstGeom prst="smileyF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10" charset="0"/>
            </a:endParaRPr>
          </a:p>
        </p:txBody>
      </p:sp>
      <p:sp>
        <p:nvSpPr>
          <p:cNvPr id="6" name="矩形 5"/>
          <p:cNvSpPr/>
          <p:nvPr/>
        </p:nvSpPr>
        <p:spPr bwMode="auto">
          <a:xfrm>
            <a:off x="1835696" y="3356992"/>
            <a:ext cx="936104" cy="144016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10" charset="0"/>
            </a:endParaRPr>
          </a:p>
        </p:txBody>
      </p:sp>
      <p:sp>
        <p:nvSpPr>
          <p:cNvPr id="7" name="圆柱形 6"/>
          <p:cNvSpPr/>
          <p:nvPr/>
        </p:nvSpPr>
        <p:spPr bwMode="auto">
          <a:xfrm rot="1588470">
            <a:off x="1238199" y="3259022"/>
            <a:ext cx="254983" cy="1579082"/>
          </a:xfrm>
          <a:prstGeom prst="ca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10" charset="0"/>
            </a:endParaRPr>
          </a:p>
        </p:txBody>
      </p:sp>
      <p:sp>
        <p:nvSpPr>
          <p:cNvPr id="8" name="圆柱形 7"/>
          <p:cNvSpPr/>
          <p:nvPr/>
        </p:nvSpPr>
        <p:spPr bwMode="auto">
          <a:xfrm rot="2700000">
            <a:off x="3376631" y="2017607"/>
            <a:ext cx="216024" cy="1800200"/>
          </a:xfrm>
          <a:prstGeom prst="ca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10" charset="0"/>
            </a:endParaRPr>
          </a:p>
        </p:txBody>
      </p:sp>
      <p:cxnSp>
        <p:nvCxnSpPr>
          <p:cNvPr id="10" name="直接箭头连接符 9"/>
          <p:cNvCxnSpPr/>
          <p:nvPr/>
        </p:nvCxnSpPr>
        <p:spPr bwMode="auto">
          <a:xfrm flipH="1">
            <a:off x="2051720" y="4797152"/>
            <a:ext cx="144016" cy="9361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直接箭头连接符 11"/>
          <p:cNvCxnSpPr/>
          <p:nvPr/>
        </p:nvCxnSpPr>
        <p:spPr bwMode="auto">
          <a:xfrm>
            <a:off x="2555776" y="4797152"/>
            <a:ext cx="288032" cy="86409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等腰三角形 12"/>
          <p:cNvSpPr/>
          <p:nvPr/>
        </p:nvSpPr>
        <p:spPr bwMode="auto">
          <a:xfrm>
            <a:off x="2123728" y="3068960"/>
            <a:ext cx="216024" cy="288032"/>
          </a:xfrm>
          <a:prstGeom prst="triangl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10" charset="0"/>
            </a:endParaRPr>
          </a:p>
        </p:txBody>
      </p:sp>
      <p:sp>
        <p:nvSpPr>
          <p:cNvPr id="14" name="新月形 13"/>
          <p:cNvSpPr/>
          <p:nvPr/>
        </p:nvSpPr>
        <p:spPr bwMode="auto">
          <a:xfrm rot="10800000">
            <a:off x="2699792" y="2492896"/>
            <a:ext cx="144016" cy="288032"/>
          </a:xfrm>
          <a:prstGeom prst="moon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10" charset="0"/>
            </a:endParaRPr>
          </a:p>
        </p:txBody>
      </p:sp>
      <p:sp>
        <p:nvSpPr>
          <p:cNvPr id="15" name="新月形 14"/>
          <p:cNvSpPr/>
          <p:nvPr/>
        </p:nvSpPr>
        <p:spPr bwMode="auto">
          <a:xfrm>
            <a:off x="1619672" y="2492896"/>
            <a:ext cx="144016" cy="288032"/>
          </a:xfrm>
          <a:prstGeom prst="moon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10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15807" cy="4137248"/>
          </a:xfrm>
        </p:spPr>
        <p:txBody>
          <a:bodyPr/>
          <a:lstStyle/>
          <a:p>
            <a:r>
              <a:rPr lang="en-CA" sz="2400" b="1" dirty="0">
                <a:latin typeface="Times New Roman" pitchFamily="18" charset="0"/>
                <a:cs typeface="Times New Roman" pitchFamily="18" charset="0"/>
              </a:rPr>
              <a:t>Content-based instruction (CBI): </a:t>
            </a:r>
            <a:r>
              <a:rPr lang="en-CA" sz="2400" dirty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CA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2400" dirty="0">
                <a:latin typeface="Times New Roman" pitchFamily="18" charset="0"/>
                <a:cs typeface="Times New Roman" pitchFamily="18" charset="0"/>
              </a:rPr>
              <a:t>an umbrella term referring to instructional approaches that make a dual commitment to language and content-learning objectives</a:t>
            </a:r>
            <a:r>
              <a:rPr lang="en-CA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CA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CA" sz="2400" b="1" dirty="0">
                <a:latin typeface="Times New Roman" pitchFamily="18" charset="0"/>
                <a:cs typeface="Times New Roman" pitchFamily="18" charset="0"/>
              </a:rPr>
              <a:t>Content:</a:t>
            </a:r>
            <a:r>
              <a:rPr lang="en-CA" sz="2400" dirty="0">
                <a:latin typeface="Times New Roman" pitchFamily="18" charset="0"/>
                <a:cs typeface="Times New Roman" pitchFamily="18" charset="0"/>
              </a:rPr>
              <a:t> the use of </a:t>
            </a:r>
            <a:r>
              <a:rPr lang="en-CA" sz="2400" dirty="0" smtClean="0">
                <a:latin typeface="Times New Roman" pitchFamily="18" charset="0"/>
                <a:cs typeface="Times New Roman" pitchFamily="18" charset="0"/>
              </a:rPr>
              <a:t>non-language </a:t>
            </a:r>
            <a:r>
              <a:rPr lang="en-CA" sz="2400" dirty="0">
                <a:latin typeface="Times New Roman" pitchFamily="18" charset="0"/>
                <a:cs typeface="Times New Roman" pitchFamily="18" charset="0"/>
              </a:rPr>
              <a:t>subject matter that is closely aligned with traditional school subjects, themes of interest to students, or vocational and occupational areas</a:t>
            </a:r>
            <a:r>
              <a:rPr lang="en-CA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CA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CA" sz="2400" b="1" dirty="0" smtClean="0">
                <a:latin typeface="Times New Roman" pitchFamily="18" charset="0"/>
                <a:cs typeface="Times New Roman" pitchFamily="18" charset="0"/>
              </a:rPr>
              <a:t>Common </a:t>
            </a:r>
            <a:r>
              <a:rPr lang="en-CA" sz="2400" b="1" dirty="0">
                <a:latin typeface="Times New Roman" pitchFamily="18" charset="0"/>
                <a:cs typeface="Times New Roman" pitchFamily="18" charset="0"/>
              </a:rPr>
              <a:t>assumption</a:t>
            </a:r>
            <a:r>
              <a:rPr lang="en-CA" sz="2400" dirty="0">
                <a:latin typeface="Times New Roman" pitchFamily="18" charset="0"/>
                <a:cs typeface="Times New Roman" pitchFamily="18" charset="0"/>
              </a:rPr>
              <a:t>: the symbiotic relationship between language and </a:t>
            </a:r>
            <a:r>
              <a:rPr lang="en-CA" sz="2400" dirty="0" smtClean="0">
                <a:latin typeface="Times New Roman" pitchFamily="18" charset="0"/>
                <a:cs typeface="Times New Roman" pitchFamily="18" charset="0"/>
              </a:rPr>
              <a:t>content.</a:t>
            </a:r>
            <a:endParaRPr lang="en-CA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9215" y="-1"/>
            <a:ext cx="1484785" cy="1484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44658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developments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12776"/>
            <a:ext cx="8964488" cy="4464496"/>
          </a:xfrm>
        </p:spPr>
        <p:txBody>
          <a:bodyPr/>
          <a:lstStyle/>
          <a:p>
            <a:pPr marL="0" indent="0">
              <a:buNone/>
            </a:pPr>
            <a:r>
              <a:rPr lang="en-CA" sz="1800" b="1" dirty="0" smtClean="0">
                <a:latin typeface="Times New Roman" pitchFamily="18" charset="0"/>
                <a:cs typeface="Times New Roman" pitchFamily="18" charset="0"/>
              </a:rPr>
              <a:t>1. CBI continuum:</a:t>
            </a:r>
          </a:p>
          <a:p>
            <a:pPr>
              <a:buNone/>
            </a:pPr>
            <a:r>
              <a:rPr lang="en-CA" sz="1600" dirty="0" smtClean="0">
                <a:latin typeface="Times New Roman" pitchFamily="18" charset="0"/>
                <a:cs typeface="Times New Roman" pitchFamily="18" charset="0"/>
              </a:rPr>
              <a:t>                         </a:t>
            </a:r>
          </a:p>
          <a:p>
            <a:pPr>
              <a:buNone/>
            </a:pPr>
            <a:r>
              <a:rPr lang="en-CA" sz="1600" dirty="0" smtClean="0">
                <a:latin typeface="Times New Roman" pitchFamily="18" charset="0"/>
                <a:cs typeface="Times New Roman" pitchFamily="18" charset="0"/>
              </a:rPr>
              <a:t>                                     Immersion        Sheltered instruction          Theme-based </a:t>
            </a:r>
          </a:p>
          <a:p>
            <a:pPr>
              <a:buNone/>
            </a:pPr>
            <a:r>
              <a:rPr lang="en-CA" sz="1600" dirty="0" smtClean="0">
                <a:latin typeface="Times New Roman" pitchFamily="18" charset="0"/>
                <a:cs typeface="Times New Roman" pitchFamily="18" charset="0"/>
              </a:rPr>
              <a:t>                                      programs             adjunct model                    courses                                                                        </a:t>
            </a:r>
          </a:p>
          <a:p>
            <a:pPr>
              <a:buNone/>
            </a:pPr>
            <a:r>
              <a:rPr lang="en-CA" sz="1600" dirty="0" smtClean="0">
                <a:latin typeface="Times New Roman" pitchFamily="18" charset="0"/>
                <a:cs typeface="Times New Roman" pitchFamily="18" charset="0"/>
              </a:rPr>
              <a:t>Content-driven                                                                                                                Language-driven </a:t>
            </a:r>
          </a:p>
          <a:p>
            <a:endParaRPr lang="en-CA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CA" sz="18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en-CA" sz="1800" b="1" dirty="0" smtClean="0">
                <a:latin typeface="Times New Roman" pitchFamily="18" charset="0"/>
                <a:cs typeface="Times New Roman" pitchFamily="18" charset="0"/>
              </a:rPr>
              <a:t>2. Sources of support: </a:t>
            </a:r>
            <a:r>
              <a:rPr lang="en-CA" sz="18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CA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CA" sz="1800" dirty="0" smtClean="0">
                <a:latin typeface="Times New Roman" pitchFamily="18" charset="0"/>
                <a:cs typeface="Times New Roman" pitchFamily="18" charset="0"/>
              </a:rPr>
              <a:t>Second language acquisition research; Cognitive Academic Language Proficiency         (CALP); educational and cognitive psychology research; classroom training studies; foreign and second language programs.</a:t>
            </a:r>
            <a:endParaRPr lang="en-CA" sz="1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1558015" y="2809031"/>
            <a:ext cx="5534265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</p:spTree>
    <p:extLst>
      <p:ext uri="{BB962C8B-B14F-4D97-AF65-F5344CB8AC3E}">
        <p14:creationId xmlns="" xmlns:p14="http://schemas.microsoft.com/office/powerpoint/2010/main" val="182704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Major contributions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sz="2400" b="1" dirty="0" smtClean="0">
                <a:latin typeface="Times New Roman" pitchFamily="18" charset="0"/>
                <a:cs typeface="Times New Roman" pitchFamily="18" charset="0"/>
              </a:rPr>
              <a:t>1. 1980</a:t>
            </a:r>
            <a:r>
              <a:rPr lang="en-CA" sz="2400" dirty="0" smtClean="0">
                <a:latin typeface="Times New Roman" pitchFamily="18" charset="0"/>
                <a:cs typeface="Times New Roman" pitchFamily="18" charset="0"/>
              </a:rPr>
              <a:t> - Integrative Instruction Model: links between knowledge and curriculum. </a:t>
            </a:r>
          </a:p>
          <a:p>
            <a:pPr marL="0" indent="0">
              <a:buNone/>
            </a:pPr>
            <a:endParaRPr lang="en-C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CA" sz="2400" b="1" dirty="0" smtClean="0">
                <a:latin typeface="Times New Roman" pitchFamily="18" charset="0"/>
                <a:cs typeface="Times New Roman" pitchFamily="18" charset="0"/>
              </a:rPr>
              <a:t>2. After 1980 </a:t>
            </a:r>
            <a:r>
              <a:rPr lang="en-CA" sz="2400" dirty="0" smtClean="0">
                <a:latin typeface="Times New Roman" pitchFamily="18" charset="0"/>
                <a:cs typeface="Times New Roman" pitchFamily="18" charset="0"/>
              </a:rPr>
              <a:t>- Adaptations of integrated instruction: Interaction between Language-Content-Task (LCT) are needed to succeed (Short, 2002); 6T (themes, topics, texts, tasks, threads and transitions) (</a:t>
            </a:r>
            <a:r>
              <a:rPr lang="en-CA" sz="2400" dirty="0" err="1" smtClean="0">
                <a:latin typeface="Times New Roman" pitchFamily="18" charset="0"/>
                <a:cs typeface="Times New Roman" pitchFamily="18" charset="0"/>
              </a:rPr>
              <a:t>Stoller</a:t>
            </a:r>
            <a:r>
              <a:rPr lang="en-CA" sz="24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CA" sz="2400" dirty="0" err="1" smtClean="0">
                <a:latin typeface="Times New Roman" pitchFamily="18" charset="0"/>
                <a:cs typeface="Times New Roman" pitchFamily="18" charset="0"/>
              </a:rPr>
              <a:t>Grabe</a:t>
            </a:r>
            <a:r>
              <a:rPr lang="en-CA" sz="2400" dirty="0" smtClean="0">
                <a:latin typeface="Times New Roman" pitchFamily="18" charset="0"/>
                <a:cs typeface="Times New Roman" pitchFamily="18" charset="0"/>
              </a:rPr>
              <a:t>, 1997).</a:t>
            </a:r>
          </a:p>
          <a:p>
            <a:endParaRPr lang="en-C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CA" sz="2400" b="1" dirty="0" smtClean="0">
                <a:latin typeface="Times New Roman" pitchFamily="18" charset="0"/>
                <a:cs typeface="Times New Roman" pitchFamily="18" charset="0"/>
              </a:rPr>
              <a:t>3. Today </a:t>
            </a:r>
            <a:r>
              <a:rPr lang="en-CA" sz="2400" dirty="0" smtClean="0">
                <a:latin typeface="Times New Roman" pitchFamily="18" charset="0"/>
                <a:cs typeface="Times New Roman" pitchFamily="18" charset="0"/>
              </a:rPr>
              <a:t>- CBI Models (North America vs. Europe).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353085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 Major contributions (cont’d)</a:t>
            </a:r>
            <a:endParaRPr lang="en-C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652527781"/>
              </p:ext>
            </p:extLst>
          </p:nvPr>
        </p:nvGraphicFramePr>
        <p:xfrm>
          <a:off x="611560" y="1268760"/>
          <a:ext cx="7772400" cy="40187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86200"/>
                <a:gridCol w="3886200"/>
              </a:tblGrid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000" b="1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North America</a:t>
                      </a:r>
                      <a:endParaRPr lang="en-CA" sz="2000" b="1" dirty="0">
                        <a:solidFill>
                          <a:sysClr val="windowText" lastClr="000000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000" b="1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Europe</a:t>
                      </a:r>
                      <a:endParaRPr lang="en-CA" sz="2000" b="1" dirty="0">
                        <a:solidFill>
                          <a:sysClr val="windowText" lastClr="000000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86057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Content-enriched Foreign Language in the Elementary School (FLES</a:t>
                      </a:r>
                      <a:r>
                        <a:rPr lang="en-CA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programs</a:t>
                      </a:r>
                      <a:endParaRPr lang="en-CA" sz="2000" dirty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Content and Language Integrated Learning (</a:t>
                      </a:r>
                      <a:r>
                        <a:rPr lang="en-CA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CLIL),</a:t>
                      </a:r>
                      <a:r>
                        <a:rPr lang="en-CA" sz="20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CA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sometimes </a:t>
                      </a:r>
                      <a:r>
                        <a:rPr lang="en-CA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referred to as Modern Languages Across the Curriculum (MLAC</a:t>
                      </a:r>
                      <a:r>
                        <a:rPr lang="en-CA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). (e.g. </a:t>
                      </a:r>
                      <a:r>
                        <a:rPr lang="en-CA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Fenner</a:t>
                      </a:r>
                      <a:r>
                        <a:rPr lang="en-CA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2008)</a:t>
                      </a:r>
                      <a:endParaRPr lang="en-CA" sz="2000" dirty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86057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Foreign Language Across the Curriculum (</a:t>
                      </a:r>
                      <a:r>
                        <a:rPr lang="en-CA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FLAC) and </a:t>
                      </a:r>
                      <a:r>
                        <a:rPr lang="en-CA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Languages Across the Curriculum (LAC or </a:t>
                      </a:r>
                      <a:r>
                        <a:rPr lang="en-CA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LxC</a:t>
                      </a:r>
                      <a:r>
                        <a:rPr lang="en-CA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43195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Foreign Language Immersion Programs (FLIP)</a:t>
                      </a:r>
                      <a:endParaRPr lang="en-CA" sz="2000" dirty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The Monterey Model </a:t>
                      </a:r>
                      <a:endParaRPr lang="en-CA" sz="2000" dirty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315981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://farm1.static.flickr.com/6/9308600_c19a7b4234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rightnessContrast bright="30000" contrast="-1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-17721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6553200" cy="914400"/>
          </a:xfrm>
        </p:spPr>
        <p:txBody>
          <a:bodyPr/>
          <a:lstStyle/>
          <a:p>
            <a:r>
              <a:rPr lang="en-CA" dirty="0" smtClean="0"/>
              <a:t/>
            </a:r>
            <a:br>
              <a:rPr lang="en-CA" dirty="0" smtClean="0"/>
            </a:br>
            <a:r>
              <a:rPr lang="en-CA" b="1" dirty="0" smtClean="0">
                <a:solidFill>
                  <a:schemeClr val="tx1"/>
                </a:solidFill>
              </a:rPr>
              <a:t>QUESTION:</a:t>
            </a:r>
            <a:r>
              <a:rPr lang="en-CA" dirty="0" smtClean="0">
                <a:solidFill>
                  <a:srgbClr val="FF0000"/>
                </a:solidFill>
              </a:rPr>
              <a:t/>
            </a:r>
            <a:br>
              <a:rPr lang="en-CA" dirty="0" smtClean="0">
                <a:solidFill>
                  <a:srgbClr val="FF0000"/>
                </a:solidFill>
              </a:rPr>
            </a:b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052736"/>
            <a:ext cx="7772400" cy="2736304"/>
          </a:xfrm>
        </p:spPr>
        <p:txBody>
          <a:bodyPr/>
          <a:lstStyle/>
          <a:p>
            <a:r>
              <a:rPr lang="en-CA" sz="2400" dirty="0" smtClean="0"/>
              <a:t>How does CBI differ from other language teaching approaches?</a:t>
            </a:r>
            <a:endParaRPr lang="en-CA" sz="2400" dirty="0"/>
          </a:p>
          <a:p>
            <a:pPr marL="0" indent="0">
              <a:buNone/>
            </a:pPr>
            <a:endParaRPr lang="en-CA" sz="1800" dirty="0" smtClean="0"/>
          </a:p>
          <a:p>
            <a:pPr marL="0" indent="0">
              <a:buNone/>
            </a:pPr>
            <a:r>
              <a:rPr lang="en-CA" sz="1800" dirty="0" smtClean="0"/>
              <a:t>HINTS: The definition of content</a:t>
            </a:r>
          </a:p>
          <a:p>
            <a:pPr marL="0" indent="0">
              <a:buNone/>
            </a:pPr>
            <a:r>
              <a:rPr lang="en-CA" sz="1800" dirty="0"/>
              <a:t> </a:t>
            </a:r>
            <a:r>
              <a:rPr lang="en-CA" sz="1800" dirty="0" smtClean="0"/>
              <a:t>        Role of students/teachers</a:t>
            </a:r>
          </a:p>
        </p:txBody>
      </p:sp>
    </p:spTree>
    <p:extLst>
      <p:ext uri="{BB962C8B-B14F-4D97-AF65-F5344CB8AC3E}">
        <p14:creationId xmlns="" xmlns:p14="http://schemas.microsoft.com/office/powerpoint/2010/main" val="132856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539" y="332656"/>
            <a:ext cx="2483768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64122" y="548680"/>
            <a:ext cx="6107869" cy="3024336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CA" sz="2400" dirty="0" smtClean="0">
                <a:latin typeface="Times New Roman" pitchFamily="18" charset="0"/>
                <a:cs typeface="Times New Roman" pitchFamily="18" charset="0"/>
              </a:rPr>
              <a:t>Concept-Oriented Reading Instruction (CORI) and Collaborative Strategic Reading (CSR).</a:t>
            </a:r>
          </a:p>
          <a:p>
            <a:pPr marL="0" indent="0">
              <a:buNone/>
            </a:pPr>
            <a:endParaRPr lang="en-C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CA" sz="2400" dirty="0" smtClean="0">
                <a:latin typeface="Times New Roman" pitchFamily="18" charset="0"/>
                <a:cs typeface="Times New Roman" pitchFamily="18" charset="0"/>
              </a:rPr>
              <a:t>2. Canadian studies explore a) immersion models, b) instructional time in L1 and target language c) language assessment. </a:t>
            </a:r>
          </a:p>
          <a:p>
            <a:endParaRPr lang="en-CA" dirty="0" smtClean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647652" y="3717032"/>
            <a:ext cx="83888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Canadian ethnographic </a:t>
            </a:r>
            <a:r>
              <a:rPr lang="en-CA" dirty="0">
                <a:latin typeface="Times New Roman" pitchFamily="18" charset="0"/>
                <a:cs typeface="Times New Roman" pitchFamily="18" charset="0"/>
              </a:rPr>
              <a:t>studies found that students need language competency,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knowledge of culture, </a:t>
            </a:r>
            <a:r>
              <a:rPr lang="en-CA" dirty="0">
                <a:latin typeface="Times New Roman" pitchFamily="18" charset="0"/>
                <a:cs typeface="Times New Roman" pitchFamily="18" charset="0"/>
              </a:rPr>
              <a:t>skills and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confidence.  </a:t>
            </a:r>
          </a:p>
          <a:p>
            <a:endParaRPr lang="en-CA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CA" dirty="0">
                <a:latin typeface="Times New Roman" pitchFamily="18" charset="0"/>
                <a:cs typeface="Times New Roman" pitchFamily="18" charset="0"/>
              </a:rPr>
              <a:t>4. Other studies examine adjunct model and sheltered instruction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model. </a:t>
            </a:r>
            <a:endParaRPr lang="en-CA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2334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Ottawa-powerpoint-template">
  <a:themeElements>
    <a:clrScheme name="Garne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arne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1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10" charset="0"/>
          </a:defRPr>
        </a:defPPr>
      </a:lstStyle>
    </a:lnDef>
  </a:objectDefaults>
  <a:extraClrSchemeLst>
    <a:extraClrScheme>
      <a:clrScheme name="Garne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arne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arne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arne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arne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arne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arne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uOttawa-powerpoint-template</Template>
  <TotalTime>406</TotalTime>
  <Words>648</Words>
  <Application>Microsoft Office PowerPoint</Application>
  <PresentationFormat>全屏显示(4:3)</PresentationFormat>
  <Paragraphs>105</Paragraphs>
  <Slides>15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16" baseType="lpstr">
      <vt:lpstr>uOttawa-powerpoint-template</vt:lpstr>
      <vt:lpstr>Content-Based Instruction</vt:lpstr>
      <vt:lpstr>Outline</vt:lpstr>
      <vt:lpstr>幻灯片 3</vt:lpstr>
      <vt:lpstr>Introduction</vt:lpstr>
      <vt:lpstr>Early developments</vt:lpstr>
      <vt:lpstr>Major contributions</vt:lpstr>
      <vt:lpstr> Major contributions (cont’d)</vt:lpstr>
      <vt:lpstr> QUESTION: </vt:lpstr>
      <vt:lpstr>幻灯片 9</vt:lpstr>
      <vt:lpstr>Problems and difficulties:</vt:lpstr>
      <vt:lpstr> QUESTION: </vt:lpstr>
      <vt:lpstr>Future directions</vt:lpstr>
      <vt:lpstr>幻灯片 13</vt:lpstr>
      <vt:lpstr>CBI Implications for ESL/EFL</vt:lpstr>
      <vt:lpstr>幻灯片 15</vt:lpstr>
    </vt:vector>
  </TitlesOfParts>
  <Company>University of Ottawa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Content-Based Instruction</dc:title>
  <dc:creator>Administrator</dc:creator>
  <cp:lastModifiedBy>snow</cp:lastModifiedBy>
  <cp:revision>49</cp:revision>
  <dcterms:created xsi:type="dcterms:W3CDTF">2012-11-11T17:26:06Z</dcterms:created>
  <dcterms:modified xsi:type="dcterms:W3CDTF">2012-11-21T21:45:49Z</dcterms:modified>
</cp:coreProperties>
</file>