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3"/>
  </p:notesMasterIdLst>
  <p:sldIdLst>
    <p:sldId id="262" r:id="rId2"/>
    <p:sldId id="264" r:id="rId3"/>
    <p:sldId id="265" r:id="rId4"/>
    <p:sldId id="260" r:id="rId5"/>
    <p:sldId id="266" r:id="rId6"/>
    <p:sldId id="267" r:id="rId7"/>
    <p:sldId id="263" r:id="rId8"/>
    <p:sldId id="257" r:id="rId9"/>
    <p:sldId id="258" r:id="rId10"/>
    <p:sldId id="259" r:id="rId11"/>
    <p:sldId id="261"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111" d="100"/>
          <a:sy n="111" d="100"/>
        </p:scale>
        <p:origin x="-816"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1DFB2F-6C74-7046-A90B-56ED0DF26AC3}" type="datetimeFigureOut">
              <a:rPr lang="en-US" smtClean="0"/>
              <a:t>10/18/09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B46D40-8BAB-4F43-B569-A4A0376408E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B83360-8697-C348-B395-26E76BEDEDF1}" type="slidenum">
              <a:rPr lang="en-US"/>
              <a:pPr/>
              <a:t>1</a:t>
            </a:fld>
            <a:endParaRPr lang="en-US"/>
          </a:p>
        </p:txBody>
      </p:sp>
      <p:sp>
        <p:nvSpPr>
          <p:cNvPr id="99330" name="Rectangle 2"/>
          <p:cNvSpPr>
            <a:spLocks noRot="1" noChangeArrowheads="1" noTextEdit="1"/>
          </p:cNvSpPr>
          <p:nvPr>
            <p:ph type="sldImg"/>
          </p:nvPr>
        </p:nvSpPr>
        <p:spPr>
          <a:ln/>
        </p:spPr>
      </p:sp>
      <p:sp>
        <p:nvSpPr>
          <p:cNvPr id="99331" name="Rectangle 3"/>
          <p:cNvSpPr>
            <a:spLocks noGrp="1" noChangeArrowheads="1"/>
          </p:cNvSpPr>
          <p:nvPr>
            <p:ph type="body" idx="1"/>
          </p:nvPr>
        </p:nvSpPr>
        <p:spPr/>
        <p:txBody>
          <a:bodyPr/>
          <a:lstStyle/>
          <a:p>
            <a:pPr>
              <a:lnSpc>
                <a:spcPct val="90000"/>
              </a:lnSpc>
            </a:pPr>
            <a:endParaRPr lang="en-US"/>
          </a:p>
          <a:p>
            <a:pPr>
              <a:lnSpc>
                <a:spcPct val="90000"/>
              </a:lnSpc>
            </a:pPr>
            <a:endParaRPr lang="en-US"/>
          </a:p>
          <a:p>
            <a:pPr>
              <a:lnSpc>
                <a:spcPct val="90000"/>
              </a:lnSpc>
            </a:pPr>
            <a:endParaRPr lang="en-US" sz="1000"/>
          </a:p>
          <a:p>
            <a:pPr>
              <a:lnSpc>
                <a:spcPct val="90000"/>
              </a:lnSpc>
            </a:pPr>
            <a:endParaRPr lang="en-US" sz="10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A93B21BB-F79A-8542-A8CA-7BB1F4D04E31}" type="datetimeFigureOut">
              <a:rPr lang="en-US" smtClean="0"/>
              <a:t>10/18/09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52EB7-1002-9C44-B23F-202EC377DB7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A93B21BB-F79A-8542-A8CA-7BB1F4D04E31}" type="datetimeFigureOut">
              <a:rPr lang="en-US" smtClean="0"/>
              <a:t>10/18/09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52EB7-1002-9C44-B23F-202EC377DB7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A93B21BB-F79A-8542-A8CA-7BB1F4D04E31}" type="datetimeFigureOut">
              <a:rPr lang="en-US" smtClean="0"/>
              <a:t>10/18/09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52EB7-1002-9C44-B23F-202EC377DB7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A93B21BB-F79A-8542-A8CA-7BB1F4D04E31}" type="datetimeFigureOut">
              <a:rPr lang="en-US" smtClean="0"/>
              <a:t>10/18/09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52EB7-1002-9C44-B23F-202EC377DB7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A93B21BB-F79A-8542-A8CA-7BB1F4D04E31}" type="datetimeFigureOut">
              <a:rPr lang="en-US" smtClean="0"/>
              <a:t>10/18/09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52EB7-1002-9C44-B23F-202EC377DB7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A93B21BB-F79A-8542-A8CA-7BB1F4D04E31}" type="datetimeFigureOut">
              <a:rPr lang="en-US" smtClean="0"/>
              <a:t>10/18/09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352EB7-1002-9C44-B23F-202EC377DB7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A93B21BB-F79A-8542-A8CA-7BB1F4D04E31}" type="datetimeFigureOut">
              <a:rPr lang="en-US" smtClean="0"/>
              <a:t>10/18/09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352EB7-1002-9C44-B23F-202EC377DB7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A93B21BB-F79A-8542-A8CA-7BB1F4D04E31}" type="datetimeFigureOut">
              <a:rPr lang="en-US" smtClean="0"/>
              <a:t>10/18/09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352EB7-1002-9C44-B23F-202EC377DB7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3B21BB-F79A-8542-A8CA-7BB1F4D04E31}" type="datetimeFigureOut">
              <a:rPr lang="en-US" smtClean="0"/>
              <a:t>10/18/09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352EB7-1002-9C44-B23F-202EC377DB7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A93B21BB-F79A-8542-A8CA-7BB1F4D04E31}" type="datetimeFigureOut">
              <a:rPr lang="en-US" smtClean="0"/>
              <a:t>10/18/09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352EB7-1002-9C44-B23F-202EC377DB7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A93B21BB-F79A-8542-A8CA-7BB1F4D04E31}" type="datetimeFigureOut">
              <a:rPr lang="en-US" smtClean="0"/>
              <a:t>10/18/09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352EB7-1002-9C44-B23F-202EC377DB7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3B21BB-F79A-8542-A8CA-7BB1F4D04E31}" type="datetimeFigureOut">
              <a:rPr lang="en-US" smtClean="0"/>
              <a:t>10/18/09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352EB7-1002-9C44-B23F-202EC377DB7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98306" name="Rectangle 2"/>
          <p:cNvSpPr>
            <a:spLocks noGrp="1" noRot="1" noChangeArrowheads="1"/>
          </p:cNvSpPr>
          <p:nvPr>
            <p:ph type="ctrTitle" idx="4294967295"/>
          </p:nvPr>
        </p:nvSpPr>
        <p:spPr>
          <a:xfrm>
            <a:off x="228600" y="304800"/>
            <a:ext cx="8686800" cy="3352800"/>
          </a:xfrm>
        </p:spPr>
        <p:txBody>
          <a:bodyPr/>
          <a:lstStyle/>
          <a:p>
            <a:r>
              <a:rPr lang="en-US" sz="3600" dirty="0" smtClean="0">
                <a:solidFill>
                  <a:srgbClr val="FF0000"/>
                </a:solidFill>
              </a:rPr>
              <a:t>Citizenship Education and </a:t>
            </a:r>
            <a:r>
              <a:rPr lang="en-US" sz="3600" dirty="0" smtClean="0">
                <a:solidFill>
                  <a:srgbClr val="FF0000"/>
                </a:solidFill>
              </a:rPr>
              <a:t>Critical Multiculturalism in the Canadian Context</a:t>
            </a:r>
            <a:endParaRPr lang="en-US" sz="3600" dirty="0">
              <a:solidFill>
                <a:srgbClr val="FF0000"/>
              </a:solidFill>
            </a:endParaRPr>
          </a:p>
        </p:txBody>
      </p:sp>
      <p:sp>
        <p:nvSpPr>
          <p:cNvPr id="98307" name="Rectangle 3"/>
          <p:cNvSpPr>
            <a:spLocks noGrp="1" noChangeArrowheads="1"/>
          </p:cNvSpPr>
          <p:nvPr>
            <p:ph type="subTitle" idx="4294967295"/>
          </p:nvPr>
        </p:nvSpPr>
        <p:spPr>
          <a:xfrm>
            <a:off x="381000" y="2895600"/>
            <a:ext cx="8305800" cy="3276600"/>
          </a:xfrm>
        </p:spPr>
        <p:txBody>
          <a:bodyPr/>
          <a:lstStyle/>
          <a:p>
            <a:pPr marL="0" indent="0" algn="ctr">
              <a:buFont typeface="Wingdings" charset="2"/>
              <a:buNone/>
            </a:pPr>
            <a:endParaRPr lang="en-US" sz="2400" dirty="0"/>
          </a:p>
          <a:p>
            <a:pPr marL="0" indent="0" algn="ctr">
              <a:buFont typeface="Wingdings" charset="2"/>
              <a:buNone/>
            </a:pPr>
            <a:endParaRPr lang="en-US" sz="2400" dirty="0"/>
          </a:p>
          <a:p>
            <a:pPr marL="0" indent="0" algn="ctr">
              <a:buFont typeface="Wingdings" charset="2"/>
              <a:buNone/>
            </a:pPr>
            <a:r>
              <a:rPr lang="en-US" sz="2400" dirty="0"/>
              <a:t>Dr. Douglas Fleming</a:t>
            </a:r>
          </a:p>
          <a:p>
            <a:pPr marL="0" indent="0" algn="ctr">
              <a:buFont typeface="Wingdings" charset="2"/>
              <a:buNone/>
            </a:pPr>
            <a:r>
              <a:rPr lang="en-US" sz="2400" dirty="0"/>
              <a:t>Faculty of Education, University of Ottawa </a:t>
            </a:r>
          </a:p>
          <a:p>
            <a:pPr marL="0" indent="0" algn="ctr">
              <a:buFont typeface="Wingdings" charset="2"/>
              <a:buNone/>
            </a:pPr>
            <a:r>
              <a:rPr lang="en-US" sz="2400" dirty="0" err="1"/>
              <a:t>Faculté</a:t>
            </a:r>
            <a:r>
              <a:rPr lang="en-US" sz="2400" dirty="0"/>
              <a:t> </a:t>
            </a:r>
            <a:r>
              <a:rPr lang="en-US" sz="2400" dirty="0" err="1"/>
              <a:t>d’éducation</a:t>
            </a:r>
            <a:r>
              <a:rPr lang="en-US" sz="2400" dirty="0"/>
              <a:t>, </a:t>
            </a:r>
            <a:r>
              <a:rPr lang="en-US" sz="2400" dirty="0" err="1"/>
              <a:t>Université</a:t>
            </a:r>
            <a:r>
              <a:rPr lang="en-US" sz="2400" dirty="0"/>
              <a:t> </a:t>
            </a:r>
            <a:r>
              <a:rPr lang="en-US" sz="2400" dirty="0" err="1" smtClean="0"/>
              <a:t>d’Ottawa</a:t>
            </a:r>
            <a:endParaRPr lang="en-US" sz="2400" dirty="0" smtClean="0"/>
          </a:p>
          <a:p>
            <a:pPr marL="0" indent="0" algn="ctr">
              <a:buFont typeface="Wingdings" charset="2"/>
              <a:buNone/>
            </a:pPr>
            <a:r>
              <a:rPr lang="en-US" sz="2400" dirty="0" err="1"/>
              <a:t>dfleming@uottawa.ca</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normAutofit fontScale="92500" lnSpcReduction="20000"/>
          </a:bodyPr>
          <a:lstStyle/>
          <a:p>
            <a:pPr>
              <a:buNone/>
            </a:pPr>
            <a:r>
              <a:rPr lang="en-US" dirty="0" smtClean="0"/>
              <a:t>	</a:t>
            </a:r>
            <a:r>
              <a:rPr lang="en-US" sz="3459" dirty="0" smtClean="0"/>
              <a:t>Courchéne </a:t>
            </a:r>
            <a:r>
              <a:rPr lang="en-US" sz="3459" dirty="0" smtClean="0"/>
              <a:t>draws </a:t>
            </a:r>
            <a:r>
              <a:rPr lang="en-US" sz="3459" dirty="0"/>
              <a:t>upon Damien (1986) to </a:t>
            </a:r>
            <a:r>
              <a:rPr lang="en-US" sz="3459" dirty="0" smtClean="0"/>
              <a:t>emphasize	that culture is:</a:t>
            </a:r>
          </a:p>
          <a:p>
            <a:pPr>
              <a:buNone/>
            </a:pPr>
            <a:endParaRPr lang="en-US" sz="3459" dirty="0" smtClean="0"/>
          </a:p>
          <a:p>
            <a:pPr lvl="2"/>
            <a:r>
              <a:rPr lang="en-US" sz="3459" dirty="0" smtClean="0"/>
              <a:t>	learned</a:t>
            </a:r>
            <a:r>
              <a:rPr lang="en-US" sz="3459" dirty="0"/>
              <a:t>,</a:t>
            </a:r>
            <a:r>
              <a:rPr lang="en-US" sz="3459" dirty="0" smtClean="0"/>
              <a:t> </a:t>
            </a:r>
          </a:p>
          <a:p>
            <a:pPr lvl="2"/>
            <a:r>
              <a:rPr lang="en-US" sz="3459" dirty="0" smtClean="0"/>
              <a:t>	changeable</a:t>
            </a:r>
            <a:r>
              <a:rPr lang="en-US" sz="3459" dirty="0"/>
              <a:t>,</a:t>
            </a:r>
            <a:r>
              <a:rPr lang="en-US" sz="3459" dirty="0" smtClean="0"/>
              <a:t> </a:t>
            </a:r>
          </a:p>
          <a:p>
            <a:pPr lvl="2"/>
            <a:r>
              <a:rPr lang="en-US" sz="3459" dirty="0"/>
              <a:t>	</a:t>
            </a:r>
            <a:r>
              <a:rPr lang="en-US" sz="3459" dirty="0" smtClean="0"/>
              <a:t>a </a:t>
            </a:r>
            <a:r>
              <a:rPr lang="en-US" sz="3459" dirty="0"/>
              <a:t>universal fact of human life,</a:t>
            </a:r>
            <a:r>
              <a:rPr lang="en-US" sz="3459" dirty="0" smtClean="0"/>
              <a:t> </a:t>
            </a:r>
          </a:p>
          <a:p>
            <a:pPr lvl="2"/>
            <a:r>
              <a:rPr lang="en-US" sz="3459" dirty="0"/>
              <a:t>	</a:t>
            </a:r>
            <a:r>
              <a:rPr lang="en-US" sz="3459" dirty="0" smtClean="0"/>
              <a:t>a </a:t>
            </a:r>
            <a:r>
              <a:rPr lang="en-US" sz="3459" dirty="0"/>
              <a:t>network of relationships and values,</a:t>
            </a:r>
            <a:r>
              <a:rPr lang="en-US" sz="3459" dirty="0" smtClean="0"/>
              <a:t> </a:t>
            </a:r>
          </a:p>
          <a:p>
            <a:pPr lvl="2"/>
            <a:r>
              <a:rPr lang="en-US" sz="3459" dirty="0"/>
              <a:t>	</a:t>
            </a:r>
            <a:r>
              <a:rPr lang="en-US" sz="3459" dirty="0" smtClean="0"/>
              <a:t>transmitted </a:t>
            </a:r>
            <a:r>
              <a:rPr lang="en-US" sz="3459" dirty="0"/>
              <a:t>through language, and</a:t>
            </a:r>
            <a:r>
              <a:rPr lang="en-US" sz="3459" dirty="0" smtClean="0"/>
              <a:t> </a:t>
            </a:r>
          </a:p>
          <a:p>
            <a:pPr lvl="2"/>
            <a:r>
              <a:rPr lang="en-US" sz="3459" dirty="0"/>
              <a:t>	</a:t>
            </a:r>
            <a:r>
              <a:rPr lang="en-US" sz="3459" dirty="0" smtClean="0"/>
              <a:t>a </a:t>
            </a:r>
            <a:r>
              <a:rPr lang="en-US" sz="3459" dirty="0"/>
              <a:t>filtering device.</a:t>
            </a:r>
            <a:r>
              <a:rPr lang="en-US" sz="3459" dirty="0" smtClean="0"/>
              <a:t>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fontScale="25000" lnSpcReduction="20000"/>
          </a:bodyPr>
          <a:lstStyle/>
          <a:p>
            <a:pPr>
              <a:buNone/>
            </a:pPr>
            <a:r>
              <a:rPr lang="en-US" sz="12800" dirty="0" smtClean="0"/>
              <a:t>	a new cultural vision should:</a:t>
            </a:r>
          </a:p>
          <a:p>
            <a:pPr>
              <a:buNone/>
            </a:pPr>
            <a:endParaRPr lang="en-US" sz="12800" dirty="0" smtClean="0"/>
          </a:p>
          <a:p>
            <a:pPr lvl="2"/>
            <a:r>
              <a:rPr lang="en-US" sz="12800" dirty="0" smtClean="0"/>
              <a:t> reflect Canada’s past, </a:t>
            </a:r>
          </a:p>
          <a:p>
            <a:pPr lvl="2"/>
            <a:r>
              <a:rPr lang="en-US" sz="12800" dirty="0" smtClean="0"/>
              <a:t> be</a:t>
            </a:r>
            <a:r>
              <a:rPr lang="en-US" sz="12800" dirty="0" smtClean="0"/>
              <a:t> built around a series of commonly held rights  and freedoms, </a:t>
            </a:r>
          </a:p>
          <a:p>
            <a:pPr lvl="2"/>
            <a:r>
              <a:rPr lang="en-US" sz="12800" dirty="0" smtClean="0"/>
              <a:t>be</a:t>
            </a:r>
            <a:r>
              <a:rPr lang="en-US" sz="12800" dirty="0" smtClean="0"/>
              <a:t> reflected in common traditions and symbols, and </a:t>
            </a:r>
          </a:p>
          <a:p>
            <a:pPr lvl="2"/>
            <a:r>
              <a:rPr lang="en-US" sz="12800" dirty="0" smtClean="0"/>
              <a:t> explain why inequalities exist and what should be done about them. </a:t>
            </a:r>
          </a:p>
          <a:p>
            <a:pPr>
              <a:buNone/>
            </a:pPr>
            <a:endParaRPr lang="en-US" sz="12800" dirty="0" smtClean="0"/>
          </a:p>
          <a:p>
            <a:pPr>
              <a:buNone/>
            </a:pPr>
            <a:r>
              <a:rPr lang="en-US" sz="12800" dirty="0" smtClean="0"/>
              <a:t> 	“internalize it, transform it and return it to us in a new form that incorporates the content of their first culture” (Courchéne, 1996, p.25).</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458200" cy="6172200"/>
          </a:xfrm>
        </p:spPr>
        <p:txBody>
          <a:bodyPr>
            <a:normAutofit fontScale="25000" lnSpcReduction="20000"/>
          </a:bodyPr>
          <a:lstStyle/>
          <a:p>
            <a:pPr>
              <a:buNone/>
            </a:pPr>
            <a:r>
              <a:rPr lang="en-US" sz="12800" dirty="0" smtClean="0"/>
              <a:t>	Since </a:t>
            </a:r>
            <a:r>
              <a:rPr lang="en-US" sz="12800" dirty="0"/>
              <a:t>1971, multiculturalism has been an important aspect of Canadian state </a:t>
            </a:r>
            <a:r>
              <a:rPr lang="en-US" sz="12800" dirty="0" smtClean="0"/>
              <a:t>policy.</a:t>
            </a:r>
          </a:p>
          <a:p>
            <a:pPr>
              <a:buNone/>
            </a:pPr>
            <a:endParaRPr lang="en-US" sz="12800" dirty="0" smtClean="0"/>
          </a:p>
          <a:p>
            <a:pPr>
              <a:buNone/>
            </a:pPr>
            <a:r>
              <a:rPr lang="en-US" sz="12800" dirty="0" smtClean="0"/>
              <a:t>	Multiculturalism within a bilingual framework.</a:t>
            </a:r>
          </a:p>
          <a:p>
            <a:pPr>
              <a:buNone/>
            </a:pPr>
            <a:endParaRPr lang="en-US" sz="12800" dirty="0" smtClean="0"/>
          </a:p>
          <a:p>
            <a:pPr>
              <a:buNone/>
            </a:pPr>
            <a:r>
              <a:rPr lang="en-US" sz="12800" dirty="0" smtClean="0"/>
              <a:t>	As </a:t>
            </a:r>
            <a:r>
              <a:rPr lang="en-US" sz="12800" dirty="0" smtClean="0"/>
              <a:t>Trudeau </a:t>
            </a:r>
            <a:r>
              <a:rPr lang="en-US" sz="12800" dirty="0" smtClean="0"/>
              <a:t>noted in </a:t>
            </a:r>
            <a:r>
              <a:rPr lang="en-US" sz="12800" dirty="0" smtClean="0"/>
              <a:t>1971, b</a:t>
            </a:r>
            <a:r>
              <a:rPr lang="en-US" sz="12800" dirty="0" smtClean="0"/>
              <a:t>ilingualism is essential for Canadian unity and immigration is essential for the nation’s economic growth.</a:t>
            </a:r>
          </a:p>
          <a:p>
            <a:pPr>
              <a:buNone/>
            </a:pPr>
            <a:endParaRPr lang="en-US" sz="12800" dirty="0" smtClean="0"/>
          </a:p>
          <a:p>
            <a:pPr>
              <a:buNone/>
            </a:pPr>
            <a:r>
              <a:rPr lang="en-US" sz="12800" dirty="0"/>
              <a:t>	</a:t>
            </a:r>
            <a:r>
              <a:rPr lang="en-US" sz="12800" dirty="0" smtClean="0"/>
              <a:t>Multiculturalism is in response to </a:t>
            </a:r>
            <a:r>
              <a:rPr lang="en-US" sz="12800" dirty="0" smtClean="0"/>
              <a:t>the discontent expressed by immigrant groups to the designation of French and English as official languages (</a:t>
            </a:r>
            <a:r>
              <a:rPr lang="en-US" sz="12800" dirty="0" err="1" smtClean="0"/>
              <a:t>Esses</a:t>
            </a:r>
            <a:r>
              <a:rPr lang="en-US" sz="12800" dirty="0" smtClean="0"/>
              <a:t> &amp; Gardner, 1996). </a:t>
            </a:r>
          </a:p>
          <a:p>
            <a:pPr>
              <a:buNone/>
            </a:pPr>
            <a:r>
              <a:rPr lang="en-US" sz="5818" dirty="0" smtClean="0"/>
              <a:t> </a:t>
            </a:r>
          </a:p>
          <a:p>
            <a:pPr>
              <a:buNone/>
            </a:pPr>
            <a:endParaRPr lang="en-US" sz="3459" dirty="0" smtClean="0"/>
          </a:p>
          <a:p>
            <a:endParaRPr lang="en-US" sz="3459" dirty="0" smtClean="0"/>
          </a:p>
          <a:p>
            <a:pPr>
              <a:buNone/>
            </a:pPr>
            <a:r>
              <a:rPr lang="en-US" sz="3459" dirty="0" smtClean="0"/>
              <a:t>	</a:t>
            </a:r>
          </a:p>
          <a:p>
            <a:pPr>
              <a:buNone/>
            </a:pPr>
            <a:endParaRPr lang="en-US" dirty="0" smtClean="0"/>
          </a:p>
          <a:p>
            <a:pPr>
              <a:buNone/>
            </a:pPr>
            <a:endParaRPr lang="en-US" dirty="0" smtClean="0"/>
          </a:p>
          <a:p>
            <a:endParaRPr lang="en-US" dirty="0" smtClean="0"/>
          </a:p>
          <a:p>
            <a:endParaRPr lang="en-US" dirty="0" smtClean="0"/>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00800"/>
          </a:xfrm>
        </p:spPr>
        <p:txBody>
          <a:bodyPr>
            <a:normAutofit fontScale="40000" lnSpcReduction="20000"/>
          </a:bodyPr>
          <a:lstStyle/>
          <a:p>
            <a:pPr>
              <a:buNone/>
            </a:pPr>
            <a:r>
              <a:rPr lang="en-US" sz="5818" dirty="0" smtClean="0"/>
              <a:t>	</a:t>
            </a:r>
            <a:r>
              <a:rPr lang="en-US" sz="8000" dirty="0" smtClean="0"/>
              <a:t>Young (1984): the policy assumes that inequality is based on individualistic prejudices.</a:t>
            </a:r>
          </a:p>
          <a:p>
            <a:pPr>
              <a:buNone/>
            </a:pPr>
            <a:r>
              <a:rPr lang="en-US" sz="8000" dirty="0" smtClean="0"/>
              <a:t> </a:t>
            </a:r>
          </a:p>
          <a:p>
            <a:pPr>
              <a:buNone/>
            </a:pPr>
            <a:r>
              <a:rPr lang="en-US" sz="8000" dirty="0" smtClean="0"/>
              <a:t>	understanding exploitation or oppression is impossible without making sense of them in terms of the </a:t>
            </a:r>
            <a:r>
              <a:rPr lang="en-US" sz="8000" dirty="0"/>
              <a:t>n</a:t>
            </a:r>
            <a:r>
              <a:rPr lang="en-US" sz="8000" dirty="0" smtClean="0"/>
              <a:t>ation. </a:t>
            </a:r>
          </a:p>
          <a:p>
            <a:pPr>
              <a:buNone/>
            </a:pPr>
            <a:r>
              <a:rPr lang="en-US" sz="8000" dirty="0" smtClean="0"/>
              <a:t>	</a:t>
            </a:r>
          </a:p>
          <a:p>
            <a:pPr>
              <a:buNone/>
            </a:pPr>
            <a:r>
              <a:rPr lang="en-US" sz="8000" dirty="0"/>
              <a:t>	</a:t>
            </a:r>
            <a:r>
              <a:rPr lang="en-US" sz="8000" dirty="0" smtClean="0"/>
              <a:t>“the </a:t>
            </a:r>
            <a:r>
              <a:rPr lang="en-US" sz="8000" dirty="0" smtClean="0"/>
              <a:t>national social identity in Canada has been fabricated into a certain nationality through maintaining the dominance of a certain patriarchal Englishness against and under which all others are subordinated” (Young, 1984, p.10). </a:t>
            </a:r>
            <a:endParaRPr lang="en-US" sz="8000"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458200" cy="5638800"/>
          </a:xfrm>
        </p:spPr>
        <p:txBody>
          <a:bodyPr>
            <a:normAutofit fontScale="25000" lnSpcReduction="20000"/>
          </a:bodyPr>
          <a:lstStyle/>
          <a:p>
            <a:pPr>
              <a:buNone/>
            </a:pPr>
            <a:r>
              <a:rPr lang="en-US" sz="5818" i="1" dirty="0" smtClean="0"/>
              <a:t>	</a:t>
            </a:r>
            <a:r>
              <a:rPr lang="en-US" sz="12800" i="1" dirty="0" smtClean="0"/>
              <a:t>Critical multiculturalism </a:t>
            </a:r>
            <a:r>
              <a:rPr lang="en-US" sz="12800" dirty="0" smtClean="0"/>
              <a:t>was term first coined by the Chicago Cultural Studies Group (1992) as a way of critiquing the way in which: </a:t>
            </a:r>
          </a:p>
          <a:p>
            <a:pPr>
              <a:buNone/>
            </a:pPr>
            <a:endParaRPr lang="en-US" sz="12800" dirty="0" smtClean="0"/>
          </a:p>
          <a:p>
            <a:pPr lvl="2"/>
            <a:r>
              <a:rPr lang="en-US" sz="12800" dirty="0" smtClean="0"/>
              <a:t>multiculturalism has been dominated by Anglo-American discourses,</a:t>
            </a:r>
          </a:p>
          <a:p>
            <a:pPr lvl="2">
              <a:buNone/>
            </a:pPr>
            <a:r>
              <a:rPr lang="en-US" sz="12800" dirty="0" smtClean="0"/>
              <a:t> </a:t>
            </a:r>
          </a:p>
          <a:p>
            <a:pPr lvl="2"/>
            <a:r>
              <a:rPr lang="en-US" sz="12800" dirty="0" smtClean="0"/>
              <a:t>shorn of its critical content by corporate interests, and </a:t>
            </a:r>
          </a:p>
          <a:p>
            <a:pPr lvl="2"/>
            <a:endParaRPr lang="en-US" sz="12800" dirty="0" smtClean="0"/>
          </a:p>
          <a:p>
            <a:pPr lvl="2"/>
            <a:r>
              <a:rPr lang="en-US" sz="12800" dirty="0" smtClean="0"/>
              <a:t>filled with western-orientated identity politics.</a:t>
            </a:r>
          </a:p>
          <a:p>
            <a:pPr>
              <a:buNone/>
            </a:pPr>
            <a:endParaRPr lang="en-US" sz="8000" dirty="0" smtClean="0"/>
          </a:p>
          <a:p>
            <a:pPr>
              <a:buNone/>
            </a:pPr>
            <a:r>
              <a:rPr lang="en-US" sz="8000" dirty="0" smtClean="0"/>
              <a:t>	</a:t>
            </a:r>
            <a:endParaRPr lang="en-US" sz="8000" dirty="0" smtClean="0"/>
          </a:p>
          <a:p>
            <a:pPr>
              <a:buNone/>
            </a:pPr>
            <a:r>
              <a:rPr lang="en-US" sz="8000" dirty="0" smtClean="0"/>
              <a:t>	</a:t>
            </a:r>
          </a:p>
          <a:p>
            <a:pPr>
              <a:buNone/>
            </a:pPr>
            <a:r>
              <a:rPr lang="en-US" sz="5818" dirty="0" smtClean="0"/>
              <a:t>	</a:t>
            </a:r>
            <a:endParaRPr lang="en-US" sz="5818" dirty="0" smtClean="0"/>
          </a:p>
          <a:p>
            <a:pPr>
              <a:buNone/>
            </a:pPr>
            <a:endParaRPr lang="en-US" sz="12800"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pPr>
              <a:buNone/>
            </a:pPr>
            <a:r>
              <a:rPr lang="en-US" dirty="0" smtClean="0"/>
              <a:t>	</a:t>
            </a:r>
            <a:r>
              <a:rPr lang="en-US" sz="3459" dirty="0" smtClean="0"/>
              <a:t>Corson (1990) noted that multicultural education is laudable only if it is augmented with anti-racist pedagogy. </a:t>
            </a:r>
          </a:p>
          <a:p>
            <a:pPr>
              <a:buNone/>
            </a:pPr>
            <a:endParaRPr lang="en-US" sz="3459" dirty="0" smtClean="0"/>
          </a:p>
          <a:p>
            <a:pPr>
              <a:buNone/>
            </a:pPr>
            <a:r>
              <a:rPr lang="en-US" sz="3459" dirty="0" smtClean="0"/>
              <a:t>	Without this addition, multiculturalism "may provide only a veneer of change that perpetuates discriminatory educational structures. It does little to examine the causes of minority students’ academic difficulties nor to mitigate variations in achievement that different groups have" (p. 150).</a:t>
            </a:r>
          </a:p>
          <a:p>
            <a:pPr>
              <a:buNone/>
            </a:pPr>
            <a:r>
              <a:rPr lang="en-US" i="1" dirty="0" smtClean="0"/>
              <a:t> </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4525963"/>
          </a:xfrm>
        </p:spPr>
        <p:txBody>
          <a:bodyPr>
            <a:normAutofit lnSpcReduction="10000"/>
          </a:bodyPr>
          <a:lstStyle/>
          <a:p>
            <a:pPr marL="342900" lvl="8" indent="-342900">
              <a:buNone/>
            </a:pPr>
            <a:r>
              <a:rPr lang="en-US" sz="3200" dirty="0" smtClean="0"/>
              <a:t>	</a:t>
            </a:r>
            <a:r>
              <a:rPr lang="en-US" sz="3200" i="1" dirty="0" smtClean="0"/>
              <a:t>Critical multicultural education </a:t>
            </a:r>
            <a:r>
              <a:rPr lang="en-US" sz="3200" dirty="0" smtClean="0"/>
              <a:t>is an alternative to traditional approaches in that it has social transformation as its explicit goal (May, 1999). </a:t>
            </a:r>
          </a:p>
          <a:p>
            <a:pPr marL="342900" lvl="8" indent="-342900">
              <a:buNone/>
            </a:pPr>
            <a:endParaRPr lang="en-US" sz="3200" dirty="0" smtClean="0"/>
          </a:p>
          <a:p>
            <a:pPr marL="342900" lvl="8" indent="-342900">
              <a:buNone/>
            </a:pPr>
            <a:r>
              <a:rPr lang="en-US" sz="3200" dirty="0" smtClean="0"/>
              <a:t>	It not just for people who have been historically marginalized, but for all students (Kubota, 2004). </a:t>
            </a:r>
          </a:p>
          <a:p>
            <a:pPr>
              <a:buNone/>
            </a:pP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410200"/>
          </a:xfrm>
        </p:spPr>
        <p:txBody>
          <a:bodyPr>
            <a:normAutofit fontScale="92500" lnSpcReduction="10000"/>
          </a:bodyPr>
          <a:lstStyle/>
          <a:p>
            <a:pPr>
              <a:buNone/>
            </a:pPr>
            <a:r>
              <a:rPr lang="en-US" i="1" dirty="0" smtClean="0"/>
              <a:t>	</a:t>
            </a:r>
            <a:r>
              <a:rPr lang="en-US" dirty="0" smtClean="0"/>
              <a:t>“</a:t>
            </a:r>
            <a:r>
              <a:rPr lang="en-US" i="1" dirty="0" smtClean="0"/>
              <a:t>voice</a:t>
            </a:r>
            <a:r>
              <a:rPr lang="en-US" dirty="0" smtClean="0"/>
              <a:t> refers </a:t>
            </a:r>
            <a:r>
              <a:rPr lang="en-US" dirty="0"/>
              <a:t>to those repressed histories, memories and experiences of </a:t>
            </a:r>
            <a:r>
              <a:rPr lang="en-US" dirty="0" err="1"/>
              <a:t>diasporic</a:t>
            </a:r>
            <a:r>
              <a:rPr lang="en-US" dirty="0"/>
              <a:t> and marginalized </a:t>
            </a:r>
            <a:r>
              <a:rPr lang="en-US" dirty="0" smtClean="0"/>
              <a:t>people”</a:t>
            </a:r>
          </a:p>
          <a:p>
            <a:pPr>
              <a:buNone/>
            </a:pPr>
            <a:endParaRPr lang="en-US" dirty="0" smtClean="0"/>
          </a:p>
          <a:p>
            <a:pPr>
              <a:buNone/>
            </a:pPr>
            <a:r>
              <a:rPr lang="en-US" dirty="0" smtClean="0"/>
              <a:t>	</a:t>
            </a:r>
            <a:r>
              <a:rPr lang="en-US" dirty="0" err="1" smtClean="0"/>
              <a:t>Bakhtin</a:t>
            </a:r>
            <a:r>
              <a:rPr lang="en-US" dirty="0" smtClean="0"/>
              <a:t> (1982): </a:t>
            </a:r>
            <a:r>
              <a:rPr lang="en-US" dirty="0" err="1" smtClean="0"/>
              <a:t>heteroglossia</a:t>
            </a:r>
            <a:endParaRPr lang="en-US" dirty="0" smtClean="0"/>
          </a:p>
          <a:p>
            <a:pPr>
              <a:buNone/>
            </a:pPr>
            <a:endParaRPr lang="en-US" dirty="0" smtClean="0"/>
          </a:p>
          <a:p>
            <a:pPr>
              <a:buNone/>
            </a:pPr>
            <a:r>
              <a:rPr lang="en-US" dirty="0" smtClean="0"/>
              <a:t>	</a:t>
            </a:r>
            <a:r>
              <a:rPr lang="en-US" dirty="0" err="1" smtClean="0"/>
              <a:t>Voloshinov</a:t>
            </a:r>
            <a:r>
              <a:rPr lang="en-US" dirty="0" smtClean="0"/>
              <a:t> </a:t>
            </a:r>
            <a:r>
              <a:rPr lang="en-US" dirty="0"/>
              <a:t>(2006</a:t>
            </a:r>
            <a:r>
              <a:rPr lang="en-US" dirty="0" smtClean="0"/>
              <a:t>): “every </a:t>
            </a:r>
            <a:r>
              <a:rPr lang="en-US" dirty="0"/>
              <a:t>speech act and dialogic exchange </a:t>
            </a:r>
            <a:r>
              <a:rPr lang="en-US" dirty="0" err="1" smtClean="0"/>
              <a:t>revoic[es</a:t>
            </a:r>
            <a:r>
              <a:rPr lang="en-US" dirty="0" smtClean="0"/>
              <a:t>] </a:t>
            </a:r>
            <a:r>
              <a:rPr lang="en-US" dirty="0"/>
              <a:t>and </a:t>
            </a:r>
            <a:r>
              <a:rPr lang="en-US" dirty="0" err="1" smtClean="0"/>
              <a:t>invok[es</a:t>
            </a:r>
            <a:r>
              <a:rPr lang="en-US" dirty="0" smtClean="0"/>
              <a:t>] </a:t>
            </a:r>
            <a:r>
              <a:rPr lang="en-US" dirty="0" err="1"/>
              <a:t>intertextually</a:t>
            </a:r>
            <a:r>
              <a:rPr lang="en-US" dirty="0"/>
              <a:t> prior class struggles and </a:t>
            </a:r>
            <a:r>
              <a:rPr lang="en-US" dirty="0" smtClean="0"/>
              <a:t>exchanges”.</a:t>
            </a:r>
            <a:r>
              <a:rPr lang="en-US" dirty="0" smtClean="0"/>
              <a:t> </a:t>
            </a:r>
          </a:p>
          <a:p>
            <a:pPr lvl="8">
              <a:buNone/>
            </a:pPr>
            <a:r>
              <a:rPr lang="en-US" sz="3200" dirty="0" smtClean="0"/>
              <a:t>(Luke, 2008, p.7).</a:t>
            </a:r>
          </a:p>
          <a:p>
            <a:pPr lvl="8">
              <a:buNone/>
            </a:pP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normAutofit lnSpcReduction="10000"/>
          </a:bodyPr>
          <a:lstStyle/>
          <a:p>
            <a:pPr>
              <a:buNone/>
            </a:pPr>
            <a:r>
              <a:rPr lang="en-US" dirty="0" smtClean="0"/>
              <a:t>	Teachers</a:t>
            </a:r>
            <a:r>
              <a:rPr lang="en-US" dirty="0"/>
              <a:t>! This is the kind of work required of you: You must </a:t>
            </a:r>
            <a:r>
              <a:rPr lang="en-US" dirty="0" smtClean="0"/>
              <a:t>get acquainted </a:t>
            </a:r>
            <a:r>
              <a:rPr lang="en-US" dirty="0"/>
              <a:t>with these people of divers nationalities and </a:t>
            </a:r>
            <a:r>
              <a:rPr lang="en-US" dirty="0" smtClean="0"/>
              <a:t>interpret to </a:t>
            </a:r>
            <a:r>
              <a:rPr lang="en-US" dirty="0"/>
              <a:t>them what our Canadian citizenship means. The solution of </a:t>
            </a:r>
            <a:r>
              <a:rPr lang="en-US" dirty="0" smtClean="0"/>
              <a:t>the racial </a:t>
            </a:r>
            <a:r>
              <a:rPr lang="en-US" dirty="0"/>
              <a:t>problem lies almost wholly in your hands; the future of </a:t>
            </a:r>
            <a:r>
              <a:rPr lang="en-US" dirty="0" smtClean="0"/>
              <a:t>our glorious </a:t>
            </a:r>
            <a:r>
              <a:rPr lang="en-US" dirty="0"/>
              <a:t>country largely depends upon your attitude on this </a:t>
            </a:r>
            <a:r>
              <a:rPr lang="en-US" dirty="0" smtClean="0"/>
              <a:t>national issue</a:t>
            </a:r>
            <a:r>
              <a:rPr lang="en-US" dirty="0"/>
              <a:t>.</a:t>
            </a:r>
            <a:r>
              <a:rPr lang="en-US" dirty="0" smtClean="0"/>
              <a:t> </a:t>
            </a:r>
          </a:p>
          <a:p>
            <a:pPr>
              <a:buNone/>
            </a:pPr>
            <a:r>
              <a:rPr lang="en-US" dirty="0" smtClean="0"/>
              <a:t>									(</a:t>
            </a:r>
            <a:r>
              <a:rPr lang="en-US" dirty="0"/>
              <a:t>Anderson, 1918, p. 135).</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lstStyle/>
          <a:p>
            <a:pPr>
              <a:buNone/>
            </a:pPr>
            <a:r>
              <a:rPr lang="en-US" dirty="0" smtClean="0"/>
              <a:t>	Defining </a:t>
            </a:r>
            <a:r>
              <a:rPr lang="en-US" dirty="0"/>
              <a:t>Canadian culture and preparing </a:t>
            </a:r>
            <a:r>
              <a:rPr lang="en-US" dirty="0" smtClean="0"/>
              <a:t>L2 teachers </a:t>
            </a:r>
            <a:r>
              <a:rPr lang="en-US" dirty="0"/>
              <a:t>to integrate </a:t>
            </a:r>
            <a:r>
              <a:rPr lang="en-US" dirty="0" smtClean="0"/>
              <a:t>it in </a:t>
            </a:r>
            <a:r>
              <a:rPr lang="en-US" dirty="0"/>
              <a:t>a comprehensive and relevant way in our multicultural </a:t>
            </a:r>
            <a:r>
              <a:rPr lang="en-US" dirty="0" smtClean="0"/>
              <a:t>classrooms is </a:t>
            </a:r>
            <a:r>
              <a:rPr lang="en-US" dirty="0"/>
              <a:t>certainly one of the greatest challenges our profession has faced </a:t>
            </a:r>
            <a:r>
              <a:rPr lang="en-US" dirty="0" smtClean="0"/>
              <a:t>in the </a:t>
            </a:r>
            <a:r>
              <a:rPr lang="en-US" dirty="0"/>
              <a:t>last few decades.</a:t>
            </a:r>
            <a:r>
              <a:rPr lang="en-US" dirty="0" smtClean="0"/>
              <a:t> </a:t>
            </a:r>
          </a:p>
          <a:p>
            <a:pPr>
              <a:buNone/>
            </a:pPr>
            <a:r>
              <a:rPr lang="en-US" dirty="0" smtClean="0"/>
              <a:t>									(Courchéne</a:t>
            </a:r>
            <a:r>
              <a:rPr lang="en-US" dirty="0"/>
              <a:t>, 1996, p. 14</a:t>
            </a:r>
            <a:r>
              <a:rPr lang="en-US" dirty="0" smtClean="0"/>
              <a: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162</TotalTime>
  <Words>700</Words>
  <Application>Microsoft Macintosh PowerPoint</Application>
  <PresentationFormat>On-screen Show (4:3)</PresentationFormat>
  <Paragraphs>74</Paragraphs>
  <Slides>11</Slides>
  <Notes>1</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Office Theme</vt:lpstr>
      <vt:lpstr>Citizenship Education and Critical Multiculturalism in the Canadian Context</vt:lpstr>
      <vt:lpstr>Slide 2</vt:lpstr>
      <vt:lpstr>Slide 3</vt:lpstr>
      <vt:lpstr>Slide 4</vt:lpstr>
      <vt:lpstr>Slide 5</vt:lpstr>
      <vt:lpstr>Slide 6</vt:lpstr>
      <vt:lpstr>Slide 7</vt:lpstr>
      <vt:lpstr>Slide 8</vt:lpstr>
      <vt:lpstr>Slide 9</vt:lpstr>
      <vt:lpstr>Slide 10</vt:lpstr>
      <vt:lpstr>Slide 11</vt:lpstr>
    </vt:vector>
  </TitlesOfParts>
  <Company>University of Ottawa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Douglas Fleming</dc:creator>
  <cp:lastModifiedBy>Douglas Fleming</cp:lastModifiedBy>
  <cp:revision>17</cp:revision>
  <dcterms:created xsi:type="dcterms:W3CDTF">2009-10-18T21:01:35Z</dcterms:created>
  <dcterms:modified xsi:type="dcterms:W3CDTF">2009-10-18T23:43:57Z</dcterms:modified>
</cp:coreProperties>
</file>