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3" d="100"/>
          <a:sy n="93" d="100"/>
        </p:scale>
        <p:origin x="-880"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84581755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s://www.youtube.com/watch?v=dmsqXwnqIw4"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a:spcBef>
                <a:spcPts val="0"/>
              </a:spcBef>
            </a:pPr>
            <a:r>
              <a:rPr lang="en"/>
              <a:t>Language does not impede on oral communication. In fact, deaf children who sign earlier are stronger even in early intensive English programs.</a:t>
            </a:r>
          </a:p>
          <a:p>
            <a:pPr marL="457200" lvl="0" indent="-228600">
              <a:spcBef>
                <a:spcPts val="0"/>
              </a:spcBef>
            </a:pPr>
            <a:r>
              <a:rPr lang="en"/>
              <a:t>Capitalizing on primary communication means ASL would be the primary language, and English secondary. This is interesting because...</a:t>
            </a:r>
          </a:p>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None/>
            </a:pPr>
            <a:r>
              <a:rPr lang="en" sz="1200">
                <a:solidFill>
                  <a:srgbClr val="434343"/>
                </a:solidFill>
              </a:rPr>
              <a:t>“What differentiates deaf children’s use of overgeneralization from hearing children’s is its long-term persistence and its extension to larger syntactic domains.”(84) -  Limited input, isolation, structures being taught.(86)</a:t>
            </a:r>
          </a:p>
          <a:p>
            <a:pPr lvl="0" rtl="0">
              <a:lnSpc>
                <a:spcPct val="115000"/>
              </a:lnSpc>
              <a:spcBef>
                <a:spcPts val="0"/>
              </a:spcBef>
              <a:spcAft>
                <a:spcPts val="1600"/>
              </a:spcAft>
              <a:buNone/>
            </a:pPr>
            <a:endParaRPr sz="1200">
              <a:solidFill>
                <a:srgbClr val="434343"/>
              </a:solidFill>
            </a:endParaRPr>
          </a:p>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lvl="0" indent="0" rtl="0">
              <a:lnSpc>
                <a:spcPct val="115000"/>
              </a:lnSpc>
              <a:spcBef>
                <a:spcPts val="0"/>
              </a:spcBef>
              <a:buNone/>
            </a:pPr>
            <a:endParaRPr>
              <a:latin typeface="Calibri"/>
              <a:ea typeface="Calibri"/>
              <a:cs typeface="Calibri"/>
              <a:sym typeface="Calibri"/>
            </a:endParaRPr>
          </a:p>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rtl="0">
              <a:spcBef>
                <a:spcPts val="0"/>
              </a:spcBef>
              <a:buAutoNum type="arabicPeriod"/>
            </a:pPr>
            <a:r>
              <a:rPr lang="en"/>
              <a:t>2nd is easier - whose order in the 2nd is in the subject position</a:t>
            </a:r>
          </a:p>
          <a:p>
            <a:pPr marL="457200" lvl="0" indent="-228600" rtl="0">
              <a:spcBef>
                <a:spcPts val="0"/>
              </a:spcBef>
              <a:buAutoNum type="arabicPeriod"/>
            </a:pPr>
            <a:r>
              <a:rPr lang="en"/>
              <a:t>2nd is easier - who is in the object position for the 1st</a:t>
            </a:r>
          </a:p>
          <a:p>
            <a:pPr marL="457200" lvl="0" indent="-228600" rtl="0">
              <a:spcBef>
                <a:spcPts val="0"/>
              </a:spcBef>
              <a:buAutoNum type="arabicPeriod"/>
            </a:pPr>
            <a:r>
              <a:rPr lang="en"/>
              <a:t>1st is easier - in the 2nd, who is in the object position </a:t>
            </a:r>
          </a:p>
          <a:p>
            <a:pPr marL="457200" lvl="0" indent="-228600" rtl="0">
              <a:spcBef>
                <a:spcPts val="0"/>
              </a:spcBef>
              <a:buAutoNum type="arabicPeriod"/>
            </a:pPr>
            <a:r>
              <a:rPr lang="en"/>
              <a:t>1st is easier - in the 2nd, who is in the object position </a:t>
            </a:r>
          </a:p>
          <a:p>
            <a:pPr marL="457200" lvl="0" indent="-228600">
              <a:spcBef>
                <a:spcPts val="0"/>
              </a:spcBef>
              <a:buAutoNum type="arabicPeriod"/>
            </a:pPr>
            <a:r>
              <a:rPr lang="en"/>
              <a:t>2nd is easier - for this one, who is in the subject position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3" name="Shape 2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Make connection between children who are born deaf and their ability to become literate English readers and writers (which will have consequences later in their lives)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n" sz="1800" u="sng">
                <a:solidFill>
                  <a:schemeClr val="accent5"/>
                </a:solidFill>
                <a:latin typeface="Open Sans"/>
                <a:ea typeface="Open Sans"/>
                <a:cs typeface="Open Sans"/>
                <a:sym typeface="Open Sans"/>
                <a:hlinkClick r:id="rId3"/>
              </a:rPr>
              <a:t>https://www.youtube.com/watch?v=dmsqXwnqIw4</a:t>
            </a:r>
            <a:r>
              <a:rPr lang="en" sz="1800">
                <a:solidFill>
                  <a:schemeClr val="dk2"/>
                </a:solidFill>
                <a:latin typeface="Open Sans"/>
                <a:ea typeface="Open Sans"/>
                <a:cs typeface="Open Sans"/>
                <a:sym typeface="Open Sans"/>
              </a:rPr>
              <a:t> </a:t>
            </a:r>
          </a:p>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hyperlink" Target="http://www.starkeycanada.ca/hearing-loss-simulator" TargetMode="External"/><Relationship Id="rId4" Type="http://schemas.openxmlformats.org/officeDocument/2006/relationships/hyperlink" Target="http://www.beltonehearingtest.com/" TargetMode="External"/><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hyperlink" Target="http://youtube.com/v/EuD2iNVMS_4" TargetMode="External"/><Relationship Id="rId4" Type="http://schemas.openxmlformats.org/officeDocument/2006/relationships/image" Target="../media/image5.jpg"/><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hyperlink" Target="http://www.jstor.org/stable/23868759" TargetMode="External"/><Relationship Id="rId4" Type="http://schemas.openxmlformats.org/officeDocument/2006/relationships/hyperlink" Target="http://www.jstor.org/stable/27540092" TargetMode="External"/><Relationship Id="rId5" Type="http://schemas.openxmlformats.org/officeDocument/2006/relationships/hyperlink" Target="http://www.jstor.org/stable/30182118" TargetMode="External"/><Relationship Id="rId6" Type="http://schemas.openxmlformats.org/officeDocument/2006/relationships/hyperlink" Target="http://www.asha.org/public/hearing/What-is-Hearing-Loss/" TargetMode="External"/><Relationship Id="rId7" Type="http://schemas.openxmlformats.org/officeDocument/2006/relationships/hyperlink" Target="http://www.jstor.org/stable/40030438" TargetMode="External"/><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www.asha.org/public/hearing/Types-of-Hearing-Loss/" TargetMode="External"/><Relationship Id="rId4" Type="http://schemas.openxmlformats.org/officeDocument/2006/relationships/hyperlink" Target="http://www.asha.org/public/hearing/Degree-of-Hearing-Loss/" TargetMode="External"/><Relationship Id="rId5" Type="http://schemas.openxmlformats.org/officeDocument/2006/relationships/hyperlink" Target="http://www.asha.org/public/hearing/Configuration-of-Hearing-Loss/" TargetMode="External"/><Relationship Id="rId6" Type="http://schemas.openxmlformats.org/officeDocument/2006/relationships/hyperlink" Target="http://www.asha.org/public/hearing/Effects-of-Hearing-Loss-on-Development/" TargetMode="External"/><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youtube.com/v/dmsqXwnqIw4" TargetMode="External"/><Relationship Id="rId4" Type="http://schemas.openxmlformats.org/officeDocument/2006/relationships/image" Target="../media/image3.jp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315281"/>
            <a:ext cx="7136700" cy="1611300"/>
          </a:xfrm>
          <a:prstGeom prst="rect">
            <a:avLst/>
          </a:prstGeom>
        </p:spPr>
        <p:txBody>
          <a:bodyPr lIns="91425" tIns="91425" rIns="91425" bIns="91425" anchor="b" anchorCtr="0">
            <a:noAutofit/>
          </a:bodyPr>
          <a:lstStyle/>
          <a:p>
            <a:pPr lvl="0">
              <a:spcBef>
                <a:spcPts val="0"/>
              </a:spcBef>
              <a:buNone/>
            </a:pPr>
            <a:r>
              <a:rPr lang="en" sz="4800"/>
              <a:t>Deaf or Hard of Hearing Students in the Classroom</a:t>
            </a:r>
          </a:p>
        </p:txBody>
      </p:sp>
      <p:sp>
        <p:nvSpPr>
          <p:cNvPr id="67" name="Shape 67"/>
          <p:cNvSpPr txBox="1">
            <a:spLocks noGrp="1"/>
          </p:cNvSpPr>
          <p:nvPr>
            <p:ph type="subTitle" idx="1"/>
          </p:nvPr>
        </p:nvSpPr>
        <p:spPr>
          <a:xfrm>
            <a:off x="2137250" y="2952739"/>
            <a:ext cx="4870500" cy="792600"/>
          </a:xfrm>
          <a:prstGeom prst="rect">
            <a:avLst/>
          </a:prstGeom>
        </p:spPr>
        <p:txBody>
          <a:bodyPr lIns="91425" tIns="91425" rIns="91425" bIns="91425" anchor="t" anchorCtr="0">
            <a:noAutofit/>
          </a:bodyPr>
          <a:lstStyle/>
          <a:p>
            <a:pPr lvl="0">
              <a:spcBef>
                <a:spcPts val="0"/>
              </a:spcBef>
              <a:buNone/>
            </a:pPr>
            <a:r>
              <a:rPr lang="en" sz="2000" dirty="0" smtClean="0"/>
              <a:t>Brandon</a:t>
            </a:r>
            <a:r>
              <a:rPr lang="en-US" sz="2000" dirty="0" smtClean="0"/>
              <a:t> </a:t>
            </a:r>
            <a:r>
              <a:rPr lang="en-US" sz="2000" dirty="0" err="1" smtClean="0"/>
              <a:t>Renelli</a:t>
            </a:r>
            <a:r>
              <a:rPr lang="en" sz="2000" dirty="0" smtClean="0"/>
              <a:t>, Connor</a:t>
            </a:r>
            <a:r>
              <a:rPr lang="en-US" sz="2000" dirty="0" smtClean="0"/>
              <a:t> </a:t>
            </a:r>
            <a:r>
              <a:rPr lang="en-US" sz="2000" dirty="0" err="1" smtClean="0"/>
              <a:t>Hanak</a:t>
            </a:r>
            <a:r>
              <a:rPr lang="en" sz="2000" dirty="0" smtClean="0"/>
              <a:t>, </a:t>
            </a:r>
            <a:endParaRPr lang="en-US" sz="2000" dirty="0" smtClean="0"/>
          </a:p>
          <a:p>
            <a:pPr lvl="0">
              <a:spcBef>
                <a:spcPts val="0"/>
              </a:spcBef>
              <a:buNone/>
            </a:pPr>
            <a:r>
              <a:rPr lang="en" sz="2000" dirty="0" smtClean="0"/>
              <a:t>Heliya</a:t>
            </a:r>
            <a:r>
              <a:rPr lang="en-US" sz="2000" dirty="0" smtClean="0"/>
              <a:t> </a:t>
            </a:r>
            <a:r>
              <a:rPr lang="en-US" sz="2000" dirty="0" err="1" smtClean="0"/>
              <a:t>Mirshahi</a:t>
            </a:r>
            <a:r>
              <a:rPr lang="en" sz="2000" dirty="0" smtClean="0"/>
              <a:t> </a:t>
            </a:r>
            <a:r>
              <a:rPr lang="en" sz="2000" dirty="0"/>
              <a:t>and </a:t>
            </a:r>
            <a:r>
              <a:rPr lang="en" sz="2000" dirty="0" smtClean="0"/>
              <a:t>Shazma</a:t>
            </a:r>
            <a:r>
              <a:rPr lang="en-US" sz="2000" dirty="0" smtClean="0"/>
              <a:t> </a:t>
            </a:r>
            <a:r>
              <a:rPr lang="en-US" sz="2000" dirty="0" err="1" smtClean="0"/>
              <a:t>Khimji</a:t>
            </a:r>
            <a:endParaRPr lang="en-US" sz="2000" dirty="0" smtClean="0"/>
          </a:p>
          <a:p>
            <a:pPr lvl="0">
              <a:spcBef>
                <a:spcPts val="0"/>
              </a:spcBef>
              <a:buNone/>
            </a:pPr>
            <a:endParaRPr lang="en"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What does this mean for deaf/HH readers &amp; writers?</a:t>
            </a:r>
          </a:p>
        </p:txBody>
      </p:sp>
      <p:sp>
        <p:nvSpPr>
          <p:cNvPr id="125" name="Shape 125"/>
          <p:cNvSpPr txBox="1">
            <a:spLocks noGrp="1"/>
          </p:cNvSpPr>
          <p:nvPr>
            <p:ph type="body" idx="1"/>
          </p:nvPr>
        </p:nvSpPr>
        <p:spPr>
          <a:xfrm>
            <a:off x="311700" y="1736525"/>
            <a:ext cx="8520600" cy="1791000"/>
          </a:xfrm>
          <a:prstGeom prst="rect">
            <a:avLst/>
          </a:prstGeom>
        </p:spPr>
        <p:txBody>
          <a:bodyPr lIns="91425" tIns="91425" rIns="91425" bIns="91425" anchor="t" anchorCtr="0">
            <a:noAutofit/>
          </a:bodyPr>
          <a:lstStyle/>
          <a:p>
            <a:pPr lvl="0">
              <a:spcBef>
                <a:spcPts val="0"/>
              </a:spcBef>
              <a:buNone/>
            </a:pPr>
            <a:r>
              <a:rPr lang="en" sz="1600">
                <a:solidFill>
                  <a:srgbClr val="434343"/>
                </a:solidFill>
              </a:rPr>
              <a:t>“...the critical feature of initial input is that it is consistent, adequate, and interactive, not whether it is auditory or visual...higher level cognitive processes and intellectual abilities depend on information input, not speech input. If the input to the child does not carry information in a usable format, there is no information transmission.”(89)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216425"/>
            <a:ext cx="8520600" cy="707400"/>
          </a:xfrm>
          <a:prstGeom prst="rect">
            <a:avLst/>
          </a:prstGeom>
        </p:spPr>
        <p:txBody>
          <a:bodyPr lIns="91425" tIns="91425" rIns="91425" bIns="91425" anchor="t" anchorCtr="0">
            <a:noAutofit/>
          </a:bodyPr>
          <a:lstStyle/>
          <a:p>
            <a:pPr lvl="0">
              <a:spcBef>
                <a:spcPts val="0"/>
              </a:spcBef>
              <a:buNone/>
            </a:pPr>
            <a:r>
              <a:rPr lang="en"/>
              <a:t>Capitalizing on primary communication</a:t>
            </a:r>
          </a:p>
          <a:p>
            <a:pPr lvl="0">
              <a:spcBef>
                <a:spcPts val="0"/>
              </a:spcBef>
              <a:buNone/>
            </a:pPr>
            <a:endParaRPr/>
          </a:p>
        </p:txBody>
      </p:sp>
      <p:sp>
        <p:nvSpPr>
          <p:cNvPr id="131" name="Shape 131"/>
          <p:cNvSpPr txBox="1">
            <a:spLocks noGrp="1"/>
          </p:cNvSpPr>
          <p:nvPr>
            <p:ph type="body" idx="1"/>
          </p:nvPr>
        </p:nvSpPr>
        <p:spPr>
          <a:xfrm>
            <a:off x="311700" y="796675"/>
            <a:ext cx="8520600" cy="4221000"/>
          </a:xfrm>
          <a:prstGeom prst="rect">
            <a:avLst/>
          </a:prstGeom>
        </p:spPr>
        <p:txBody>
          <a:bodyPr lIns="91425" tIns="91425" rIns="91425" bIns="91425" anchor="t" anchorCtr="0">
            <a:noAutofit/>
          </a:bodyPr>
          <a:lstStyle/>
          <a:p>
            <a:pPr lvl="0">
              <a:spcBef>
                <a:spcPts val="0"/>
              </a:spcBef>
              <a:buNone/>
            </a:pPr>
            <a:r>
              <a:rPr lang="en" sz="1600">
                <a:solidFill>
                  <a:srgbClr val="434343"/>
                </a:solidFill>
              </a:rPr>
              <a:t>“..the most efficacious coding strategy will be the one which is congruent with the primary communication mode.” (89)</a:t>
            </a:r>
          </a:p>
          <a:p>
            <a:pPr marL="457200" lvl="0" indent="-330200" rtl="0">
              <a:spcBef>
                <a:spcPts val="0"/>
              </a:spcBef>
              <a:buClr>
                <a:srgbClr val="434343"/>
              </a:buClr>
              <a:buSzPct val="100000"/>
            </a:pPr>
            <a:r>
              <a:rPr lang="en" sz="1600">
                <a:solidFill>
                  <a:srgbClr val="434343"/>
                </a:solidFill>
              </a:rPr>
              <a:t>Phonographic coding capitalizes on the primary mode of communication of hearing children</a:t>
            </a:r>
          </a:p>
          <a:p>
            <a:pPr marL="457200" lvl="0" indent="-330200" rtl="0">
              <a:spcBef>
                <a:spcPts val="0"/>
              </a:spcBef>
              <a:buClr>
                <a:srgbClr val="434343"/>
              </a:buClr>
              <a:buSzPct val="100000"/>
            </a:pPr>
            <a:r>
              <a:rPr lang="en" sz="1600">
                <a:solidFill>
                  <a:srgbClr val="434343"/>
                </a:solidFill>
              </a:rPr>
              <a:t>Graphemic coding capitalizes on the primary mode of communication of deaf children</a:t>
            </a:r>
          </a:p>
          <a:p>
            <a:pPr lvl="0">
              <a:lnSpc>
                <a:spcPct val="100000"/>
              </a:lnSpc>
              <a:spcBef>
                <a:spcPts val="0"/>
              </a:spcBef>
              <a:buNone/>
            </a:pPr>
            <a:r>
              <a:rPr lang="en" sz="1600">
                <a:solidFill>
                  <a:srgbClr val="434343"/>
                </a:solidFill>
              </a:rPr>
              <a:t>Yet still...</a:t>
            </a:r>
          </a:p>
          <a:p>
            <a:pPr lvl="0">
              <a:lnSpc>
                <a:spcPct val="100000"/>
              </a:lnSpc>
              <a:spcBef>
                <a:spcPts val="0"/>
              </a:spcBef>
              <a:buNone/>
            </a:pPr>
            <a:r>
              <a:rPr lang="en" sz="1600">
                <a:solidFill>
                  <a:srgbClr val="434343"/>
                </a:solidFill>
              </a:rPr>
              <a:t>“In the United States, deaf children are still taught to read using speech-and letter-sound associations, even when other techniques are also used. (89)</a:t>
            </a:r>
          </a:p>
          <a:p>
            <a:pPr lvl="0">
              <a:lnSpc>
                <a:spcPct val="100000"/>
              </a:lnSpc>
              <a:spcBef>
                <a:spcPts val="0"/>
              </a:spcBef>
              <a:buNone/>
            </a:pPr>
            <a:r>
              <a:rPr lang="en" sz="1600">
                <a:solidFill>
                  <a:srgbClr val="434343"/>
                </a:solidFill>
              </a:rPr>
              <a:t>Thus...</a:t>
            </a:r>
          </a:p>
          <a:p>
            <a:pPr lvl="0">
              <a:lnSpc>
                <a:spcPct val="100000"/>
              </a:lnSpc>
              <a:spcBef>
                <a:spcPts val="0"/>
              </a:spcBef>
              <a:buNone/>
            </a:pPr>
            <a:r>
              <a:rPr lang="en" sz="1600">
                <a:solidFill>
                  <a:srgbClr val="434343"/>
                </a:solidFill>
              </a:rPr>
              <a:t>Experimental studies of deaf readers are outcomes of this tradition and are not in themselves evidence for the way reading should necessarily be taught.</a:t>
            </a:r>
          </a:p>
          <a:p>
            <a:pPr lvl="0">
              <a:spcBef>
                <a:spcPts val="0"/>
              </a:spcBef>
              <a:buNone/>
            </a:pPr>
            <a:endParaRPr sz="1200">
              <a:solidFill>
                <a:srgbClr val="434343"/>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140225"/>
            <a:ext cx="8520600" cy="707400"/>
          </a:xfrm>
          <a:prstGeom prst="rect">
            <a:avLst/>
          </a:prstGeom>
        </p:spPr>
        <p:txBody>
          <a:bodyPr lIns="91425" tIns="91425" rIns="91425" bIns="91425" anchor="t" anchorCtr="0">
            <a:noAutofit/>
          </a:bodyPr>
          <a:lstStyle/>
          <a:p>
            <a:pPr lvl="0">
              <a:spcBef>
                <a:spcPts val="0"/>
              </a:spcBef>
              <a:buNone/>
            </a:pPr>
            <a:r>
              <a:rPr lang="en"/>
              <a:t>Socioeducation performance</a:t>
            </a:r>
          </a:p>
        </p:txBody>
      </p:sp>
      <p:sp>
        <p:nvSpPr>
          <p:cNvPr id="137" name="Shape 137"/>
          <p:cNvSpPr txBox="1">
            <a:spLocks noGrp="1"/>
          </p:cNvSpPr>
          <p:nvPr>
            <p:ph type="body" idx="1"/>
          </p:nvPr>
        </p:nvSpPr>
        <p:spPr>
          <a:xfrm>
            <a:off x="311700" y="847625"/>
            <a:ext cx="8424000" cy="4142100"/>
          </a:xfrm>
          <a:prstGeom prst="rect">
            <a:avLst/>
          </a:prstGeom>
        </p:spPr>
        <p:txBody>
          <a:bodyPr lIns="91425" tIns="91425" rIns="91425" bIns="91425" anchor="t" anchorCtr="0">
            <a:noAutofit/>
          </a:bodyPr>
          <a:lstStyle/>
          <a:p>
            <a:pPr lvl="0">
              <a:spcBef>
                <a:spcPts val="0"/>
              </a:spcBef>
              <a:buNone/>
            </a:pPr>
            <a:r>
              <a:rPr lang="en" sz="1600">
                <a:solidFill>
                  <a:srgbClr val="434343"/>
                </a:solidFill>
              </a:rPr>
              <a:t>Studies overwhelmingly report better overall achievement for deaf students of deaf parents, compared to deaf students of hearing parents, although there are differences on some measures and in some no difference at all. (Moore &amp; Stevenson)</a:t>
            </a:r>
          </a:p>
          <a:p>
            <a:pPr lvl="0">
              <a:lnSpc>
                <a:spcPct val="100000"/>
              </a:lnSpc>
              <a:spcBef>
                <a:spcPts val="0"/>
              </a:spcBef>
              <a:buNone/>
            </a:pPr>
            <a:r>
              <a:rPr lang="en" sz="1600">
                <a:solidFill>
                  <a:srgbClr val="434343"/>
                </a:solidFill>
              </a:rPr>
              <a:t>Superior in:</a:t>
            </a:r>
          </a:p>
          <a:p>
            <a:pPr marL="457200" lvl="0" indent="-330200" rtl="0">
              <a:lnSpc>
                <a:spcPct val="100000"/>
              </a:lnSpc>
              <a:spcBef>
                <a:spcPts val="0"/>
              </a:spcBef>
              <a:buClr>
                <a:srgbClr val="434343"/>
              </a:buClr>
              <a:buSzPct val="100000"/>
              <a:buFont typeface="Open Sans"/>
              <a:buChar char="●"/>
            </a:pPr>
            <a:r>
              <a:rPr lang="en" sz="1600">
                <a:solidFill>
                  <a:srgbClr val="434343"/>
                </a:solidFill>
              </a:rPr>
              <a:t>reading</a:t>
            </a:r>
          </a:p>
          <a:p>
            <a:pPr marL="457200" lvl="0" indent="-330200" rtl="0">
              <a:lnSpc>
                <a:spcPct val="100000"/>
              </a:lnSpc>
              <a:spcBef>
                <a:spcPts val="0"/>
              </a:spcBef>
              <a:buClr>
                <a:srgbClr val="434343"/>
              </a:buClr>
              <a:buSzPct val="100000"/>
              <a:buFont typeface="Open Sans"/>
              <a:buChar char="●"/>
            </a:pPr>
            <a:r>
              <a:rPr lang="en" sz="1600">
                <a:solidFill>
                  <a:srgbClr val="434343"/>
                </a:solidFill>
              </a:rPr>
              <a:t>speech reading</a:t>
            </a:r>
          </a:p>
          <a:p>
            <a:pPr marL="457200" lvl="0" indent="-330200" rtl="0">
              <a:lnSpc>
                <a:spcPct val="100000"/>
              </a:lnSpc>
              <a:spcBef>
                <a:spcPts val="0"/>
              </a:spcBef>
              <a:buClr>
                <a:srgbClr val="434343"/>
              </a:buClr>
              <a:buSzPct val="100000"/>
              <a:buFont typeface="Open Sans"/>
              <a:buChar char="●"/>
            </a:pPr>
            <a:r>
              <a:rPr lang="en" sz="1600">
                <a:solidFill>
                  <a:srgbClr val="434343"/>
                </a:solidFill>
              </a:rPr>
              <a:t>written language</a:t>
            </a:r>
          </a:p>
          <a:p>
            <a:pPr marL="457200" lvl="0" indent="-330200" rtl="0">
              <a:lnSpc>
                <a:spcPct val="100000"/>
              </a:lnSpc>
              <a:spcBef>
                <a:spcPts val="0"/>
              </a:spcBef>
              <a:buClr>
                <a:srgbClr val="434343"/>
              </a:buClr>
              <a:buSzPct val="100000"/>
              <a:buFont typeface="Open Sans"/>
              <a:buChar char="●"/>
            </a:pPr>
            <a:r>
              <a:rPr lang="en" sz="1600">
                <a:solidFill>
                  <a:srgbClr val="434343"/>
                </a:solidFill>
              </a:rPr>
              <a:t>self image</a:t>
            </a:r>
          </a:p>
          <a:p>
            <a:pPr marL="457200" lvl="0" indent="-330200" rtl="0">
              <a:lnSpc>
                <a:spcPct val="100000"/>
              </a:lnSpc>
              <a:spcBef>
                <a:spcPts val="0"/>
              </a:spcBef>
              <a:buClr>
                <a:srgbClr val="434343"/>
              </a:buClr>
              <a:buSzPct val="100000"/>
              <a:buFont typeface="Open Sans"/>
              <a:buChar char="●"/>
            </a:pPr>
            <a:r>
              <a:rPr lang="en" sz="1600">
                <a:solidFill>
                  <a:srgbClr val="434343"/>
                </a:solidFill>
              </a:rPr>
              <a:t>Overall academic achievement</a:t>
            </a:r>
          </a:p>
          <a:p>
            <a:pPr lvl="0" rtl="0">
              <a:lnSpc>
                <a:spcPct val="100000"/>
              </a:lnSpc>
              <a:spcBef>
                <a:spcPts val="0"/>
              </a:spcBef>
              <a:buNone/>
            </a:pPr>
            <a:r>
              <a:rPr lang="en" sz="1600">
                <a:solidFill>
                  <a:srgbClr val="434343"/>
                </a:solidFill>
              </a:rPr>
              <a:t>No difference in:</a:t>
            </a:r>
          </a:p>
          <a:p>
            <a:pPr marL="457200" lvl="0" indent="-330200" rtl="0">
              <a:lnSpc>
                <a:spcPct val="100000"/>
              </a:lnSpc>
              <a:spcBef>
                <a:spcPts val="0"/>
              </a:spcBef>
              <a:buClr>
                <a:srgbClr val="434343"/>
              </a:buClr>
              <a:buSzPct val="100000"/>
              <a:buFont typeface="Open Sans"/>
              <a:buChar char="●"/>
            </a:pPr>
            <a:r>
              <a:rPr lang="en" sz="1600">
                <a:solidFill>
                  <a:srgbClr val="434343"/>
                </a:solidFill>
              </a:rPr>
              <a:t>speech</a:t>
            </a:r>
          </a:p>
          <a:p>
            <a:pPr marL="457200" lvl="0" indent="-330200" rtl="0">
              <a:lnSpc>
                <a:spcPct val="100000"/>
              </a:lnSpc>
              <a:spcBef>
                <a:spcPts val="0"/>
              </a:spcBef>
              <a:buClr>
                <a:srgbClr val="434343"/>
              </a:buClr>
              <a:buSzPct val="100000"/>
              <a:buFont typeface="Open Sans"/>
              <a:buChar char="●"/>
            </a:pPr>
            <a:r>
              <a:rPr lang="en" sz="1600">
                <a:solidFill>
                  <a:srgbClr val="434343"/>
                </a:solidFill>
              </a:rPr>
              <a:t>psychosocial development (1964-1974)</a:t>
            </a:r>
          </a:p>
        </p:txBody>
      </p:sp>
      <p:pic>
        <p:nvPicPr>
          <p:cNvPr id="138" name="Shape 138"/>
          <p:cNvPicPr preferRelativeResize="0"/>
          <p:nvPr/>
        </p:nvPicPr>
        <p:blipFill>
          <a:blip r:embed="rId3">
            <a:alphaModFix/>
          </a:blip>
          <a:stretch>
            <a:fillRect/>
          </a:stretch>
        </p:blipFill>
        <p:spPr>
          <a:xfrm>
            <a:off x="4823700" y="2141625"/>
            <a:ext cx="3583323" cy="25598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Learning gaps for deaf/HH writers</a:t>
            </a:r>
          </a:p>
          <a:p>
            <a:pPr lvl="0">
              <a:spcBef>
                <a:spcPts val="0"/>
              </a:spcBef>
              <a:buNone/>
            </a:pPr>
            <a:endParaRPr/>
          </a:p>
        </p:txBody>
      </p:sp>
      <p:sp>
        <p:nvSpPr>
          <p:cNvPr id="144" name="Shape 144"/>
          <p:cNvSpPr txBox="1">
            <a:spLocks noGrp="1"/>
          </p:cNvSpPr>
          <p:nvPr>
            <p:ph type="body" idx="1"/>
          </p:nvPr>
        </p:nvSpPr>
        <p:spPr>
          <a:xfrm>
            <a:off x="311700" y="1067700"/>
            <a:ext cx="8520600" cy="4075800"/>
          </a:xfrm>
          <a:prstGeom prst="rect">
            <a:avLst/>
          </a:prstGeom>
        </p:spPr>
        <p:txBody>
          <a:bodyPr lIns="91425" tIns="91425" rIns="91425" bIns="91425" anchor="t" anchorCtr="0">
            <a:noAutofit/>
          </a:bodyPr>
          <a:lstStyle/>
          <a:p>
            <a:pPr lvl="0">
              <a:lnSpc>
                <a:spcPct val="115000"/>
              </a:lnSpc>
              <a:spcBef>
                <a:spcPts val="0"/>
              </a:spcBef>
              <a:buNone/>
            </a:pPr>
            <a:r>
              <a:rPr lang="en" sz="1600" b="1">
                <a:solidFill>
                  <a:srgbClr val="434343"/>
                </a:solidFill>
              </a:rPr>
              <a:t>Writing sequence:</a:t>
            </a:r>
          </a:p>
          <a:p>
            <a:pPr lvl="0" algn="just">
              <a:lnSpc>
                <a:spcPct val="115000"/>
              </a:lnSpc>
              <a:spcBef>
                <a:spcPts val="0"/>
              </a:spcBef>
              <a:buNone/>
            </a:pPr>
            <a:r>
              <a:rPr lang="en" sz="1600">
                <a:solidFill>
                  <a:srgbClr val="434343"/>
                </a:solidFill>
              </a:rPr>
              <a:t>“Their connections are stilted and do not contain the connecting words that skilled writers use to allow the thoughts or events to be framed with reference to other thoughts, events, or time frames.” — Study by Brasel and Quigley on socioemotional development (p.82-83)</a:t>
            </a:r>
          </a:p>
          <a:p>
            <a:pPr marL="457200" lvl="0" indent="-330200" algn="just" rtl="0">
              <a:lnSpc>
                <a:spcPct val="115000"/>
              </a:lnSpc>
              <a:spcBef>
                <a:spcPts val="0"/>
              </a:spcBef>
              <a:buClr>
                <a:srgbClr val="434343"/>
              </a:buClr>
              <a:buSzPct val="100000"/>
            </a:pPr>
            <a:r>
              <a:rPr lang="en" sz="1600">
                <a:solidFill>
                  <a:srgbClr val="434343"/>
                </a:solidFill>
              </a:rPr>
              <a:t>Deaf writers order their description of events in the same order that they actually happened</a:t>
            </a:r>
          </a:p>
          <a:p>
            <a:pPr marL="457200" lvl="0" indent="-330200" algn="just" rtl="0">
              <a:lnSpc>
                <a:spcPct val="115000"/>
              </a:lnSpc>
              <a:spcBef>
                <a:spcPts val="0"/>
              </a:spcBef>
              <a:buClr>
                <a:srgbClr val="434343"/>
              </a:buClr>
              <a:buSzPct val="100000"/>
            </a:pPr>
            <a:r>
              <a:rPr lang="en" sz="1600">
                <a:solidFill>
                  <a:srgbClr val="434343"/>
                </a:solidFill>
              </a:rPr>
              <a:t>Lacks complexity and creativity in terms of temporal sequence</a:t>
            </a:r>
          </a:p>
          <a:p>
            <a:pPr lvl="0" rtl="0">
              <a:spcBef>
                <a:spcPts val="0"/>
              </a:spcBef>
              <a:spcAft>
                <a:spcPts val="0"/>
              </a:spcAft>
              <a:buNone/>
            </a:pPr>
            <a:r>
              <a:rPr lang="en" sz="1600">
                <a:solidFill>
                  <a:srgbClr val="434343"/>
                </a:solidFill>
              </a:rPr>
              <a:t>					   </a:t>
            </a:r>
          </a:p>
          <a:p>
            <a:pPr lvl="0" rtl="0">
              <a:spcBef>
                <a:spcPts val="0"/>
              </a:spcBef>
              <a:spcAft>
                <a:spcPts val="0"/>
              </a:spcAft>
              <a:buNone/>
            </a:pPr>
            <a:endParaRPr sz="1400">
              <a:solidFill>
                <a:srgbClr val="434343"/>
              </a:solidFill>
              <a:latin typeface="Arial"/>
              <a:ea typeface="Arial"/>
              <a:cs typeface="Arial"/>
              <a:sym typeface="Arial"/>
            </a:endParaRPr>
          </a:p>
          <a:p>
            <a:pPr lvl="0" rtl="0">
              <a:spcBef>
                <a:spcPts val="0"/>
              </a:spcBef>
              <a:spcAft>
                <a:spcPts val="0"/>
              </a:spcAft>
              <a:buNone/>
            </a:pPr>
            <a:endParaRPr sz="1400">
              <a:solidFill>
                <a:srgbClr val="434343"/>
              </a:solidFill>
              <a:latin typeface="Arial"/>
              <a:ea typeface="Arial"/>
              <a:cs typeface="Arial"/>
              <a:sym typeface="Arial"/>
            </a:endParaRPr>
          </a:p>
          <a:p>
            <a:pPr lvl="0" rtl="0">
              <a:spcBef>
                <a:spcPts val="0"/>
              </a:spcBef>
              <a:spcAft>
                <a:spcPts val="0"/>
              </a:spcAft>
              <a:buNone/>
            </a:pPr>
            <a:endParaRPr sz="1400">
              <a:solidFill>
                <a:srgbClr val="434343"/>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Learning gaps for deaf/HH writers</a:t>
            </a:r>
          </a:p>
        </p:txBody>
      </p:sp>
      <p:sp>
        <p:nvSpPr>
          <p:cNvPr id="150" name="Shape 150"/>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rtl="0">
              <a:spcBef>
                <a:spcPts val="0"/>
              </a:spcBef>
              <a:buNone/>
            </a:pPr>
            <a:r>
              <a:rPr lang="en" sz="1600" b="1">
                <a:solidFill>
                  <a:srgbClr val="434343"/>
                </a:solidFill>
              </a:rPr>
              <a:t>Subject, verb, object</a:t>
            </a:r>
            <a:r>
              <a:rPr lang="en" sz="1600">
                <a:solidFill>
                  <a:srgbClr val="434343"/>
                </a:solidFill>
              </a:rPr>
              <a:t> - "Reading Surface Order” (RSO)  - strategy is useful for basic sentences but otherwise may produce incorrect results.</a:t>
            </a:r>
          </a:p>
          <a:p>
            <a:pPr lvl="0" rtl="0">
              <a:spcBef>
                <a:spcPts val="0"/>
              </a:spcBef>
              <a:spcAft>
                <a:spcPts val="0"/>
              </a:spcAft>
              <a:buNone/>
            </a:pPr>
            <a:r>
              <a:rPr lang="en" sz="1600" b="1">
                <a:solidFill>
                  <a:srgbClr val="434343"/>
                </a:solidFill>
              </a:rPr>
              <a:t>Overgeneralization</a:t>
            </a:r>
            <a:r>
              <a:rPr lang="en" sz="1600">
                <a:solidFill>
                  <a:srgbClr val="434343"/>
                </a:solidFill>
              </a:rPr>
              <a:t>: The truck(S) hit(V) the car(O) </a:t>
            </a:r>
          </a:p>
          <a:p>
            <a:pPr marL="1828800" lvl="0" indent="0" rtl="0">
              <a:spcBef>
                <a:spcPts val="0"/>
              </a:spcBef>
              <a:spcAft>
                <a:spcPts val="0"/>
              </a:spcAft>
              <a:buNone/>
            </a:pPr>
            <a:r>
              <a:rPr lang="en" sz="1600">
                <a:solidFill>
                  <a:srgbClr val="434343"/>
                </a:solidFill>
              </a:rPr>
              <a:t>    The car(O) was hit(V) by the truck(S)</a:t>
            </a:r>
          </a:p>
          <a:p>
            <a:pPr marL="1828800" lvl="0" indent="0" rtl="0">
              <a:spcBef>
                <a:spcPts val="0"/>
              </a:spcBef>
              <a:spcAft>
                <a:spcPts val="0"/>
              </a:spcAft>
              <a:buNone/>
            </a:pPr>
            <a:endParaRPr sz="1600">
              <a:solidFill>
                <a:srgbClr val="434343"/>
              </a:solidFill>
            </a:endParaRPr>
          </a:p>
          <a:p>
            <a:pPr marL="0" lvl="0" indent="0" rtl="0">
              <a:spcBef>
                <a:spcPts val="0"/>
              </a:spcBef>
              <a:spcAft>
                <a:spcPts val="0"/>
              </a:spcAft>
              <a:buNone/>
            </a:pPr>
            <a:r>
              <a:rPr lang="en" sz="1600" b="1">
                <a:solidFill>
                  <a:srgbClr val="434343"/>
                </a:solidFill>
              </a:rPr>
              <a:t>Tenses: </a:t>
            </a:r>
            <a:r>
              <a:rPr lang="en" sz="1600">
                <a:solidFill>
                  <a:srgbClr val="434343"/>
                </a:solidFill>
              </a:rPr>
              <a:t>“The girl helped her mother to packed the picnic basket.”</a:t>
            </a:r>
          </a:p>
          <a:p>
            <a:pPr lvl="0" rtl="0">
              <a:spcBef>
                <a:spcPts val="0"/>
              </a:spcBef>
              <a:spcAft>
                <a:spcPts val="0"/>
              </a:spcAft>
              <a:buNone/>
            </a:pPr>
            <a:endParaRPr sz="1600">
              <a:solidFill>
                <a:srgbClr val="434343"/>
              </a:solidFill>
            </a:endParaRPr>
          </a:p>
          <a:p>
            <a:pPr lvl="0" rtl="0">
              <a:spcBef>
                <a:spcPts val="0"/>
              </a:spcBef>
              <a:spcAft>
                <a:spcPts val="0"/>
              </a:spcAft>
              <a:buNone/>
            </a:pPr>
            <a:r>
              <a:rPr lang="en" sz="1600" b="1">
                <a:solidFill>
                  <a:srgbClr val="434343"/>
                </a:solidFill>
              </a:rPr>
              <a:t>Subject/object deletion: </a:t>
            </a:r>
            <a:r>
              <a:rPr lang="en" sz="1600">
                <a:solidFill>
                  <a:srgbClr val="434343"/>
                </a:solidFill>
              </a:rPr>
              <a:t>“Jon washed the car and Mary waxed the car.”</a:t>
            </a:r>
          </a:p>
          <a:p>
            <a:pPr marL="2286000" lvl="0" indent="0" rtl="0">
              <a:spcBef>
                <a:spcPts val="0"/>
              </a:spcBef>
              <a:spcAft>
                <a:spcPts val="0"/>
              </a:spcAft>
              <a:buNone/>
            </a:pPr>
            <a:r>
              <a:rPr lang="en" sz="1600">
                <a:solidFill>
                  <a:srgbClr val="434343"/>
                </a:solidFill>
              </a:rPr>
              <a:t>   “Jon washed the car and Mary waxed.” </a:t>
            </a:r>
          </a:p>
          <a:p>
            <a:pPr lvl="0" rtl="0">
              <a:spcBef>
                <a:spcPts val="0"/>
              </a:spcBef>
              <a:spcAft>
                <a:spcPts val="0"/>
              </a:spcAft>
              <a:buNone/>
            </a:pPr>
            <a:endParaRPr sz="1600" b="1">
              <a:solidFill>
                <a:srgbClr val="434343"/>
              </a:solidFill>
            </a:endParaRPr>
          </a:p>
          <a:p>
            <a:pPr lvl="0" rtl="0">
              <a:spcBef>
                <a:spcPts val="0"/>
              </a:spcBef>
              <a:spcAft>
                <a:spcPts val="0"/>
              </a:spcAft>
              <a:buNone/>
            </a:pPr>
            <a:r>
              <a:rPr lang="en" sz="1600">
                <a:solidFill>
                  <a:srgbClr val="434343"/>
                </a:solidFill>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292625"/>
            <a:ext cx="8520600" cy="707400"/>
          </a:xfrm>
          <a:prstGeom prst="rect">
            <a:avLst/>
          </a:prstGeom>
        </p:spPr>
        <p:txBody>
          <a:bodyPr lIns="91425" tIns="91425" rIns="91425" bIns="91425" anchor="t" anchorCtr="0">
            <a:noAutofit/>
          </a:bodyPr>
          <a:lstStyle/>
          <a:p>
            <a:pPr lvl="0">
              <a:spcBef>
                <a:spcPts val="0"/>
              </a:spcBef>
              <a:buNone/>
            </a:pPr>
            <a:r>
              <a:rPr lang="en"/>
              <a:t>Sentence Structures</a:t>
            </a:r>
          </a:p>
        </p:txBody>
      </p:sp>
      <p:sp>
        <p:nvSpPr>
          <p:cNvPr id="156" name="Shape 156"/>
          <p:cNvSpPr txBox="1">
            <a:spLocks noGrp="1"/>
          </p:cNvSpPr>
          <p:nvPr>
            <p:ph type="body" idx="1"/>
          </p:nvPr>
        </p:nvSpPr>
        <p:spPr>
          <a:xfrm>
            <a:off x="311700" y="1017450"/>
            <a:ext cx="8520600" cy="3902400"/>
          </a:xfrm>
          <a:prstGeom prst="rect">
            <a:avLst/>
          </a:prstGeom>
        </p:spPr>
        <p:txBody>
          <a:bodyPr lIns="91425" tIns="91425" rIns="91425" bIns="91425" anchor="t" anchorCtr="0">
            <a:noAutofit/>
          </a:bodyPr>
          <a:lstStyle/>
          <a:p>
            <a:pPr marL="457200" lvl="0" indent="-228600" rtl="0">
              <a:lnSpc>
                <a:spcPct val="100000"/>
              </a:lnSpc>
              <a:spcBef>
                <a:spcPts val="0"/>
              </a:spcBef>
              <a:buClr>
                <a:srgbClr val="434343"/>
              </a:buClr>
            </a:pPr>
            <a:r>
              <a:rPr lang="en" b="1">
                <a:solidFill>
                  <a:srgbClr val="434343"/>
                </a:solidFill>
              </a:rPr>
              <a:t>Subject Verb Object</a:t>
            </a:r>
            <a:r>
              <a:rPr lang="en">
                <a:solidFill>
                  <a:srgbClr val="434343"/>
                </a:solidFill>
              </a:rPr>
              <a:t> sentence structures are easiest to process </a:t>
            </a:r>
          </a:p>
          <a:p>
            <a:pPr marL="457200" lvl="0" indent="-228600" rtl="0">
              <a:lnSpc>
                <a:spcPct val="100000"/>
              </a:lnSpc>
              <a:spcBef>
                <a:spcPts val="0"/>
              </a:spcBef>
              <a:buClr>
                <a:srgbClr val="434343"/>
              </a:buClr>
            </a:pPr>
            <a:r>
              <a:rPr lang="en">
                <a:solidFill>
                  <a:srgbClr val="434343"/>
                </a:solidFill>
              </a:rPr>
              <a:t>Sentences that are ‘disturbed’ from this pattern are harder to process</a:t>
            </a:r>
          </a:p>
          <a:p>
            <a:pPr marL="457200" lvl="0" indent="-228600" rtl="0">
              <a:lnSpc>
                <a:spcPct val="100000"/>
              </a:lnSpc>
              <a:spcBef>
                <a:spcPts val="0"/>
              </a:spcBef>
              <a:buClr>
                <a:srgbClr val="434343"/>
              </a:buClr>
            </a:pPr>
            <a:r>
              <a:rPr lang="en">
                <a:solidFill>
                  <a:srgbClr val="434343"/>
                </a:solidFill>
              </a:rPr>
              <a:t>Don’t have access to intonations </a:t>
            </a:r>
          </a:p>
          <a:p>
            <a:pPr marL="457200" lvl="0" indent="-228600" rtl="0">
              <a:lnSpc>
                <a:spcPct val="100000"/>
              </a:lnSpc>
              <a:spcBef>
                <a:spcPts val="0"/>
              </a:spcBef>
              <a:buClr>
                <a:srgbClr val="434343"/>
              </a:buClr>
            </a:pPr>
            <a:r>
              <a:rPr lang="en">
                <a:solidFill>
                  <a:srgbClr val="434343"/>
                </a:solidFill>
              </a:rPr>
              <a:t>Impacts reading abilities and written expression </a:t>
            </a:r>
          </a:p>
          <a:p>
            <a:pPr lvl="0" rtl="0">
              <a:lnSpc>
                <a:spcPct val="100000"/>
              </a:lnSpc>
              <a:spcBef>
                <a:spcPts val="0"/>
              </a:spcBef>
              <a:buNone/>
            </a:pPr>
            <a:r>
              <a:rPr lang="en" sz="1600">
                <a:solidFill>
                  <a:srgbClr val="434343"/>
                </a:solidFill>
              </a:rPr>
              <a:t>Easy: The students (S) are reading (V) some books (O). </a:t>
            </a:r>
          </a:p>
          <a:p>
            <a:pPr lvl="0" rtl="0">
              <a:lnSpc>
                <a:spcPct val="100000"/>
              </a:lnSpc>
              <a:spcBef>
                <a:spcPts val="0"/>
              </a:spcBef>
              <a:buNone/>
            </a:pPr>
            <a:r>
              <a:rPr lang="en" sz="1600">
                <a:solidFill>
                  <a:srgbClr val="434343"/>
                </a:solidFill>
              </a:rPr>
              <a:t>Harder: Are (V) the students (S) reading (V) some books (O)? </a:t>
            </a:r>
          </a:p>
          <a:p>
            <a:pPr lvl="0" rtl="0">
              <a:lnSpc>
                <a:spcPct val="100000"/>
              </a:lnSpc>
              <a:spcBef>
                <a:spcPts val="0"/>
              </a:spcBef>
              <a:buNone/>
            </a:pPr>
            <a:r>
              <a:rPr lang="en" sz="1600">
                <a:solidFill>
                  <a:srgbClr val="434343"/>
                </a:solidFill>
              </a:rPr>
              <a:t>To ask questions, a strategy is to use </a:t>
            </a:r>
            <a:r>
              <a:rPr lang="en" sz="1600" b="1">
                <a:solidFill>
                  <a:srgbClr val="434343"/>
                </a:solidFill>
              </a:rPr>
              <a:t>Do</a:t>
            </a:r>
            <a:r>
              <a:rPr lang="en" sz="1600">
                <a:solidFill>
                  <a:srgbClr val="434343"/>
                </a:solidFill>
              </a:rPr>
              <a:t>. </a:t>
            </a:r>
          </a:p>
          <a:p>
            <a:pPr lvl="0" rtl="0">
              <a:lnSpc>
                <a:spcPct val="100000"/>
              </a:lnSpc>
              <a:spcBef>
                <a:spcPts val="0"/>
              </a:spcBef>
              <a:buNone/>
            </a:pPr>
            <a:r>
              <a:rPr lang="en" sz="1600" u="sng">
                <a:solidFill>
                  <a:srgbClr val="434343"/>
                </a:solidFill>
              </a:rPr>
              <a:t>Statement:</a:t>
            </a:r>
            <a:r>
              <a:rPr lang="en" sz="1600">
                <a:solidFill>
                  <a:srgbClr val="434343"/>
                </a:solidFill>
              </a:rPr>
              <a:t> The students (S) study (V) physics (O). 	</a:t>
            </a:r>
          </a:p>
          <a:p>
            <a:pPr lvl="0" rtl="0">
              <a:lnSpc>
                <a:spcPct val="100000"/>
              </a:lnSpc>
              <a:spcBef>
                <a:spcPts val="0"/>
              </a:spcBef>
              <a:buNone/>
            </a:pPr>
            <a:r>
              <a:rPr lang="en" sz="1600" u="sng">
                <a:solidFill>
                  <a:srgbClr val="434343"/>
                </a:solidFill>
              </a:rPr>
              <a:t>Question:</a:t>
            </a:r>
            <a:r>
              <a:rPr lang="en" sz="1600">
                <a:solidFill>
                  <a:srgbClr val="434343"/>
                </a:solidFill>
              </a:rPr>
              <a:t> Do the students (S) study (V) physics (O)? </a:t>
            </a:r>
          </a:p>
          <a:p>
            <a:pPr lvl="0" rtl="0">
              <a:lnSpc>
                <a:spcPct val="100000"/>
              </a:lnSpc>
              <a:spcBef>
                <a:spcPts val="0"/>
              </a:spcBef>
              <a:buNone/>
            </a:pPr>
            <a:r>
              <a:rPr lang="en" sz="1200">
                <a:solidFill>
                  <a:srgbClr val="434343"/>
                </a:solidFill>
              </a:rPr>
              <a:t>Rochester Institute of Technology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5 W’s Types of Questions </a:t>
            </a:r>
          </a:p>
        </p:txBody>
      </p:sp>
      <p:sp>
        <p:nvSpPr>
          <p:cNvPr id="162" name="Shape 162"/>
          <p:cNvSpPr txBox="1">
            <a:spLocks noGrp="1"/>
          </p:cNvSpPr>
          <p:nvPr>
            <p:ph type="body" idx="1"/>
          </p:nvPr>
        </p:nvSpPr>
        <p:spPr>
          <a:xfrm>
            <a:off x="311700" y="1266325"/>
            <a:ext cx="8520600" cy="3698400"/>
          </a:xfrm>
          <a:prstGeom prst="rect">
            <a:avLst/>
          </a:prstGeom>
        </p:spPr>
        <p:txBody>
          <a:bodyPr lIns="91425" tIns="91425" rIns="91425" bIns="91425" anchor="t" anchorCtr="0">
            <a:noAutofit/>
          </a:bodyPr>
          <a:lstStyle/>
          <a:p>
            <a:pPr marL="457200" lvl="0" indent="-228600" rtl="0">
              <a:spcBef>
                <a:spcPts val="0"/>
              </a:spcBef>
              <a:buClr>
                <a:srgbClr val="434343"/>
              </a:buClr>
            </a:pPr>
            <a:r>
              <a:rPr lang="en">
                <a:solidFill>
                  <a:srgbClr val="434343"/>
                </a:solidFill>
              </a:rPr>
              <a:t>In general, these types of questions are harder for all students at a younger age </a:t>
            </a:r>
          </a:p>
          <a:p>
            <a:pPr marL="457200" lvl="0" indent="-228600" rtl="0">
              <a:spcBef>
                <a:spcPts val="0"/>
              </a:spcBef>
              <a:buClr>
                <a:srgbClr val="434343"/>
              </a:buClr>
            </a:pPr>
            <a:r>
              <a:rPr lang="en">
                <a:solidFill>
                  <a:srgbClr val="434343"/>
                </a:solidFill>
              </a:rPr>
              <a:t>Deaf/hard of hearing students are better at yes/no questions </a:t>
            </a:r>
          </a:p>
          <a:p>
            <a:pPr marL="457200" lvl="0" indent="-228600" rtl="0">
              <a:spcBef>
                <a:spcPts val="0"/>
              </a:spcBef>
              <a:buClr>
                <a:srgbClr val="434343"/>
              </a:buClr>
            </a:pPr>
            <a:r>
              <a:rPr lang="en">
                <a:solidFill>
                  <a:srgbClr val="434343"/>
                </a:solidFill>
              </a:rPr>
              <a:t>In American Sign Language, there is no word for ‘did’ </a:t>
            </a:r>
          </a:p>
          <a:p>
            <a:pPr marL="457200" lvl="0" indent="-228600" rtl="0">
              <a:spcBef>
                <a:spcPts val="0"/>
              </a:spcBef>
              <a:buClr>
                <a:srgbClr val="434343"/>
              </a:buClr>
            </a:pPr>
            <a:r>
              <a:rPr lang="en">
                <a:solidFill>
                  <a:srgbClr val="434343"/>
                </a:solidFill>
              </a:rPr>
              <a:t>For who: easier if the who is in the subject rather than object position</a:t>
            </a:r>
          </a:p>
          <a:p>
            <a:pPr marL="914400" lvl="1" indent="-342900" rtl="0">
              <a:spcBef>
                <a:spcPts val="0"/>
              </a:spcBef>
              <a:buClr>
                <a:srgbClr val="434343"/>
              </a:buClr>
              <a:buSzPct val="100000"/>
            </a:pPr>
            <a:r>
              <a:rPr lang="en" sz="1800">
                <a:solidFill>
                  <a:srgbClr val="434343"/>
                </a:solidFill>
              </a:rPr>
              <a:t>Easier: Who runs the company? </a:t>
            </a:r>
          </a:p>
          <a:p>
            <a:pPr marL="914400" lvl="1" indent="-342900" rtl="0">
              <a:spcBef>
                <a:spcPts val="0"/>
              </a:spcBef>
              <a:buClr>
                <a:srgbClr val="434343"/>
              </a:buClr>
              <a:buSzPct val="100000"/>
            </a:pPr>
            <a:r>
              <a:rPr lang="en" sz="1800">
                <a:solidFill>
                  <a:srgbClr val="434343"/>
                </a:solidFill>
              </a:rPr>
              <a:t>Harder: Who </a:t>
            </a:r>
            <a:r>
              <a:rPr lang="en" sz="1800" b="1">
                <a:solidFill>
                  <a:srgbClr val="434343"/>
                </a:solidFill>
              </a:rPr>
              <a:t>did</a:t>
            </a:r>
            <a:r>
              <a:rPr lang="en" sz="1800">
                <a:solidFill>
                  <a:srgbClr val="434343"/>
                </a:solidFill>
              </a:rPr>
              <a:t> the manager hire? </a:t>
            </a:r>
          </a:p>
          <a:p>
            <a:pPr marL="457200" lvl="0" indent="-342900" rtl="0">
              <a:spcBef>
                <a:spcPts val="0"/>
              </a:spcBef>
              <a:buClr>
                <a:srgbClr val="434343"/>
              </a:buClr>
              <a:buSzPct val="100000"/>
            </a:pPr>
            <a:r>
              <a:rPr lang="en">
                <a:solidFill>
                  <a:srgbClr val="434343"/>
                </a:solidFill>
              </a:rPr>
              <a:t>When and where type questions tend to be harder than who questions</a:t>
            </a:r>
          </a:p>
          <a:p>
            <a:pPr marL="457200" lvl="0" indent="-342900" rtl="0">
              <a:spcBef>
                <a:spcPts val="0"/>
              </a:spcBef>
              <a:buClr>
                <a:srgbClr val="434343"/>
              </a:buClr>
              <a:buSzPct val="100000"/>
            </a:pPr>
            <a:r>
              <a:rPr lang="en">
                <a:solidFill>
                  <a:srgbClr val="434343"/>
                </a:solidFill>
              </a:rPr>
              <a:t>Students can identify the correct type of question needed</a:t>
            </a:r>
          </a:p>
          <a:p>
            <a:pPr marL="457200" lvl="0" indent="-342900">
              <a:spcBef>
                <a:spcPts val="0"/>
              </a:spcBef>
              <a:buClr>
                <a:srgbClr val="434343"/>
              </a:buClr>
              <a:buSzPct val="100000"/>
            </a:pPr>
            <a:r>
              <a:rPr lang="en">
                <a:solidFill>
                  <a:srgbClr val="434343"/>
                </a:solidFill>
              </a:rPr>
              <a:t>When writing, they may omit helping verbs (e.g. do, did, is, will) or make errors in verb formation (do for does)  </a:t>
            </a:r>
          </a:p>
          <a:p>
            <a:pPr lvl="0">
              <a:spcBef>
                <a:spcPts val="0"/>
              </a:spcBef>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sz="3200"/>
              <a:t>Which question would be hard for the deaf/HH student? </a:t>
            </a:r>
          </a:p>
        </p:txBody>
      </p:sp>
      <p:sp>
        <p:nvSpPr>
          <p:cNvPr id="168" name="Shape 168"/>
          <p:cNvSpPr txBox="1">
            <a:spLocks noGrp="1"/>
          </p:cNvSpPr>
          <p:nvPr>
            <p:ph type="body" idx="1"/>
          </p:nvPr>
        </p:nvSpPr>
        <p:spPr>
          <a:xfrm>
            <a:off x="311700" y="1073425"/>
            <a:ext cx="8520600" cy="3846300"/>
          </a:xfrm>
          <a:prstGeom prst="rect">
            <a:avLst/>
          </a:prstGeom>
        </p:spPr>
        <p:txBody>
          <a:bodyPr lIns="91425" tIns="91425" rIns="91425" bIns="91425" anchor="t" anchorCtr="0">
            <a:noAutofit/>
          </a:bodyPr>
          <a:lstStyle/>
          <a:p>
            <a:pPr marL="457200" lvl="0" indent="-228600" rtl="0">
              <a:lnSpc>
                <a:spcPct val="150000"/>
              </a:lnSpc>
              <a:spcBef>
                <a:spcPts val="0"/>
              </a:spcBef>
              <a:buAutoNum type="arabicPeriod"/>
            </a:pPr>
            <a:r>
              <a:rPr lang="en">
                <a:solidFill>
                  <a:srgbClr val="434343"/>
                </a:solidFill>
              </a:rPr>
              <a:t>Whose order did you fill? </a:t>
            </a:r>
            <a:r>
              <a:rPr lang="en" b="1">
                <a:solidFill>
                  <a:srgbClr val="434343"/>
                </a:solidFill>
              </a:rPr>
              <a:t>or</a:t>
            </a:r>
            <a:r>
              <a:rPr lang="en">
                <a:solidFill>
                  <a:srgbClr val="434343"/>
                </a:solidFill>
              </a:rPr>
              <a:t> Whose order arrived late?</a:t>
            </a:r>
          </a:p>
          <a:p>
            <a:pPr marL="457200" lvl="0" indent="-228600" rtl="0">
              <a:lnSpc>
                <a:spcPct val="150000"/>
              </a:lnSpc>
              <a:spcBef>
                <a:spcPts val="0"/>
              </a:spcBef>
              <a:buAutoNum type="arabicPeriod"/>
            </a:pPr>
            <a:r>
              <a:rPr lang="en">
                <a:solidFill>
                  <a:srgbClr val="434343"/>
                </a:solidFill>
              </a:rPr>
              <a:t>Who did they recruit for that management position? </a:t>
            </a:r>
            <a:r>
              <a:rPr lang="en" b="1">
                <a:solidFill>
                  <a:srgbClr val="434343"/>
                </a:solidFill>
              </a:rPr>
              <a:t>or </a:t>
            </a:r>
            <a:r>
              <a:rPr lang="en">
                <a:solidFill>
                  <a:srgbClr val="434343"/>
                </a:solidFill>
              </a:rPr>
              <a:t>                               </a:t>
            </a:r>
            <a:r>
              <a:rPr lang="en" b="1">
                <a:solidFill>
                  <a:srgbClr val="434343"/>
                </a:solidFill>
              </a:rPr>
              <a:t> </a:t>
            </a:r>
            <a:r>
              <a:rPr lang="en">
                <a:solidFill>
                  <a:srgbClr val="434343"/>
                </a:solidFill>
              </a:rPr>
              <a:t>When did that company become a corporation? </a:t>
            </a:r>
          </a:p>
          <a:p>
            <a:pPr marL="457200" lvl="0" indent="-228600" rtl="0">
              <a:lnSpc>
                <a:spcPct val="150000"/>
              </a:lnSpc>
              <a:spcBef>
                <a:spcPts val="0"/>
              </a:spcBef>
              <a:buClr>
                <a:srgbClr val="434343"/>
              </a:buClr>
              <a:buAutoNum type="arabicPeriod"/>
            </a:pPr>
            <a:r>
              <a:rPr lang="en">
                <a:solidFill>
                  <a:srgbClr val="434343"/>
                </a:solidFill>
              </a:rPr>
              <a:t>Who did you say switched to an automated system of accounting? </a:t>
            </a:r>
            <a:r>
              <a:rPr lang="en" b="1">
                <a:solidFill>
                  <a:srgbClr val="434343"/>
                </a:solidFill>
              </a:rPr>
              <a:t>or</a:t>
            </a:r>
            <a:r>
              <a:rPr lang="en">
                <a:solidFill>
                  <a:srgbClr val="434343"/>
                </a:solidFill>
              </a:rPr>
              <a:t>   Who did you say we set up an automated system of accounting for?</a:t>
            </a:r>
          </a:p>
          <a:p>
            <a:pPr marL="457200" lvl="0" indent="-228600" rtl="0">
              <a:lnSpc>
                <a:spcPct val="150000"/>
              </a:lnSpc>
              <a:spcBef>
                <a:spcPts val="0"/>
              </a:spcBef>
              <a:buClr>
                <a:srgbClr val="434343"/>
              </a:buClr>
              <a:buAutoNum type="arabicPeriod"/>
            </a:pPr>
            <a:r>
              <a:rPr lang="en">
                <a:solidFill>
                  <a:srgbClr val="434343"/>
                </a:solidFill>
              </a:rPr>
              <a:t>Who entered those expenses in the ledger? </a:t>
            </a:r>
            <a:r>
              <a:rPr lang="en" b="1">
                <a:solidFill>
                  <a:srgbClr val="434343"/>
                </a:solidFill>
              </a:rPr>
              <a:t>or</a:t>
            </a:r>
            <a:r>
              <a:rPr lang="en">
                <a:solidFill>
                  <a:srgbClr val="434343"/>
                </a:solidFill>
              </a:rPr>
              <a:t>                                             Who did you tell about those expenses? </a:t>
            </a:r>
          </a:p>
          <a:p>
            <a:pPr marL="457200" lvl="0" indent="-228600" rtl="0">
              <a:lnSpc>
                <a:spcPct val="150000"/>
              </a:lnSpc>
              <a:spcBef>
                <a:spcPts val="0"/>
              </a:spcBef>
              <a:buClr>
                <a:srgbClr val="434343"/>
              </a:buClr>
              <a:buAutoNum type="arabicPeriod"/>
            </a:pPr>
            <a:r>
              <a:rPr lang="en">
                <a:solidFill>
                  <a:srgbClr val="434343"/>
                </a:solidFill>
              </a:rPr>
              <a:t>From whom did the lawyer collect the filing fees? </a:t>
            </a:r>
            <a:r>
              <a:rPr lang="en" b="1">
                <a:solidFill>
                  <a:srgbClr val="434343"/>
                </a:solidFill>
              </a:rPr>
              <a:t>or</a:t>
            </a:r>
            <a:r>
              <a:rPr lang="en">
                <a:solidFill>
                  <a:srgbClr val="434343"/>
                </a:solidFill>
              </a:rPr>
              <a:t>                                   Who collected the filing fees for the lawyer? </a:t>
            </a:r>
          </a:p>
          <a:p>
            <a:pPr lvl="0">
              <a:spcBef>
                <a:spcPts val="0"/>
              </a:spcBef>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Hearing Aids in the Classroom</a:t>
            </a:r>
          </a:p>
        </p:txBody>
      </p:sp>
      <p:sp>
        <p:nvSpPr>
          <p:cNvPr id="174" name="Shape 174"/>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The most common hearing aid in the classroom is an FM system which attaches to their hearing aid</a:t>
            </a:r>
          </a:p>
          <a:p>
            <a:pPr marL="914400" lvl="1" indent="-342900" rtl="0">
              <a:spcBef>
                <a:spcPts val="0"/>
              </a:spcBef>
              <a:buSzPct val="100000"/>
            </a:pPr>
            <a:r>
              <a:rPr lang="en" sz="1800"/>
              <a:t>This system requires the teacher to wear a headset which directly transmits the teacher’s voice to the FM system</a:t>
            </a:r>
          </a:p>
          <a:p>
            <a:pPr marL="914400" lvl="1" indent="-342900" rtl="0">
              <a:spcBef>
                <a:spcPts val="0"/>
              </a:spcBef>
              <a:buSzPct val="100000"/>
            </a:pPr>
            <a:r>
              <a:rPr lang="en" sz="1800"/>
              <a:t>Make sure the student can hear all other students answering questions </a:t>
            </a:r>
          </a:p>
          <a:p>
            <a:pPr marL="914400" lvl="1" indent="-342900" rtl="0">
              <a:spcBef>
                <a:spcPts val="0"/>
              </a:spcBef>
              <a:buSzPct val="100000"/>
            </a:pPr>
            <a:r>
              <a:rPr lang="en" sz="1800"/>
              <a:t>Don’t forget to take off/mute the mic when speaking to students individually or speaking with colleagues</a:t>
            </a:r>
          </a:p>
          <a:p>
            <a:pPr marL="457200" lvl="0" indent="-228600" rtl="0">
              <a:spcBef>
                <a:spcPts val="0"/>
              </a:spcBef>
            </a:pPr>
            <a:r>
              <a:rPr lang="en"/>
              <a:t>Some students may also have a captionist - this is much more rare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Classroom Implications</a:t>
            </a:r>
          </a:p>
        </p:txBody>
      </p:sp>
      <p:sp>
        <p:nvSpPr>
          <p:cNvPr id="180" name="Shape 180"/>
          <p:cNvSpPr txBox="1">
            <a:spLocks noGrp="1"/>
          </p:cNvSpPr>
          <p:nvPr>
            <p:ph type="body" idx="1"/>
          </p:nvPr>
        </p:nvSpPr>
        <p:spPr>
          <a:xfrm>
            <a:off x="2911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Teachers must be cautious of their “action zone” or the part of the room where they direct their attention most often</a:t>
            </a:r>
          </a:p>
          <a:p>
            <a:pPr marL="914400" lvl="1" indent="-330200" rtl="0">
              <a:spcBef>
                <a:spcPts val="0"/>
              </a:spcBef>
              <a:buSzPct val="100000"/>
            </a:pPr>
            <a:r>
              <a:rPr lang="en" sz="1600"/>
              <a:t>Typically this would be the middle of the classroom where the teacher focus’ their attention</a:t>
            </a:r>
          </a:p>
          <a:p>
            <a:pPr marL="457200" lvl="0" indent="-228600" rtl="0">
              <a:spcBef>
                <a:spcPts val="0"/>
              </a:spcBef>
            </a:pPr>
            <a:r>
              <a:rPr lang="en"/>
              <a:t>Hearing Impaired students benefit from standard classroom activities such as note taking just as much as any other student</a:t>
            </a:r>
          </a:p>
          <a:p>
            <a:pPr marL="914400" lvl="1" indent="-330200" rtl="0">
              <a:spcBef>
                <a:spcPts val="0"/>
              </a:spcBef>
              <a:buSzPct val="100000"/>
            </a:pPr>
            <a:r>
              <a:rPr lang="en" sz="1600"/>
              <a:t>Their impairment may slow them down however, so more time should be given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306775"/>
            <a:ext cx="8520600" cy="707400"/>
          </a:xfrm>
          <a:prstGeom prst="rect">
            <a:avLst/>
          </a:prstGeom>
        </p:spPr>
        <p:txBody>
          <a:bodyPr lIns="91425" tIns="91425" rIns="91425" bIns="91425" anchor="t" anchorCtr="0">
            <a:noAutofit/>
          </a:bodyPr>
          <a:lstStyle/>
          <a:p>
            <a:pPr lvl="0">
              <a:spcBef>
                <a:spcPts val="0"/>
              </a:spcBef>
              <a:buNone/>
            </a:pPr>
            <a:r>
              <a:rPr lang="en"/>
              <a:t>Why is this important?</a:t>
            </a:r>
          </a:p>
        </p:txBody>
      </p:sp>
      <p:sp>
        <p:nvSpPr>
          <p:cNvPr id="73" name="Shape 73"/>
          <p:cNvSpPr txBox="1">
            <a:spLocks noGrp="1"/>
          </p:cNvSpPr>
          <p:nvPr>
            <p:ph type="body" idx="1"/>
          </p:nvPr>
        </p:nvSpPr>
        <p:spPr>
          <a:xfrm>
            <a:off x="311700" y="2662825"/>
            <a:ext cx="8520600" cy="3302700"/>
          </a:xfrm>
          <a:prstGeom prst="rect">
            <a:avLst/>
          </a:prstGeom>
        </p:spPr>
        <p:txBody>
          <a:bodyPr lIns="91425" tIns="91425" rIns="91425" bIns="91425" anchor="t" anchorCtr="0">
            <a:noAutofit/>
          </a:bodyPr>
          <a:lstStyle/>
          <a:p>
            <a:pPr marL="457200" lvl="0" indent="-228600" rtl="0">
              <a:spcBef>
                <a:spcPts val="0"/>
              </a:spcBef>
            </a:pPr>
            <a:r>
              <a:rPr lang="en"/>
              <a:t>Throughout this course, we have discussed various topics in writing, reading, and literacy</a:t>
            </a:r>
          </a:p>
          <a:p>
            <a:pPr marL="457200" lvl="0" indent="-228600" rtl="0">
              <a:spcBef>
                <a:spcPts val="0"/>
              </a:spcBef>
            </a:pPr>
            <a:r>
              <a:rPr lang="en"/>
              <a:t>In our other courses, we have also studied exceptionalities and ways to help all students</a:t>
            </a:r>
          </a:p>
        </p:txBody>
      </p:sp>
      <p:sp>
        <p:nvSpPr>
          <p:cNvPr id="74" name="Shape 74"/>
          <p:cNvSpPr/>
          <p:nvPr/>
        </p:nvSpPr>
        <p:spPr>
          <a:xfrm>
            <a:off x="447450" y="1152425"/>
            <a:ext cx="8249100" cy="1254300"/>
          </a:xfrm>
          <a:prstGeom prst="roundRect">
            <a:avLst>
              <a:gd name="adj" fmla="val 16667"/>
            </a:avLst>
          </a:prstGeom>
          <a:solidFill>
            <a:schemeClr val="dk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5" name="Shape 75"/>
          <p:cNvSpPr txBox="1"/>
          <p:nvPr/>
        </p:nvSpPr>
        <p:spPr>
          <a:xfrm>
            <a:off x="503850" y="1373525"/>
            <a:ext cx="8136300" cy="812100"/>
          </a:xfrm>
          <a:prstGeom prst="rect">
            <a:avLst/>
          </a:prstGeom>
          <a:noFill/>
          <a:ln>
            <a:noFill/>
          </a:ln>
        </p:spPr>
        <p:txBody>
          <a:bodyPr lIns="91425" tIns="91425" rIns="91425" bIns="91425" anchor="t" anchorCtr="0">
            <a:noAutofit/>
          </a:bodyPr>
          <a:lstStyle/>
          <a:p>
            <a:pPr lvl="0" algn="ctr">
              <a:spcBef>
                <a:spcPts val="0"/>
              </a:spcBef>
              <a:buNone/>
            </a:pPr>
            <a:r>
              <a:rPr lang="en" sz="1800" b="1">
                <a:latin typeface="Open Sans"/>
                <a:ea typeface="Open Sans"/>
                <a:cs typeface="Open Sans"/>
                <a:sym typeface="Open Sans"/>
              </a:rPr>
              <a:t>A Gap: Deaf or hard of hearing students have specific difficulties with writing and reading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311700" y="221400"/>
            <a:ext cx="8520600" cy="707400"/>
          </a:xfrm>
          <a:prstGeom prst="rect">
            <a:avLst/>
          </a:prstGeom>
        </p:spPr>
        <p:txBody>
          <a:bodyPr lIns="91425" tIns="91425" rIns="91425" bIns="91425" anchor="t" anchorCtr="0">
            <a:noAutofit/>
          </a:bodyPr>
          <a:lstStyle/>
          <a:p>
            <a:pPr lvl="0">
              <a:spcBef>
                <a:spcPts val="0"/>
              </a:spcBef>
              <a:buNone/>
            </a:pPr>
            <a:r>
              <a:rPr lang="en"/>
              <a:t>Classroom Strategies</a:t>
            </a:r>
          </a:p>
        </p:txBody>
      </p:sp>
      <p:sp>
        <p:nvSpPr>
          <p:cNvPr id="186" name="Shape 186"/>
          <p:cNvSpPr txBox="1">
            <a:spLocks noGrp="1"/>
          </p:cNvSpPr>
          <p:nvPr>
            <p:ph type="body" idx="1"/>
          </p:nvPr>
        </p:nvSpPr>
        <p:spPr>
          <a:xfrm>
            <a:off x="311700" y="928800"/>
            <a:ext cx="8520600" cy="4050600"/>
          </a:xfrm>
          <a:prstGeom prst="rect">
            <a:avLst/>
          </a:prstGeom>
        </p:spPr>
        <p:txBody>
          <a:bodyPr lIns="91425" tIns="91425" rIns="91425" bIns="91425" anchor="t" anchorCtr="0">
            <a:noAutofit/>
          </a:bodyPr>
          <a:lstStyle/>
          <a:p>
            <a:pPr lvl="0" rtl="0">
              <a:spcBef>
                <a:spcPts val="0"/>
              </a:spcBef>
              <a:spcAft>
                <a:spcPts val="0"/>
              </a:spcAft>
              <a:buNone/>
            </a:pPr>
            <a:r>
              <a:rPr lang="en" u="sng"/>
              <a:t>Communication: </a:t>
            </a:r>
          </a:p>
          <a:p>
            <a:pPr marL="457200" lvl="0" indent="-228600" rtl="0">
              <a:spcBef>
                <a:spcPts val="0"/>
              </a:spcBef>
              <a:spcAft>
                <a:spcPts val="0"/>
              </a:spcAft>
            </a:pPr>
            <a:r>
              <a:rPr lang="en"/>
              <a:t>Face the student when you speak </a:t>
            </a:r>
          </a:p>
          <a:p>
            <a:pPr marL="914400" lvl="1" indent="-228600" rtl="0">
              <a:spcBef>
                <a:spcPts val="0"/>
              </a:spcBef>
              <a:spcAft>
                <a:spcPts val="0"/>
              </a:spcAft>
            </a:pPr>
            <a:r>
              <a:rPr lang="en"/>
              <a:t>Don’t talk with your back to class or looking at a computer</a:t>
            </a:r>
          </a:p>
          <a:p>
            <a:pPr marL="914400" lvl="1" indent="-228600" rtl="0">
              <a:spcBef>
                <a:spcPts val="0"/>
              </a:spcBef>
              <a:spcAft>
                <a:spcPts val="0"/>
              </a:spcAft>
            </a:pPr>
            <a:r>
              <a:rPr lang="en"/>
              <a:t>When writing on the board, finish writing, give the students a chance to process, then talk</a:t>
            </a:r>
          </a:p>
          <a:p>
            <a:pPr marL="457200" lvl="0" indent="-228600" rtl="0">
              <a:spcBef>
                <a:spcPts val="0"/>
              </a:spcBef>
              <a:spcAft>
                <a:spcPts val="0"/>
              </a:spcAft>
            </a:pPr>
            <a:r>
              <a:rPr lang="en"/>
              <a:t>Speak clearly, write legibly </a:t>
            </a:r>
          </a:p>
          <a:p>
            <a:pPr marL="457200" lvl="0" indent="-228600" rtl="0">
              <a:spcBef>
                <a:spcPts val="0"/>
              </a:spcBef>
              <a:spcAft>
                <a:spcPts val="0"/>
              </a:spcAft>
            </a:pPr>
            <a:r>
              <a:rPr lang="en"/>
              <a:t>Include written versions of the lesson and visuals wherever possible </a:t>
            </a:r>
          </a:p>
          <a:p>
            <a:pPr marL="457200" lvl="0" indent="-228600" rtl="0">
              <a:spcBef>
                <a:spcPts val="0"/>
              </a:spcBef>
              <a:spcAft>
                <a:spcPts val="0"/>
              </a:spcAft>
            </a:pPr>
            <a:r>
              <a:rPr lang="en"/>
              <a:t>Class discussions - call the student’s name that is speaking and wait for the deaf/hard of hearing student to face the person speaking </a:t>
            </a:r>
          </a:p>
          <a:p>
            <a:pPr marL="914400" lvl="1" indent="-228600" rtl="0">
              <a:spcBef>
                <a:spcPts val="0"/>
              </a:spcBef>
              <a:spcAft>
                <a:spcPts val="0"/>
              </a:spcAft>
            </a:pPr>
            <a:r>
              <a:rPr lang="en"/>
              <a:t>Can even use a ball or talking stick </a:t>
            </a:r>
          </a:p>
          <a:p>
            <a:pPr marL="457200" lvl="0" indent="-228600" rtl="0">
              <a:spcBef>
                <a:spcPts val="0"/>
              </a:spcBef>
              <a:spcAft>
                <a:spcPts val="0"/>
              </a:spcAft>
            </a:pPr>
            <a:r>
              <a:rPr lang="en"/>
              <a:t>Repeat comments or questions by students that aren’t wearing an FM</a:t>
            </a:r>
          </a:p>
          <a:p>
            <a:pPr lvl="0" rtl="0">
              <a:spcBef>
                <a:spcPts val="0"/>
              </a:spcBef>
              <a:spcAft>
                <a:spcPts val="0"/>
              </a:spcAft>
              <a:buNone/>
            </a:pPr>
            <a:r>
              <a:rPr lang="en" u="sng"/>
              <a:t>Visual</a:t>
            </a:r>
            <a:r>
              <a:rPr lang="en"/>
              <a:t>: </a:t>
            </a:r>
          </a:p>
          <a:p>
            <a:pPr marL="457200" lvl="0" indent="-228600" rtl="0">
              <a:spcBef>
                <a:spcPts val="0"/>
              </a:spcBef>
              <a:spcAft>
                <a:spcPts val="0"/>
              </a:spcAft>
            </a:pPr>
            <a:r>
              <a:rPr lang="en"/>
              <a:t>Avoid standing in front of a bright window or a shadow </a:t>
            </a:r>
          </a:p>
          <a:p>
            <a:pPr marL="457200" lvl="0" indent="-228600" rtl="0">
              <a:spcBef>
                <a:spcPts val="0"/>
              </a:spcBef>
              <a:spcAft>
                <a:spcPts val="0"/>
              </a:spcAft>
            </a:pPr>
            <a:r>
              <a:rPr lang="en"/>
              <a:t>Minimize arm/hand movements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311700" y="221400"/>
            <a:ext cx="8520600" cy="707400"/>
          </a:xfrm>
          <a:prstGeom prst="rect">
            <a:avLst/>
          </a:prstGeom>
        </p:spPr>
        <p:txBody>
          <a:bodyPr lIns="91425" tIns="91425" rIns="91425" bIns="91425" anchor="t" anchorCtr="0">
            <a:noAutofit/>
          </a:bodyPr>
          <a:lstStyle/>
          <a:p>
            <a:pPr lvl="0" rtl="0">
              <a:spcBef>
                <a:spcPts val="0"/>
              </a:spcBef>
              <a:buNone/>
            </a:pPr>
            <a:r>
              <a:rPr lang="en"/>
              <a:t>Classroom Strategies</a:t>
            </a:r>
          </a:p>
        </p:txBody>
      </p:sp>
      <p:sp>
        <p:nvSpPr>
          <p:cNvPr id="192" name="Shape 192"/>
          <p:cNvSpPr txBox="1">
            <a:spLocks noGrp="1"/>
          </p:cNvSpPr>
          <p:nvPr>
            <p:ph type="body" idx="1"/>
          </p:nvPr>
        </p:nvSpPr>
        <p:spPr>
          <a:xfrm>
            <a:off x="311700" y="809525"/>
            <a:ext cx="8520600" cy="4214700"/>
          </a:xfrm>
          <a:prstGeom prst="rect">
            <a:avLst/>
          </a:prstGeom>
        </p:spPr>
        <p:txBody>
          <a:bodyPr lIns="91425" tIns="91425" rIns="91425" bIns="91425" anchor="t" anchorCtr="0">
            <a:noAutofit/>
          </a:bodyPr>
          <a:lstStyle/>
          <a:p>
            <a:pPr lvl="0" rtl="0">
              <a:spcBef>
                <a:spcPts val="0"/>
              </a:spcBef>
              <a:spcAft>
                <a:spcPts val="0"/>
              </a:spcAft>
              <a:buNone/>
            </a:pPr>
            <a:r>
              <a:rPr lang="en" u="sng"/>
              <a:t>Pace:</a:t>
            </a:r>
          </a:p>
          <a:p>
            <a:pPr marL="457200" lvl="0" indent="-228600" rtl="0">
              <a:spcBef>
                <a:spcPts val="0"/>
              </a:spcBef>
              <a:spcAft>
                <a:spcPts val="0"/>
              </a:spcAft>
            </a:pPr>
            <a:r>
              <a:rPr lang="en"/>
              <a:t>Don’t overwhelm the students with too much material </a:t>
            </a:r>
          </a:p>
          <a:p>
            <a:pPr marL="457200" lvl="0" indent="-228600" rtl="0">
              <a:spcBef>
                <a:spcPts val="0"/>
              </a:spcBef>
              <a:spcAft>
                <a:spcPts val="0"/>
              </a:spcAft>
            </a:pPr>
            <a:r>
              <a:rPr lang="en"/>
              <a:t>Check-in with students to ensure they are keeping up </a:t>
            </a:r>
          </a:p>
          <a:p>
            <a:pPr marL="457200" lvl="0" indent="-228600" rtl="0">
              <a:spcBef>
                <a:spcPts val="0"/>
              </a:spcBef>
              <a:spcAft>
                <a:spcPts val="0"/>
              </a:spcAft>
            </a:pPr>
            <a:r>
              <a:rPr lang="en"/>
              <a:t>Pause before changing topics or indicate that are you doing so </a:t>
            </a:r>
          </a:p>
          <a:p>
            <a:pPr marL="457200" lvl="0" indent="-228600" rtl="0">
              <a:spcBef>
                <a:spcPts val="0"/>
              </a:spcBef>
              <a:spcAft>
                <a:spcPts val="0"/>
              </a:spcAft>
            </a:pPr>
            <a:r>
              <a:rPr lang="en"/>
              <a:t>Hearing students can simultaneously receive voice and images - not always true for hard of hearing students </a:t>
            </a:r>
          </a:p>
          <a:p>
            <a:pPr lvl="0" rtl="0">
              <a:spcBef>
                <a:spcPts val="0"/>
              </a:spcBef>
              <a:spcAft>
                <a:spcPts val="0"/>
              </a:spcAft>
              <a:buNone/>
            </a:pPr>
            <a:r>
              <a:rPr lang="en" u="sng"/>
              <a:t>General tips:</a:t>
            </a:r>
          </a:p>
          <a:p>
            <a:pPr marL="457200" lvl="0" indent="-228600" rtl="0">
              <a:spcBef>
                <a:spcPts val="0"/>
              </a:spcBef>
              <a:spcAft>
                <a:spcPts val="0"/>
              </a:spcAft>
            </a:pPr>
            <a:r>
              <a:rPr lang="en"/>
              <a:t>Don’t refer to items as ‘this’ or ‘that’ </a:t>
            </a:r>
          </a:p>
          <a:p>
            <a:pPr marL="457200" lvl="0" indent="-228600" rtl="0">
              <a:spcBef>
                <a:spcPts val="0"/>
              </a:spcBef>
              <a:spcAft>
                <a:spcPts val="0"/>
              </a:spcAft>
            </a:pPr>
            <a:r>
              <a:rPr lang="en"/>
              <a:t>Avoid extraneous noise where possible </a:t>
            </a:r>
          </a:p>
          <a:p>
            <a:pPr marL="457200" lvl="0" indent="-228600" rtl="0">
              <a:spcBef>
                <a:spcPts val="0"/>
              </a:spcBef>
              <a:spcAft>
                <a:spcPts val="0"/>
              </a:spcAft>
            </a:pPr>
            <a:r>
              <a:rPr lang="en"/>
              <a:t>Seating - semi-circles work best </a:t>
            </a:r>
          </a:p>
          <a:p>
            <a:pPr marL="457200" lvl="0" indent="-228600" rtl="0">
              <a:spcBef>
                <a:spcPts val="0"/>
              </a:spcBef>
              <a:spcAft>
                <a:spcPts val="0"/>
              </a:spcAft>
            </a:pPr>
            <a:r>
              <a:rPr lang="en"/>
              <a:t>For fire alarms - strobe lights can be put in place that go off when it rings</a:t>
            </a:r>
          </a:p>
          <a:p>
            <a:pPr marL="457200" lvl="0" indent="-228600" rtl="0">
              <a:spcBef>
                <a:spcPts val="0"/>
              </a:spcBef>
              <a:spcAft>
                <a:spcPts val="0"/>
              </a:spcAft>
            </a:pPr>
            <a:r>
              <a:rPr lang="en"/>
              <a:t>For labs - do a dry run </a:t>
            </a:r>
          </a:p>
          <a:p>
            <a:pPr marL="457200" lvl="0" indent="-228600" rtl="0">
              <a:spcBef>
                <a:spcPts val="0"/>
              </a:spcBef>
              <a:spcAft>
                <a:spcPts val="0"/>
              </a:spcAft>
            </a:pPr>
            <a:r>
              <a:rPr lang="en"/>
              <a:t>For testing, tap the student (or set up a signal) for timing announcements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Activities Page</a:t>
            </a:r>
          </a:p>
        </p:txBody>
      </p:sp>
      <p:sp>
        <p:nvSpPr>
          <p:cNvPr id="198" name="Shape 198"/>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a:t>Hearing Loss simulator</a:t>
            </a:r>
          </a:p>
          <a:p>
            <a:pPr lvl="0">
              <a:spcBef>
                <a:spcPts val="0"/>
              </a:spcBef>
              <a:buNone/>
            </a:pPr>
            <a:r>
              <a:rPr lang="en" u="sng">
                <a:solidFill>
                  <a:schemeClr val="hlink"/>
                </a:solidFill>
                <a:hlinkClick r:id="rId3"/>
              </a:rPr>
              <a:t>http://www.starkeycanada.ca/hearing-loss-simulator</a:t>
            </a:r>
          </a:p>
          <a:p>
            <a:pPr lvl="0">
              <a:spcBef>
                <a:spcPts val="0"/>
              </a:spcBef>
              <a:buNone/>
            </a:pPr>
            <a:r>
              <a:rPr lang="en">
                <a:solidFill>
                  <a:srgbClr val="365899"/>
                </a:solidFill>
                <a:hlinkClick r:id="rId4"/>
              </a:rPr>
              <a:t>http://www.beltonehearingtest.com/</a:t>
            </a:r>
          </a:p>
          <a:p>
            <a:pPr lvl="0">
              <a:spcBef>
                <a:spcPts val="0"/>
              </a:spcBef>
              <a:buNone/>
            </a:pPr>
            <a:endParaRPr/>
          </a:p>
          <a:p>
            <a:pPr lvl="0">
              <a:spcBef>
                <a:spcPts val="0"/>
              </a:spcBef>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Case Study: Problem in School Boards</a:t>
            </a:r>
          </a:p>
        </p:txBody>
      </p:sp>
      <p:sp>
        <p:nvSpPr>
          <p:cNvPr id="204" name="Shape 204"/>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Student in Shazma’s and Heliya’s practicum last year (Grade 8 student)</a:t>
            </a:r>
          </a:p>
          <a:p>
            <a:pPr marL="457200" lvl="0" indent="-228600" rtl="0">
              <a:spcBef>
                <a:spcPts val="0"/>
              </a:spcBef>
            </a:pPr>
            <a:r>
              <a:rPr lang="en"/>
              <a:t>His mom had come in for a meeting and we were allowed to sit-in</a:t>
            </a:r>
          </a:p>
          <a:p>
            <a:pPr marL="457200" lvl="0" indent="-228600" rtl="0">
              <a:spcBef>
                <a:spcPts val="0"/>
              </a:spcBef>
            </a:pPr>
            <a:r>
              <a:rPr lang="en"/>
              <a:t>Apparently, the FM system that he has for school has to be collected 3 weeks before school is over</a:t>
            </a:r>
          </a:p>
          <a:p>
            <a:pPr marL="457200" lvl="0" indent="-228600" rtl="0">
              <a:spcBef>
                <a:spcPts val="0"/>
              </a:spcBef>
            </a:pPr>
            <a:r>
              <a:rPr lang="en"/>
              <a:t>His mom was furious because that means for the last 3 weeks of school, he is basically unable to participate - he has a hearing aid but needs the FM to be able to participate in class</a:t>
            </a:r>
          </a:p>
          <a:p>
            <a:pPr marL="457200" lvl="0" indent="-228600">
              <a:spcBef>
                <a:spcPts val="0"/>
              </a:spcBef>
            </a:pPr>
            <a:r>
              <a:rPr lang="en"/>
              <a:t>Thoughts?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ASL Music Interpreter</a:t>
            </a:r>
          </a:p>
        </p:txBody>
      </p:sp>
      <p:sp>
        <p:nvSpPr>
          <p:cNvPr id="210" name="Shape 210" descr="Visualizing rhythms and rhymes through American Sign Language.    Subscribe to our channel! http://goo.gl/0bsAjO  Amber Galloway Gallego is one of a growing number of ASL interpreters that specializes in the performing arts, specifically music. She’s interpreted for over 400 artists at this point and has a special knack for interpreting hip-hop acts like Kendrick Lamar and Drake. She also has her own YouTube channel, here: https://www.youtube.com/user/1stopforasl  Vox.com is a news website that helps you cut through the noise and understand what's really driving the events in the headlines. Check out http://www.vox.com to get up to speed on everything from Kurdistan to the Kim Kardashian app.   Check out our full video catalog: http://goo.gl/IZONyE Follow Vox on Twitter: http://goo.gl/XFrZ5H Or on Facebook: http://goo.gl/U2g06o" title="How sign language innovators are bringing music to the deaf">
            <a:hlinkClick r:id="rId3"/>
          </p:cNvPr>
          <p:cNvSpPr/>
          <p:nvPr/>
        </p:nvSpPr>
        <p:spPr>
          <a:xfrm>
            <a:off x="2372600" y="1267825"/>
            <a:ext cx="4572000" cy="3429000"/>
          </a:xfrm>
          <a:prstGeom prst="rect">
            <a:avLst/>
          </a:prstGeom>
          <a:blipFill>
            <a:blip r:embed="rId4">
              <a:alphaModFix/>
            </a:blip>
            <a:stretch>
              <a:fillRect/>
            </a:stretch>
          </a:blipFill>
          <a:ln>
            <a:noFill/>
          </a:ln>
        </p:spPr>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Let’s Learn ASL!</a:t>
            </a:r>
          </a:p>
        </p:txBody>
      </p:sp>
      <p:pic>
        <p:nvPicPr>
          <p:cNvPr id="216" name="Shape 216" descr="abc1280x960.png"/>
          <p:cNvPicPr preferRelativeResize="0"/>
          <p:nvPr/>
        </p:nvPicPr>
        <p:blipFill>
          <a:blip r:embed="rId3">
            <a:alphaModFix/>
          </a:blip>
          <a:stretch>
            <a:fillRect/>
          </a:stretch>
        </p:blipFill>
        <p:spPr>
          <a:xfrm>
            <a:off x="2114487" y="1055050"/>
            <a:ext cx="4915033" cy="368627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Resources</a:t>
            </a:r>
          </a:p>
        </p:txBody>
      </p:sp>
      <p:sp>
        <p:nvSpPr>
          <p:cNvPr id="222" name="Shape 222"/>
          <p:cNvSpPr txBox="1">
            <a:spLocks noGrp="1"/>
          </p:cNvSpPr>
          <p:nvPr>
            <p:ph type="body" idx="1"/>
          </p:nvPr>
        </p:nvSpPr>
        <p:spPr>
          <a:xfrm>
            <a:off x="311700" y="1266325"/>
            <a:ext cx="8520600" cy="3683400"/>
          </a:xfrm>
          <a:prstGeom prst="rect">
            <a:avLst/>
          </a:prstGeom>
        </p:spPr>
        <p:txBody>
          <a:bodyPr lIns="91425" tIns="91425" rIns="91425" bIns="91425" anchor="t" anchorCtr="0">
            <a:noAutofit/>
          </a:bodyPr>
          <a:lstStyle/>
          <a:p>
            <a:pPr lvl="0">
              <a:spcBef>
                <a:spcPts val="0"/>
              </a:spcBef>
              <a:buNone/>
            </a:pPr>
            <a:r>
              <a:rPr lang="en" sz="1000">
                <a:solidFill>
                  <a:srgbClr val="000000"/>
                </a:solidFill>
                <a:highlight>
                  <a:srgbClr val="FFFFFF"/>
                </a:highlight>
              </a:rPr>
              <a:t>Saur, Rosemary E., Mary Jane Popp, and Morton Isaacs. "ACTION ZONE THEORY AND THE HEARING-IMPAIRED STUDENT IN THE MAINSTREAMED CLASSROOM." </a:t>
            </a:r>
            <a:r>
              <a:rPr lang="en" sz="1000" i="1">
                <a:solidFill>
                  <a:srgbClr val="000000"/>
                </a:solidFill>
                <a:highlight>
                  <a:srgbClr val="FFFFFF"/>
                </a:highlight>
              </a:rPr>
              <a:t>The Journal of Classroom Interaction</a:t>
            </a:r>
            <a:r>
              <a:rPr lang="en" sz="1000">
                <a:solidFill>
                  <a:srgbClr val="000000"/>
                </a:solidFill>
                <a:highlight>
                  <a:srgbClr val="FFFFFF"/>
                </a:highlight>
              </a:rPr>
              <a:t> 19, no. 2 (1984): 21-25. </a:t>
            </a:r>
            <a:r>
              <a:rPr lang="en" sz="1000" u="sng">
                <a:solidFill>
                  <a:srgbClr val="000000"/>
                </a:solidFill>
                <a:highlight>
                  <a:srgbClr val="FFFFFF"/>
                </a:highlight>
                <a:hlinkClick r:id="rId3"/>
              </a:rPr>
              <a:t>http://www.jstor.org/stable/23868759</a:t>
            </a:r>
            <a:r>
              <a:rPr lang="en" sz="1000">
                <a:solidFill>
                  <a:srgbClr val="000000"/>
                </a:solidFill>
                <a:highlight>
                  <a:srgbClr val="FFFFFF"/>
                </a:highlight>
              </a:rPr>
              <a:t>.</a:t>
            </a:r>
          </a:p>
          <a:p>
            <a:pPr lvl="0">
              <a:spcBef>
                <a:spcPts val="0"/>
              </a:spcBef>
              <a:buNone/>
            </a:pPr>
            <a:r>
              <a:rPr lang="en" sz="1000">
                <a:solidFill>
                  <a:srgbClr val="000000"/>
                </a:solidFill>
                <a:highlight>
                  <a:srgbClr val="FFFFFF"/>
                </a:highlight>
              </a:rPr>
              <a:t>Kluwin, Thomas N. "Keeping Secondary School Hearing Impaired Students on Task." </a:t>
            </a:r>
            <a:r>
              <a:rPr lang="en" sz="1000" i="1">
                <a:solidFill>
                  <a:srgbClr val="000000"/>
                </a:solidFill>
                <a:highlight>
                  <a:srgbClr val="FFFFFF"/>
                </a:highlight>
              </a:rPr>
              <a:t>The Journal of Educational Research</a:t>
            </a:r>
            <a:r>
              <a:rPr lang="en" sz="1000">
                <a:solidFill>
                  <a:srgbClr val="000000"/>
                </a:solidFill>
                <a:highlight>
                  <a:srgbClr val="FFFFFF"/>
                </a:highlight>
              </a:rPr>
              <a:t> 78, no. 1 (1984): 45-50. </a:t>
            </a:r>
            <a:r>
              <a:rPr lang="en" sz="1000" u="sng">
                <a:solidFill>
                  <a:srgbClr val="000000"/>
                </a:solidFill>
                <a:highlight>
                  <a:srgbClr val="FFFFFF"/>
                </a:highlight>
                <a:hlinkClick r:id="rId4"/>
              </a:rPr>
              <a:t>http://www.jstor.org/stable/27540092</a:t>
            </a:r>
            <a:r>
              <a:rPr lang="en" sz="1000">
                <a:solidFill>
                  <a:srgbClr val="000000"/>
                </a:solidFill>
                <a:highlight>
                  <a:srgbClr val="FFFFFF"/>
                </a:highlight>
              </a:rPr>
              <a:t>.</a:t>
            </a:r>
          </a:p>
          <a:p>
            <a:pPr lvl="0">
              <a:spcBef>
                <a:spcPts val="0"/>
              </a:spcBef>
              <a:buNone/>
            </a:pPr>
            <a:r>
              <a:rPr lang="en" sz="1000">
                <a:solidFill>
                  <a:srgbClr val="000000"/>
                </a:solidFill>
                <a:highlight>
                  <a:srgbClr val="FFFFFF"/>
                </a:highlight>
              </a:rPr>
              <a:t>Stover, Dana L., and Norman Pendegraft. "Revisiting Computer-Aided Notetaking: Technological Assistive Devices for Hearing-Impaired Students." </a:t>
            </a:r>
            <a:r>
              <a:rPr lang="en" sz="1000" i="1">
                <a:solidFill>
                  <a:srgbClr val="000000"/>
                </a:solidFill>
                <a:highlight>
                  <a:srgbClr val="FFFFFF"/>
                </a:highlight>
              </a:rPr>
              <a:t>The Clearing House</a:t>
            </a:r>
            <a:r>
              <a:rPr lang="en" sz="1000">
                <a:solidFill>
                  <a:srgbClr val="000000"/>
                </a:solidFill>
                <a:highlight>
                  <a:srgbClr val="FFFFFF"/>
                </a:highlight>
              </a:rPr>
              <a:t> 79, no. 2 (2005): 94-97. </a:t>
            </a:r>
            <a:r>
              <a:rPr lang="en" sz="1000" u="sng">
                <a:solidFill>
                  <a:srgbClr val="000000"/>
                </a:solidFill>
                <a:highlight>
                  <a:srgbClr val="FFFFFF"/>
                </a:highlight>
                <a:hlinkClick r:id="rId5"/>
              </a:rPr>
              <a:t>http://www.jstor.org/stable/30182118</a:t>
            </a:r>
            <a:r>
              <a:rPr lang="en" sz="1000">
                <a:solidFill>
                  <a:srgbClr val="000000"/>
                </a:solidFill>
                <a:highlight>
                  <a:srgbClr val="FFFFFF"/>
                </a:highlight>
              </a:rPr>
              <a:t>.</a:t>
            </a:r>
          </a:p>
          <a:p>
            <a:pPr lvl="0">
              <a:spcBef>
                <a:spcPts val="0"/>
              </a:spcBef>
              <a:buNone/>
            </a:pPr>
            <a:r>
              <a:rPr lang="en" sz="1000">
                <a:solidFill>
                  <a:srgbClr val="000000"/>
                </a:solidFill>
                <a:highlight>
                  <a:srgbClr val="FFFFFF"/>
                </a:highlight>
              </a:rPr>
              <a:t>"What is Hearing Loss?" American Speech-Language-Hearing Association. Accessed March 23, 2017. </a:t>
            </a:r>
            <a:r>
              <a:rPr lang="en" sz="1000" u="sng">
                <a:solidFill>
                  <a:srgbClr val="000000"/>
                </a:solidFill>
                <a:highlight>
                  <a:srgbClr val="FFFFFF"/>
                </a:highlight>
                <a:hlinkClick r:id="rId6"/>
              </a:rPr>
              <a:t>http://www.asha.org/public/hearing/What-is-Hearing-Loss/</a:t>
            </a:r>
            <a:r>
              <a:rPr lang="en" sz="1000">
                <a:solidFill>
                  <a:srgbClr val="000000"/>
                </a:solidFill>
                <a:highlight>
                  <a:srgbClr val="FFFFFF"/>
                </a:highlight>
              </a:rPr>
              <a:t>.</a:t>
            </a:r>
          </a:p>
          <a:p>
            <a:pPr lvl="0">
              <a:spcBef>
                <a:spcPts val="0"/>
              </a:spcBef>
              <a:buNone/>
            </a:pPr>
            <a:r>
              <a:rPr lang="en" sz="1000">
                <a:solidFill>
                  <a:srgbClr val="000000"/>
                </a:solidFill>
                <a:highlight>
                  <a:srgbClr val="FFFFFF"/>
                </a:highlight>
              </a:rPr>
              <a:t>Boon, Olivian. "Notetaking for Hearing and Hearing Impaired Students." </a:t>
            </a:r>
            <a:r>
              <a:rPr lang="en" sz="1000" i="1">
                <a:solidFill>
                  <a:srgbClr val="000000"/>
                </a:solidFill>
                <a:highlight>
                  <a:srgbClr val="FFFFFF"/>
                </a:highlight>
              </a:rPr>
              <a:t>Journal of Reading</a:t>
            </a:r>
            <a:r>
              <a:rPr lang="en" sz="1000">
                <a:solidFill>
                  <a:srgbClr val="000000"/>
                </a:solidFill>
                <a:highlight>
                  <a:srgbClr val="FFFFFF"/>
                </a:highlight>
              </a:rPr>
              <a:t> 32, no. 6 (1989): 532-36. </a:t>
            </a:r>
            <a:r>
              <a:rPr lang="en" sz="1000" u="sng">
                <a:solidFill>
                  <a:srgbClr val="000000"/>
                </a:solidFill>
                <a:highlight>
                  <a:srgbClr val="FFFFFF"/>
                </a:highlight>
                <a:hlinkClick r:id="rId7"/>
              </a:rPr>
              <a:t>http://www.jstor.org/stable/40030438</a:t>
            </a:r>
            <a:r>
              <a:rPr lang="en" sz="1000">
                <a:solidFill>
                  <a:srgbClr val="000000"/>
                </a:solidFill>
                <a:highlight>
                  <a:srgbClr val="FFFFFF"/>
                </a:highlight>
              </a:rPr>
              <a:t>.</a:t>
            </a:r>
          </a:p>
          <a:p>
            <a:pPr lvl="0">
              <a:spcBef>
                <a:spcPts val="0"/>
              </a:spcBef>
              <a:buNone/>
            </a:pPr>
            <a:r>
              <a:rPr lang="en" sz="1000">
                <a:solidFill>
                  <a:srgbClr val="000000"/>
                </a:solidFill>
              </a:rPr>
              <a:t>Cole, Elizabeth Bingham, and Carol Ann Flexer. </a:t>
            </a:r>
            <a:r>
              <a:rPr lang="en" sz="1000" i="1">
                <a:solidFill>
                  <a:srgbClr val="000000"/>
                </a:solidFill>
              </a:rPr>
              <a:t>Children With Hearing Loss</a:t>
            </a:r>
            <a:r>
              <a:rPr lang="en" sz="1000">
                <a:solidFill>
                  <a:srgbClr val="000000"/>
                </a:solidFill>
              </a:rPr>
              <a:t>. San Diego: Plural Publishing Inc. 2016.</a:t>
            </a:r>
          </a:p>
          <a:p>
            <a:pPr lvl="0">
              <a:spcBef>
                <a:spcPts val="0"/>
              </a:spcBef>
              <a:buNone/>
            </a:pPr>
            <a:r>
              <a:rPr lang="en" sz="1000">
                <a:solidFill>
                  <a:srgbClr val="000000"/>
                </a:solidFill>
              </a:rPr>
              <a:t>Ronnie B.Wilbur. “The Use of ASL to Support the Development of English Literacy.” </a:t>
            </a:r>
            <a:r>
              <a:rPr lang="en" sz="1000" i="1">
                <a:solidFill>
                  <a:srgbClr val="000000"/>
                </a:solidFill>
              </a:rPr>
              <a:t>Journal of Deaf Studies and Dead Education</a:t>
            </a:r>
            <a:r>
              <a:rPr lang="en" sz="1000">
                <a:solidFill>
                  <a:srgbClr val="000000"/>
                </a:solidFill>
              </a:rPr>
              <a:t>.</a:t>
            </a:r>
            <a:r>
              <a:rPr lang="en" sz="1000" i="1">
                <a:solidFill>
                  <a:srgbClr val="000000"/>
                </a:solidFill>
              </a:rPr>
              <a:t> </a:t>
            </a:r>
            <a:r>
              <a:rPr lang="en" sz="1000">
                <a:solidFill>
                  <a:srgbClr val="000000"/>
                </a:solidFill>
              </a:rPr>
              <a:t>5:1. Purdue University: Winter 2000. </a:t>
            </a:r>
          </a:p>
          <a:p>
            <a:pPr lvl="0">
              <a:spcBef>
                <a:spcPts val="0"/>
              </a:spcBef>
              <a:buNone/>
            </a:pPr>
            <a:endParaRPr sz="1000">
              <a:solidFill>
                <a:srgbClr val="000000"/>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749862"/>
            <a:ext cx="8520600" cy="707400"/>
          </a:xfrm>
          <a:prstGeom prst="rect">
            <a:avLst/>
          </a:prstGeom>
        </p:spPr>
        <p:txBody>
          <a:bodyPr lIns="91425" tIns="91425" rIns="91425" bIns="91425" anchor="t" anchorCtr="0">
            <a:noAutofit/>
          </a:bodyPr>
          <a:lstStyle/>
          <a:p>
            <a:pPr lvl="0" algn="ctr">
              <a:spcBef>
                <a:spcPts val="0"/>
              </a:spcBef>
              <a:buNone/>
            </a:pPr>
            <a:r>
              <a:rPr lang="en"/>
              <a:t>Hearing Loss/Auditory Impairments</a:t>
            </a:r>
          </a:p>
        </p:txBody>
      </p:sp>
      <p:sp>
        <p:nvSpPr>
          <p:cNvPr id="81" name="Shape 81"/>
          <p:cNvSpPr txBox="1">
            <a:spLocks noGrp="1"/>
          </p:cNvSpPr>
          <p:nvPr>
            <p:ph type="body" idx="1"/>
          </p:nvPr>
        </p:nvSpPr>
        <p:spPr>
          <a:xfrm>
            <a:off x="311700" y="1907400"/>
            <a:ext cx="8520600" cy="1670700"/>
          </a:xfrm>
          <a:prstGeom prst="rect">
            <a:avLst/>
          </a:prstGeom>
        </p:spPr>
        <p:txBody>
          <a:bodyPr lIns="91425" tIns="91425" rIns="91425" bIns="91425" anchor="ctr" anchorCtr="0">
            <a:noAutofit/>
          </a:bodyPr>
          <a:lstStyle/>
          <a:p>
            <a:pPr lvl="0" algn="ctr" rtl="0">
              <a:lnSpc>
                <a:spcPct val="100000"/>
              </a:lnSpc>
              <a:spcBef>
                <a:spcPts val="0"/>
              </a:spcBef>
              <a:spcAft>
                <a:spcPts val="0"/>
              </a:spcAft>
              <a:buNone/>
            </a:pPr>
            <a:r>
              <a:rPr lang="en">
                <a:solidFill>
                  <a:srgbClr val="000000"/>
                </a:solidFill>
              </a:rPr>
              <a:t>“Hearing loss can be described as an invisible acoustic filter that distorts, smears, or eliminates incoming sounds from reaching the brain, especially sounds from a distance - even a short distance” </a:t>
            </a:r>
          </a:p>
          <a:p>
            <a:pPr lvl="0" algn="ctr" rtl="0">
              <a:lnSpc>
                <a:spcPct val="100000"/>
              </a:lnSpc>
              <a:spcBef>
                <a:spcPts val="0"/>
              </a:spcBef>
              <a:spcAft>
                <a:spcPts val="0"/>
              </a:spcAft>
              <a:buNone/>
            </a:pPr>
            <a:endParaRPr>
              <a:solidFill>
                <a:srgbClr val="000000"/>
              </a:solidFill>
            </a:endParaRPr>
          </a:p>
          <a:p>
            <a:pPr marL="457200" lvl="0" indent="-228600" algn="ctr" rtl="0">
              <a:lnSpc>
                <a:spcPct val="100000"/>
              </a:lnSpc>
              <a:spcBef>
                <a:spcPts val="0"/>
              </a:spcBef>
              <a:spcAft>
                <a:spcPts val="0"/>
              </a:spcAft>
              <a:buClr>
                <a:srgbClr val="000000"/>
              </a:buClr>
              <a:buChar char="-"/>
            </a:pPr>
            <a:r>
              <a:rPr lang="en">
                <a:solidFill>
                  <a:srgbClr val="000000"/>
                </a:solidFill>
              </a:rPr>
              <a:t>Cole and Flexer</a:t>
            </a:r>
          </a:p>
        </p:txBody>
      </p:sp>
      <p:sp>
        <p:nvSpPr>
          <p:cNvPr id="82" name="Shape 82"/>
          <p:cNvSpPr txBox="1"/>
          <p:nvPr/>
        </p:nvSpPr>
        <p:spPr>
          <a:xfrm>
            <a:off x="62100" y="4576975"/>
            <a:ext cx="9019800" cy="331200"/>
          </a:xfrm>
          <a:prstGeom prst="rect">
            <a:avLst/>
          </a:prstGeom>
          <a:noFill/>
          <a:ln>
            <a:noFill/>
          </a:ln>
        </p:spPr>
        <p:txBody>
          <a:bodyPr lIns="91425" tIns="91425" rIns="91425" bIns="91425" anchor="ctr" anchorCtr="0">
            <a:noAutofit/>
          </a:bodyPr>
          <a:lstStyle/>
          <a:p>
            <a:pPr lvl="0" rtl="0">
              <a:spcBef>
                <a:spcPts val="0"/>
              </a:spcBef>
              <a:buNone/>
            </a:pPr>
            <a:r>
              <a:rPr lang="en" sz="1000">
                <a:latin typeface="Open Sans"/>
                <a:ea typeface="Open Sans"/>
                <a:cs typeface="Open Sans"/>
                <a:sym typeface="Open Sans"/>
              </a:rPr>
              <a:t>Cole, Elizabeth and Flexer Carol. </a:t>
            </a:r>
            <a:r>
              <a:rPr lang="en" sz="1000" i="1">
                <a:latin typeface="Open Sans"/>
                <a:ea typeface="Open Sans"/>
                <a:cs typeface="Open Sans"/>
                <a:sym typeface="Open Sans"/>
              </a:rPr>
              <a:t>Children With Hearing Loss</a:t>
            </a:r>
          </a:p>
        </p:txBody>
      </p:sp>
      <p:pic>
        <p:nvPicPr>
          <p:cNvPr id="83" name="Shape 83"/>
          <p:cNvPicPr preferRelativeResize="0"/>
          <p:nvPr/>
        </p:nvPicPr>
        <p:blipFill>
          <a:blip r:embed="rId3">
            <a:alphaModFix/>
          </a:blip>
          <a:stretch>
            <a:fillRect/>
          </a:stretch>
        </p:blipFill>
        <p:spPr>
          <a:xfrm>
            <a:off x="602750" y="726084"/>
            <a:ext cx="754974" cy="754974"/>
          </a:xfrm>
          <a:prstGeom prst="rect">
            <a:avLst/>
          </a:prstGeom>
          <a:noFill/>
          <a:ln>
            <a:noFill/>
          </a:ln>
        </p:spPr>
      </p:pic>
      <p:pic>
        <p:nvPicPr>
          <p:cNvPr id="84" name="Shape 84"/>
          <p:cNvPicPr preferRelativeResize="0"/>
          <p:nvPr/>
        </p:nvPicPr>
        <p:blipFill>
          <a:blip r:embed="rId4">
            <a:alphaModFix/>
          </a:blip>
          <a:stretch>
            <a:fillRect/>
          </a:stretch>
        </p:blipFill>
        <p:spPr>
          <a:xfrm rot="10800000">
            <a:off x="7772474" y="573649"/>
            <a:ext cx="1059825" cy="10598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So what is it?</a:t>
            </a:r>
          </a:p>
        </p:txBody>
      </p:sp>
      <p:sp>
        <p:nvSpPr>
          <p:cNvPr id="90" name="Shape 90"/>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rtl="0">
              <a:lnSpc>
                <a:spcPct val="115000"/>
              </a:lnSpc>
              <a:spcBef>
                <a:spcPts val="0"/>
              </a:spcBef>
              <a:spcAft>
                <a:spcPts val="0"/>
              </a:spcAft>
              <a:buNone/>
            </a:pPr>
            <a:r>
              <a:rPr lang="en" b="1">
                <a:solidFill>
                  <a:srgbClr val="000000"/>
                </a:solidFill>
              </a:rPr>
              <a:t>Hearing Loss is:</a:t>
            </a:r>
          </a:p>
          <a:p>
            <a:pPr marL="457200" lvl="0" indent="-228600" rtl="0">
              <a:lnSpc>
                <a:spcPct val="115000"/>
              </a:lnSpc>
              <a:spcBef>
                <a:spcPts val="0"/>
              </a:spcBef>
              <a:spcAft>
                <a:spcPts val="0"/>
              </a:spcAft>
              <a:buClr>
                <a:srgbClr val="000000"/>
              </a:buClr>
            </a:pPr>
            <a:r>
              <a:rPr lang="en">
                <a:solidFill>
                  <a:srgbClr val="000000"/>
                </a:solidFill>
              </a:rPr>
              <a:t>Degenerative</a:t>
            </a:r>
          </a:p>
          <a:p>
            <a:pPr marL="457200" lvl="0" indent="-228600" rtl="0">
              <a:lnSpc>
                <a:spcPct val="115000"/>
              </a:lnSpc>
              <a:spcBef>
                <a:spcPts val="0"/>
              </a:spcBef>
              <a:spcAft>
                <a:spcPts val="0"/>
              </a:spcAft>
              <a:buClr>
                <a:srgbClr val="000000"/>
              </a:buClr>
            </a:pPr>
            <a:r>
              <a:rPr lang="en">
                <a:solidFill>
                  <a:srgbClr val="000000"/>
                </a:solidFill>
              </a:rPr>
              <a:t>A spectrum</a:t>
            </a:r>
          </a:p>
          <a:p>
            <a:pPr marL="457200" lvl="0" indent="-228600" rtl="0">
              <a:lnSpc>
                <a:spcPct val="115000"/>
              </a:lnSpc>
              <a:spcBef>
                <a:spcPts val="0"/>
              </a:spcBef>
              <a:spcAft>
                <a:spcPts val="0"/>
              </a:spcAft>
              <a:buClr>
                <a:srgbClr val="000000"/>
              </a:buClr>
            </a:pPr>
            <a:r>
              <a:rPr lang="en">
                <a:solidFill>
                  <a:srgbClr val="000000"/>
                </a:solidFill>
              </a:rPr>
              <a:t>Invisible </a:t>
            </a:r>
          </a:p>
          <a:p>
            <a:pPr marL="457200" lvl="0" indent="-228600" rtl="0">
              <a:lnSpc>
                <a:spcPct val="115000"/>
              </a:lnSpc>
              <a:spcBef>
                <a:spcPts val="0"/>
              </a:spcBef>
              <a:spcAft>
                <a:spcPts val="0"/>
              </a:spcAft>
              <a:buClr>
                <a:srgbClr val="000000"/>
              </a:buClr>
            </a:pPr>
            <a:r>
              <a:rPr lang="en">
                <a:solidFill>
                  <a:srgbClr val="000000"/>
                </a:solidFill>
              </a:rPr>
              <a:t>Embarrassing to some</a:t>
            </a:r>
          </a:p>
          <a:p>
            <a:pPr marL="457200" lvl="0" indent="-228600" rtl="0">
              <a:lnSpc>
                <a:spcPct val="115000"/>
              </a:lnSpc>
              <a:spcBef>
                <a:spcPts val="0"/>
              </a:spcBef>
              <a:spcAft>
                <a:spcPts val="0"/>
              </a:spcAft>
              <a:buClr>
                <a:srgbClr val="000000"/>
              </a:buClr>
            </a:pPr>
            <a:r>
              <a:rPr lang="en">
                <a:solidFill>
                  <a:srgbClr val="000000"/>
                </a:solidFill>
              </a:rPr>
              <a:t>Does not mean the person knows ASL (American Sign Language)</a:t>
            </a:r>
          </a:p>
          <a:p>
            <a:pPr lvl="0">
              <a:spcBef>
                <a:spcPts val="0"/>
              </a:spcBef>
              <a:buNone/>
            </a:pP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311700" y="1455825"/>
            <a:ext cx="8520600" cy="2435400"/>
          </a:xfrm>
          <a:prstGeom prst="rect">
            <a:avLst/>
          </a:prstGeom>
        </p:spPr>
        <p:txBody>
          <a:bodyPr lIns="91425" tIns="91425" rIns="91425" bIns="91425" anchor="t" anchorCtr="0">
            <a:noAutofit/>
          </a:bodyPr>
          <a:lstStyle/>
          <a:p>
            <a:pPr lvl="0" algn="just" rtl="0">
              <a:spcBef>
                <a:spcPts val="0"/>
              </a:spcBef>
              <a:buNone/>
            </a:pPr>
            <a:r>
              <a:rPr lang="en">
                <a:solidFill>
                  <a:srgbClr val="434343"/>
                </a:solidFill>
                <a:highlight>
                  <a:srgbClr val="FFFFFF"/>
                </a:highlight>
              </a:rPr>
              <a:t>“When describing hearing loss, we generally look at three categories: </a:t>
            </a:r>
            <a:r>
              <a:rPr lang="en">
                <a:solidFill>
                  <a:srgbClr val="3366CC"/>
                </a:solidFill>
                <a:highlight>
                  <a:srgbClr val="FFFFFF"/>
                </a:highlight>
                <a:hlinkClick r:id="rId3"/>
              </a:rPr>
              <a:t>type of hearing loss</a:t>
            </a:r>
            <a:r>
              <a:rPr lang="en">
                <a:solidFill>
                  <a:srgbClr val="58595B"/>
                </a:solidFill>
                <a:highlight>
                  <a:srgbClr val="FFFFFF"/>
                </a:highlight>
              </a:rPr>
              <a:t>, </a:t>
            </a:r>
            <a:r>
              <a:rPr lang="en">
                <a:solidFill>
                  <a:srgbClr val="3366CC"/>
                </a:solidFill>
                <a:highlight>
                  <a:srgbClr val="FFFFFF"/>
                </a:highlight>
                <a:hlinkClick r:id="rId4"/>
              </a:rPr>
              <a:t>degree of hearing loss</a:t>
            </a:r>
            <a:r>
              <a:rPr lang="en">
                <a:solidFill>
                  <a:srgbClr val="58595B"/>
                </a:solidFill>
                <a:highlight>
                  <a:srgbClr val="FFFFFF"/>
                </a:highlight>
              </a:rPr>
              <a:t>, and </a:t>
            </a:r>
            <a:r>
              <a:rPr lang="en">
                <a:solidFill>
                  <a:srgbClr val="3366CC"/>
                </a:solidFill>
                <a:highlight>
                  <a:srgbClr val="FFFFFF"/>
                </a:highlight>
                <a:hlinkClick r:id="rId5"/>
              </a:rPr>
              <a:t>configuration of hearing loss</a:t>
            </a:r>
            <a:r>
              <a:rPr lang="en">
                <a:solidFill>
                  <a:srgbClr val="58595B"/>
                </a:solidFill>
                <a:highlight>
                  <a:srgbClr val="FFFFFF"/>
                </a:highlight>
              </a:rPr>
              <a:t>. </a:t>
            </a:r>
            <a:r>
              <a:rPr lang="en">
                <a:solidFill>
                  <a:srgbClr val="434343"/>
                </a:solidFill>
                <a:highlight>
                  <a:srgbClr val="FFFFFF"/>
                </a:highlight>
              </a:rPr>
              <a:t>With children, it is especially important to diagnose and treat a hearing loss as early as possible. This limits its potential </a:t>
            </a:r>
            <a:r>
              <a:rPr lang="en">
                <a:solidFill>
                  <a:srgbClr val="3366CC"/>
                </a:solidFill>
                <a:highlight>
                  <a:srgbClr val="FFFFFF"/>
                </a:highlight>
                <a:hlinkClick r:id="rId6"/>
              </a:rPr>
              <a:t>impact on learning and development</a:t>
            </a:r>
            <a:r>
              <a:rPr lang="en">
                <a:solidFill>
                  <a:srgbClr val="58595B"/>
                </a:solidFill>
                <a:highlight>
                  <a:srgbClr val="FFFFFF"/>
                </a:highlight>
              </a:rPr>
              <a:t>. </a:t>
            </a:r>
            <a:r>
              <a:rPr lang="en">
                <a:solidFill>
                  <a:srgbClr val="434343"/>
                </a:solidFill>
                <a:highlight>
                  <a:srgbClr val="FFFFFF"/>
                </a:highlight>
              </a:rPr>
              <a:t>Hearing loss can greatly affect the quality of life for adults as well. Unmanaged hearing loss can have an impact on employment, education, and general well-being.” </a:t>
            </a:r>
          </a:p>
          <a:p>
            <a:pPr lvl="0" algn="r" rtl="0">
              <a:spcBef>
                <a:spcPts val="0"/>
              </a:spcBef>
              <a:buNone/>
            </a:pPr>
            <a:r>
              <a:rPr lang="en">
                <a:solidFill>
                  <a:srgbClr val="434343"/>
                </a:solidFill>
                <a:highlight>
                  <a:srgbClr val="FFFFFF"/>
                </a:highlight>
              </a:rPr>
              <a:t>— American Speech-Language-Hearing Association</a:t>
            </a:r>
          </a:p>
          <a:p>
            <a:pPr lvl="0" rtl="0">
              <a:spcBef>
                <a:spcPts val="0"/>
              </a:spcBef>
              <a:buNone/>
            </a:pPr>
            <a:endParaRPr>
              <a:solidFill>
                <a:srgbClr val="58595B"/>
              </a:solidFill>
              <a:highlight>
                <a:srgbClr val="FFFFFF"/>
              </a:highlight>
            </a:endParaRPr>
          </a:p>
          <a:p>
            <a:pPr lvl="0">
              <a:spcBef>
                <a:spcPts val="0"/>
              </a:spcBef>
              <a:buNone/>
            </a:pPr>
            <a:endParaRPr>
              <a:solidFill>
                <a:srgbClr val="58595B"/>
              </a:solidFill>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Hearing Impaired Students</a:t>
            </a:r>
          </a:p>
        </p:txBody>
      </p:sp>
      <p:sp>
        <p:nvSpPr>
          <p:cNvPr id="101" name="Shape 101"/>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Three out of every 1000 babies are born with a hearing impairment</a:t>
            </a:r>
          </a:p>
          <a:p>
            <a:pPr marL="914400" lvl="1" indent="-330200" rtl="0">
              <a:spcBef>
                <a:spcPts val="0"/>
              </a:spcBef>
              <a:buSzPct val="100000"/>
            </a:pPr>
            <a:r>
              <a:rPr lang="en" sz="1600"/>
              <a:t>This means that you are likely to have a hearing impaired student in your classroom at some point during your teaching career</a:t>
            </a:r>
          </a:p>
          <a:p>
            <a:pPr marL="457200" lvl="0" indent="-228600" rtl="0">
              <a:spcBef>
                <a:spcPts val="0"/>
              </a:spcBef>
            </a:pPr>
            <a:r>
              <a:rPr lang="en"/>
              <a:t>In some cases, a small to moderate hearing disability can cause students to miss up to 50% of class discussions </a:t>
            </a:r>
          </a:p>
          <a:p>
            <a:pPr marL="457200" lvl="0" indent="-228600" rtl="0">
              <a:spcBef>
                <a:spcPts val="0"/>
              </a:spcBef>
            </a:pPr>
            <a:r>
              <a:rPr lang="en"/>
              <a:t>These students are also ten times more likely to be held back at least one grade than a student with normal hearing</a:t>
            </a:r>
          </a:p>
          <a:p>
            <a:pPr marL="457200" lvl="0" indent="-228600" rtl="0">
              <a:spcBef>
                <a:spcPts val="0"/>
              </a:spcBef>
            </a:pPr>
            <a:r>
              <a:rPr lang="en"/>
              <a:t>So how does this affect their reading and writing skills?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Spoken Without Words</a:t>
            </a:r>
          </a:p>
        </p:txBody>
      </p:sp>
      <p:sp>
        <p:nvSpPr>
          <p:cNvPr id="107" name="Shape 107" descr="It's spoken word without spoken words—ASL SLAM is an open space for poets to perform their work in American Sign Language (ASL). As ASL SLAM's executive director Douglas Ridloff explains, ASL poetry doesn't rely on rhyming patterns or meter within auditory or written wordplay; rather, the art is &quot;more about the movement, a visual rhyme versus an audio rhyme.&quot; Its performance is a stunning and emotionally potent artistry that connects with all audiences.  SUBSCRIBE: https://goo.gl/vR6Acb  This story is a part of our Human Condition series. Come along and let us connect you to some of the most peculiar, stirring, extraordinary, and distinctive people in the world.  Follow us behind the scenes on Instagram: http://goo.gl/2KABeX Make our acquaintance on Facebook: http://goo.gl/Vn0XIZ Give us a shout on Twitter: http://goo.gl/sY1GLY Come hang with us on Vimeo: http://goo.gl/T0OzjV Visit our world directly: http://www.greatbigstory.com" title="Spoken Without Words: Poetry with ASL SLAM">
            <a:hlinkClick r:id="rId3"/>
          </p:cNvPr>
          <p:cNvSpPr/>
          <p:nvPr/>
        </p:nvSpPr>
        <p:spPr>
          <a:xfrm>
            <a:off x="1962225" y="1203175"/>
            <a:ext cx="4572000" cy="3429000"/>
          </a:xfrm>
          <a:prstGeom prst="rect">
            <a:avLst/>
          </a:prstGeom>
          <a:blipFill>
            <a:blip r:embed="rId4">
              <a:alphaModFix/>
            </a:blip>
            <a:stretch>
              <a:fillRect/>
            </a:stretch>
          </a:blipFill>
          <a:ln>
            <a:noFill/>
          </a:ln>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292625"/>
            <a:ext cx="8520600" cy="1212600"/>
          </a:xfrm>
          <a:prstGeom prst="rect">
            <a:avLst/>
          </a:prstGeom>
        </p:spPr>
        <p:txBody>
          <a:bodyPr lIns="91425" tIns="91425" rIns="91425" bIns="91425" anchor="t" anchorCtr="0">
            <a:noAutofit/>
          </a:bodyPr>
          <a:lstStyle/>
          <a:p>
            <a:pPr lvl="0">
              <a:spcBef>
                <a:spcPts val="0"/>
              </a:spcBef>
              <a:buNone/>
            </a:pPr>
            <a:r>
              <a:rPr lang="en"/>
              <a:t>Reading ability: Children of deaf parents and non deaf parents</a:t>
            </a:r>
          </a:p>
          <a:p>
            <a:pPr lvl="0">
              <a:spcBef>
                <a:spcPts val="0"/>
              </a:spcBef>
              <a:buNone/>
            </a:pPr>
            <a:endParaRPr/>
          </a:p>
        </p:txBody>
      </p:sp>
      <p:sp>
        <p:nvSpPr>
          <p:cNvPr id="113" name="Shape 113"/>
          <p:cNvSpPr txBox="1">
            <a:spLocks noGrp="1"/>
          </p:cNvSpPr>
          <p:nvPr>
            <p:ph type="body" idx="1"/>
          </p:nvPr>
        </p:nvSpPr>
        <p:spPr>
          <a:xfrm>
            <a:off x="311700" y="1581400"/>
            <a:ext cx="8520600" cy="3082200"/>
          </a:xfrm>
          <a:prstGeom prst="rect">
            <a:avLst/>
          </a:prstGeom>
        </p:spPr>
        <p:txBody>
          <a:bodyPr lIns="91425" tIns="91425" rIns="91425" bIns="91425" anchor="t" anchorCtr="0">
            <a:noAutofit/>
          </a:bodyPr>
          <a:lstStyle/>
          <a:p>
            <a:pPr lvl="0">
              <a:spcBef>
                <a:spcPts val="0"/>
              </a:spcBef>
              <a:buNone/>
            </a:pPr>
            <a:r>
              <a:rPr lang="en" sz="1600">
                <a:solidFill>
                  <a:srgbClr val="434343"/>
                </a:solidFill>
              </a:rPr>
              <a:t>“As a general observation by age 18, deaf students do not have linguistic competence of 10 year-old hearing children in many syntactic structures of English. Studies report that less than 12% of deaf students at age 16 can read at a fourth-grade reading level or higher as a measured on the Metropolitan Reading Achievement Test.”(p.82)</a:t>
            </a:r>
          </a:p>
          <a:p>
            <a:pPr lvl="0">
              <a:spcBef>
                <a:spcPts val="0"/>
              </a:spcBef>
              <a:buNone/>
            </a:pPr>
            <a:r>
              <a:rPr lang="en" sz="1600">
                <a:solidFill>
                  <a:srgbClr val="434343"/>
                </a:solidFill>
              </a:rPr>
              <a:t>However…</a:t>
            </a:r>
          </a:p>
          <a:p>
            <a:pPr lvl="0">
              <a:spcBef>
                <a:spcPts val="0"/>
              </a:spcBef>
              <a:buNone/>
            </a:pPr>
            <a:r>
              <a:rPr lang="en" sz="1600">
                <a:solidFill>
                  <a:srgbClr val="434343"/>
                </a:solidFill>
              </a:rPr>
              <a:t>“Deaf children who have deaf parents (less than 10% of all deaf children) who use sign language at home are an apparent exception to the generalizations about deaf children’s reading ability, because they have a fully established language base prior to learning to read.”(p.82)</a:t>
            </a:r>
          </a:p>
          <a:p>
            <a:pPr lvl="0">
              <a:spcBef>
                <a:spcPts val="0"/>
              </a:spcBef>
              <a:buNone/>
            </a:pPr>
            <a:r>
              <a:rPr lang="en" sz="1600">
                <a:solidFill>
                  <a:srgbClr val="434343"/>
                </a:solidFill>
              </a:rPr>
              <a:t>Why is this?</a:t>
            </a:r>
          </a:p>
          <a:p>
            <a:pPr lvl="0">
              <a:spcBef>
                <a:spcPts val="0"/>
              </a:spcBef>
              <a:buNone/>
            </a:pPr>
            <a:endParaRPr sz="1200">
              <a:latin typeface="Arial"/>
              <a:ea typeface="Arial"/>
              <a:cs typeface="Arial"/>
              <a:sym typeface="Arial"/>
            </a:endParaRPr>
          </a:p>
          <a:p>
            <a:pPr lvl="0">
              <a:spcBef>
                <a:spcPts val="0"/>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Logographic v.s phonological language</a:t>
            </a:r>
          </a:p>
          <a:p>
            <a:pPr lvl="0">
              <a:spcBef>
                <a:spcPts val="0"/>
              </a:spcBef>
              <a:buNone/>
            </a:pPr>
            <a:endParaRPr/>
          </a:p>
        </p:txBody>
      </p:sp>
      <p:sp>
        <p:nvSpPr>
          <p:cNvPr id="119" name="Shape 119"/>
          <p:cNvSpPr txBox="1">
            <a:spLocks noGrp="1"/>
          </p:cNvSpPr>
          <p:nvPr>
            <p:ph type="body" idx="1"/>
          </p:nvPr>
        </p:nvSpPr>
        <p:spPr>
          <a:xfrm>
            <a:off x="311700" y="1152425"/>
            <a:ext cx="8520600" cy="3577200"/>
          </a:xfrm>
          <a:prstGeom prst="rect">
            <a:avLst/>
          </a:prstGeom>
        </p:spPr>
        <p:txBody>
          <a:bodyPr lIns="91425" tIns="91425" rIns="91425" bIns="91425" anchor="t" anchorCtr="0">
            <a:noAutofit/>
          </a:bodyPr>
          <a:lstStyle/>
          <a:p>
            <a:pPr lvl="0">
              <a:spcBef>
                <a:spcPts val="0"/>
              </a:spcBef>
              <a:buNone/>
            </a:pPr>
            <a:r>
              <a:rPr lang="en" sz="1600">
                <a:solidFill>
                  <a:srgbClr val="434343"/>
                </a:solidFill>
              </a:rPr>
              <a:t>Logographic - meaning that each character represents a unit of meaning. Each character represents a whole word rather than the individual sounds (phonemes) associated with the word’s pronunciation. </a:t>
            </a:r>
          </a:p>
          <a:p>
            <a:pPr marL="457200" lvl="0" indent="-330200" rtl="0">
              <a:spcBef>
                <a:spcPts val="0"/>
              </a:spcBef>
              <a:buClr>
                <a:srgbClr val="434343"/>
              </a:buClr>
              <a:buSzPct val="100000"/>
              <a:buFont typeface="Arial"/>
            </a:pPr>
            <a:r>
              <a:rPr lang="en" sz="1600" b="1">
                <a:solidFill>
                  <a:srgbClr val="434343"/>
                </a:solidFill>
              </a:rPr>
              <a:t>disadvantage</a:t>
            </a:r>
            <a:r>
              <a:rPr lang="en" sz="1600">
                <a:solidFill>
                  <a:srgbClr val="434343"/>
                </a:solidFill>
              </a:rPr>
              <a:t> is that it is hard to learn (i.e., 5,000 words to read a newspaper, 10,000 for a college text)</a:t>
            </a:r>
          </a:p>
          <a:p>
            <a:pPr marL="457200" lvl="0" indent="-330200" rtl="0">
              <a:spcBef>
                <a:spcPts val="0"/>
              </a:spcBef>
              <a:buClr>
                <a:srgbClr val="434343"/>
              </a:buClr>
              <a:buSzPct val="100000"/>
              <a:buFont typeface="Arial"/>
            </a:pPr>
            <a:r>
              <a:rPr lang="en" sz="1600" b="1">
                <a:solidFill>
                  <a:srgbClr val="434343"/>
                </a:solidFill>
              </a:rPr>
              <a:t>advantage</a:t>
            </a:r>
            <a:r>
              <a:rPr lang="en" sz="1600">
                <a:solidFill>
                  <a:srgbClr val="434343"/>
                </a:solidFill>
              </a:rPr>
              <a:t> is that literacy is high (i.e., people who speak Mandarin and Cantonese can read the same text and communicate through writing even though they cannot carry on spoken conversation due to some phonological radicals which indicate pronunciation)</a:t>
            </a:r>
          </a:p>
          <a:p>
            <a:pPr marL="457200" lvl="0" indent="-330200" rtl="0">
              <a:spcBef>
                <a:spcPts val="0"/>
              </a:spcBef>
              <a:buClr>
                <a:srgbClr val="434343"/>
              </a:buClr>
              <a:buSzPct val="100000"/>
            </a:pPr>
            <a:r>
              <a:rPr lang="en" sz="1600">
                <a:solidFill>
                  <a:srgbClr val="434343"/>
                </a:solidFill>
              </a:rPr>
              <a:t>These logographic effects transfer to the treatment of English alphabetic words when English is learned after reading fluency has been achieved in Chinese</a:t>
            </a:r>
          </a:p>
          <a:p>
            <a:pPr lvl="0">
              <a:spcBef>
                <a:spcPts val="0"/>
              </a:spcBef>
              <a:buNone/>
            </a:pPr>
            <a:endParaRPr sz="1200">
              <a:solidFill>
                <a:srgbClr val="434343"/>
              </a:solidFill>
              <a:latin typeface="Arial"/>
              <a:ea typeface="Arial"/>
              <a:cs typeface="Arial"/>
              <a:sym typeface="Arial"/>
            </a:endParaRPr>
          </a:p>
          <a:p>
            <a:pPr lvl="0">
              <a:spcBef>
                <a:spcPts val="0"/>
              </a:spcBef>
              <a:buNone/>
            </a:pPr>
            <a:endParaRPr sz="1200">
              <a:solidFill>
                <a:srgbClr val="434343"/>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2249</Words>
  <Application>Microsoft Macintosh PowerPoint</Application>
  <PresentationFormat>On-screen Show (16:9)</PresentationFormat>
  <Paragraphs>171</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tropic</vt:lpstr>
      <vt:lpstr>Deaf or Hard of Hearing Students in the Classroom</vt:lpstr>
      <vt:lpstr>Why is this important?</vt:lpstr>
      <vt:lpstr>Hearing Loss/Auditory Impairments</vt:lpstr>
      <vt:lpstr>So what is it?</vt:lpstr>
      <vt:lpstr>PowerPoint Presentation</vt:lpstr>
      <vt:lpstr>Hearing Impaired Students</vt:lpstr>
      <vt:lpstr>Spoken Without Words</vt:lpstr>
      <vt:lpstr>Reading ability: Children of deaf parents and non deaf parents </vt:lpstr>
      <vt:lpstr>Logographic v.s phonological language </vt:lpstr>
      <vt:lpstr>What does this mean for deaf/HH readers &amp; writers?</vt:lpstr>
      <vt:lpstr>Capitalizing on primary communication </vt:lpstr>
      <vt:lpstr>Socioeducation performance</vt:lpstr>
      <vt:lpstr>Learning gaps for deaf/HH writers </vt:lpstr>
      <vt:lpstr>Learning gaps for deaf/HH writers</vt:lpstr>
      <vt:lpstr>Sentence Structures</vt:lpstr>
      <vt:lpstr>5 W’s Types of Questions </vt:lpstr>
      <vt:lpstr>Which question would be hard for the deaf/HH student? </vt:lpstr>
      <vt:lpstr>Hearing Aids in the Classroom</vt:lpstr>
      <vt:lpstr>Classroom Implications</vt:lpstr>
      <vt:lpstr>Classroom Strategies</vt:lpstr>
      <vt:lpstr>Classroom Strategies</vt:lpstr>
      <vt:lpstr>Activities Page</vt:lpstr>
      <vt:lpstr>Case Study: Problem in School Boards</vt:lpstr>
      <vt:lpstr>ASL Music Interpreter</vt:lpstr>
      <vt:lpstr>Let’s Learn ASL!</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Deaf or Hard of Hearing Students in the Classroom</dc:title>
  <cp:lastModifiedBy>d fleming</cp:lastModifiedBy>
  <cp:revision>2</cp:revision>
  <dcterms:modified xsi:type="dcterms:W3CDTF">2017-12-06T20:05:34Z</dcterms:modified>
</cp:coreProperties>
</file>