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1"/>
  </p:notesMasterIdLst>
  <p:handoutMasterIdLst>
    <p:handoutMasterId r:id="rId12"/>
  </p:handoutMasterIdLst>
  <p:sldIdLst>
    <p:sldId id="265" r:id="rId2"/>
    <p:sldId id="269" r:id="rId3"/>
    <p:sldId id="266" r:id="rId4"/>
    <p:sldId id="270" r:id="rId5"/>
    <p:sldId id="267" r:id="rId6"/>
    <p:sldId id="271" r:id="rId7"/>
    <p:sldId id="268" r:id="rId8"/>
    <p:sldId id="272" r:id="rId9"/>
    <p:sldId id="27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8" d="100"/>
          <a:sy n="98" d="100"/>
        </p:scale>
        <p:origin x="-118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19CDD5-CBDF-5F4F-AD35-2885E4816284}" type="datetimeFigureOut">
              <a:rPr lang="en-US" smtClean="0"/>
              <a:pPr/>
              <a:t>1/28/10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081004-66DA-2F44-95D8-BB51478478E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046B7E-EF8C-B847-98D3-3D07506A8F58}" type="datetimeFigureOut">
              <a:rPr lang="en-US" smtClean="0"/>
              <a:pPr/>
              <a:t>1/28/10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0018D-BD50-1541-93CE-EB4F463080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BBA4594-242D-8849-846C-E9818470D147}" type="slidenum">
              <a:rPr lang="en-US"/>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r>
              <a:rPr lang="en-US"/>
              <a:t>[opening slide: make a joke about using PowerPoint; relate TESL Canada experience]</a:t>
            </a:r>
          </a:p>
          <a:p>
            <a:r>
              <a:rPr lang="en-US"/>
              <a:t>note Young (2004). When good technology means bad teaching. Educause Centre for Applied Research</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A1AD90BA-A4A1-41C2-9DD3-1F9AED156E09}" type="slidenum">
              <a:rPr smtClean="0"/>
              <a:pPr/>
              <a:t>‹#›</a:t>
            </a:fld>
            <a:endParaRPr/>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CA"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3AEA19B3-BC6D-4E56-93BC-B9B0EF1523FC}" type="datetime1">
              <a:rPr smtClean="0"/>
              <a:pPr/>
              <a:t>6/3/2007</a:t>
            </a:fld>
            <a:endParaRPr/>
          </a:p>
        </p:txBody>
      </p:sp>
      <p:sp>
        <p:nvSpPr>
          <p:cNvPr id="5" name="Footer Placeholder 4"/>
          <p:cNvSpPr>
            <a:spLocks noGrp="1"/>
          </p:cNvSpPr>
          <p:nvPr>
            <p:ph type="ftr" sz="quarter" idx="11"/>
          </p:nvPr>
        </p:nvSpPr>
        <p:spPr/>
        <p:txBody>
          <a:bodyPr/>
          <a:lstStyle/>
          <a:p>
            <a:r>
              <a:rPr smtClean="0"/>
              <a:t>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60A673D5-D0E4-164B-8298-D37CF4E3DB9B}" type="datetimeFigureOut">
              <a:rPr lang="en-US" smtClean="0"/>
              <a:pPr/>
              <a:t>1/28/10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0A673D5-D0E4-164B-8298-D37CF4E3DB9B}" type="datetimeFigureOut">
              <a:rPr lang="en-US" smtClean="0"/>
              <a:pPr/>
              <a:t>1/28/10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CA"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60A673D5-D0E4-164B-8298-D37CF4E3DB9B}" type="datetimeFigureOut">
              <a:rPr lang="en-US" smtClean="0"/>
              <a:pPr/>
              <a:t>1/28/10</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60A673D5-D0E4-164B-8298-D37CF4E3DB9B}" type="datetimeFigureOut">
              <a:rPr lang="en-US" smtClean="0"/>
              <a:pPr/>
              <a:t>1/28/10</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60A673D5-D0E4-164B-8298-D37CF4E3DB9B}" type="datetimeFigureOut">
              <a:rPr lang="en-US" smtClean="0"/>
              <a:pPr/>
              <a:t>1/28/10</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0A673D5-D0E4-164B-8298-D37CF4E3DB9B}" type="datetimeFigureOut">
              <a:rPr lang="en-US" smtClean="0"/>
              <a:pPr/>
              <a:t>1/28/10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0A673D5-D0E4-164B-8298-D37CF4E3DB9B}" type="datetimeFigureOut">
              <a:rPr lang="en-US" smtClean="0"/>
              <a:pPr/>
              <a:t>1/28/10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0A673D5-D0E4-164B-8298-D37CF4E3DB9B}" type="datetimeFigureOut">
              <a:rPr lang="en-US" smtClean="0"/>
              <a:pPr/>
              <a:t>1/28/10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FD8301A2-9537-4F11-903A-9D7FEDBB449A}" type="datetime1">
              <a:rPr smtClean="0"/>
              <a:pPr/>
              <a:t>6/3/2007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1/28/10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60A673D5-D0E4-164B-8298-D37CF4E3DB9B}" type="datetimeFigureOut">
              <a:rPr lang="en-US" smtClean="0"/>
              <a:pPr/>
              <a:t>1/28/10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0CE36-3822-5543-9CF3-D3BC07327D30}"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1/28/10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1/28/10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1/28/10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60A673D5-D0E4-164B-8298-D37CF4E3DB9B}" type="datetimeFigureOut">
              <a:rPr lang="en-US" smtClean="0"/>
              <a:pPr/>
              <a:t>1/28/10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60A673D5-D0E4-164B-8298-D37CF4E3DB9B}" type="datetimeFigureOut">
              <a:rPr lang="en-US" smtClean="0"/>
              <a:pPr/>
              <a:t>1/28/10</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0360CE36-3822-5543-9CF3-D3BC07327D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219200"/>
            <a:ext cx="7772400" cy="1447800"/>
          </a:xfrm>
        </p:spPr>
        <p:txBody>
          <a:bodyPr>
            <a:normAutofit fontScale="90000"/>
          </a:bodyPr>
          <a:lstStyle/>
          <a:p>
            <a:r>
              <a:rPr lang="en-US" dirty="0" smtClean="0"/>
              <a:t>Decision-making in SLE Curriculum and Program Design </a:t>
            </a:r>
            <a:endParaRPr lang="en-US" dirty="0" smtClean="0">
              <a:solidFill>
                <a:srgbClr val="000000"/>
              </a:solidFill>
              <a:latin typeface="Arial" charset="0"/>
            </a:endParaRPr>
          </a:p>
        </p:txBody>
      </p:sp>
      <p:sp>
        <p:nvSpPr>
          <p:cNvPr id="19459" name="Rectangle 3"/>
          <p:cNvSpPr>
            <a:spLocks noGrp="1" noChangeArrowheads="1"/>
          </p:cNvSpPr>
          <p:nvPr>
            <p:ph type="subTitle" idx="1"/>
          </p:nvPr>
        </p:nvSpPr>
        <p:spPr>
          <a:xfrm>
            <a:off x="1066800" y="3276600"/>
            <a:ext cx="6400800" cy="1752600"/>
          </a:xfrm>
        </p:spPr>
        <p:txBody>
          <a:bodyPr/>
          <a:lstStyle/>
          <a:p>
            <a:pPr eaLnBrk="1" hangingPunct="1">
              <a:spcBef>
                <a:spcPct val="0"/>
              </a:spcBef>
            </a:pPr>
            <a:r>
              <a:rPr lang="en-US" sz="2000" b="1" dirty="0">
                <a:latin typeface="Arial" charset="0"/>
              </a:rPr>
              <a:t>Douglas Fleming</a:t>
            </a:r>
          </a:p>
          <a:p>
            <a:pPr eaLnBrk="1" hangingPunct="1">
              <a:spcBef>
                <a:spcPct val="0"/>
              </a:spcBef>
            </a:pPr>
            <a:r>
              <a:rPr lang="en-US" sz="2000" b="1" dirty="0">
                <a:latin typeface="Arial" charset="0"/>
              </a:rPr>
              <a:t>Faculty of Education</a:t>
            </a:r>
          </a:p>
          <a:p>
            <a:pPr eaLnBrk="1" hangingPunct="1">
              <a:spcBef>
                <a:spcPct val="0"/>
              </a:spcBef>
            </a:pPr>
            <a:r>
              <a:rPr lang="en-US" sz="2000" b="1" dirty="0">
                <a:latin typeface="Arial" charset="0"/>
              </a:rPr>
              <a:t>University of Ottawa</a:t>
            </a:r>
            <a:endParaRPr lang="en-CA"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10600" cy="6096000"/>
          </a:xfrm>
        </p:spPr>
        <p:txBody>
          <a:bodyPr>
            <a:noAutofit/>
          </a:bodyPr>
          <a:lstStyle/>
          <a:p>
            <a:pPr>
              <a:buNone/>
            </a:pPr>
            <a:r>
              <a:rPr lang="en-CA" sz="2400" dirty="0" smtClean="0"/>
              <a:t>	To what degree should teachers be curriculum designers?</a:t>
            </a:r>
          </a:p>
          <a:p>
            <a:pPr>
              <a:buNone/>
            </a:pPr>
            <a:r>
              <a:rPr lang="en-CA" sz="2400" dirty="0" smtClean="0"/>
              <a:t>	Clark (1987) outlined three </a:t>
            </a:r>
            <a:r>
              <a:rPr lang="en-CA" sz="2400" i="1" dirty="0" smtClean="0"/>
              <a:t>value systems </a:t>
            </a:r>
            <a:r>
              <a:rPr lang="en-CA" sz="2400" dirty="0" smtClean="0"/>
              <a:t>usually used to answer this question in general education:</a:t>
            </a:r>
          </a:p>
          <a:p>
            <a:endParaRPr lang="en-CA" sz="2400" dirty="0" smtClean="0"/>
          </a:p>
          <a:p>
            <a:pPr lvl="1"/>
            <a:r>
              <a:rPr lang="en-CA" sz="2400" i="1" dirty="0" smtClean="0"/>
              <a:t>classical humanism </a:t>
            </a:r>
            <a:r>
              <a:rPr lang="en-CA" sz="2400" dirty="0" smtClean="0"/>
              <a:t>(teachers are expected to implement the curricula recommended by administrators);</a:t>
            </a:r>
          </a:p>
          <a:p>
            <a:pPr lvl="1"/>
            <a:endParaRPr lang="en-CA" sz="2400" i="1" dirty="0" smtClean="0"/>
          </a:p>
          <a:p>
            <a:pPr lvl="1"/>
            <a:r>
              <a:rPr lang="en-CA" sz="2400" i="1" dirty="0" smtClean="0"/>
              <a:t>reconstructionism</a:t>
            </a:r>
            <a:r>
              <a:rPr lang="en-CA" sz="2400" dirty="0" smtClean="0"/>
              <a:t> (teachers are expected to implement curricula designed by experts); and</a:t>
            </a:r>
          </a:p>
          <a:p>
            <a:pPr lvl="1"/>
            <a:endParaRPr lang="en-CA" sz="2400" i="1" dirty="0" smtClean="0"/>
          </a:p>
          <a:p>
            <a:pPr lvl="1"/>
            <a:r>
              <a:rPr lang="en-CA" sz="2400" i="1" dirty="0" smtClean="0"/>
              <a:t>progressivism </a:t>
            </a:r>
            <a:r>
              <a:rPr lang="en-CA" sz="2400" dirty="0" smtClean="0"/>
              <a:t>(teachers are expected to design their own school-based curricula).</a:t>
            </a:r>
          </a:p>
          <a:p>
            <a:pPr lvl="1">
              <a:buNone/>
            </a:pPr>
            <a:r>
              <a:rPr lang="en-CA" dirty="0" smtClean="0"/>
              <a:t> </a:t>
            </a:r>
            <a:r>
              <a:rPr lang="en-US" dirty="0" smtClean="0"/>
              <a:t> </a:t>
            </a:r>
            <a:r>
              <a:rPr lang="en-CA" dirty="0" smtClean="0"/>
              <a:t> </a:t>
            </a:r>
            <a:r>
              <a:rPr lang="en-US" dirty="0" smtClean="0"/>
              <a:t> </a:t>
            </a:r>
            <a:endParaRPr lang="en-US" dirty="0" smtClean="0">
              <a:latin typeface="+mj-lt"/>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924800" cy="5181600"/>
          </a:xfrm>
        </p:spPr>
        <p:txBody>
          <a:bodyPr>
            <a:noAutofit/>
          </a:bodyPr>
          <a:lstStyle/>
          <a:p>
            <a:pPr>
              <a:buNone/>
            </a:pPr>
            <a:r>
              <a:rPr lang="en-CA" sz="2400" dirty="0" smtClean="0">
                <a:latin typeface="+mj-lt"/>
                <a:cs typeface="Arial"/>
              </a:rPr>
              <a:t>	Johnson (1989) was among the first modern SLE theorists to adopt the broader concept of curriculum that we discussed earlier.</a:t>
            </a:r>
          </a:p>
          <a:p>
            <a:pPr>
              <a:buNone/>
            </a:pPr>
            <a:r>
              <a:rPr lang="en-CA" sz="2600" dirty="0" smtClean="0">
                <a:latin typeface="+mj-lt"/>
                <a:cs typeface="Arial"/>
              </a:rPr>
              <a:t>	Moreover, he brought to the field the concept of curriculum implementation as being a set of decision-making processes.</a:t>
            </a:r>
          </a:p>
          <a:p>
            <a:pPr>
              <a:buNone/>
            </a:pPr>
            <a:r>
              <a:rPr lang="en-CA" sz="2600" dirty="0" smtClean="0">
                <a:latin typeface="+mj-lt"/>
                <a:cs typeface="Arial"/>
              </a:rPr>
              <a:t>	He defined curriculum as including “all the relevant decision-making processes of all participants” (1989, p.1).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82000" cy="5181600"/>
          </a:xfrm>
        </p:spPr>
        <p:txBody>
          <a:bodyPr>
            <a:noAutofit/>
          </a:bodyPr>
          <a:lstStyle/>
          <a:p>
            <a:pPr>
              <a:buNone/>
            </a:pPr>
            <a:r>
              <a:rPr lang="en-CA" sz="2400" dirty="0" smtClean="0">
                <a:cs typeface="Arial"/>
              </a:rPr>
              <a:t> 	Johnson (1989) conceived of three approaches to how participants are assigned roles in curriculum implementation:</a:t>
            </a:r>
          </a:p>
          <a:p>
            <a:pPr>
              <a:buNone/>
            </a:pPr>
            <a:endParaRPr lang="en-CA" sz="2400" dirty="0" smtClean="0">
              <a:cs typeface="Arial"/>
            </a:endParaRPr>
          </a:p>
          <a:p>
            <a:pPr lvl="1"/>
            <a:r>
              <a:rPr lang="en-CA" sz="2400" i="1" dirty="0" smtClean="0">
                <a:cs typeface="Arial"/>
              </a:rPr>
              <a:t>specialist</a:t>
            </a:r>
            <a:r>
              <a:rPr lang="en-CA" sz="2400" dirty="0" smtClean="0">
                <a:cs typeface="Arial"/>
              </a:rPr>
              <a:t> (top-down hierarchical chain of command);</a:t>
            </a:r>
          </a:p>
          <a:p>
            <a:pPr lvl="1"/>
            <a:endParaRPr lang="en-CA" sz="2400" i="1" dirty="0" smtClean="0">
              <a:cs typeface="Arial"/>
            </a:endParaRPr>
          </a:p>
          <a:p>
            <a:pPr lvl="1"/>
            <a:r>
              <a:rPr lang="en-CA" sz="2400" i="1" dirty="0" smtClean="0">
                <a:cs typeface="Arial"/>
              </a:rPr>
              <a:t>learner-centered </a:t>
            </a:r>
            <a:r>
              <a:rPr lang="en-CA" sz="2400" dirty="0" smtClean="0">
                <a:cs typeface="Arial"/>
              </a:rPr>
              <a:t>(all participants are involved at every stage of decision making);</a:t>
            </a:r>
          </a:p>
          <a:p>
            <a:pPr lvl="1"/>
            <a:endParaRPr lang="en-CA" sz="2400" i="1" dirty="0" smtClean="0">
              <a:cs typeface="Arial"/>
            </a:endParaRPr>
          </a:p>
          <a:p>
            <a:pPr lvl="1"/>
            <a:r>
              <a:rPr lang="en-CA" sz="2400" i="1" dirty="0" smtClean="0">
                <a:cs typeface="Arial"/>
              </a:rPr>
              <a:t>integrated</a:t>
            </a:r>
            <a:r>
              <a:rPr lang="en-CA" sz="2400" dirty="0" smtClean="0">
                <a:cs typeface="Arial"/>
              </a:rPr>
              <a:t> (all participants have an awareness of all the decisions to be made, but have responsibility only in the areas in which they are best qualified). </a:t>
            </a:r>
            <a:endParaRPr lang="en-US" sz="2400" dirty="0" smtClean="0">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096000"/>
          </a:xfrm>
        </p:spPr>
        <p:txBody>
          <a:bodyPr>
            <a:noAutofit/>
          </a:bodyPr>
          <a:lstStyle/>
          <a:p>
            <a:endParaRPr lang="en-CA" sz="2400" dirty="0" smtClean="0"/>
          </a:p>
          <a:p>
            <a:r>
              <a:rPr lang="en-CA" sz="2400" dirty="0" smtClean="0"/>
              <a:t>But who assigns these roles?</a:t>
            </a:r>
          </a:p>
          <a:p>
            <a:r>
              <a:rPr lang="en-CA" sz="2400" dirty="0" smtClean="0"/>
              <a:t>Stern (1992) made a distinction between decisions made at the </a:t>
            </a:r>
            <a:r>
              <a:rPr lang="en-CA" sz="2400" i="1" dirty="0" smtClean="0"/>
              <a:t>policy level </a:t>
            </a:r>
            <a:r>
              <a:rPr lang="en-CA" sz="2400" dirty="0" smtClean="0"/>
              <a:t>(experts who do the overall planning and decision making) and the practical action level (classroom teachers who decide on specific learning activities); </a:t>
            </a:r>
          </a:p>
          <a:p>
            <a:r>
              <a:rPr lang="en-CA" sz="2400" dirty="0" smtClean="0"/>
              <a:t>This reflects a traditional hierarchical distinction between:</a:t>
            </a:r>
          </a:p>
          <a:p>
            <a:pPr lvl="1"/>
            <a:r>
              <a:rPr lang="en-CA" sz="2400" i="1" dirty="0" smtClean="0"/>
              <a:t>syllabus design </a:t>
            </a:r>
            <a:r>
              <a:rPr lang="en-CA" sz="2400" dirty="0" smtClean="0"/>
              <a:t>(the selection and grading of linguistic and experiential content) and</a:t>
            </a:r>
          </a:p>
          <a:p>
            <a:pPr lvl="1"/>
            <a:r>
              <a:rPr lang="en-CA" sz="2400" i="1" dirty="0" smtClean="0"/>
              <a:t>methodology</a:t>
            </a:r>
            <a:r>
              <a:rPr lang="en-CA" sz="2400" dirty="0" smtClean="0"/>
              <a:t> (the selection, sequencing and delivery of learning tasks and activities);</a:t>
            </a:r>
          </a:p>
          <a:p>
            <a:pPr lvl="2">
              <a:buNone/>
            </a:pPr>
            <a:r>
              <a:rPr lang="en-CA" sz="2200" dirty="0" smtClean="0"/>
              <a:t>							Nunan (1991)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382000" cy="6096000"/>
          </a:xfrm>
        </p:spPr>
        <p:txBody>
          <a:bodyPr>
            <a:noAutofit/>
          </a:bodyPr>
          <a:lstStyle/>
          <a:p>
            <a:r>
              <a:rPr lang="en-CA" sz="2400" dirty="0" smtClean="0"/>
              <a:t>Markee’s (1997) more recent work delegates different levels of responsibilities for </a:t>
            </a:r>
            <a:r>
              <a:rPr lang="en-CA" sz="2400" i="1" dirty="0" smtClean="0"/>
              <a:t>curriculum innovation</a:t>
            </a:r>
            <a:r>
              <a:rPr lang="en-CA" sz="2400" dirty="0" smtClean="0"/>
              <a:t>:</a:t>
            </a:r>
          </a:p>
          <a:p>
            <a:r>
              <a:rPr lang="en-CA" sz="2400" dirty="0" smtClean="0"/>
              <a:t>Long-term </a:t>
            </a:r>
            <a:r>
              <a:rPr lang="en-CA" sz="2400" i="1" dirty="0" smtClean="0"/>
              <a:t>strategic planning </a:t>
            </a:r>
            <a:r>
              <a:rPr lang="en-CA" sz="2400" dirty="0" smtClean="0"/>
              <a:t>is the purview of project directors or administrators;</a:t>
            </a:r>
          </a:p>
          <a:p>
            <a:r>
              <a:rPr lang="en-CA" sz="2400" dirty="0" smtClean="0"/>
              <a:t>Medium-term </a:t>
            </a:r>
            <a:r>
              <a:rPr lang="en-CA" sz="2400" i="1" dirty="0" smtClean="0"/>
              <a:t>tactical planning </a:t>
            </a:r>
            <a:r>
              <a:rPr lang="en-CA" sz="2400" dirty="0" smtClean="0"/>
              <a:t>is produced through negotiation between teachers and administrators;</a:t>
            </a:r>
          </a:p>
          <a:p>
            <a:r>
              <a:rPr lang="en-CA" sz="2400" dirty="0" smtClean="0"/>
              <a:t>Short-term </a:t>
            </a:r>
            <a:r>
              <a:rPr lang="en-CA" sz="2400" i="1" dirty="0" smtClean="0"/>
              <a:t>operational planning </a:t>
            </a:r>
            <a:r>
              <a:rPr lang="en-CA" sz="2400" dirty="0" smtClean="0"/>
              <a:t>is developed through negotiations between teachers and students.</a:t>
            </a:r>
          </a:p>
          <a:p>
            <a:r>
              <a:rPr lang="en-CA" sz="2400" dirty="0" smtClean="0"/>
              <a:t>“the program director and the teachers negotiate the content and methodology of materials, which yields a syllabus of task-based units. Teachers try these units in class and negotiate unit content and methodology further with students” (Markee, 1997, p.24). </a:t>
            </a:r>
            <a:endParaRPr lang="en-US" sz="2400" dirty="0" smtClean="0"/>
          </a:p>
          <a:p>
            <a:pPr>
              <a:buNone/>
            </a:pPr>
            <a:r>
              <a:rPr lang="en-US" sz="2400" dirty="0" smtClean="0"/>
              <a:t> </a:t>
            </a:r>
            <a:endParaRPr lang="en-US" sz="2400" dirty="0" smtClean="0">
              <a:latin typeface="+mj-lt"/>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382000" cy="6096000"/>
          </a:xfrm>
        </p:spPr>
        <p:txBody>
          <a:bodyPr>
            <a:noAutofit/>
          </a:bodyPr>
          <a:lstStyle/>
          <a:p>
            <a:r>
              <a:rPr lang="en-CA" sz="2400" dirty="0" smtClean="0"/>
              <a:t>Breen (1984), however, contended that these distinctions about curriculum decision-making roles are no longer valid in the context of communicative language teaching; </a:t>
            </a:r>
            <a:r>
              <a:rPr lang="en-US" sz="2400" dirty="0" smtClean="0"/>
              <a:t> </a:t>
            </a:r>
            <a:endParaRPr lang="en-US" sz="2400" dirty="0" smtClean="0">
              <a:cs typeface="Arial"/>
            </a:endParaRPr>
          </a:p>
          <a:p>
            <a:r>
              <a:rPr lang="en-CA" sz="2400" dirty="0" smtClean="0"/>
              <a:t>teachers organize activities that actively engage students in communicating in the target language;</a:t>
            </a:r>
          </a:p>
          <a:p>
            <a:r>
              <a:rPr lang="en-CA" sz="2400" dirty="0" smtClean="0"/>
              <a:t>thus, the activity of learning the language has become as important as the language itself;</a:t>
            </a:r>
          </a:p>
          <a:p>
            <a:r>
              <a:rPr lang="en-CA" sz="2400" dirty="0" smtClean="0"/>
              <a:t>these activities form the curriculum, rather than a pre-ordained syllabus of language items;</a:t>
            </a:r>
          </a:p>
          <a:p>
            <a:r>
              <a:rPr lang="en-CA" sz="2400" dirty="0" smtClean="0"/>
              <a:t>SLE curriculum designers must therefore “give priority to the changing processes of learning and the potential of the classroom” (Breen, 1984, p.52).</a:t>
            </a:r>
            <a:r>
              <a:rPr lang="en-US" sz="2400" dirty="0" smtClean="0"/>
              <a:t> </a:t>
            </a:r>
            <a:endParaRPr lang="en-CA" sz="2400" dirty="0" smtClean="0"/>
          </a:p>
          <a:p>
            <a:pPr>
              <a:buNone/>
            </a:pPr>
            <a:r>
              <a:rPr lang="en-US" sz="2400" dirty="0" smtClean="0"/>
              <a:t> </a:t>
            </a:r>
            <a:endParaRPr lang="en-US" sz="2400" dirty="0" smtClean="0">
              <a:latin typeface="+mj-lt"/>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6477000"/>
          </a:xfrm>
        </p:spPr>
        <p:txBody>
          <a:bodyPr>
            <a:noAutofit/>
          </a:bodyPr>
          <a:lstStyle/>
          <a:p>
            <a:pPr>
              <a:buNone/>
            </a:pPr>
            <a:r>
              <a:rPr lang="en-CA" dirty="0" smtClean="0"/>
              <a:t>	</a:t>
            </a:r>
            <a:r>
              <a:rPr lang="en-CA" sz="2400" dirty="0" smtClean="0"/>
              <a:t>This is especially true in the context of pedagogical tasks (one our colleagues will discuss tasks in more detail later).</a:t>
            </a:r>
          </a:p>
          <a:p>
            <a:pPr lvl="1">
              <a:buNone/>
            </a:pPr>
            <a:r>
              <a:rPr lang="en-CA" sz="2400" dirty="0" smtClean="0"/>
              <a:t>Suffice to say here:</a:t>
            </a:r>
          </a:p>
          <a:p>
            <a:r>
              <a:rPr lang="en-CA" sz="2400" dirty="0" smtClean="0"/>
              <a:t>Tasks have been commonly employed ever since experiential learning was established in general education (see Dewey and Freire). However, the links between tasks, assessment and the communicative approach are relatively recent in SLE. </a:t>
            </a:r>
            <a:endParaRPr lang="en-US" sz="2400" dirty="0" smtClean="0"/>
          </a:p>
          <a:p>
            <a:r>
              <a:rPr lang="en-CA" sz="2400" dirty="0" smtClean="0"/>
              <a:t>“fluency in the communicative process can only develop within a </a:t>
            </a:r>
            <a:r>
              <a:rPr lang="en-CA" sz="2400" i="1" dirty="0" smtClean="0"/>
              <a:t>task-orientated teaching, </a:t>
            </a:r>
            <a:r>
              <a:rPr lang="en-CA" sz="2400" dirty="0" smtClean="0"/>
              <a:t>one which provides actual meaning by focusing on tasks to be mediated through language, and where success or failure is seen to be judged in terms of whether or not these tasks are performed. (Johnson, 1979, p. 200)</a:t>
            </a:r>
            <a:endParaRPr lang="en-US" sz="2400" dirty="0" smtClean="0"/>
          </a:p>
          <a:p>
            <a:endParaRPr lang="en-CA" sz="2400" dirty="0" smtClean="0"/>
          </a:p>
          <a:p>
            <a:endParaRPr lang="en-US" sz="2400" dirty="0" smtClean="0"/>
          </a:p>
          <a:p>
            <a:pPr>
              <a:buNone/>
            </a:pPr>
            <a:r>
              <a:rPr lang="en-US" sz="2400" dirty="0" smtClean="0"/>
              <a:t> </a:t>
            </a:r>
            <a:endParaRPr lang="en-US" sz="2400" dirty="0" smtClean="0">
              <a:latin typeface="+mj-lt"/>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477000"/>
          </a:xfrm>
        </p:spPr>
        <p:txBody>
          <a:bodyPr>
            <a:noAutofit/>
          </a:bodyPr>
          <a:lstStyle/>
          <a:p>
            <a:pPr>
              <a:spcBef>
                <a:spcPts val="0"/>
              </a:spcBef>
            </a:pPr>
            <a:r>
              <a:rPr lang="en-CA" sz="2400" dirty="0" smtClean="0"/>
              <a:t>Note the ideological issues at play here:</a:t>
            </a:r>
          </a:p>
          <a:p>
            <a:pPr>
              <a:spcBef>
                <a:spcPts val="0"/>
              </a:spcBef>
              <a:buNone/>
            </a:pPr>
            <a:endParaRPr lang="en-CA" sz="2400" dirty="0" smtClean="0"/>
          </a:p>
          <a:p>
            <a:pPr marL="295275" lvl="1">
              <a:spcBef>
                <a:spcPts val="0"/>
              </a:spcBef>
            </a:pPr>
            <a:r>
              <a:rPr lang="en-US" sz="2400" dirty="0" smtClean="0"/>
              <a:t>Pennycook (1989) pointed out that these curriculum planning  hierarchies have helped maintain inequalities between ESL theorists and practitioners.</a:t>
            </a:r>
          </a:p>
          <a:p>
            <a:pPr marL="0">
              <a:spcBef>
                <a:spcPts val="0"/>
              </a:spcBef>
              <a:buNone/>
            </a:pPr>
            <a:r>
              <a:rPr lang="en-US" sz="2400" dirty="0" smtClean="0"/>
              <a:t> </a:t>
            </a:r>
          </a:p>
          <a:p>
            <a:pPr marL="295275" lvl="1">
              <a:spcBef>
                <a:spcPts val="0"/>
              </a:spcBef>
            </a:pPr>
            <a:r>
              <a:rPr lang="en-US" sz="2400" dirty="0" smtClean="0"/>
              <a:t>Do these hierarchies create </a:t>
            </a:r>
            <a:r>
              <a:rPr lang="en-US" sz="2400" i="1" dirty="0" smtClean="0"/>
              <a:t>hidden curricula </a:t>
            </a:r>
            <a:r>
              <a:rPr lang="en-US" sz="2400" dirty="0" smtClean="0"/>
              <a:t>(Jackson, 1968) in that they encapsulate privileged bodies of content and methods meant to socialize learners (and teachers).</a:t>
            </a:r>
          </a:p>
          <a:p>
            <a:pPr marL="295275" lvl="1">
              <a:spcBef>
                <a:spcPts val="0"/>
              </a:spcBef>
            </a:pPr>
            <a:endParaRPr lang="en-US" sz="2400" dirty="0" smtClean="0"/>
          </a:p>
          <a:p>
            <a:pPr marL="295275" lvl="1">
              <a:spcBef>
                <a:spcPts val="0"/>
              </a:spcBef>
            </a:pPr>
            <a:r>
              <a:rPr lang="en-US" sz="2400" smtClean="0"/>
              <a:t>These</a:t>
            </a:r>
            <a:r>
              <a:rPr lang="en-US" sz="2400" smtClean="0"/>
              <a:t> are examples </a:t>
            </a:r>
            <a:r>
              <a:rPr lang="en-US" sz="2400" dirty="0" smtClean="0"/>
              <a:t>of </a:t>
            </a:r>
            <a:r>
              <a:rPr lang="en-US" sz="2400" i="1" dirty="0" smtClean="0"/>
              <a:t>governmentality </a:t>
            </a:r>
            <a:r>
              <a:rPr lang="en-US" sz="2400" dirty="0" smtClean="0"/>
              <a:t>(Foucault, 1978), where teachers are governed less through centralized, top-down authority than managed more through ostensibly non-political micro-practices (Morgan &amp; Fleming, 2009).</a:t>
            </a:r>
          </a:p>
          <a:p>
            <a:endParaRPr lang="en-US" sz="2400" dirty="0" smtClean="0"/>
          </a:p>
          <a:p>
            <a:endParaRPr lang="en-US" sz="2400" dirty="0" smtClean="0"/>
          </a:p>
          <a:p>
            <a:pPr>
              <a:buNone/>
            </a:pPr>
            <a:r>
              <a:rPr lang="en-US" sz="2400" dirty="0" smtClean="0"/>
              <a:t> </a:t>
            </a:r>
            <a:endParaRPr lang="en-US" sz="2400" dirty="0" smtClean="0">
              <a:latin typeface="+mj-lt"/>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4"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4"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grpId="4"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grpId="4"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4"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2"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3">
                                            <p:txEl>
                                              <p:pRg st="0" end="0"/>
                                            </p:txEl>
                                          </p:spTgt>
                                        </p:tgtEl>
                                        <p:attrNameLst>
                                          <p:attrName>style.visibility</p:attrName>
                                        </p:attrNameLst>
                                      </p:cBhvr>
                                      <p:to>
                                        <p:strVal val="visible"/>
                                      </p:to>
                                    </p:set>
                                  </p:childTnLst>
                                </p:cTn>
                              </p:par>
                              <p:par>
                                <p:cTn id="59" presetID="1" presetClass="entr" presetSubtype="0" fill="hold" grpId="3" nodeType="with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3" nodeType="clickEffect">
                                  <p:stCondLst>
                                    <p:cond delay="0"/>
                                  </p:stCondLst>
                                  <p:childTnLst>
                                    <p:set>
                                      <p:cBhvr>
                                        <p:cTn id="64" dur="1" fill="hold">
                                          <p:stCondLst>
                                            <p:cond delay="0"/>
                                          </p:stCondLst>
                                        </p:cTn>
                                        <p:tgtEl>
                                          <p:spTgt spid="3">
                                            <p:txEl>
                                              <p:pRg st="3" end="3"/>
                                            </p:txEl>
                                          </p:spTgt>
                                        </p:tgtEl>
                                        <p:attrNameLst>
                                          <p:attrName>style.visibility</p:attrName>
                                        </p:attrNameLst>
                                      </p:cBhvr>
                                      <p:to>
                                        <p:strVal val="visible"/>
                                      </p:to>
                                    </p:set>
                                  </p:childTnLst>
                                </p:cTn>
                              </p:par>
                              <p:par>
                                <p:cTn id="65" presetID="1" presetClass="entr" presetSubtype="0" fill="hold" grpId="3" nodeType="with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childTnLst>
                                </p:cTn>
                              </p:par>
                              <p:par>
                                <p:cTn id="67" presetID="1" presetClass="entr" presetSubtype="0" fill="hold" grpId="3" nodeType="withEffect">
                                  <p:stCondLst>
                                    <p:cond delay="0"/>
                                  </p:stCondLst>
                                  <p:childTnLst>
                                    <p:set>
                                      <p:cBhvr>
                                        <p:cTn id="6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3"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1" nodeType="clickEffect">
                                  <p:stCondLst>
                                    <p:cond delay="0"/>
                                  </p:stCondLst>
                                  <p:childTnLst>
                                    <p:set>
                                      <p:cBhvr>
                                        <p:cTn id="76" dur="1" fill="hold">
                                          <p:stCondLst>
                                            <p:cond delay="0"/>
                                          </p:stCondLst>
                                        </p:cTn>
                                        <p:tgtEl>
                                          <p:spTgt spid="3">
                                            <p:txEl>
                                              <p:pRg st="0" end="0"/>
                                            </p:txEl>
                                          </p:spTgt>
                                        </p:tgtEl>
                                        <p:attrNameLst>
                                          <p:attrName>style.visibility</p:attrName>
                                        </p:attrNameLst>
                                      </p:cBhvr>
                                      <p:to>
                                        <p:strVal val="visible"/>
                                      </p:to>
                                    </p:set>
                                  </p:childTnLst>
                                </p:cTn>
                              </p:par>
                              <p:par>
                                <p:cTn id="77" presetID="1" presetClass="entr" presetSubtype="0" fill="hold" grpId="1" nodeType="withEffect">
                                  <p:stCondLst>
                                    <p:cond delay="0"/>
                                  </p:stCondLst>
                                  <p:childTnLst>
                                    <p:set>
                                      <p:cBhvr>
                                        <p:cTn id="7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1" nodeType="clickEffect">
                                  <p:stCondLst>
                                    <p:cond delay="0"/>
                                  </p:stCondLst>
                                  <p:childTnLst>
                                    <p:set>
                                      <p:cBhvr>
                                        <p:cTn id="82" dur="1" fill="hold">
                                          <p:stCondLst>
                                            <p:cond delay="0"/>
                                          </p:stCondLst>
                                        </p:cTn>
                                        <p:tgtEl>
                                          <p:spTgt spid="3">
                                            <p:txEl>
                                              <p:pRg st="3" end="3"/>
                                            </p:txEl>
                                          </p:spTgt>
                                        </p:tgtEl>
                                        <p:attrNameLst>
                                          <p:attrName>style.visibility</p:attrName>
                                        </p:attrNameLst>
                                      </p:cBhvr>
                                      <p:to>
                                        <p:strVal val="visible"/>
                                      </p:to>
                                    </p:set>
                                  </p:childTnLst>
                                </p:cTn>
                              </p:par>
                              <p:par>
                                <p:cTn id="83" presetID="1" presetClass="entr" presetSubtype="0" fill="hold" grpId="1" nodeType="withEffect">
                                  <p:stCondLst>
                                    <p:cond delay="0"/>
                                  </p:stCondLst>
                                  <p:childTnLst>
                                    <p:set>
                                      <p:cBhvr>
                                        <p:cTn id="84" dur="1" fill="hold">
                                          <p:stCondLst>
                                            <p:cond delay="0"/>
                                          </p:stCondLst>
                                        </p:cTn>
                                        <p:tgtEl>
                                          <p:spTgt spid="3">
                                            <p:txEl>
                                              <p:pRg st="4" end="4"/>
                                            </p:txEl>
                                          </p:spTgt>
                                        </p:tgtEl>
                                        <p:attrNameLst>
                                          <p:attrName>style.visibility</p:attrName>
                                        </p:attrNameLst>
                                      </p:cBhvr>
                                      <p:to>
                                        <p:strVal val="visible"/>
                                      </p:to>
                                    </p:set>
                                  </p:childTnLst>
                                </p:cTn>
                              </p:par>
                              <p:par>
                                <p:cTn id="85" presetID="1" presetClass="entr" presetSubtype="0" fill="hold" grpId="1" nodeType="withEffect">
                                  <p:stCondLst>
                                    <p:cond delay="0"/>
                                  </p:stCondLst>
                                  <p:childTnLst>
                                    <p:set>
                                      <p:cBhvr>
                                        <p:cTn id="8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1" nodeType="clickEffect">
                                  <p:stCondLst>
                                    <p:cond delay="0"/>
                                  </p:stCondLst>
                                  <p:childTnLst>
                                    <p:set>
                                      <p:cBhvr>
                                        <p:cTn id="9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279</TotalTime>
  <Words>829</Words>
  <Application>Microsoft Macintosh PowerPoint</Application>
  <PresentationFormat>On-screen Show (4:3)</PresentationFormat>
  <Paragraphs>68</Paragraphs>
  <Slides>9</Slides>
  <Notes>7</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Revolution</vt:lpstr>
      <vt:lpstr>Decision-making in SLE Curriculum and Program Design </vt:lpstr>
      <vt:lpstr>Slide 2</vt:lpstr>
      <vt:lpstr>Slide 3</vt:lpstr>
      <vt:lpstr>Slide 4</vt:lpstr>
      <vt:lpstr>Slide 5</vt:lpstr>
      <vt:lpstr>Slide 6</vt:lpstr>
      <vt:lpstr>Slide 7</vt:lpstr>
      <vt:lpstr>Slide 8</vt:lpstr>
      <vt:lpstr>Slide 9</vt:lpstr>
    </vt:vector>
  </TitlesOfParts>
  <Company>University of Ottawa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Douglas Fleming</dc:creator>
  <cp:lastModifiedBy>Douglas Fleming</cp:lastModifiedBy>
  <cp:revision>62</cp:revision>
  <cp:lastPrinted>2010-01-28T16:56:01Z</cp:lastPrinted>
  <dcterms:created xsi:type="dcterms:W3CDTF">2010-01-28T16:59:15Z</dcterms:created>
  <dcterms:modified xsi:type="dcterms:W3CDTF">2010-01-28T16:59:45Z</dcterms:modified>
</cp:coreProperties>
</file>