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3" d="100"/>
          <a:sy n="93" d="100"/>
        </p:scale>
        <p:origin x="-704" y="-9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488220087"/>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Shape 7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8" name="Shape 7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6" name="Shape 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Shape 103"/>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4" name="Shape 10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Shape 11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grpSp>
        <p:nvGrpSpPr>
          <p:cNvPr id="10" name="Shape 10"/>
          <p:cNvGrpSpPr/>
          <p:nvPr/>
        </p:nvGrpSpPr>
        <p:grpSpPr>
          <a:xfrm>
            <a:off x="4350278" y="2855377"/>
            <a:ext cx="443588" cy="105632"/>
            <a:chOff x="4137525" y="2915950"/>
            <a:chExt cx="869100" cy="207000"/>
          </a:xfrm>
        </p:grpSpPr>
        <p:sp>
          <p:nvSpPr>
            <p:cNvPr id="11" name="Shape 11"/>
            <p:cNvSpPr/>
            <p:nvPr/>
          </p:nvSpPr>
          <p:spPr>
            <a:xfrm>
              <a:off x="446857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47996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4137525" y="2915950"/>
              <a:ext cx="207000" cy="207000"/>
            </a:xfrm>
            <a:prstGeom prst="ellipse">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14" name="Shape 14"/>
          <p:cNvSpPr txBox="1">
            <a:spLocks noGrp="1"/>
          </p:cNvSpPr>
          <p:nvPr>
            <p:ph type="ctrTitle"/>
          </p:nvPr>
        </p:nvSpPr>
        <p:spPr>
          <a:xfrm>
            <a:off x="671257" y="990800"/>
            <a:ext cx="7801500" cy="1730100"/>
          </a:xfrm>
          <a:prstGeom prst="rect">
            <a:avLst/>
          </a:prstGeom>
        </p:spPr>
        <p:txBody>
          <a:bodyPr lIns="91425" tIns="91425" rIns="91425" bIns="91425" anchor="b" anchorCtr="0"/>
          <a:lstStyle>
            <a:lvl1pPr lvl="0" algn="ctr">
              <a:spcBef>
                <a:spcPts val="0"/>
              </a:spcBef>
              <a:buSzPct val="100000"/>
              <a:defRPr sz="4800"/>
            </a:lvl1pPr>
            <a:lvl2pPr lvl="1" algn="ctr">
              <a:spcBef>
                <a:spcPts val="0"/>
              </a:spcBef>
              <a:buSzPct val="100000"/>
              <a:defRPr sz="4800"/>
            </a:lvl2pPr>
            <a:lvl3pPr lvl="2" algn="ctr">
              <a:spcBef>
                <a:spcPts val="0"/>
              </a:spcBef>
              <a:buSzPct val="100000"/>
              <a:defRPr sz="4800"/>
            </a:lvl3pPr>
            <a:lvl4pPr lvl="3" algn="ctr">
              <a:spcBef>
                <a:spcPts val="0"/>
              </a:spcBef>
              <a:buSzPct val="100000"/>
              <a:defRPr sz="4800"/>
            </a:lvl4pPr>
            <a:lvl5pPr lvl="4" algn="ctr">
              <a:spcBef>
                <a:spcPts val="0"/>
              </a:spcBef>
              <a:buSzPct val="100000"/>
              <a:defRPr sz="4800"/>
            </a:lvl5pPr>
            <a:lvl6pPr lvl="5" algn="ctr">
              <a:spcBef>
                <a:spcPts val="0"/>
              </a:spcBef>
              <a:buSzPct val="100000"/>
              <a:defRPr sz="4800"/>
            </a:lvl6pPr>
            <a:lvl7pPr lvl="6" algn="ctr">
              <a:spcBef>
                <a:spcPts val="0"/>
              </a:spcBef>
              <a:buSzPct val="100000"/>
              <a:defRPr sz="4800"/>
            </a:lvl7pPr>
            <a:lvl8pPr lvl="7" algn="ctr">
              <a:spcBef>
                <a:spcPts val="0"/>
              </a:spcBef>
              <a:buSzPct val="100000"/>
              <a:defRPr sz="4800"/>
            </a:lvl8pPr>
            <a:lvl9pPr lvl="8" algn="ctr">
              <a:spcBef>
                <a:spcPts val="0"/>
              </a:spcBef>
              <a:buSzPct val="100000"/>
              <a:defRPr sz="4800"/>
            </a:lvl9pPr>
          </a:lstStyle>
          <a:p>
            <a:endParaRPr/>
          </a:p>
        </p:txBody>
      </p:sp>
      <p:sp>
        <p:nvSpPr>
          <p:cNvPr id="15" name="Shape 15"/>
          <p:cNvSpPr txBox="1">
            <a:spLocks noGrp="1"/>
          </p:cNvSpPr>
          <p:nvPr>
            <p:ph type="subTitle" idx="1"/>
          </p:nvPr>
        </p:nvSpPr>
        <p:spPr>
          <a:xfrm>
            <a:off x="671250" y="3174875"/>
            <a:ext cx="7801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16" name="Shape 16"/>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311700" y="1255275"/>
            <a:ext cx="8520600" cy="18906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51" name="Shape 51"/>
          <p:cNvSpPr txBox="1">
            <a:spLocks noGrp="1"/>
          </p:cNvSpPr>
          <p:nvPr>
            <p:ph type="body" idx="1"/>
          </p:nvPr>
        </p:nvSpPr>
        <p:spPr>
          <a:xfrm>
            <a:off x="311700" y="32284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2" name="Shape 5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53"/>
        <p:cNvGrpSpPr/>
        <p:nvPr/>
      </p:nvGrpSpPr>
      <p:grpSpPr>
        <a:xfrm>
          <a:off x="0" y="0"/>
          <a:ext cx="0" cy="0"/>
          <a:chOff x="0" y="0"/>
          <a:chExt cx="0" cy="0"/>
        </a:xfrm>
      </p:grpSpPr>
      <p:sp>
        <p:nvSpPr>
          <p:cNvPr id="54" name="Shape 54"/>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671250" y="2141250"/>
            <a:ext cx="7852200" cy="8610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9" name="Shape 19"/>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6" name="Shape 26"/>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7" name="Shape 27"/>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8" name="Shape 2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4" name="Shape 34"/>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5" name="Shape 3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lt2"/>
        </a:solidFill>
        <a:effectLst/>
      </p:bgPr>
    </p:bg>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90250" y="526350"/>
            <a:ext cx="62271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38" name="Shape 3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9"/>
        <p:cNvGrpSpPr/>
        <p:nvPr/>
      </p:nvGrpSpPr>
      <p:grpSpPr>
        <a:xfrm>
          <a:off x="0" y="0"/>
          <a:ext cx="0" cy="0"/>
          <a:chOff x="0" y="0"/>
          <a:chExt cx="0" cy="0"/>
        </a:xfrm>
      </p:grpSpPr>
      <p:sp>
        <p:nvSpPr>
          <p:cNvPr id="40" name="Shape 40"/>
          <p:cNvSpPr/>
          <p:nvPr/>
        </p:nvSpPr>
        <p:spPr>
          <a:xfrm>
            <a:off x="4572000" y="0"/>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1" name="Shape 4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2" name="Shape 42"/>
          <p:cNvSpPr txBox="1">
            <a:spLocks noGrp="1"/>
          </p:cNvSpPr>
          <p:nvPr>
            <p:ph type="title"/>
          </p:nvPr>
        </p:nvSpPr>
        <p:spPr>
          <a:xfrm>
            <a:off x="265500" y="1081400"/>
            <a:ext cx="4045200" cy="1710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3" name="Shape 43"/>
          <p:cNvSpPr txBox="1">
            <a:spLocks noGrp="1"/>
          </p:cNvSpPr>
          <p:nvPr>
            <p:ph type="subTitle" idx="1"/>
          </p:nvPr>
        </p:nvSpPr>
        <p:spPr>
          <a:xfrm>
            <a:off x="265500" y="2845200"/>
            <a:ext cx="4045200" cy="1345500"/>
          </a:xfrm>
          <a:prstGeom prst="rect">
            <a:avLst/>
          </a:prstGeom>
        </p:spPr>
        <p:txBody>
          <a:bodyPr lIns="91425" tIns="91425" rIns="91425" bIns="91425" anchor="t" anchorCtr="0"/>
          <a:lstStyle>
            <a:lvl1pPr lvl="0" algn="ctr">
              <a:lnSpc>
                <a:spcPct val="100000"/>
              </a:lnSpc>
              <a:spcBef>
                <a:spcPts val="0"/>
              </a:spcBef>
              <a:spcAft>
                <a:spcPts val="0"/>
              </a:spcAft>
              <a:buClr>
                <a:schemeClr val="dk1"/>
              </a:buClr>
              <a:buSzPct val="100000"/>
              <a:buNone/>
              <a:defRPr sz="2100">
                <a:solidFill>
                  <a:schemeClr val="dk1"/>
                </a:solidFill>
              </a:defRPr>
            </a:lvl1pPr>
            <a:lvl2pPr lvl="1" algn="ctr">
              <a:lnSpc>
                <a:spcPct val="100000"/>
              </a:lnSpc>
              <a:spcBef>
                <a:spcPts val="0"/>
              </a:spcBef>
              <a:spcAft>
                <a:spcPts val="0"/>
              </a:spcAft>
              <a:buClr>
                <a:schemeClr val="dk1"/>
              </a:buClr>
              <a:buSzPct val="100000"/>
              <a:buNone/>
              <a:defRPr sz="2100">
                <a:solidFill>
                  <a:schemeClr val="dk1"/>
                </a:solidFill>
              </a:defRPr>
            </a:lvl2pPr>
            <a:lvl3pPr lvl="2" algn="ctr">
              <a:lnSpc>
                <a:spcPct val="100000"/>
              </a:lnSpc>
              <a:spcBef>
                <a:spcPts val="0"/>
              </a:spcBef>
              <a:spcAft>
                <a:spcPts val="0"/>
              </a:spcAft>
              <a:buClr>
                <a:schemeClr val="dk1"/>
              </a:buClr>
              <a:buSzPct val="100000"/>
              <a:buNone/>
              <a:defRPr sz="2100">
                <a:solidFill>
                  <a:schemeClr val="dk1"/>
                </a:solidFill>
              </a:defRPr>
            </a:lvl3pPr>
            <a:lvl4pPr lvl="3" algn="ctr">
              <a:lnSpc>
                <a:spcPct val="100000"/>
              </a:lnSpc>
              <a:spcBef>
                <a:spcPts val="0"/>
              </a:spcBef>
              <a:spcAft>
                <a:spcPts val="0"/>
              </a:spcAft>
              <a:buClr>
                <a:schemeClr val="dk1"/>
              </a:buClr>
              <a:buSzPct val="100000"/>
              <a:buNone/>
              <a:defRPr sz="2100">
                <a:solidFill>
                  <a:schemeClr val="dk1"/>
                </a:solidFill>
              </a:defRPr>
            </a:lvl4pPr>
            <a:lvl5pPr lvl="4" algn="ctr">
              <a:lnSpc>
                <a:spcPct val="100000"/>
              </a:lnSpc>
              <a:spcBef>
                <a:spcPts val="0"/>
              </a:spcBef>
              <a:spcAft>
                <a:spcPts val="0"/>
              </a:spcAft>
              <a:buClr>
                <a:schemeClr val="dk1"/>
              </a:buClr>
              <a:buSzPct val="100000"/>
              <a:buNone/>
              <a:defRPr sz="2100">
                <a:solidFill>
                  <a:schemeClr val="dk1"/>
                </a:solidFill>
              </a:defRPr>
            </a:lvl5pPr>
            <a:lvl6pPr lvl="5" algn="ctr">
              <a:lnSpc>
                <a:spcPct val="100000"/>
              </a:lnSpc>
              <a:spcBef>
                <a:spcPts val="0"/>
              </a:spcBef>
              <a:spcAft>
                <a:spcPts val="0"/>
              </a:spcAft>
              <a:buClr>
                <a:schemeClr val="dk1"/>
              </a:buClr>
              <a:buSzPct val="100000"/>
              <a:buNone/>
              <a:defRPr sz="2100">
                <a:solidFill>
                  <a:schemeClr val="dk1"/>
                </a:solidFill>
              </a:defRPr>
            </a:lvl6pPr>
            <a:lvl7pPr lvl="6" algn="ctr">
              <a:lnSpc>
                <a:spcPct val="100000"/>
              </a:lnSpc>
              <a:spcBef>
                <a:spcPts val="0"/>
              </a:spcBef>
              <a:spcAft>
                <a:spcPts val="0"/>
              </a:spcAft>
              <a:buClr>
                <a:schemeClr val="dk1"/>
              </a:buClr>
              <a:buSzPct val="100000"/>
              <a:buNone/>
              <a:defRPr sz="2100">
                <a:solidFill>
                  <a:schemeClr val="dk1"/>
                </a:solidFill>
              </a:defRPr>
            </a:lvl7pPr>
            <a:lvl8pPr lvl="7" algn="ctr">
              <a:lnSpc>
                <a:spcPct val="100000"/>
              </a:lnSpc>
              <a:spcBef>
                <a:spcPts val="0"/>
              </a:spcBef>
              <a:spcAft>
                <a:spcPts val="0"/>
              </a:spcAft>
              <a:buClr>
                <a:schemeClr val="dk1"/>
              </a:buClr>
              <a:buSzPct val="100000"/>
              <a:buNone/>
              <a:defRPr sz="2100">
                <a:solidFill>
                  <a:schemeClr val="dk1"/>
                </a:solidFill>
              </a:defRPr>
            </a:lvl8pPr>
            <a:lvl9pPr lvl="8" algn="ctr">
              <a:lnSpc>
                <a:spcPct val="100000"/>
              </a:lnSpc>
              <a:spcBef>
                <a:spcPts val="0"/>
              </a:spcBef>
              <a:spcAft>
                <a:spcPts val="0"/>
              </a:spcAft>
              <a:buClr>
                <a:schemeClr val="dk1"/>
              </a:buClr>
              <a:buSzPct val="100000"/>
              <a:buNone/>
              <a:defRPr sz="2100">
                <a:solidFill>
                  <a:schemeClr val="dk1"/>
                </a:solidFill>
              </a:defRPr>
            </a:lvl9pPr>
          </a:lstStyle>
          <a:p>
            <a:endParaRPr/>
          </a:p>
        </p:txBody>
      </p:sp>
      <p:sp>
        <p:nvSpPr>
          <p:cNvPr id="44" name="Shape 4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45" name="Shape 45"/>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6"/>
        <p:cNvGrpSpPr/>
        <p:nvPr/>
      </p:nvGrpSpPr>
      <p:grpSpPr>
        <a:xfrm>
          <a:off x="0" y="0"/>
          <a:ext cx="0" cy="0"/>
          <a:chOff x="0" y="0"/>
          <a:chExt cx="0" cy="0"/>
        </a:xfrm>
      </p:grpSpPr>
      <p:sp>
        <p:nvSpPr>
          <p:cNvPr id="47" name="Shape 47"/>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Clr>
                <a:schemeClr val="dk1"/>
              </a:buClr>
              <a:buSzPct val="100000"/>
              <a:buFont typeface="Oswald"/>
              <a:buNone/>
              <a:defRPr sz="2100">
                <a:solidFill>
                  <a:schemeClr val="dk1"/>
                </a:solidFill>
                <a:latin typeface="Oswald"/>
                <a:ea typeface="Oswald"/>
                <a:cs typeface="Oswald"/>
                <a:sym typeface="Oswald"/>
              </a:defRPr>
            </a:lvl1pPr>
          </a:lstStyle>
          <a:p>
            <a:endParaRPr/>
          </a:p>
        </p:txBody>
      </p:sp>
      <p:sp>
        <p:nvSpPr>
          <p:cNvPr id="48" name="Shape 48"/>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Font typeface="Oswald"/>
              <a:buNone/>
              <a:defRPr sz="3000">
                <a:solidFill>
                  <a:schemeClr val="dk1"/>
                </a:solidFill>
                <a:latin typeface="Oswald"/>
                <a:ea typeface="Oswald"/>
                <a:cs typeface="Oswald"/>
                <a:sym typeface="Oswald"/>
              </a:defRPr>
            </a:lvl1pPr>
            <a:lvl2pPr lvl="1">
              <a:spcBef>
                <a:spcPts val="0"/>
              </a:spcBef>
              <a:buClr>
                <a:schemeClr val="dk1"/>
              </a:buClr>
              <a:buSzPct val="100000"/>
              <a:buFont typeface="Oswald"/>
              <a:buNone/>
              <a:defRPr sz="3000">
                <a:solidFill>
                  <a:schemeClr val="dk1"/>
                </a:solidFill>
                <a:latin typeface="Oswald"/>
                <a:ea typeface="Oswald"/>
                <a:cs typeface="Oswald"/>
                <a:sym typeface="Oswald"/>
              </a:defRPr>
            </a:lvl2pPr>
            <a:lvl3pPr lvl="2">
              <a:spcBef>
                <a:spcPts val="0"/>
              </a:spcBef>
              <a:buClr>
                <a:schemeClr val="dk1"/>
              </a:buClr>
              <a:buSzPct val="100000"/>
              <a:buFont typeface="Oswald"/>
              <a:buNone/>
              <a:defRPr sz="3000">
                <a:solidFill>
                  <a:schemeClr val="dk1"/>
                </a:solidFill>
                <a:latin typeface="Oswald"/>
                <a:ea typeface="Oswald"/>
                <a:cs typeface="Oswald"/>
                <a:sym typeface="Oswald"/>
              </a:defRPr>
            </a:lvl3pPr>
            <a:lvl4pPr lvl="3">
              <a:spcBef>
                <a:spcPts val="0"/>
              </a:spcBef>
              <a:buClr>
                <a:schemeClr val="dk1"/>
              </a:buClr>
              <a:buSzPct val="100000"/>
              <a:buFont typeface="Oswald"/>
              <a:buNone/>
              <a:defRPr sz="3000">
                <a:solidFill>
                  <a:schemeClr val="dk1"/>
                </a:solidFill>
                <a:latin typeface="Oswald"/>
                <a:ea typeface="Oswald"/>
                <a:cs typeface="Oswald"/>
                <a:sym typeface="Oswald"/>
              </a:defRPr>
            </a:lvl4pPr>
            <a:lvl5pPr lvl="4">
              <a:spcBef>
                <a:spcPts val="0"/>
              </a:spcBef>
              <a:buClr>
                <a:schemeClr val="dk1"/>
              </a:buClr>
              <a:buSzPct val="100000"/>
              <a:buFont typeface="Oswald"/>
              <a:buNone/>
              <a:defRPr sz="3000">
                <a:solidFill>
                  <a:schemeClr val="dk1"/>
                </a:solidFill>
                <a:latin typeface="Oswald"/>
                <a:ea typeface="Oswald"/>
                <a:cs typeface="Oswald"/>
                <a:sym typeface="Oswald"/>
              </a:defRPr>
            </a:lvl5pPr>
            <a:lvl6pPr lvl="5">
              <a:spcBef>
                <a:spcPts val="0"/>
              </a:spcBef>
              <a:buClr>
                <a:schemeClr val="dk1"/>
              </a:buClr>
              <a:buSzPct val="100000"/>
              <a:buFont typeface="Oswald"/>
              <a:buNone/>
              <a:defRPr sz="3000">
                <a:solidFill>
                  <a:schemeClr val="dk1"/>
                </a:solidFill>
                <a:latin typeface="Oswald"/>
                <a:ea typeface="Oswald"/>
                <a:cs typeface="Oswald"/>
                <a:sym typeface="Oswald"/>
              </a:defRPr>
            </a:lvl6pPr>
            <a:lvl7pPr lvl="6">
              <a:spcBef>
                <a:spcPts val="0"/>
              </a:spcBef>
              <a:buClr>
                <a:schemeClr val="dk1"/>
              </a:buClr>
              <a:buSzPct val="100000"/>
              <a:buFont typeface="Oswald"/>
              <a:buNone/>
              <a:defRPr sz="3000">
                <a:solidFill>
                  <a:schemeClr val="dk1"/>
                </a:solidFill>
                <a:latin typeface="Oswald"/>
                <a:ea typeface="Oswald"/>
                <a:cs typeface="Oswald"/>
                <a:sym typeface="Oswald"/>
              </a:defRPr>
            </a:lvl7pPr>
            <a:lvl8pPr lvl="7">
              <a:spcBef>
                <a:spcPts val="0"/>
              </a:spcBef>
              <a:buClr>
                <a:schemeClr val="dk1"/>
              </a:buClr>
              <a:buSzPct val="100000"/>
              <a:buFont typeface="Oswald"/>
              <a:buNone/>
              <a:defRPr sz="3000">
                <a:solidFill>
                  <a:schemeClr val="dk1"/>
                </a:solidFill>
                <a:latin typeface="Oswald"/>
                <a:ea typeface="Oswald"/>
                <a:cs typeface="Oswald"/>
                <a:sym typeface="Oswald"/>
              </a:defRPr>
            </a:lvl8pPr>
            <a:lvl9pPr lvl="8">
              <a:spcBef>
                <a:spcPts val="0"/>
              </a:spcBef>
              <a:buClr>
                <a:schemeClr val="dk1"/>
              </a:buClr>
              <a:buSzPct val="100000"/>
              <a:buFont typeface="Oswald"/>
              <a:buNone/>
              <a:defRPr sz="3000">
                <a:solidFill>
                  <a:schemeClr val="dk1"/>
                </a:solidFill>
                <a:latin typeface="Oswald"/>
                <a:ea typeface="Oswald"/>
                <a:cs typeface="Oswald"/>
                <a:sym typeface="Oswald"/>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Average"/>
              <a:defRPr sz="1800">
                <a:solidFill>
                  <a:schemeClr val="accent3"/>
                </a:solidFill>
                <a:latin typeface="Average"/>
                <a:ea typeface="Average"/>
                <a:cs typeface="Average"/>
                <a:sym typeface="Average"/>
              </a:defRPr>
            </a:lvl1pPr>
            <a:lvl2pPr lvl="1">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2pPr>
            <a:lvl3pPr lvl="2">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3pPr>
            <a:lvl4pPr lvl="3">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4pPr>
            <a:lvl5pPr lvl="4">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5pPr>
            <a:lvl6pPr lvl="5">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6pPr>
            <a:lvl7pPr lvl="6">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7pPr>
            <a:lvl8pPr lvl="7">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8pPr>
            <a:lvl9pPr lvl="8">
              <a:lnSpc>
                <a:spcPct val="115000"/>
              </a:lnSpc>
              <a:spcBef>
                <a:spcPts val="0"/>
              </a:spcBef>
              <a:spcAft>
                <a:spcPts val="1600"/>
              </a:spcAft>
              <a:buClr>
                <a:schemeClr val="accent3"/>
              </a:buClr>
              <a:buFont typeface="Average"/>
              <a:defRPr>
                <a:solidFill>
                  <a:schemeClr val="accent3"/>
                </a:solidFill>
                <a:latin typeface="Average"/>
                <a:ea typeface="Average"/>
                <a:cs typeface="Average"/>
                <a:sym typeface="Average"/>
              </a:defRPr>
            </a:lvl9pPr>
          </a:lstStyle>
          <a:p>
            <a:endParaRPr/>
          </a:p>
        </p:txBody>
      </p:sp>
      <p:sp>
        <p:nvSpPr>
          <p:cNvPr id="8" name="Shape 8"/>
          <p:cNvSpPr txBox="1">
            <a:spLocks noGrp="1"/>
          </p:cNvSpPr>
          <p:nvPr>
            <p:ph type="sldNum" idx="12"/>
          </p:nvPr>
        </p:nvSpPr>
        <p:spPr>
          <a:xfrm>
            <a:off x="8490250" y="4681009"/>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accent3"/>
                </a:solidFill>
                <a:latin typeface="Average"/>
                <a:ea typeface="Average"/>
                <a:cs typeface="Average"/>
                <a:sym typeface="Average"/>
              </a:rPr>
              <a:t>‹#›</a:t>
            </a:fld>
            <a:endParaRPr lang="en" sz="1000">
              <a:solidFill>
                <a:schemeClr val="accent3"/>
              </a:solidFill>
              <a:latin typeface="Average"/>
              <a:ea typeface="Average"/>
              <a:cs typeface="Average"/>
              <a:sym typeface="Average"/>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opendyslexic.org/" TargetMode="External"/><Relationship Id="rId4" Type="http://schemas.openxmlformats.org/officeDocument/2006/relationships/hyperlink" Target="https://itunes.apple.com/us/app/openweb-dyslexia-friendly/id519348697?mt=8" TargetMode="External"/><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homeschoolingwithdyslexia.com/resources/" TargetMode="External"/><Relationship Id="rId4" Type="http://schemas.openxmlformats.org/officeDocument/2006/relationships/hyperlink" Target="https://homeschoolingwithdyslexia.com/teaching-writing/" TargetMode="External"/><Relationship Id="rId5" Type="http://schemas.openxmlformats.org/officeDocument/2006/relationships/hyperlink" Target="https://www.dyslexiamaterials.com/home.html" TargetMode="External"/><Relationship Id="rId6" Type="http://schemas.openxmlformats.org/officeDocument/2006/relationships/hyperlink" Target="https://empoweringwriters.com/ten-tips-for-teaching-writing-to-your-dyslexic-students/" TargetMode="External"/><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3" Type="http://schemas.openxmlformats.org/officeDocument/2006/relationships/hyperlink" Target="http://www.pbs.org/wgbh/misunderstoodminds/experiences/readexp1a.html" TargetMode="External"/><Relationship Id="rId4" Type="http://schemas.openxmlformats.org/officeDocument/2006/relationships/hyperlink" Target="http://mpowerednz.com/wp-content/uploads/2014/10/from-enchanted-gates-grade-3-macmillan-and-company.jpg" TargetMode="External"/><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1" Type="http://schemas.openxmlformats.org/officeDocument/2006/relationships/hyperlink" Target="https://www.dyslexiamaterials.com/home.html" TargetMode="External"/><Relationship Id="rId12" Type="http://schemas.openxmlformats.org/officeDocument/2006/relationships/hyperlink" Target="https://empoweringwriters.com/ten-tips-for-teaching-writing-to-your-dyslexic-students/"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opendyslexic.org/" TargetMode="External"/><Relationship Id="rId4" Type="http://schemas.openxmlformats.org/officeDocument/2006/relationships/hyperlink" Target="https://itunes.apple.com/us/app/openweb-dyslexia-friendly/id519348697?mt=8" TargetMode="External"/><Relationship Id="rId5" Type="http://schemas.openxmlformats.org/officeDocument/2006/relationships/hyperlink" Target="http://www.nhs.uk/Conditions/Dyslexia/Pages/Introduction.aspx" TargetMode="External"/><Relationship Id="rId6" Type="http://schemas.openxmlformats.org/officeDocument/2006/relationships/hyperlink" Target="http://www.neuronlearning.com/research/dyslexia-visual-or-auditory" TargetMode="External"/><Relationship Id="rId7" Type="http://schemas.openxmlformats.org/officeDocument/2006/relationships/hyperlink" Target="http://study.com/academy/lesson/phonological-dyslexia-definition-examples.html" TargetMode="External"/><Relationship Id="rId8" Type="http://schemas.openxmlformats.org/officeDocument/2006/relationships/hyperlink" Target="http://www.dyslexia-add.org/" TargetMode="External"/><Relationship Id="rId9" Type="http://schemas.openxmlformats.org/officeDocument/2006/relationships/hyperlink" Target="https://homeschoolingwithdyslexia.com/resources/" TargetMode="External"/><Relationship Id="rId10" Type="http://schemas.openxmlformats.org/officeDocument/2006/relationships/hyperlink" Target="https://homeschoolingwithdyslexia.com/teaching-writin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Shape 59"/>
          <p:cNvPicPr preferRelativeResize="0"/>
          <p:nvPr/>
        </p:nvPicPr>
        <p:blipFill>
          <a:blip r:embed="rId3">
            <a:alphaModFix/>
          </a:blip>
          <a:stretch>
            <a:fillRect/>
          </a:stretch>
        </p:blipFill>
        <p:spPr>
          <a:xfrm>
            <a:off x="0" y="0"/>
            <a:ext cx="9144000" cy="5143500"/>
          </a:xfrm>
          <a:prstGeom prst="rect">
            <a:avLst/>
          </a:prstGeom>
          <a:noFill/>
          <a:ln>
            <a:noFill/>
          </a:ln>
        </p:spPr>
      </p:pic>
      <p:sp>
        <p:nvSpPr>
          <p:cNvPr id="60" name="Shape 60"/>
          <p:cNvSpPr txBox="1">
            <a:spLocks noGrp="1"/>
          </p:cNvSpPr>
          <p:nvPr>
            <p:ph type="ctrTitle"/>
          </p:nvPr>
        </p:nvSpPr>
        <p:spPr>
          <a:xfrm>
            <a:off x="671250" y="641675"/>
            <a:ext cx="7801500" cy="1473000"/>
          </a:xfrm>
          <a:prstGeom prst="rect">
            <a:avLst/>
          </a:prstGeom>
        </p:spPr>
        <p:txBody>
          <a:bodyPr lIns="91425" tIns="91425" rIns="91425" bIns="91425" anchor="b" anchorCtr="0">
            <a:noAutofit/>
          </a:bodyPr>
          <a:lstStyle/>
          <a:p>
            <a:pPr lvl="0">
              <a:spcBef>
                <a:spcPts val="0"/>
              </a:spcBef>
              <a:buNone/>
            </a:pPr>
            <a:r>
              <a:rPr lang="en" sz="9600">
                <a:solidFill>
                  <a:srgbClr val="000000"/>
                </a:solidFill>
              </a:rPr>
              <a:t>Dyslexia</a:t>
            </a:r>
          </a:p>
        </p:txBody>
      </p:sp>
      <p:sp>
        <p:nvSpPr>
          <p:cNvPr id="61" name="Shape 61"/>
          <p:cNvSpPr txBox="1">
            <a:spLocks noGrp="1"/>
          </p:cNvSpPr>
          <p:nvPr>
            <p:ph type="subTitle" idx="1"/>
          </p:nvPr>
        </p:nvSpPr>
        <p:spPr>
          <a:xfrm>
            <a:off x="818843" y="4028408"/>
            <a:ext cx="7801500" cy="792449"/>
          </a:xfrm>
          <a:prstGeom prst="rect">
            <a:avLst/>
          </a:prstGeom>
          <a:solidFill>
            <a:schemeClr val="tx1"/>
          </a:solidFill>
        </p:spPr>
        <p:txBody>
          <a:bodyPr lIns="91425" tIns="91425" rIns="91425" bIns="91425" anchor="t" anchorCtr="0">
            <a:noAutofit/>
          </a:bodyPr>
          <a:lstStyle/>
          <a:p>
            <a:pPr lvl="0" algn="l"/>
            <a:r>
              <a:rPr lang="en" dirty="0">
                <a:solidFill>
                  <a:srgbClr val="000000"/>
                </a:solidFill>
              </a:rPr>
              <a:t>What it is and how it affects literacy</a:t>
            </a:r>
            <a:endParaRPr lang="en-US" dirty="0">
              <a:solidFill>
                <a:srgbClr val="000000"/>
              </a:solidFill>
            </a:endParaRPr>
          </a:p>
          <a:p>
            <a:pPr algn="l"/>
            <a:r>
              <a:rPr lang="en-US" dirty="0">
                <a:solidFill>
                  <a:srgbClr val="000000"/>
                </a:solidFill>
              </a:rPr>
              <a:t>By </a:t>
            </a:r>
            <a:r>
              <a:rPr lang="en-US" b="1" dirty="0">
                <a:solidFill>
                  <a:schemeClr val="bg1">
                    <a:lumMod val="50000"/>
                  </a:schemeClr>
                </a:solidFill>
              </a:rPr>
              <a:t>Graham Ford, Lily Frampton and Christopher </a:t>
            </a:r>
            <a:r>
              <a:rPr lang="en-US" b="1" dirty="0" err="1" smtClean="0">
                <a:solidFill>
                  <a:schemeClr val="bg1">
                    <a:lumMod val="50000"/>
                  </a:schemeClr>
                </a:solidFill>
              </a:rPr>
              <a:t>Zannetos</a:t>
            </a:r>
            <a:endParaRPr lang="en" b="1" dirty="0">
              <a:solidFill>
                <a:schemeClr val="bg1">
                  <a:lumMod val="50000"/>
                </a:schemeClr>
              </a:solidFill>
            </a:endParaRPr>
          </a:p>
          <a:p>
            <a:pPr lvl="0" algn="l">
              <a:spcBef>
                <a:spcPts val="0"/>
              </a:spcBef>
              <a:buNone/>
            </a:pPr>
            <a:endParaRPr lang="en" b="1" dirty="0">
              <a:solidFill>
                <a:schemeClr val="bg1">
                  <a:lumMod val="50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252700" y="67525"/>
            <a:ext cx="8520600" cy="572700"/>
          </a:xfrm>
          <a:prstGeom prst="rect">
            <a:avLst/>
          </a:prstGeom>
        </p:spPr>
        <p:txBody>
          <a:bodyPr lIns="91425" tIns="91425" rIns="91425" bIns="91425" anchor="t" anchorCtr="0">
            <a:noAutofit/>
          </a:bodyPr>
          <a:lstStyle/>
          <a:p>
            <a:pPr lvl="0">
              <a:spcBef>
                <a:spcPts val="0"/>
              </a:spcBef>
              <a:buNone/>
            </a:pPr>
            <a:r>
              <a:rPr lang="en"/>
              <a:t>How to Address In the Classroom</a:t>
            </a:r>
          </a:p>
        </p:txBody>
      </p:sp>
      <p:sp>
        <p:nvSpPr>
          <p:cNvPr id="128" name="Shape 128"/>
          <p:cNvSpPr txBox="1">
            <a:spLocks noGrp="1"/>
          </p:cNvSpPr>
          <p:nvPr>
            <p:ph type="body" idx="1"/>
          </p:nvPr>
        </p:nvSpPr>
        <p:spPr>
          <a:xfrm>
            <a:off x="311700" y="640225"/>
            <a:ext cx="8520600" cy="45033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http://opendyslexic.org/</a:t>
            </a:r>
            <a:r>
              <a:rPr lang="en"/>
              <a:t> : Newly developed font to increase readability for readers with dyslexia. </a:t>
            </a:r>
          </a:p>
          <a:p>
            <a:pPr lvl="0">
              <a:spcBef>
                <a:spcPts val="0"/>
              </a:spcBef>
              <a:buNone/>
            </a:pPr>
            <a:r>
              <a:rPr lang="en" u="sng">
                <a:solidFill>
                  <a:schemeClr val="hlink"/>
                </a:solidFill>
                <a:hlinkClick r:id="rId4"/>
              </a:rPr>
              <a:t>https://itunes.apple.com/us/app/openweb-dyslexia-friendly/id519348697?mt=8</a:t>
            </a:r>
            <a:r>
              <a:rPr lang="en"/>
              <a:t> : Free app that customizes a student’s ipad or iphone font to OpenDyslexic. </a:t>
            </a:r>
          </a:p>
          <a:p>
            <a:pPr lvl="0">
              <a:spcBef>
                <a:spcPts val="0"/>
              </a:spcBef>
              <a:buNone/>
            </a:pPr>
            <a:r>
              <a:rPr lang="en"/>
              <a:t>Provide notes for dyslexic students so they have more time to read the text being shown to the class.</a:t>
            </a:r>
          </a:p>
          <a:p>
            <a:pPr lvl="0">
              <a:spcBef>
                <a:spcPts val="0"/>
              </a:spcBef>
              <a:buNone/>
            </a:pPr>
            <a:r>
              <a:rPr lang="en"/>
              <a:t>Text-to-speech technology (like Reading Pens, text-to speech software, audiobooks, etc.) that help them associate the proper sounds with the text they’re reading. </a:t>
            </a:r>
          </a:p>
          <a:p>
            <a:pPr lvl="0">
              <a:spcBef>
                <a:spcPts val="0"/>
              </a:spcBef>
              <a:buNone/>
            </a:pPr>
            <a:r>
              <a:rPr lang="en"/>
              <a:t>Where possible, print handouts on pastel-coloured paper rather than white.</a:t>
            </a:r>
          </a:p>
          <a:p>
            <a:pPr lvl="0">
              <a:spcBef>
                <a:spcPts val="0"/>
              </a:spcBef>
              <a:buNone/>
            </a:pPr>
            <a:r>
              <a:rPr lang="en"/>
              <a:t>Learning cursive script helps with handwriting and spelling, since all the letters are connected together. Readers are less likely to flip letters since they appear differently. </a:t>
            </a:r>
          </a:p>
          <a:p>
            <a:pPr lvl="0">
              <a:spcBef>
                <a:spcPts val="0"/>
              </a:spcBef>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Resources for Teachers	</a:t>
            </a:r>
          </a:p>
        </p:txBody>
      </p:sp>
      <p:sp>
        <p:nvSpPr>
          <p:cNvPr id="134" name="Shape 13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https://homeschoolingwithdyslexia.com/resources/</a:t>
            </a:r>
            <a:r>
              <a:rPr lang="en"/>
              <a:t> </a:t>
            </a:r>
          </a:p>
          <a:p>
            <a:pPr lvl="0">
              <a:spcBef>
                <a:spcPts val="0"/>
              </a:spcBef>
              <a:buNone/>
            </a:pPr>
            <a:r>
              <a:rPr lang="en" u="sng">
                <a:solidFill>
                  <a:schemeClr val="hlink"/>
                </a:solidFill>
                <a:hlinkClick r:id="rId4"/>
              </a:rPr>
              <a:t>https://homeschoolingwithdyslexia.com/teaching-writing/</a:t>
            </a:r>
            <a:r>
              <a:rPr lang="en"/>
              <a:t> </a:t>
            </a:r>
          </a:p>
          <a:p>
            <a:pPr lvl="0">
              <a:spcBef>
                <a:spcPts val="0"/>
              </a:spcBef>
              <a:buNone/>
            </a:pPr>
            <a:r>
              <a:rPr lang="en" u="sng">
                <a:solidFill>
                  <a:schemeClr val="hlink"/>
                </a:solidFill>
                <a:hlinkClick r:id="rId5"/>
              </a:rPr>
              <a:t>https://www.dyslexiamaterials.com/home.html</a:t>
            </a:r>
          </a:p>
          <a:p>
            <a:pPr lvl="0">
              <a:spcBef>
                <a:spcPts val="0"/>
              </a:spcBef>
              <a:buNone/>
            </a:pPr>
            <a:r>
              <a:rPr lang="en" u="sng">
                <a:solidFill>
                  <a:schemeClr val="hlink"/>
                </a:solidFill>
                <a:hlinkClick r:id="rId6"/>
              </a:rPr>
              <a:t>https://empoweringwriters.com/ten-tips-for-teaching-writing-to-your-dyslexic-students/</a:t>
            </a:r>
          </a:p>
          <a:p>
            <a:pPr lvl="0">
              <a:spcBef>
                <a:spcPts val="0"/>
              </a:spcBef>
              <a:buNone/>
            </a:pPr>
            <a:endParaRPr/>
          </a:p>
          <a:p>
            <a:pPr lvl="0">
              <a:spcBef>
                <a:spcPts val="0"/>
              </a:spcBef>
              <a:buNone/>
            </a:pPr>
            <a:endParaRPr/>
          </a:p>
          <a:p>
            <a:pPr lvl="0">
              <a:spcBef>
                <a:spcPts val="0"/>
              </a:spcBef>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40" name="Shape 14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41" name="Shape 141" descr="Related image"/>
          <p:cNvPicPr preferRelativeResize="0"/>
          <p:nvPr/>
        </p:nvPicPr>
        <p:blipFill>
          <a:blip r:embed="rId3">
            <a:alphaModFix/>
          </a:blip>
          <a:stretch>
            <a:fillRect/>
          </a:stretch>
        </p:blipFill>
        <p:spPr>
          <a:xfrm>
            <a:off x="0" y="731425"/>
            <a:ext cx="9143999" cy="32677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Decoding Activities </a:t>
            </a:r>
          </a:p>
        </p:txBody>
      </p:sp>
      <p:sp>
        <p:nvSpPr>
          <p:cNvPr id="147" name="Shape 14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u="sng">
                <a:solidFill>
                  <a:schemeClr val="hlink"/>
                </a:solidFill>
                <a:hlinkClick r:id="rId3"/>
              </a:rPr>
              <a:t>http://www.pbs.org/wgbh/misunderstoodminds/experiences/readexp1a.html</a:t>
            </a:r>
          </a:p>
          <a:p>
            <a:pPr lvl="0">
              <a:spcBef>
                <a:spcPts val="0"/>
              </a:spcBef>
              <a:buNone/>
            </a:pPr>
            <a:r>
              <a:rPr lang="en" u="sng">
                <a:solidFill>
                  <a:schemeClr val="hlink"/>
                </a:solidFill>
                <a:hlinkClick r:id="rId4"/>
              </a:rPr>
              <a:t>http://mpowerednz.com/wp-content/uploads/2014/10/from-enchanted-gates-grade-3-macmillan-and-company.jpg</a:t>
            </a:r>
            <a:r>
              <a:rPr lang="en"/>
              <a:t> (an example of what a short paragraph may look like to a dyslexic student who has difficulty distinguishing spacing)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153" name="Shape 15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154" name="Shape 154" descr="Image result for dyslexia decoding texts"/>
          <p:cNvPicPr preferRelativeResize="0"/>
          <p:nvPr/>
        </p:nvPicPr>
        <p:blipFill>
          <a:blip r:embed="rId3">
            <a:alphaModFix/>
          </a:blip>
          <a:stretch>
            <a:fillRect/>
          </a:stretch>
        </p:blipFill>
        <p:spPr>
          <a:xfrm>
            <a:off x="1894316" y="0"/>
            <a:ext cx="4712008" cy="50009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Bibliography</a:t>
            </a:r>
          </a:p>
        </p:txBody>
      </p:sp>
      <p:sp>
        <p:nvSpPr>
          <p:cNvPr id="160" name="Shape 160"/>
          <p:cNvSpPr txBox="1">
            <a:spLocks noGrp="1"/>
          </p:cNvSpPr>
          <p:nvPr>
            <p:ph type="body" idx="1"/>
          </p:nvPr>
        </p:nvSpPr>
        <p:spPr>
          <a:xfrm>
            <a:off x="311700" y="863550"/>
            <a:ext cx="8520600" cy="3416400"/>
          </a:xfrm>
          <a:prstGeom prst="rect">
            <a:avLst/>
          </a:prstGeom>
        </p:spPr>
        <p:txBody>
          <a:bodyPr lIns="91425" tIns="91425" rIns="91425" bIns="91425" anchor="t" anchorCtr="0">
            <a:noAutofit/>
          </a:bodyPr>
          <a:lstStyle/>
          <a:p>
            <a:pPr marL="457200" lvl="0" indent="-317500">
              <a:spcBef>
                <a:spcPts val="0"/>
              </a:spcBef>
              <a:buClr>
                <a:srgbClr val="FFD966"/>
              </a:buClr>
              <a:buSzPct val="100000"/>
            </a:pPr>
            <a:r>
              <a:rPr lang="en" sz="1400" u="sng">
                <a:solidFill>
                  <a:srgbClr val="FFD966"/>
                </a:solidFill>
                <a:hlinkClick r:id="rId3"/>
              </a:rPr>
              <a:t>http://opendyslexic.org/</a:t>
            </a:r>
          </a:p>
          <a:p>
            <a:pPr marL="457200" lvl="0" indent="-317500">
              <a:spcBef>
                <a:spcPts val="0"/>
              </a:spcBef>
              <a:buClr>
                <a:srgbClr val="FFD966"/>
              </a:buClr>
              <a:buSzPct val="100000"/>
            </a:pPr>
            <a:r>
              <a:rPr lang="en" sz="1400" u="sng">
                <a:solidFill>
                  <a:srgbClr val="FFD966"/>
                </a:solidFill>
                <a:hlinkClick r:id="rId4"/>
              </a:rPr>
              <a:t>https://itunes.apple.com/us/app/openweb-dyslexia-friendly/id519348697?mt=8</a:t>
            </a:r>
            <a:r>
              <a:rPr lang="en" sz="1400">
                <a:solidFill>
                  <a:srgbClr val="FFD966"/>
                </a:solidFill>
              </a:rPr>
              <a:t> 	</a:t>
            </a:r>
          </a:p>
          <a:p>
            <a:pPr marL="457200" lvl="0" indent="-317500">
              <a:spcBef>
                <a:spcPts val="0"/>
              </a:spcBef>
              <a:buClr>
                <a:srgbClr val="FFD966"/>
              </a:buClr>
              <a:buSzPct val="100000"/>
            </a:pPr>
            <a:r>
              <a:rPr lang="en" sz="1400" u="sng">
                <a:solidFill>
                  <a:srgbClr val="FFD966"/>
                </a:solidFill>
                <a:hlinkClick r:id="rId5"/>
              </a:rPr>
              <a:t>http://www.nhs.uk/Conditions/Dyslexia/Pages/Introduction.aspx</a:t>
            </a:r>
          </a:p>
          <a:p>
            <a:pPr marL="457200" lvl="0" indent="-317500">
              <a:spcBef>
                <a:spcPts val="0"/>
              </a:spcBef>
              <a:buClr>
                <a:srgbClr val="FFD966"/>
              </a:buClr>
              <a:buSzPct val="100000"/>
            </a:pPr>
            <a:r>
              <a:rPr lang="en" sz="1400" u="sng">
                <a:solidFill>
                  <a:srgbClr val="FFD966"/>
                </a:solidFill>
                <a:hlinkClick r:id="rId6"/>
              </a:rPr>
              <a:t>http://www.neuronlearning.com/research/dyslexia-visual-or-auditory</a:t>
            </a:r>
          </a:p>
          <a:p>
            <a:pPr marL="457200" lvl="0" indent="-317500">
              <a:spcBef>
                <a:spcPts val="0"/>
              </a:spcBef>
              <a:buClr>
                <a:srgbClr val="FFD966"/>
              </a:buClr>
              <a:buSzPct val="100000"/>
            </a:pPr>
            <a:r>
              <a:rPr lang="en" sz="1400" u="sng">
                <a:solidFill>
                  <a:srgbClr val="FFD966"/>
                </a:solidFill>
                <a:hlinkClick r:id="rId7"/>
              </a:rPr>
              <a:t>http://study.com/academy/lesson/phonological-dyslexia-definition-examples.html</a:t>
            </a:r>
          </a:p>
          <a:p>
            <a:pPr marL="457200" lvl="0" indent="-317500" rtl="0">
              <a:spcBef>
                <a:spcPts val="0"/>
              </a:spcBef>
              <a:buClr>
                <a:srgbClr val="FFD966"/>
              </a:buClr>
              <a:buSzPct val="100000"/>
            </a:pPr>
            <a:r>
              <a:rPr lang="en" sz="1400">
                <a:solidFill>
                  <a:srgbClr val="FFD966"/>
                </a:solidFill>
              </a:rPr>
              <a:t>Usha Goswami, Phonological Representations,Reading Development and Dyslexia: Towards a Cross-Linguistic Theoretical Framework, Institute of Child Health, University College London, UK</a:t>
            </a:r>
          </a:p>
          <a:p>
            <a:pPr marL="457200" lvl="0" indent="-317500" rtl="0">
              <a:spcBef>
                <a:spcPts val="0"/>
              </a:spcBef>
              <a:buClr>
                <a:srgbClr val="FFD966"/>
              </a:buClr>
              <a:buSzPct val="100000"/>
            </a:pPr>
            <a:r>
              <a:rPr lang="en" sz="1400">
                <a:solidFill>
                  <a:srgbClr val="FFD966"/>
                </a:solidFill>
              </a:rPr>
              <a:t>John D. E. Gabrieli, Dyslexia: A New Synergy Between Education and Cognitive Neuroscience, www.sciencemag.org SCIENCE VOL 325 17 JULY 2009</a:t>
            </a:r>
          </a:p>
          <a:p>
            <a:pPr marL="457200" lvl="0" indent="-317500" rtl="0">
              <a:spcBef>
                <a:spcPts val="0"/>
              </a:spcBef>
              <a:buClr>
                <a:srgbClr val="FFD966"/>
              </a:buClr>
              <a:buSzPct val="100000"/>
            </a:pPr>
            <a:r>
              <a:rPr lang="en" sz="1400">
                <a:solidFill>
                  <a:srgbClr val="FFD966"/>
                </a:solidFill>
              </a:rPr>
              <a:t>John Stein* and Joel Talcott, Impaired Neuronal Timing in Developmental Dyslexia—The Magnocellular Hypothesis, Copyright ? 1999 John Wiley &amp; Sons, Ltd.</a:t>
            </a:r>
          </a:p>
          <a:p>
            <a:pPr marL="457200" lvl="0" indent="-304800" rtl="0">
              <a:lnSpc>
                <a:spcPct val="100000"/>
              </a:lnSpc>
              <a:spcBef>
                <a:spcPts val="0"/>
              </a:spcBef>
              <a:spcAft>
                <a:spcPts val="0"/>
              </a:spcAft>
              <a:buClr>
                <a:srgbClr val="FFD966"/>
              </a:buClr>
              <a:buSzPct val="100000"/>
            </a:pPr>
            <a:r>
              <a:rPr lang="en" sz="1200" u="sng">
                <a:solidFill>
                  <a:schemeClr val="hlink"/>
                </a:solidFill>
                <a:latin typeface="Arial"/>
                <a:ea typeface="Arial"/>
                <a:cs typeface="Arial"/>
                <a:sym typeface="Arial"/>
                <a:hlinkClick r:id="rId8"/>
              </a:rPr>
              <a:t>http://www.dyslexia-add.org/</a:t>
            </a:r>
          </a:p>
          <a:p>
            <a:pPr marL="457200" lvl="0" indent="-317500" rtl="0">
              <a:lnSpc>
                <a:spcPct val="100000"/>
              </a:lnSpc>
              <a:spcBef>
                <a:spcPts val="0"/>
              </a:spcBef>
              <a:buClr>
                <a:srgbClr val="FFD966"/>
              </a:buClr>
              <a:buSzPct val="100000"/>
              <a:buFont typeface="Arial"/>
            </a:pPr>
            <a:r>
              <a:rPr lang="en" sz="1400" u="sng">
                <a:solidFill>
                  <a:schemeClr val="accent5"/>
                </a:solidFill>
                <a:hlinkClick r:id="rId9"/>
              </a:rPr>
              <a:t>https://homeschoolingwithdyslexia.com/resources/</a:t>
            </a:r>
            <a:r>
              <a:rPr lang="en" sz="1400"/>
              <a:t> </a:t>
            </a:r>
            <a:r>
              <a:rPr lang="en" sz="1400" u="sng">
                <a:solidFill>
                  <a:schemeClr val="accent5"/>
                </a:solidFill>
                <a:hlinkClick r:id="rId10"/>
              </a:rPr>
              <a:t>https://homeschoolingwithdyslexia.com/teaching-writing/</a:t>
            </a:r>
            <a:r>
              <a:rPr lang="en" sz="1400"/>
              <a:t> </a:t>
            </a:r>
          </a:p>
          <a:p>
            <a:pPr marL="457200" lvl="0" indent="-317500" rtl="0">
              <a:lnSpc>
                <a:spcPct val="100000"/>
              </a:lnSpc>
              <a:spcBef>
                <a:spcPts val="0"/>
              </a:spcBef>
              <a:buClr>
                <a:srgbClr val="FFD966"/>
              </a:buClr>
              <a:buSzPct val="100000"/>
              <a:buFont typeface="Arial"/>
            </a:pPr>
            <a:r>
              <a:rPr lang="en" sz="1400" u="sng">
                <a:solidFill>
                  <a:schemeClr val="accent5"/>
                </a:solidFill>
                <a:hlinkClick r:id="rId11"/>
              </a:rPr>
              <a:t>https://www.dyslexiamaterials.com/home.html</a:t>
            </a:r>
          </a:p>
          <a:p>
            <a:pPr marL="457200" lvl="0" indent="-317500" rtl="0">
              <a:lnSpc>
                <a:spcPct val="100000"/>
              </a:lnSpc>
              <a:spcBef>
                <a:spcPts val="0"/>
              </a:spcBef>
              <a:buClr>
                <a:srgbClr val="FFD966"/>
              </a:buClr>
              <a:buSzPct val="100000"/>
              <a:buFont typeface="Arial"/>
            </a:pPr>
            <a:r>
              <a:rPr lang="en" sz="1400" u="sng">
                <a:solidFill>
                  <a:schemeClr val="accent5"/>
                </a:solidFill>
                <a:hlinkClick r:id="rId12"/>
              </a:rPr>
              <a:t>https://empoweringwriters.com/ten-tips-for-teaching-writing-to-your-dyslexic-students/</a:t>
            </a:r>
          </a:p>
          <a:p>
            <a:pPr lvl="0">
              <a:lnSpc>
                <a:spcPct val="100000"/>
              </a:lnSpc>
              <a:spcBef>
                <a:spcPts val="0"/>
              </a:spcBef>
              <a:buNone/>
            </a:pPr>
            <a:endParaRPr sz="1400">
              <a:solidFill>
                <a:srgbClr val="FFD966"/>
              </a:solidFill>
            </a:endParaRPr>
          </a:p>
          <a:p>
            <a:pPr lvl="0">
              <a:lnSpc>
                <a:spcPct val="100000"/>
              </a:lnSpc>
              <a:spcBef>
                <a:spcPts val="0"/>
              </a:spcBef>
              <a:buNone/>
            </a:pPr>
            <a:r>
              <a:rPr lang="en"/>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Definition</a:t>
            </a:r>
          </a:p>
        </p:txBody>
      </p:sp>
      <p:sp>
        <p:nvSpPr>
          <p:cNvPr id="67" name="Shape 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lnSpc>
                <a:spcPct val="100000"/>
              </a:lnSpc>
              <a:spcBef>
                <a:spcPts val="0"/>
              </a:spcBef>
              <a:buNone/>
            </a:pPr>
            <a:r>
              <a:rPr lang="en" sz="1400">
                <a:latin typeface="Times New Roman"/>
                <a:ea typeface="Times New Roman"/>
                <a:cs typeface="Times New Roman"/>
                <a:sym typeface="Times New Roman"/>
              </a:rPr>
              <a:t>According to Gabrieli: </a:t>
            </a:r>
          </a:p>
          <a:p>
            <a:pPr marL="457200" lvl="0" indent="-317500">
              <a:lnSpc>
                <a:spcPct val="100000"/>
              </a:lnSpc>
              <a:spcBef>
                <a:spcPts val="0"/>
              </a:spcBef>
              <a:buSzPct val="100000"/>
              <a:buFont typeface="Times New Roman"/>
            </a:pPr>
            <a:r>
              <a:rPr lang="en" sz="1400">
                <a:latin typeface="Times New Roman"/>
                <a:ea typeface="Times New Roman"/>
                <a:cs typeface="Times New Roman"/>
                <a:sym typeface="Times New Roman"/>
              </a:rPr>
              <a:t>Characterized by a difficulty in understanding and using alphabetic or logographic principles to acquire accurate and fluent reading skills. </a:t>
            </a:r>
          </a:p>
          <a:p>
            <a:pPr marL="457200" lvl="0" indent="-317500">
              <a:lnSpc>
                <a:spcPct val="100000"/>
              </a:lnSpc>
              <a:spcBef>
                <a:spcPts val="0"/>
              </a:spcBef>
              <a:buSzPct val="100000"/>
              <a:buFont typeface="Times New Roman"/>
            </a:pPr>
            <a:r>
              <a:rPr lang="en" sz="1400">
                <a:latin typeface="Times New Roman"/>
                <a:ea typeface="Times New Roman"/>
                <a:cs typeface="Times New Roman"/>
                <a:sym typeface="Times New Roman"/>
              </a:rPr>
              <a:t>Reduced vocabulary and strategies needed for text comprehension.</a:t>
            </a:r>
          </a:p>
          <a:p>
            <a:pPr marL="457200" lvl="0" indent="-317500" rtl="0">
              <a:lnSpc>
                <a:spcPct val="100000"/>
              </a:lnSpc>
              <a:spcBef>
                <a:spcPts val="0"/>
              </a:spcBef>
              <a:buSzPct val="100000"/>
              <a:buFont typeface="Times New Roman"/>
            </a:pPr>
            <a:r>
              <a:rPr lang="en" sz="1400">
                <a:latin typeface="Times New Roman"/>
                <a:ea typeface="Times New Roman"/>
                <a:cs typeface="Times New Roman"/>
                <a:sym typeface="Times New Roman"/>
              </a:rPr>
              <a:t>Reduced motivation to read. </a:t>
            </a:r>
          </a:p>
          <a:p>
            <a:pPr lvl="0">
              <a:lnSpc>
                <a:spcPct val="100000"/>
              </a:lnSpc>
              <a:spcBef>
                <a:spcPts val="0"/>
              </a:spcBef>
              <a:buNone/>
            </a:pPr>
            <a:r>
              <a:rPr lang="en" sz="1400">
                <a:latin typeface="Times New Roman"/>
                <a:ea typeface="Times New Roman"/>
                <a:cs typeface="Times New Roman"/>
                <a:sym typeface="Times New Roman"/>
              </a:rPr>
              <a:t>Generally diagnosed by a notable difference between an individual's’ reading ability and their IQ (Intelligence Quotient).</a:t>
            </a:r>
          </a:p>
          <a:p>
            <a:pPr lvl="0" rtl="0">
              <a:lnSpc>
                <a:spcPct val="100000"/>
              </a:lnSpc>
              <a:spcBef>
                <a:spcPts val="0"/>
              </a:spcBef>
              <a:buNone/>
            </a:pPr>
            <a:r>
              <a:rPr lang="en" sz="1400">
                <a:solidFill>
                  <a:srgbClr val="D9D9D9"/>
                </a:solidFill>
                <a:latin typeface="Times New Roman"/>
                <a:ea typeface="Times New Roman"/>
                <a:cs typeface="Times New Roman"/>
                <a:sym typeface="Times New Roman"/>
              </a:rPr>
              <a:t>dys·lex·i·a</a:t>
            </a:r>
          </a:p>
          <a:p>
            <a:pPr lvl="0" rtl="0">
              <a:lnSpc>
                <a:spcPct val="100000"/>
              </a:lnSpc>
              <a:spcBef>
                <a:spcPts val="0"/>
              </a:spcBef>
              <a:spcAft>
                <a:spcPts val="0"/>
              </a:spcAft>
              <a:buNone/>
            </a:pPr>
            <a:r>
              <a:rPr lang="en" sz="1400">
                <a:solidFill>
                  <a:srgbClr val="D9D9D9"/>
                </a:solidFill>
                <a:latin typeface="Times New Roman"/>
                <a:ea typeface="Times New Roman"/>
                <a:cs typeface="Times New Roman"/>
                <a:sym typeface="Times New Roman"/>
              </a:rPr>
              <a:t>dəsˈleksēə/</a:t>
            </a:r>
          </a:p>
          <a:p>
            <a:pPr lvl="0" rtl="0">
              <a:lnSpc>
                <a:spcPct val="100000"/>
              </a:lnSpc>
              <a:spcBef>
                <a:spcPts val="0"/>
              </a:spcBef>
              <a:buNone/>
            </a:pPr>
            <a:r>
              <a:rPr lang="en" sz="1400" i="1">
                <a:solidFill>
                  <a:srgbClr val="D9D9D9"/>
                </a:solidFill>
                <a:latin typeface="Times New Roman"/>
                <a:ea typeface="Times New Roman"/>
                <a:cs typeface="Times New Roman"/>
                <a:sym typeface="Times New Roman"/>
              </a:rPr>
              <a:t>Noun</a:t>
            </a:r>
          </a:p>
          <a:p>
            <a:pPr lvl="0" rtl="0">
              <a:lnSpc>
                <a:spcPct val="100000"/>
              </a:lnSpc>
              <a:spcBef>
                <a:spcPts val="0"/>
              </a:spcBef>
              <a:buNone/>
            </a:pPr>
            <a:r>
              <a:rPr lang="en" sz="1400">
                <a:solidFill>
                  <a:srgbClr val="D9D9D9"/>
                </a:solidFill>
                <a:latin typeface="Times New Roman"/>
                <a:ea typeface="Times New Roman"/>
                <a:cs typeface="Times New Roman"/>
                <a:sym typeface="Times New Roman"/>
              </a:rPr>
              <a:t>a general term for disorders that involve difficulty in learning to read or interpret words, letters, and other symbols, but that do not affect general intelligence</a:t>
            </a:r>
          </a:p>
          <a:p>
            <a:pPr lvl="0">
              <a:spcBef>
                <a:spcPts val="0"/>
              </a:spcBef>
              <a:buNone/>
            </a:pPr>
            <a:endParaRPr/>
          </a:p>
          <a:p>
            <a:pPr lvl="0">
              <a:spcBef>
                <a:spcPts val="0"/>
              </a:spcBef>
              <a:buNone/>
            </a:pPr>
            <a:endParaRPr/>
          </a:p>
        </p:txBody>
      </p:sp>
      <p:pic>
        <p:nvPicPr>
          <p:cNvPr id="68" name="Shape 68"/>
          <p:cNvPicPr preferRelativeResize="0"/>
          <p:nvPr/>
        </p:nvPicPr>
        <p:blipFill>
          <a:blip r:embed="rId3">
            <a:alphaModFix/>
          </a:blip>
          <a:stretch>
            <a:fillRect/>
          </a:stretch>
        </p:blipFill>
        <p:spPr>
          <a:xfrm>
            <a:off x="3495200" y="2"/>
            <a:ext cx="2795174" cy="157009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Cause</a:t>
            </a:r>
          </a:p>
        </p:txBody>
      </p:sp>
      <p:sp>
        <p:nvSpPr>
          <p:cNvPr id="74" name="Shape 74"/>
          <p:cNvSpPr txBox="1">
            <a:spLocks noGrp="1"/>
          </p:cNvSpPr>
          <p:nvPr>
            <p:ph type="body" idx="1"/>
          </p:nvPr>
        </p:nvSpPr>
        <p:spPr>
          <a:xfrm>
            <a:off x="311700" y="1017725"/>
            <a:ext cx="3720000" cy="3764100"/>
          </a:xfrm>
          <a:prstGeom prst="rect">
            <a:avLst/>
          </a:prstGeom>
        </p:spPr>
        <p:txBody>
          <a:bodyPr lIns="91425" tIns="91425" rIns="91425" bIns="91425" anchor="t" anchorCtr="0">
            <a:noAutofit/>
          </a:bodyPr>
          <a:lstStyle/>
          <a:p>
            <a:pPr lvl="0">
              <a:spcBef>
                <a:spcPts val="0"/>
              </a:spcBef>
              <a:buNone/>
            </a:pPr>
            <a:r>
              <a:rPr lang="en"/>
              <a:t>Dyslexia is a heritable trait. It is coded on the short arm of chromosome 6. It  has been  tied to an autoimmune deficiency that affects neural growth in the second trimester of prenatal development. This causes variations of neural pathways that are not seen in non-dyslexics and higher symmetry to the brain. (John Stein* and Joel Talcott)</a:t>
            </a:r>
          </a:p>
        </p:txBody>
      </p:sp>
      <p:pic>
        <p:nvPicPr>
          <p:cNvPr id="75" name="Shape 75"/>
          <p:cNvPicPr preferRelativeResize="0"/>
          <p:nvPr/>
        </p:nvPicPr>
        <p:blipFill>
          <a:blip r:embed="rId3">
            <a:alphaModFix/>
          </a:blip>
          <a:stretch>
            <a:fillRect/>
          </a:stretch>
        </p:blipFill>
        <p:spPr>
          <a:xfrm>
            <a:off x="4031700" y="1017712"/>
            <a:ext cx="4800600" cy="35528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Neurological Background</a:t>
            </a:r>
          </a:p>
        </p:txBody>
      </p:sp>
      <p:sp>
        <p:nvSpPr>
          <p:cNvPr id="81" name="Shape 81"/>
          <p:cNvSpPr txBox="1">
            <a:spLocks noGrp="1"/>
          </p:cNvSpPr>
          <p:nvPr>
            <p:ph type="body" idx="1"/>
          </p:nvPr>
        </p:nvSpPr>
        <p:spPr>
          <a:xfrm>
            <a:off x="311700" y="1176100"/>
            <a:ext cx="4146000" cy="3392700"/>
          </a:xfrm>
          <a:prstGeom prst="rect">
            <a:avLst/>
          </a:prstGeom>
        </p:spPr>
        <p:txBody>
          <a:bodyPr lIns="91425" tIns="91425" rIns="91425" bIns="91425" anchor="t" anchorCtr="0">
            <a:noAutofit/>
          </a:bodyPr>
          <a:lstStyle/>
          <a:p>
            <a:pPr lvl="0">
              <a:spcBef>
                <a:spcPts val="0"/>
              </a:spcBef>
              <a:buNone/>
            </a:pPr>
            <a:r>
              <a:rPr lang="en"/>
              <a:t>In the brains of dyslexics the parieto-temporal and occipito-temporal regions of the brain are not tied to the inferior frontal gyrus. This means that dyslexics struggle to decode the phonemes but have to rely on whole word recognition. (John Stein* and Joel Talcott)</a:t>
            </a:r>
          </a:p>
          <a:p>
            <a:pPr lvl="0">
              <a:spcBef>
                <a:spcPts val="0"/>
              </a:spcBef>
              <a:buNone/>
            </a:pPr>
            <a:r>
              <a:rPr lang="en"/>
              <a:t>   </a:t>
            </a:r>
          </a:p>
        </p:txBody>
      </p:sp>
      <p:pic>
        <p:nvPicPr>
          <p:cNvPr id="82" name="Shape 82"/>
          <p:cNvPicPr preferRelativeResize="0"/>
          <p:nvPr/>
        </p:nvPicPr>
        <p:blipFill>
          <a:blip r:embed="rId3">
            <a:alphaModFix/>
          </a:blip>
          <a:stretch>
            <a:fillRect/>
          </a:stretch>
        </p:blipFill>
        <p:spPr>
          <a:xfrm>
            <a:off x="4690275" y="72012"/>
            <a:ext cx="4381500" cy="2314575"/>
          </a:xfrm>
          <a:prstGeom prst="rect">
            <a:avLst/>
          </a:prstGeom>
          <a:noFill/>
          <a:ln>
            <a:noFill/>
          </a:ln>
        </p:spPr>
      </p:pic>
      <p:pic>
        <p:nvPicPr>
          <p:cNvPr id="83" name="Shape 83"/>
          <p:cNvPicPr preferRelativeResize="0"/>
          <p:nvPr/>
        </p:nvPicPr>
        <p:blipFill>
          <a:blip r:embed="rId4">
            <a:alphaModFix/>
          </a:blip>
          <a:stretch>
            <a:fillRect/>
          </a:stretch>
        </p:blipFill>
        <p:spPr>
          <a:xfrm>
            <a:off x="4845600" y="2538987"/>
            <a:ext cx="4145999" cy="198441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Dyslexia and Neural Plasticity</a:t>
            </a:r>
          </a:p>
        </p:txBody>
      </p:sp>
      <p:sp>
        <p:nvSpPr>
          <p:cNvPr id="89" name="Shape 89"/>
          <p:cNvSpPr txBox="1">
            <a:spLocks noGrp="1"/>
          </p:cNvSpPr>
          <p:nvPr>
            <p:ph type="body" idx="1"/>
          </p:nvPr>
        </p:nvSpPr>
        <p:spPr>
          <a:xfrm>
            <a:off x="311700" y="1230050"/>
            <a:ext cx="3417600" cy="3416400"/>
          </a:xfrm>
          <a:prstGeom prst="rect">
            <a:avLst/>
          </a:prstGeom>
        </p:spPr>
        <p:txBody>
          <a:bodyPr lIns="91425" tIns="91425" rIns="91425" bIns="91425" anchor="t" anchorCtr="0">
            <a:noAutofit/>
          </a:bodyPr>
          <a:lstStyle/>
          <a:p>
            <a:pPr lvl="0" rtl="0">
              <a:spcBef>
                <a:spcPts val="0"/>
              </a:spcBef>
              <a:buNone/>
            </a:pPr>
            <a:r>
              <a:rPr lang="en"/>
              <a:t>Dyslexic brain formation is recognizable within days after birth on brain scans. As it is heritable this means we can have extremely early recognition. Thanks to our growing understanding of neural plasticity this means that with early interventions we can help reestablish the connection. (John D. E. Gabrieli, et al.) </a:t>
            </a:r>
          </a:p>
        </p:txBody>
      </p:sp>
      <p:pic>
        <p:nvPicPr>
          <p:cNvPr id="90" name="Shape 90"/>
          <p:cNvPicPr preferRelativeResize="0"/>
          <p:nvPr/>
        </p:nvPicPr>
        <p:blipFill>
          <a:blip r:embed="rId3">
            <a:alphaModFix/>
          </a:blip>
          <a:stretch>
            <a:fillRect/>
          </a:stretch>
        </p:blipFill>
        <p:spPr>
          <a:xfrm>
            <a:off x="3729325" y="1228425"/>
            <a:ext cx="5010150" cy="1514475"/>
          </a:xfrm>
          <a:prstGeom prst="rect">
            <a:avLst/>
          </a:prstGeom>
          <a:noFill/>
          <a:ln>
            <a:noFill/>
          </a:ln>
        </p:spPr>
      </p:pic>
      <p:sp>
        <p:nvSpPr>
          <p:cNvPr id="91" name="Shape 91"/>
          <p:cNvSpPr txBox="1"/>
          <p:nvPr/>
        </p:nvSpPr>
        <p:spPr>
          <a:xfrm>
            <a:off x="3436950" y="3926250"/>
            <a:ext cx="83400" cy="89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92" name="Shape 92"/>
          <p:cNvSpPr txBox="1"/>
          <p:nvPr/>
        </p:nvSpPr>
        <p:spPr>
          <a:xfrm>
            <a:off x="3729325" y="2840250"/>
            <a:ext cx="5010300" cy="2052600"/>
          </a:xfrm>
          <a:prstGeom prst="rect">
            <a:avLst/>
          </a:prstGeom>
          <a:noFill/>
          <a:ln>
            <a:noFill/>
          </a:ln>
        </p:spPr>
        <p:txBody>
          <a:bodyPr lIns="91425" tIns="91425" rIns="91425" bIns="91425" anchor="t" anchorCtr="0">
            <a:noAutofit/>
          </a:bodyPr>
          <a:lstStyle/>
          <a:p>
            <a:pPr lvl="0" algn="just" rtl="0">
              <a:lnSpc>
                <a:spcPct val="96000"/>
              </a:lnSpc>
              <a:spcBef>
                <a:spcPts val="0"/>
              </a:spcBef>
              <a:buNone/>
            </a:pPr>
            <a:r>
              <a:rPr lang="en" sz="1200">
                <a:solidFill>
                  <a:srgbClr val="CCCCCC"/>
                </a:solidFill>
                <a:latin typeface="Times New Roman"/>
                <a:ea typeface="Times New Roman"/>
                <a:cs typeface="Times New Roman"/>
                <a:sym typeface="Times New Roman"/>
              </a:rPr>
              <a:t>Fig. 1. Brain activation differences in dyslexia and its treatment [from (</a:t>
            </a:r>
            <a:r>
              <a:rPr lang="en" sz="1200">
                <a:solidFill>
                  <a:srgbClr val="CCCCCC"/>
                </a:solidFill>
              </a:rPr>
              <a:t>36</a:t>
            </a:r>
            <a:r>
              <a:rPr lang="en" sz="1200">
                <a:solidFill>
                  <a:srgbClr val="CCCCCC"/>
                </a:solidFill>
                <a:latin typeface="Times New Roman"/>
                <a:ea typeface="Times New Roman"/>
                <a:cs typeface="Times New Roman"/>
                <a:sym typeface="Times New Roman"/>
              </a:rPr>
              <a:t>)]. Functional magnetic resonance imaging activations shown on the left hemisphere for phonological processing in typically developing readers (left), age- matched dyslexic readers (middle), and the difference before and after remediation in the same dyslexic readers (right). Red circles identify the frontal region, and blue circles identify the temporo-parietal region of the brain. Both regions are hypoactivated in dyslexia and become more activated after remediation.</a:t>
            </a:r>
          </a:p>
          <a:p>
            <a:pPr lvl="0">
              <a:spcBef>
                <a:spcPts val="0"/>
              </a:spcBef>
              <a:buNone/>
            </a:pPr>
            <a:endParaRPr sz="12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220775"/>
            <a:ext cx="8520600" cy="584700"/>
          </a:xfrm>
          <a:prstGeom prst="rect">
            <a:avLst/>
          </a:prstGeom>
        </p:spPr>
        <p:txBody>
          <a:bodyPr lIns="91425" tIns="91425" rIns="91425" bIns="91425" anchor="t" anchorCtr="0">
            <a:noAutofit/>
          </a:bodyPr>
          <a:lstStyle/>
          <a:p>
            <a:pPr lvl="0">
              <a:spcBef>
                <a:spcPts val="0"/>
              </a:spcBef>
              <a:buNone/>
            </a:pPr>
            <a:r>
              <a:rPr lang="en"/>
              <a:t>Signs and Symptoms</a:t>
            </a:r>
          </a:p>
        </p:txBody>
      </p:sp>
      <p:sp>
        <p:nvSpPr>
          <p:cNvPr id="98" name="Shape 98"/>
          <p:cNvSpPr txBox="1">
            <a:spLocks noGrp="1"/>
          </p:cNvSpPr>
          <p:nvPr>
            <p:ph type="body" idx="1"/>
          </p:nvPr>
        </p:nvSpPr>
        <p:spPr>
          <a:xfrm>
            <a:off x="311700" y="1611450"/>
            <a:ext cx="5996400" cy="2426100"/>
          </a:xfrm>
          <a:prstGeom prst="rect">
            <a:avLst/>
          </a:prstGeom>
        </p:spPr>
        <p:txBody>
          <a:bodyPr lIns="91425" tIns="91425" rIns="91425" bIns="91425" anchor="t" anchorCtr="0">
            <a:noAutofit/>
          </a:bodyPr>
          <a:lstStyle/>
          <a:p>
            <a:pPr marL="457200" lvl="0" indent="-228600" rtl="0">
              <a:spcBef>
                <a:spcPts val="0"/>
              </a:spcBef>
            </a:pPr>
            <a:r>
              <a:rPr lang="en"/>
              <a:t>Students who struggle to read out loud.</a:t>
            </a:r>
          </a:p>
          <a:p>
            <a:pPr marL="457200" lvl="0" indent="-228600" rtl="0">
              <a:spcBef>
                <a:spcPts val="0"/>
              </a:spcBef>
            </a:pPr>
            <a:r>
              <a:rPr lang="en"/>
              <a:t>Students who regularly spell phonetically.</a:t>
            </a:r>
          </a:p>
          <a:p>
            <a:pPr marL="457200" lvl="0" indent="-228600" rtl="0">
              <a:spcBef>
                <a:spcPts val="0"/>
              </a:spcBef>
            </a:pPr>
            <a:r>
              <a:rPr lang="en"/>
              <a:t>Students who appear to have normal intelligence but struggle with reading, writing, numerical representation.</a:t>
            </a:r>
          </a:p>
          <a:p>
            <a:pPr marL="457200" lvl="0" indent="-228600" rtl="0">
              <a:spcBef>
                <a:spcPts val="0"/>
              </a:spcBef>
            </a:pPr>
            <a:r>
              <a:rPr lang="en"/>
              <a:t>Students whose literacy processing speed seems to vary greatly from their abilities in other areas. </a:t>
            </a:r>
          </a:p>
          <a:p>
            <a:pPr lvl="0" rtl="0">
              <a:spcBef>
                <a:spcPts val="0"/>
              </a:spcBef>
              <a:buNone/>
            </a:pPr>
            <a:endParaRPr/>
          </a:p>
        </p:txBody>
      </p:sp>
      <p:sp>
        <p:nvSpPr>
          <p:cNvPr id="99" name="Shape 99"/>
          <p:cNvSpPr txBox="1"/>
          <p:nvPr/>
        </p:nvSpPr>
        <p:spPr>
          <a:xfrm>
            <a:off x="507200" y="841275"/>
            <a:ext cx="7649700" cy="1090500"/>
          </a:xfrm>
          <a:prstGeom prst="rect">
            <a:avLst/>
          </a:prstGeom>
          <a:noFill/>
          <a:ln>
            <a:noFill/>
          </a:ln>
        </p:spPr>
        <p:txBody>
          <a:bodyPr lIns="91425" tIns="91425" rIns="91425" bIns="91425" anchor="t" anchorCtr="0">
            <a:noAutofit/>
          </a:bodyPr>
          <a:lstStyle/>
          <a:p>
            <a:pPr lvl="0">
              <a:spcBef>
                <a:spcPts val="0"/>
              </a:spcBef>
              <a:buNone/>
            </a:pPr>
            <a:r>
              <a:rPr lang="en" sz="1200">
                <a:solidFill>
                  <a:srgbClr val="CCCCCC"/>
                </a:solidFill>
              </a:rPr>
              <a:t>Ten to fifteen percent of the US population has dyslexia, yet only five out of every one hundred dyslexics are recognized and receive assistance. Approximately 60% of individuals diagnosed with attention deficit hyperactivity disorders are also dyslexic, however, their learning and language differences are often unrecognized because only the behavioral aspects of ADHD are addressed. (http://www.dyslexia-add.org/)</a:t>
            </a:r>
          </a:p>
        </p:txBody>
      </p:sp>
      <p:pic>
        <p:nvPicPr>
          <p:cNvPr id="100" name="Shape 100"/>
          <p:cNvPicPr preferRelativeResize="0"/>
          <p:nvPr/>
        </p:nvPicPr>
        <p:blipFill>
          <a:blip r:embed="rId3">
            <a:alphaModFix/>
          </a:blip>
          <a:stretch>
            <a:fillRect/>
          </a:stretch>
        </p:blipFill>
        <p:spPr>
          <a:xfrm>
            <a:off x="6220799" y="1781475"/>
            <a:ext cx="2770801" cy="1843512"/>
          </a:xfrm>
          <a:prstGeom prst="rect">
            <a:avLst/>
          </a:prstGeom>
          <a:noFill/>
          <a:ln>
            <a:noFill/>
          </a:ln>
        </p:spPr>
      </p:pic>
      <p:sp>
        <p:nvSpPr>
          <p:cNvPr id="101" name="Shape 101"/>
          <p:cNvSpPr txBox="1"/>
          <p:nvPr/>
        </p:nvSpPr>
        <p:spPr>
          <a:xfrm>
            <a:off x="396150" y="4037475"/>
            <a:ext cx="8351700" cy="1090500"/>
          </a:xfrm>
          <a:prstGeom prst="rect">
            <a:avLst/>
          </a:prstGeom>
          <a:noFill/>
          <a:ln>
            <a:noFill/>
          </a:ln>
        </p:spPr>
        <p:txBody>
          <a:bodyPr lIns="91425" tIns="91425" rIns="91425" bIns="91425" anchor="t" anchorCtr="0">
            <a:noAutofit/>
          </a:bodyPr>
          <a:lstStyle/>
          <a:p>
            <a:pPr lvl="0" rtl="0">
              <a:lnSpc>
                <a:spcPct val="115000"/>
              </a:lnSpc>
              <a:spcBef>
                <a:spcPts val="0"/>
              </a:spcBef>
              <a:spcAft>
                <a:spcPts val="1600"/>
              </a:spcAft>
              <a:buNone/>
            </a:pPr>
            <a:r>
              <a:rPr lang="en" sz="1800">
                <a:solidFill>
                  <a:schemeClr val="accent3"/>
                </a:solidFill>
                <a:latin typeface="Average"/>
                <a:ea typeface="Average"/>
                <a:cs typeface="Average"/>
                <a:sym typeface="Average"/>
              </a:rPr>
              <a:t>Overall we need to be aware of the prevalence of this and make every effort to ensure early recognition and assistance is given.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Types and Severity</a:t>
            </a:r>
          </a:p>
        </p:txBody>
      </p:sp>
      <p:sp>
        <p:nvSpPr>
          <p:cNvPr id="107" name="Shape 107"/>
          <p:cNvSpPr txBox="1">
            <a:spLocks noGrp="1"/>
          </p:cNvSpPr>
          <p:nvPr>
            <p:ph type="body" idx="1"/>
          </p:nvPr>
        </p:nvSpPr>
        <p:spPr>
          <a:xfrm>
            <a:off x="311700" y="1152475"/>
            <a:ext cx="8520600" cy="3921900"/>
          </a:xfrm>
          <a:prstGeom prst="rect">
            <a:avLst/>
          </a:prstGeom>
        </p:spPr>
        <p:txBody>
          <a:bodyPr lIns="91425" tIns="91425" rIns="91425" bIns="91425" anchor="t" anchorCtr="0">
            <a:noAutofit/>
          </a:bodyPr>
          <a:lstStyle/>
          <a:p>
            <a:pPr lvl="0">
              <a:spcBef>
                <a:spcPts val="0"/>
              </a:spcBef>
              <a:buNone/>
            </a:pPr>
            <a:r>
              <a:rPr lang="en"/>
              <a:t>Visual Dyslexia: Difficulty in recognizing written sequences of letters (or even letters themselves, in some cases)</a:t>
            </a:r>
          </a:p>
          <a:p>
            <a:pPr lvl="0">
              <a:spcBef>
                <a:spcPts val="0"/>
              </a:spcBef>
              <a:buNone/>
            </a:pPr>
            <a:r>
              <a:rPr lang="en"/>
              <a:t>Auditory Dyslexia: Difficulty in processing spoken words (especially new words) and pronouncing them</a:t>
            </a:r>
          </a:p>
          <a:p>
            <a:pPr lvl="0">
              <a:spcBef>
                <a:spcPts val="0"/>
              </a:spcBef>
              <a:buNone/>
            </a:pPr>
            <a:endParaRPr/>
          </a:p>
          <a:p>
            <a:pPr lvl="0">
              <a:spcBef>
                <a:spcPts val="0"/>
              </a:spcBef>
              <a:buNone/>
            </a:pPr>
            <a:endParaRPr/>
          </a:p>
        </p:txBody>
      </p:sp>
      <p:pic>
        <p:nvPicPr>
          <p:cNvPr id="108" name="Shape 108"/>
          <p:cNvPicPr preferRelativeResize="0"/>
          <p:nvPr/>
        </p:nvPicPr>
        <p:blipFill>
          <a:blip r:embed="rId3">
            <a:alphaModFix/>
          </a:blip>
          <a:stretch>
            <a:fillRect/>
          </a:stretch>
        </p:blipFill>
        <p:spPr>
          <a:xfrm>
            <a:off x="2636975" y="2764125"/>
            <a:ext cx="3333750" cy="2247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176875"/>
            <a:ext cx="8520600" cy="572700"/>
          </a:xfrm>
          <a:prstGeom prst="rect">
            <a:avLst/>
          </a:prstGeom>
        </p:spPr>
        <p:txBody>
          <a:bodyPr lIns="91425" tIns="91425" rIns="91425" bIns="91425" anchor="t" anchorCtr="0">
            <a:noAutofit/>
          </a:bodyPr>
          <a:lstStyle/>
          <a:p>
            <a:pPr lvl="0">
              <a:spcBef>
                <a:spcPts val="0"/>
              </a:spcBef>
              <a:buNone/>
            </a:pPr>
            <a:r>
              <a:rPr lang="en"/>
              <a:t>Types and Severity Continued</a:t>
            </a:r>
          </a:p>
        </p:txBody>
      </p:sp>
      <p:sp>
        <p:nvSpPr>
          <p:cNvPr id="114" name="Shape 114"/>
          <p:cNvSpPr txBox="1">
            <a:spLocks noGrp="1"/>
          </p:cNvSpPr>
          <p:nvPr>
            <p:ph type="body" idx="1"/>
          </p:nvPr>
        </p:nvSpPr>
        <p:spPr>
          <a:xfrm>
            <a:off x="311700" y="749575"/>
            <a:ext cx="8520600" cy="3416400"/>
          </a:xfrm>
          <a:prstGeom prst="rect">
            <a:avLst/>
          </a:prstGeom>
        </p:spPr>
        <p:txBody>
          <a:bodyPr lIns="91425" tIns="91425" rIns="91425" bIns="91425" anchor="t" anchorCtr="0">
            <a:noAutofit/>
          </a:bodyPr>
          <a:lstStyle/>
          <a:p>
            <a:pPr lvl="0">
              <a:spcBef>
                <a:spcPts val="0"/>
              </a:spcBef>
              <a:buNone/>
            </a:pPr>
            <a:r>
              <a:rPr lang="en"/>
              <a:t>Dyslexia: Difficulty isolating phonemes, which result in difficulty distinguishing certain words (Ex: cat and cut, prescribe and describe, etc)</a:t>
            </a:r>
          </a:p>
          <a:p>
            <a:pPr lvl="0">
              <a:spcBef>
                <a:spcPts val="0"/>
              </a:spcBef>
              <a:buNone/>
            </a:pPr>
            <a:r>
              <a:rPr lang="en"/>
              <a:t>The severity of the different types can be classified as mild, moderate, severe, or profound. Someone with mild dyslexia may only confuse certain letters, whereas someone with profound dyslexia may not be able to decode written letters at all, relying on context clues and memorizing how different words look.</a:t>
            </a:r>
          </a:p>
        </p:txBody>
      </p:sp>
      <p:pic>
        <p:nvPicPr>
          <p:cNvPr id="115" name="Shape 115"/>
          <p:cNvPicPr preferRelativeResize="0"/>
          <p:nvPr/>
        </p:nvPicPr>
        <p:blipFill>
          <a:blip r:embed="rId3">
            <a:alphaModFix/>
          </a:blip>
          <a:stretch>
            <a:fillRect/>
          </a:stretch>
        </p:blipFill>
        <p:spPr>
          <a:xfrm>
            <a:off x="3195375" y="2898425"/>
            <a:ext cx="3120225" cy="21841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201250"/>
            <a:ext cx="8520600" cy="572700"/>
          </a:xfrm>
          <a:prstGeom prst="rect">
            <a:avLst/>
          </a:prstGeom>
        </p:spPr>
        <p:txBody>
          <a:bodyPr lIns="91425" tIns="91425" rIns="91425" bIns="91425" anchor="t" anchorCtr="0">
            <a:noAutofit/>
          </a:bodyPr>
          <a:lstStyle/>
          <a:p>
            <a:pPr lvl="0">
              <a:spcBef>
                <a:spcPts val="0"/>
              </a:spcBef>
              <a:buNone/>
            </a:pPr>
            <a:r>
              <a:rPr lang="en"/>
              <a:t>Treatment Options</a:t>
            </a:r>
          </a:p>
        </p:txBody>
      </p:sp>
      <p:sp>
        <p:nvSpPr>
          <p:cNvPr id="121" name="Shape 121"/>
          <p:cNvSpPr txBox="1">
            <a:spLocks noGrp="1"/>
          </p:cNvSpPr>
          <p:nvPr>
            <p:ph type="body" idx="1"/>
          </p:nvPr>
        </p:nvSpPr>
        <p:spPr>
          <a:xfrm>
            <a:off x="311700" y="773950"/>
            <a:ext cx="8520600" cy="3416400"/>
          </a:xfrm>
          <a:prstGeom prst="rect">
            <a:avLst/>
          </a:prstGeom>
        </p:spPr>
        <p:txBody>
          <a:bodyPr lIns="91425" tIns="91425" rIns="91425" bIns="91425" anchor="t" anchorCtr="0">
            <a:noAutofit/>
          </a:bodyPr>
          <a:lstStyle/>
          <a:p>
            <a:pPr lvl="0">
              <a:spcBef>
                <a:spcPts val="0"/>
              </a:spcBef>
              <a:buNone/>
            </a:pPr>
            <a:r>
              <a:rPr lang="en"/>
              <a:t>Early intervention is key. Studies have shown that early intervention can actually bring dyslexic individuals up to average levels. Unfortunately this needs to occur early while literacy skills are still developing.</a:t>
            </a:r>
          </a:p>
          <a:p>
            <a:pPr lvl="0">
              <a:spcBef>
                <a:spcPts val="0"/>
              </a:spcBef>
              <a:buNone/>
            </a:pPr>
            <a:r>
              <a:rPr lang="en"/>
              <a:t>Treatment differs from individual to individual based on the severity of their dyslexia. In general, treatment often consists of a program that teaches phonic recognition, building up to whole word shape recognition.</a:t>
            </a:r>
          </a:p>
          <a:p>
            <a:pPr lvl="0">
              <a:spcBef>
                <a:spcPts val="0"/>
              </a:spcBef>
              <a:buNone/>
            </a:pPr>
            <a:endParaRPr/>
          </a:p>
          <a:p>
            <a:pPr lvl="0">
              <a:spcBef>
                <a:spcPts val="0"/>
              </a:spcBef>
              <a:buNone/>
            </a:pPr>
            <a:endParaRPr/>
          </a:p>
        </p:txBody>
      </p:sp>
      <p:pic>
        <p:nvPicPr>
          <p:cNvPr id="122" name="Shape 122"/>
          <p:cNvPicPr preferRelativeResize="0"/>
          <p:nvPr/>
        </p:nvPicPr>
        <p:blipFill>
          <a:blip r:embed="rId3">
            <a:alphaModFix/>
          </a:blip>
          <a:stretch>
            <a:fillRect/>
          </a:stretch>
        </p:blipFill>
        <p:spPr>
          <a:xfrm>
            <a:off x="5140350" y="2628025"/>
            <a:ext cx="3113225" cy="2515474"/>
          </a:xfrm>
          <a:prstGeom prst="rect">
            <a:avLst/>
          </a:prstGeom>
          <a:noFill/>
          <a:ln>
            <a:noFill/>
          </a:ln>
        </p:spPr>
      </p:pic>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899</Words>
  <Application>Microsoft Macintosh PowerPoint</Application>
  <PresentationFormat>On-screen Show (16:9)</PresentationFormat>
  <Paragraphs>68</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slate</vt:lpstr>
      <vt:lpstr>Dyslexia</vt:lpstr>
      <vt:lpstr>Definition</vt:lpstr>
      <vt:lpstr>The Cause</vt:lpstr>
      <vt:lpstr>The Neurological Background</vt:lpstr>
      <vt:lpstr>Dyslexia and Neural Plasticity</vt:lpstr>
      <vt:lpstr>Signs and Symptoms</vt:lpstr>
      <vt:lpstr>Types and Severity</vt:lpstr>
      <vt:lpstr>Types and Severity Continued</vt:lpstr>
      <vt:lpstr>Treatment Options</vt:lpstr>
      <vt:lpstr>How to Address In the Classroom</vt:lpstr>
      <vt:lpstr>Resources for Teachers </vt:lpstr>
      <vt:lpstr>PowerPoint Presentation</vt:lpstr>
      <vt:lpstr>Decoding Activities </vt:lpstr>
      <vt:lpstr>PowerPoint Presentation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Dyslexia</dc:title>
  <cp:lastModifiedBy>d fleming</cp:lastModifiedBy>
  <cp:revision>2</cp:revision>
  <dcterms:modified xsi:type="dcterms:W3CDTF">2017-12-06T20:14:19Z</dcterms:modified>
</cp:coreProperties>
</file>