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7" r:id="rId3"/>
    <p:sldId id="303" r:id="rId4"/>
    <p:sldId id="290" r:id="rId5"/>
    <p:sldId id="275" r:id="rId6"/>
    <p:sldId id="289" r:id="rId7"/>
    <p:sldId id="274" r:id="rId8"/>
    <p:sldId id="288" r:id="rId9"/>
    <p:sldId id="287" r:id="rId10"/>
    <p:sldId id="302" r:id="rId11"/>
    <p:sldId id="291" r:id="rId12"/>
    <p:sldId id="292" r:id="rId13"/>
    <p:sldId id="285" r:id="rId14"/>
    <p:sldId id="264" r:id="rId15"/>
    <p:sldId id="266" r:id="rId16"/>
    <p:sldId id="298" r:id="rId17"/>
    <p:sldId id="272" r:id="rId18"/>
    <p:sldId id="281" r:id="rId19"/>
    <p:sldId id="283" r:id="rId20"/>
    <p:sldId id="299" r:id="rId21"/>
    <p:sldId id="300"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4494" autoAdjust="0"/>
  </p:normalViewPr>
  <p:slideViewPr>
    <p:cSldViewPr snapToGrid="0">
      <p:cViewPr varScale="1">
        <p:scale>
          <a:sx n="62" d="100"/>
          <a:sy n="62" d="100"/>
        </p:scale>
        <p:origin x="142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150B6-23F2-4688-A498-D0775B1F2490}" type="datetimeFigureOut">
              <a:rPr lang="en-CA" smtClean="0"/>
              <a:t>2021-10-27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0DE8D-F12D-4E0A-A67A-94A47A0463B7}" type="slidenum">
              <a:rPr lang="en-CA" smtClean="0"/>
              <a:t>‹#›</a:t>
            </a:fld>
            <a:endParaRPr lang="en-CA"/>
          </a:p>
        </p:txBody>
      </p:sp>
    </p:spTree>
    <p:extLst>
      <p:ext uri="{BB962C8B-B14F-4D97-AF65-F5344CB8AC3E}">
        <p14:creationId xmlns:p14="http://schemas.microsoft.com/office/powerpoint/2010/main" val="220930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
            </a:r>
          </a:p>
        </p:txBody>
      </p:sp>
      <p:sp>
        <p:nvSpPr>
          <p:cNvPr id="4" name="Slide Number Placeholder 3"/>
          <p:cNvSpPr>
            <a:spLocks noGrp="1"/>
          </p:cNvSpPr>
          <p:nvPr>
            <p:ph type="sldNum" sz="quarter" idx="5"/>
          </p:nvPr>
        </p:nvSpPr>
        <p:spPr/>
        <p:txBody>
          <a:bodyPr/>
          <a:lstStyle/>
          <a:p>
            <a:fld id="{E1B0DE8D-F12D-4E0A-A67A-94A47A0463B7}" type="slidenum">
              <a:rPr lang="en-CA" smtClean="0"/>
              <a:t>1</a:t>
            </a:fld>
            <a:endParaRPr lang="en-CA"/>
          </a:p>
        </p:txBody>
      </p:sp>
    </p:spTree>
    <p:extLst>
      <p:ext uri="{BB962C8B-B14F-4D97-AF65-F5344CB8AC3E}">
        <p14:creationId xmlns:p14="http://schemas.microsoft.com/office/powerpoint/2010/main" val="106765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
            </a:r>
          </a:p>
        </p:txBody>
      </p:sp>
      <p:sp>
        <p:nvSpPr>
          <p:cNvPr id="4" name="Slide Number Placeholder 3"/>
          <p:cNvSpPr>
            <a:spLocks noGrp="1"/>
          </p:cNvSpPr>
          <p:nvPr>
            <p:ph type="sldNum" sz="quarter" idx="5"/>
          </p:nvPr>
        </p:nvSpPr>
        <p:spPr/>
        <p:txBody>
          <a:bodyPr/>
          <a:lstStyle/>
          <a:p>
            <a:fld id="{E1B0DE8D-F12D-4E0A-A67A-94A47A0463B7}" type="slidenum">
              <a:rPr lang="en-CA" smtClean="0"/>
              <a:t>11</a:t>
            </a:fld>
            <a:endParaRPr lang="en-CA"/>
          </a:p>
        </p:txBody>
      </p:sp>
    </p:spTree>
    <p:extLst>
      <p:ext uri="{BB962C8B-B14F-4D97-AF65-F5344CB8AC3E}">
        <p14:creationId xmlns:p14="http://schemas.microsoft.com/office/powerpoint/2010/main" val="116366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 Japanese teachers (Yukari, 2017) and Vietnamese teachers (Nguyen &amp; Walkinshaw, 2018) found less positive impacts: in both cases the approach to teaching and the specific forms of practice encountered and promoted in training contexts in Inner Circle countries did not fit well with requirements and expectations in schools in Japan and Vietnam</a:t>
            </a:r>
            <a:endParaRPr lang="en-CA" sz="1200" i="1" dirty="0">
              <a:solidFill>
                <a:srgbClr val="000000"/>
              </a:solidFill>
              <a:effectLst/>
              <a:latin typeface="Calibri" panose="020F0502020204030204" pitchFamily="34"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B0DE8D-F12D-4E0A-A67A-94A47A0463B7}" type="slidenum">
              <a:rPr lang="en-CA" smtClean="0"/>
              <a:t>12</a:t>
            </a:fld>
            <a:endParaRPr lang="en-CA"/>
          </a:p>
        </p:txBody>
      </p:sp>
    </p:spTree>
    <p:extLst>
      <p:ext uri="{BB962C8B-B14F-4D97-AF65-F5344CB8AC3E}">
        <p14:creationId xmlns:p14="http://schemas.microsoft.com/office/powerpoint/2010/main" val="10673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G</a:t>
            </a:r>
          </a:p>
          <a:p>
            <a:pPr algn="l"/>
            <a:r>
              <a:rPr lang="en-CA" dirty="0"/>
              <a:t>Differing definitions of authenticity, but both are compatible with our intended meaning here: </a:t>
            </a:r>
          </a:p>
          <a:p>
            <a:pPr algn="l"/>
            <a:r>
              <a:rPr lang="en-US" b="0" i="0" dirty="0">
                <a:solidFill>
                  <a:srgbClr val="2E2E2E"/>
                </a:solidFill>
                <a:effectLst/>
                <a:latin typeface="Open Sans" panose="020B0606030504020204" pitchFamily="34" charset="0"/>
              </a:rPr>
              <a:t>1)  An important issue for qualitative research is that of authenticity. In establishing authenticity, researchers seek reassurance that both the conduct and evaluation of research are genuine and credible not only in terms of participants' lived experiences (validity and reliability) but also with respect to the wider political and social implications of research. Authenticity involves shifting away from concerns about the reliability and validity of research to concerns about research that is worthwhile and thinking about its impact on members of the culture or community being researched. Authenticity, then, is seen as an important component of establishing trustworthiness in qualitative research so that it may be of some benefit to society (Givens, Sage Handbook; Guba &amp; Lincoln)</a:t>
            </a:r>
          </a:p>
          <a:p>
            <a:pPr algn="l"/>
            <a:endParaRPr lang="en-CA" dirty="0"/>
          </a:p>
        </p:txBody>
      </p:sp>
      <p:sp>
        <p:nvSpPr>
          <p:cNvPr id="4" name="Slide Number Placeholder 3"/>
          <p:cNvSpPr>
            <a:spLocks noGrp="1"/>
          </p:cNvSpPr>
          <p:nvPr>
            <p:ph type="sldNum" sz="quarter" idx="5"/>
          </p:nvPr>
        </p:nvSpPr>
        <p:spPr/>
        <p:txBody>
          <a:bodyPr/>
          <a:lstStyle/>
          <a:p>
            <a:fld id="{E1B0DE8D-F12D-4E0A-A67A-94A47A0463B7}" type="slidenum">
              <a:rPr lang="en-CA" smtClean="0"/>
              <a:t>13</a:t>
            </a:fld>
            <a:endParaRPr lang="en-CA"/>
          </a:p>
        </p:txBody>
      </p:sp>
    </p:spTree>
    <p:extLst>
      <p:ext uri="{BB962C8B-B14F-4D97-AF65-F5344CB8AC3E}">
        <p14:creationId xmlns:p14="http://schemas.microsoft.com/office/powerpoint/2010/main" val="151684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TimesNewRomanPSMT"/>
              <a:ea typeface="Calibri" panose="020F0502020204030204" pitchFamily="34" charset="0"/>
              <a:cs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TimesNewRomanPSMT"/>
                <a:ea typeface="Calibri" panose="020F0502020204030204" pitchFamily="34" charset="0"/>
                <a:cs typeface="TimesNewRomanPSMT"/>
              </a:rPr>
              <a:t>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TimesNewRomanPSMT"/>
                <a:ea typeface="Calibri" panose="020F0502020204030204" pitchFamily="34" charset="0"/>
                <a:cs typeface="TimesNewRomanPSMT"/>
              </a:rPr>
              <a:t>[D]</a:t>
            </a:r>
            <a:r>
              <a:rPr lang="en-CA" sz="1200" dirty="0" err="1">
                <a:effectLst/>
                <a:latin typeface="TimesNewRomanPSMT"/>
                <a:ea typeface="Calibri" panose="020F0502020204030204" pitchFamily="34" charset="0"/>
                <a:cs typeface="TimesNewRomanPSMT"/>
              </a:rPr>
              <a:t>iffractive</a:t>
            </a:r>
            <a:r>
              <a:rPr lang="en-CA" sz="1200" dirty="0">
                <a:effectLst/>
                <a:latin typeface="TimesNewRomanPSMT"/>
                <a:ea typeface="Calibri" panose="020F0502020204030204" pitchFamily="34" charset="0"/>
                <a:cs typeface="TimesNewRomanPSMT"/>
              </a:rPr>
              <a:t> readings must therefore entail close respectful responsive and </a:t>
            </a:r>
            <a:r>
              <a:rPr lang="en-CA" sz="1200" i="1" dirty="0">
                <a:effectLst/>
                <a:latin typeface="TimesNewRomanPS-ItalicMT"/>
                <a:ea typeface="TimesNewRomanPSMT"/>
                <a:cs typeface="TimesNewRomanPS-ItalicMT"/>
              </a:rPr>
              <a:t>response-able (</a:t>
            </a:r>
            <a:r>
              <a:rPr lang="en-CA" sz="1200" dirty="0">
                <a:effectLst/>
                <a:latin typeface="TimesNewRomanPSMT"/>
                <a:ea typeface="Calibri" panose="020F0502020204030204" pitchFamily="34" charset="0"/>
                <a:cs typeface="TimesNewRomanPSMT"/>
              </a:rPr>
              <a:t>enabling response) attention to the details of a text; that is, it is important to try to do justice to a text. It is about taking what you find inventive and trying to work carefully with the details of patterns of thinking (in their very materiality) that might take you somewhere interesting that you never would have predicted. It</a:t>
            </a:r>
            <a:r>
              <a:rPr lang="en-US" sz="1200" dirty="0">
                <a:effectLst/>
                <a:latin typeface="TimesNewRomanPSMT"/>
                <a:ea typeface="Calibri" panose="020F0502020204030204" pitchFamily="34" charset="0"/>
                <a:cs typeface="TimesNewRomanPSMT"/>
              </a:rPr>
              <a:t>’</a:t>
            </a:r>
            <a:r>
              <a:rPr lang="en-CA" sz="1200" dirty="0">
                <a:effectLst/>
                <a:latin typeface="TimesNewRomanPSMT"/>
                <a:ea typeface="Calibri" panose="020F0502020204030204" pitchFamily="34" charset="0"/>
                <a:cs typeface="TimesNewRomanPSMT"/>
              </a:rPr>
              <a:t>s about working reiteratively, reworking the </a:t>
            </a:r>
            <a:r>
              <a:rPr lang="en-CA" sz="1200" dirty="0" err="1">
                <a:effectLst/>
                <a:latin typeface="TimesNewRomanPSMT"/>
                <a:ea typeface="Calibri" panose="020F0502020204030204" pitchFamily="34" charset="0"/>
                <a:cs typeface="TimesNewRomanPSMT"/>
              </a:rPr>
              <a:t>spacetimemattering</a:t>
            </a:r>
            <a:r>
              <a:rPr lang="en-CA" sz="1200" dirty="0">
                <a:effectLst/>
                <a:latin typeface="TimesNewRomanPSMT"/>
                <a:ea typeface="Calibri" panose="020F0502020204030204" pitchFamily="34" charset="0"/>
                <a:cs typeface="TimesNewRomanPSMT"/>
              </a:rPr>
              <a:t> of thought patterns; not about leaving behind or turning away from. (</a:t>
            </a:r>
            <a:r>
              <a:rPr lang="en-CA" sz="1200" dirty="0" err="1">
                <a:effectLst/>
                <a:latin typeface="TimesNewRomanPSMT"/>
                <a:ea typeface="Calibri" panose="020F0502020204030204" pitchFamily="34" charset="0"/>
                <a:cs typeface="TimesNewRomanPSMT"/>
              </a:rPr>
              <a:t>Juelskaer</a:t>
            </a:r>
            <a:r>
              <a:rPr lang="en-CA" sz="1200" dirty="0">
                <a:effectLst/>
                <a:latin typeface="TimesNewRomanPSMT"/>
                <a:ea typeface="Calibri" panose="020F0502020204030204" pitchFamily="34" charset="0"/>
                <a:cs typeface="TimesNewRomanPSMT"/>
              </a:rPr>
              <a:t> and </a:t>
            </a:r>
            <a:r>
              <a:rPr lang="en-CA" sz="1200" dirty="0" err="1">
                <a:effectLst/>
                <a:latin typeface="TimesNewRomanPSMT"/>
                <a:ea typeface="Calibri" panose="020F0502020204030204" pitchFamily="34" charset="0"/>
                <a:cs typeface="TimesNewRomanPSMT"/>
              </a:rPr>
              <a:t>Schwennesen</a:t>
            </a:r>
            <a:r>
              <a:rPr lang="en-CA" sz="1200" dirty="0">
                <a:effectLst/>
                <a:latin typeface="TimesNewRomanPSMT"/>
                <a:ea typeface="Calibri" panose="020F0502020204030204" pitchFamily="34" charset="0"/>
                <a:cs typeface="TimesNewRomanPSMT"/>
              </a:rPr>
              <a:t> (2012, 13; our emphasis)</a:t>
            </a:r>
          </a:p>
          <a:p>
            <a:endParaRPr lang="en-CA" dirty="0"/>
          </a:p>
        </p:txBody>
      </p:sp>
      <p:sp>
        <p:nvSpPr>
          <p:cNvPr id="4" name="Slide Number Placeholder 3"/>
          <p:cNvSpPr>
            <a:spLocks noGrp="1"/>
          </p:cNvSpPr>
          <p:nvPr>
            <p:ph type="sldNum" sz="quarter" idx="5"/>
          </p:nvPr>
        </p:nvSpPr>
        <p:spPr/>
        <p:txBody>
          <a:bodyPr/>
          <a:lstStyle/>
          <a:p>
            <a:fld id="{E1B0DE8D-F12D-4E0A-A67A-94A47A0463B7}" type="slidenum">
              <a:rPr lang="en-CA" smtClean="0"/>
              <a:t>14</a:t>
            </a:fld>
            <a:endParaRPr lang="en-CA"/>
          </a:p>
        </p:txBody>
      </p:sp>
    </p:spTree>
    <p:extLst>
      <p:ext uri="{BB962C8B-B14F-4D97-AF65-F5344CB8AC3E}">
        <p14:creationId xmlns:p14="http://schemas.microsoft.com/office/powerpoint/2010/main" val="429377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CA" sz="1200" dirty="0">
                <a:effectLst/>
                <a:latin typeface="AdvOT65f8a23b.I"/>
                <a:ea typeface="Calibri" panose="020F0502020204030204" pitchFamily="34" charset="0"/>
                <a:cs typeface="AdvOT65f8a23b.I"/>
              </a:rPr>
              <a:t>G</a:t>
            </a:r>
          </a:p>
          <a:p>
            <a:pPr>
              <a:spcAft>
                <a:spcPts val="800"/>
              </a:spcAft>
            </a:pPr>
            <a:r>
              <a:rPr lang="en-CA" sz="1200" dirty="0">
                <a:effectLst/>
                <a:latin typeface="AdvOT65f8a23b.I"/>
                <a:ea typeface="Calibri" panose="020F0502020204030204" pitchFamily="34" charset="0"/>
                <a:cs typeface="AdvOT65f8a23b.I"/>
              </a:rPr>
              <a:t>Responsibility or accountability </a:t>
            </a:r>
            <a:r>
              <a:rPr lang="en-CA" sz="1200" dirty="0">
                <a:effectLst/>
                <a:latin typeface="AdvOT46dcae81"/>
                <a:ea typeface="Calibri" panose="020F0502020204030204" pitchFamily="34" charset="0"/>
                <a:cs typeface="AdvOT46dcae81"/>
              </a:rPr>
              <a:t>follows from attentiveness and allows us to answer the question: Once due attention has been paid to a text, what should be done with regard to it, what</a:t>
            </a:r>
            <a:r>
              <a:rPr lang="en-CA" sz="1200" dirty="0">
                <a:latin typeface="Calibri" panose="020F0502020204030204" pitchFamily="34" charset="0"/>
                <a:ea typeface="Calibri" panose="020F0502020204030204" pitchFamily="34" charset="0"/>
                <a:cs typeface="Times New Roman" panose="02020603050405020304" pitchFamily="18" charset="0"/>
              </a:rPr>
              <a:t> </a:t>
            </a:r>
            <a:r>
              <a:rPr lang="en-CA" sz="1200" dirty="0">
                <a:effectLst/>
                <a:latin typeface="AdvOT46dcae81"/>
                <a:ea typeface="Calibri" panose="020F0502020204030204" pitchFamily="34" charset="0"/>
                <a:cs typeface="AdvOT46dcae81"/>
              </a:rPr>
              <a:t>commitments to ourselves and the texts are we willing to take on (Barad, 2007)?</a:t>
            </a:r>
          </a:p>
          <a:p>
            <a:pPr>
              <a:spcAft>
                <a:spcPts val="800"/>
              </a:spcAft>
            </a:pPr>
            <a:r>
              <a:rPr lang="en-CA" sz="1200" dirty="0">
                <a:effectLst/>
                <a:latin typeface="AdvOT46dcae81"/>
                <a:ea typeface="Calibri" panose="020F0502020204030204" pitchFamily="34" charset="0"/>
                <a:cs typeface="AdvOT46dcae81"/>
              </a:rPr>
              <a:t>ex. What interpretation do I give this text? How do I represent this data in my research? </a:t>
            </a:r>
          </a:p>
          <a:p>
            <a:r>
              <a:rPr lang="en-US" sz="1200" dirty="0">
                <a:latin typeface="AdvOT46dcae81"/>
              </a:rPr>
              <a:t>R</a:t>
            </a:r>
            <a:r>
              <a:rPr lang="en-US" sz="1200" b="0" i="0" u="none" strike="noStrike" baseline="0" dirty="0">
                <a:latin typeface="AdvOT46dcae81"/>
              </a:rPr>
              <a:t>esponse-able readings of texts are ethical practices. </a:t>
            </a:r>
            <a:r>
              <a:rPr lang="en-US" sz="1200" dirty="0">
                <a:latin typeface="AdvOT46dcae81"/>
              </a:rPr>
              <a:t>Not simply a critique to deconstruct and label “wrong”</a:t>
            </a:r>
          </a:p>
          <a:p>
            <a:r>
              <a:rPr lang="en-US" sz="1200" b="0" i="0" u="none" strike="noStrike" baseline="0" dirty="0">
                <a:latin typeface="AdvOT46dcae81"/>
              </a:rPr>
              <a:t>An ethics predicated on entanglement (and essentializing) that brings interpretation back to the reader/audience and their capacity to respond (not by labeling true/false/right/wrong) (</a:t>
            </a:r>
            <a:r>
              <a:rPr lang="en-US" sz="1200" b="0" i="0" u="none" strike="noStrike" baseline="0" dirty="0" err="1">
                <a:latin typeface="AdvOT46dcae81"/>
              </a:rPr>
              <a:t>Murris</a:t>
            </a:r>
            <a:r>
              <a:rPr lang="en-US" sz="1200" b="0" i="0" u="none" strike="noStrike" baseline="0" dirty="0">
                <a:latin typeface="AdvOT46dcae81"/>
              </a:rPr>
              <a:t> &amp; </a:t>
            </a:r>
            <a:r>
              <a:rPr lang="en-US" sz="1200" b="0" i="0" u="none" strike="noStrike" baseline="0" dirty="0" err="1">
                <a:latin typeface="AdvOT46dcae81"/>
              </a:rPr>
              <a:t>Bozalek</a:t>
            </a:r>
            <a:r>
              <a:rPr lang="en-US" sz="1200" b="0" i="0" u="none" strike="noStrike" baseline="0" dirty="0">
                <a:latin typeface="AdvOT46dcae81"/>
              </a:rPr>
              <a:t>, 2019; </a:t>
            </a:r>
            <a:r>
              <a:rPr lang="en-US" sz="1200" b="0" i="0" u="none" strike="noStrike" baseline="0" dirty="0" err="1">
                <a:latin typeface="AdvOT46dcae81"/>
              </a:rPr>
              <a:t>Bozalek</a:t>
            </a:r>
            <a:r>
              <a:rPr lang="en-US" sz="1200" b="0" i="0" u="none" strike="noStrike" baseline="0" dirty="0">
                <a:latin typeface="AdvOT46dcae81"/>
              </a:rPr>
              <a:t> &amp; </a:t>
            </a:r>
            <a:r>
              <a:rPr lang="en-US" sz="1200" b="0" i="0" u="none" strike="noStrike" baseline="0" dirty="0" err="1">
                <a:latin typeface="AdvOT46dcae81"/>
              </a:rPr>
              <a:t>Zembylas</a:t>
            </a:r>
            <a:r>
              <a:rPr lang="en-US" sz="1200" b="0" i="0" u="none" strike="noStrike" baseline="0" dirty="0">
                <a:latin typeface="AdvOT46dcae81"/>
              </a:rPr>
              <a:t>, 2017): what does the reader make of this data? </a:t>
            </a:r>
          </a:p>
          <a:p>
            <a:r>
              <a:rPr lang="en-US" sz="1200" dirty="0">
                <a:effectLst/>
                <a:latin typeface="AdvOT46dcae81"/>
                <a:ea typeface="Calibri" panose="020F0502020204030204" pitchFamily="34" charset="0"/>
                <a:cs typeface="AdvOT46dcae81"/>
              </a:rPr>
              <a:t>Research findings presented as fixed interpretations can perpetuate epistemic dependency</a:t>
            </a:r>
            <a:endParaRPr lang="en-CA" sz="1200" dirty="0">
              <a:effectLst/>
              <a:latin typeface="AdvOT46dcae81"/>
              <a:ea typeface="Calibri" panose="020F0502020204030204" pitchFamily="34" charset="0"/>
              <a:cs typeface="AdvOT46dcae81"/>
            </a:endParaRPr>
          </a:p>
          <a:p>
            <a:endParaRPr lang="en-CA" dirty="0"/>
          </a:p>
        </p:txBody>
      </p:sp>
      <p:sp>
        <p:nvSpPr>
          <p:cNvPr id="4" name="Slide Number Placeholder 3"/>
          <p:cNvSpPr>
            <a:spLocks noGrp="1"/>
          </p:cNvSpPr>
          <p:nvPr>
            <p:ph type="sldNum" sz="quarter" idx="5"/>
          </p:nvPr>
        </p:nvSpPr>
        <p:spPr/>
        <p:txBody>
          <a:bodyPr/>
          <a:lstStyle/>
          <a:p>
            <a:fld id="{E1B0DE8D-F12D-4E0A-A67A-94A47A0463B7}" type="slidenum">
              <a:rPr lang="en-CA" smtClean="0"/>
              <a:t>15</a:t>
            </a:fld>
            <a:endParaRPr lang="en-CA"/>
          </a:p>
        </p:txBody>
      </p:sp>
    </p:spTree>
    <p:extLst>
      <p:ext uri="{BB962C8B-B14F-4D97-AF65-F5344CB8AC3E}">
        <p14:creationId xmlns:p14="http://schemas.microsoft.com/office/powerpoint/2010/main" val="30171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48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dvOT1ef757c0"/>
              </a:rPr>
              <a:t>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dvOT1ef757c0"/>
              </a:rPr>
              <a:t>Response-able reading reveals what might not be directly expressed in the data (i.e. silences and tensions aside from the more obvious intended outcomes of what we wanted to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dvOT1ef757c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latin typeface="AdvOT1ef757c0"/>
              </a:rPr>
              <a:t>Centre/periphery relationships should not be conceptualized simplistically as being exclusively in terms of those BETWEEN nation states. These relationships are also evident WITHIN nation states. We could easily characterize the centralized Beijing-based power structures in China as a modern form of colonization of the regional and ethnic minorities in China by the Han majority.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AdvOT1ef757c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latin typeface="AdvOT1ef757c0"/>
              </a:rPr>
              <a:t>We argue that the struggles we had with Beijing authorities over the need to encourage teacher and student-based pedagogy are evidence of this. Beijing authorities consistently expressed a preference for receptive expert-mentor relationships between WCP facilitators and the visiting teachers. These authorities went so far as to mandate “demonstration lessons” half way through the final year of the program in which program facilitators taught model lessons as they should be taught in China. This led to the absurd situation in which facilitators with only a marginal understanding of local Chinese conditions told teachers how to adapt the program materials to their classrooms.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dvOT1ef757c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dvOT1ef757c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dvOT1ef757c0"/>
            </a:endParaRPr>
          </a:p>
          <a:p>
            <a:endParaRPr lang="en-CA" dirty="0"/>
          </a:p>
        </p:txBody>
      </p:sp>
      <p:sp>
        <p:nvSpPr>
          <p:cNvPr id="4" name="Slide Number Placeholder 3"/>
          <p:cNvSpPr>
            <a:spLocks noGrp="1"/>
          </p:cNvSpPr>
          <p:nvPr>
            <p:ph type="sldNum" sz="quarter" idx="5"/>
          </p:nvPr>
        </p:nvSpPr>
        <p:spPr/>
        <p:txBody>
          <a:bodyPr/>
          <a:lstStyle/>
          <a:p>
            <a:fld id="{E1B0DE8D-F12D-4E0A-A67A-94A47A0463B7}" type="slidenum">
              <a:rPr lang="en-CA" smtClean="0"/>
              <a:t>16</a:t>
            </a:fld>
            <a:endParaRPr lang="en-CA"/>
          </a:p>
        </p:txBody>
      </p:sp>
    </p:spTree>
    <p:extLst>
      <p:ext uri="{BB962C8B-B14F-4D97-AF65-F5344CB8AC3E}">
        <p14:creationId xmlns:p14="http://schemas.microsoft.com/office/powerpoint/2010/main" val="156999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
            </a:r>
          </a:p>
        </p:txBody>
      </p:sp>
      <p:sp>
        <p:nvSpPr>
          <p:cNvPr id="4" name="Slide Number Placeholder 3"/>
          <p:cNvSpPr>
            <a:spLocks noGrp="1"/>
          </p:cNvSpPr>
          <p:nvPr>
            <p:ph type="sldNum" sz="quarter" idx="5"/>
          </p:nvPr>
        </p:nvSpPr>
        <p:spPr/>
        <p:txBody>
          <a:bodyPr/>
          <a:lstStyle/>
          <a:p>
            <a:fld id="{E1B0DE8D-F12D-4E0A-A67A-94A47A0463B7}" type="slidenum">
              <a:rPr lang="en-CA" smtClean="0"/>
              <a:t>17</a:t>
            </a:fld>
            <a:endParaRPr lang="en-CA"/>
          </a:p>
        </p:txBody>
      </p:sp>
    </p:spTree>
    <p:extLst>
      <p:ext uri="{BB962C8B-B14F-4D97-AF65-F5344CB8AC3E}">
        <p14:creationId xmlns:p14="http://schemas.microsoft.com/office/powerpoint/2010/main" val="30322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
            </a:r>
          </a:p>
        </p:txBody>
      </p:sp>
      <p:sp>
        <p:nvSpPr>
          <p:cNvPr id="4" name="Slide Number Placeholder 3"/>
          <p:cNvSpPr>
            <a:spLocks noGrp="1"/>
          </p:cNvSpPr>
          <p:nvPr>
            <p:ph type="sldNum" sz="quarter" idx="5"/>
          </p:nvPr>
        </p:nvSpPr>
        <p:spPr/>
        <p:txBody>
          <a:bodyPr/>
          <a:lstStyle/>
          <a:p>
            <a:fld id="{E1B0DE8D-F12D-4E0A-A67A-94A47A0463B7}" type="slidenum">
              <a:rPr lang="en-CA" smtClean="0"/>
              <a:t>18</a:t>
            </a:fld>
            <a:endParaRPr lang="en-CA"/>
          </a:p>
        </p:txBody>
      </p:sp>
    </p:spTree>
    <p:extLst>
      <p:ext uri="{BB962C8B-B14F-4D97-AF65-F5344CB8AC3E}">
        <p14:creationId xmlns:p14="http://schemas.microsoft.com/office/powerpoint/2010/main" val="266864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
            </a:r>
          </a:p>
        </p:txBody>
      </p:sp>
      <p:sp>
        <p:nvSpPr>
          <p:cNvPr id="4" name="Slide Number Placeholder 3"/>
          <p:cNvSpPr>
            <a:spLocks noGrp="1"/>
          </p:cNvSpPr>
          <p:nvPr>
            <p:ph type="sldNum" sz="quarter" idx="5"/>
          </p:nvPr>
        </p:nvSpPr>
        <p:spPr/>
        <p:txBody>
          <a:bodyPr/>
          <a:lstStyle/>
          <a:p>
            <a:fld id="{E1B0DE8D-F12D-4E0A-A67A-94A47A0463B7}" type="slidenum">
              <a:rPr lang="en-CA" smtClean="0"/>
              <a:t>19</a:t>
            </a:fld>
            <a:endParaRPr lang="en-CA"/>
          </a:p>
        </p:txBody>
      </p:sp>
    </p:spTree>
    <p:extLst>
      <p:ext uri="{BB962C8B-B14F-4D97-AF65-F5344CB8AC3E}">
        <p14:creationId xmlns:p14="http://schemas.microsoft.com/office/powerpoint/2010/main" val="419677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
            </a:r>
          </a:p>
        </p:txBody>
      </p:sp>
      <p:sp>
        <p:nvSpPr>
          <p:cNvPr id="4" name="Slide Number Placeholder 3"/>
          <p:cNvSpPr>
            <a:spLocks noGrp="1"/>
          </p:cNvSpPr>
          <p:nvPr>
            <p:ph type="sldNum" sz="quarter" idx="5"/>
          </p:nvPr>
        </p:nvSpPr>
        <p:spPr/>
        <p:txBody>
          <a:bodyPr/>
          <a:lstStyle/>
          <a:p>
            <a:fld id="{E1B0DE8D-F12D-4E0A-A67A-94A47A0463B7}" type="slidenum">
              <a:rPr lang="en-CA" smtClean="0"/>
              <a:t>20</a:t>
            </a:fld>
            <a:endParaRPr lang="en-CA"/>
          </a:p>
        </p:txBody>
      </p:sp>
    </p:spTree>
    <p:extLst>
      <p:ext uri="{BB962C8B-B14F-4D97-AF65-F5344CB8AC3E}">
        <p14:creationId xmlns:p14="http://schemas.microsoft.com/office/powerpoint/2010/main" val="86163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
            </a:r>
          </a:p>
        </p:txBody>
      </p:sp>
      <p:sp>
        <p:nvSpPr>
          <p:cNvPr id="4" name="Slide Number Placeholder 3"/>
          <p:cNvSpPr>
            <a:spLocks noGrp="1"/>
          </p:cNvSpPr>
          <p:nvPr>
            <p:ph type="sldNum" sz="quarter" idx="5"/>
          </p:nvPr>
        </p:nvSpPr>
        <p:spPr/>
        <p:txBody>
          <a:bodyPr/>
          <a:lstStyle/>
          <a:p>
            <a:fld id="{E1B0DE8D-F12D-4E0A-A67A-94A47A0463B7}" type="slidenum">
              <a:rPr lang="en-CA" smtClean="0"/>
              <a:t>2</a:t>
            </a:fld>
            <a:endParaRPr lang="en-CA"/>
          </a:p>
        </p:txBody>
      </p:sp>
    </p:spTree>
    <p:extLst>
      <p:ext uri="{BB962C8B-B14F-4D97-AF65-F5344CB8AC3E}">
        <p14:creationId xmlns:p14="http://schemas.microsoft.com/office/powerpoint/2010/main" val="4254180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t>
            </a:r>
          </a:p>
        </p:txBody>
      </p:sp>
      <p:sp>
        <p:nvSpPr>
          <p:cNvPr id="4" name="Slide Number Placeholder 3"/>
          <p:cNvSpPr>
            <a:spLocks noGrp="1"/>
          </p:cNvSpPr>
          <p:nvPr>
            <p:ph type="sldNum" sz="quarter" idx="5"/>
          </p:nvPr>
        </p:nvSpPr>
        <p:spPr/>
        <p:txBody>
          <a:bodyPr/>
          <a:lstStyle/>
          <a:p>
            <a:fld id="{E1B0DE8D-F12D-4E0A-A67A-94A47A0463B7}" type="slidenum">
              <a:rPr lang="en-CA" smtClean="0"/>
              <a:t>21</a:t>
            </a:fld>
            <a:endParaRPr lang="en-CA"/>
          </a:p>
        </p:txBody>
      </p:sp>
    </p:spTree>
    <p:extLst>
      <p:ext uri="{BB962C8B-B14F-4D97-AF65-F5344CB8AC3E}">
        <p14:creationId xmlns:p14="http://schemas.microsoft.com/office/powerpoint/2010/main" val="2817179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1B0DE8D-F12D-4E0A-A67A-94A47A0463B7}" type="slidenum">
              <a:rPr lang="en-CA" smtClean="0"/>
              <a:t>22</a:t>
            </a:fld>
            <a:endParaRPr lang="en-CA"/>
          </a:p>
        </p:txBody>
      </p:sp>
    </p:spTree>
    <p:extLst>
      <p:ext uri="{BB962C8B-B14F-4D97-AF65-F5344CB8AC3E}">
        <p14:creationId xmlns:p14="http://schemas.microsoft.com/office/powerpoint/2010/main" val="173813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libri" panose="020F0502020204030204" pitchFamily="34" charset="0"/>
              </a:rPr>
              <a:t>D</a:t>
            </a:r>
          </a:p>
          <a:p>
            <a:pPr algn="l"/>
            <a:r>
              <a:rPr lang="en-US" sz="1200" dirty="0">
                <a:latin typeface="Calibri" panose="020F0502020204030204" pitchFamily="34" charset="0"/>
              </a:rPr>
              <a:t>West China Project: Collaboration between Chinese Scholarship Council, Chinese Ministry of Education, Beijing Language and Culture University, and University of Ottawa</a:t>
            </a:r>
          </a:p>
          <a:p>
            <a:pPr algn="l"/>
            <a:r>
              <a:rPr lang="en-US" sz="1200" b="0" i="0" u="none" strike="noStrike" baseline="0" dirty="0">
                <a:latin typeface="Calibri" panose="020F0502020204030204" pitchFamily="34" charset="0"/>
              </a:rPr>
              <a:t>Study-abroad teacher professional development program that included pre-departure training in BLCU (for one month) and intensive in-class </a:t>
            </a:r>
            <a:r>
              <a:rPr lang="en-US" sz="1200" dirty="0">
                <a:latin typeface="Calibri" panose="020F0502020204030204" pitchFamily="34" charset="0"/>
              </a:rPr>
              <a:t>training plus socio-cultural immersion in Canada (three months)</a:t>
            </a:r>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Part of a larger initiative by the Chinese government to reform English language education in Western China which involved thousands of in-service language teachers and partner universities in the UK, US, Canada, Australia, and New Zealand (Wang, Clarke &amp; Webb, 2019) in a wide-scale effort to improve teachers’ English language proficiency, knowledge of second language pedagogy, and cultural awareness (Wang, 2014). </a:t>
            </a:r>
            <a:endParaRPr lang="en-US" sz="1200" dirty="0">
              <a:latin typeface="Calibri" panose="020F0502020204030204" pitchFamily="34" charset="0"/>
            </a:endParaRPr>
          </a:p>
          <a:p>
            <a:pPr algn="l"/>
            <a:r>
              <a:rPr lang="en-US" sz="1200" b="0" i="0" u="none" strike="noStrike" baseline="0" dirty="0">
                <a:latin typeface="Calibri" panose="020F0502020204030204" pitchFamily="34" charset="0"/>
              </a:rPr>
              <a:t> </a:t>
            </a:r>
            <a:r>
              <a:rPr lang="en-US" sz="1200" dirty="0">
                <a:latin typeface="Calibri" panose="020F0502020204030204" pitchFamily="34" charset="0"/>
              </a:rPr>
              <a:t>F</a:t>
            </a:r>
            <a:r>
              <a:rPr lang="en-US" sz="1200" b="0" i="0" u="none" strike="noStrike" baseline="0" dirty="0">
                <a:latin typeface="Calibri" panose="020F0502020204030204" pitchFamily="34" charset="0"/>
              </a:rPr>
              <a:t>rom 2015-2018, 243 English language teachers from the Western Chinese provinces of Yunnan and Gansu </a:t>
            </a:r>
            <a:r>
              <a:rPr lang="en-CA" sz="1200" b="0" i="0" u="none" strike="noStrike" baseline="0" dirty="0">
                <a:latin typeface="Calibri" panose="020F0502020204030204" pitchFamily="34" charset="0"/>
              </a:rPr>
              <a:t>participated in the program at the University of Ottawa</a:t>
            </a:r>
          </a:p>
        </p:txBody>
      </p:sp>
      <p:sp>
        <p:nvSpPr>
          <p:cNvPr id="4" name="Slide Number Placeholder 3"/>
          <p:cNvSpPr>
            <a:spLocks noGrp="1"/>
          </p:cNvSpPr>
          <p:nvPr>
            <p:ph type="sldNum" sz="quarter" idx="5"/>
          </p:nvPr>
        </p:nvSpPr>
        <p:spPr/>
        <p:txBody>
          <a:bodyPr/>
          <a:lstStyle/>
          <a:p>
            <a:fld id="{E1B0DE8D-F12D-4E0A-A67A-94A47A0463B7}" type="slidenum">
              <a:rPr lang="en-CA" smtClean="0"/>
              <a:t>4</a:t>
            </a:fld>
            <a:endParaRPr lang="en-CA"/>
          </a:p>
        </p:txBody>
      </p:sp>
    </p:spTree>
    <p:extLst>
      <p:ext uri="{BB962C8B-B14F-4D97-AF65-F5344CB8AC3E}">
        <p14:creationId xmlns:p14="http://schemas.microsoft.com/office/powerpoint/2010/main" val="373923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
            </a:r>
          </a:p>
        </p:txBody>
      </p:sp>
      <p:sp>
        <p:nvSpPr>
          <p:cNvPr id="4" name="Slide Number Placeholder 3"/>
          <p:cNvSpPr>
            <a:spLocks noGrp="1"/>
          </p:cNvSpPr>
          <p:nvPr>
            <p:ph type="sldNum" sz="quarter" idx="5"/>
          </p:nvPr>
        </p:nvSpPr>
        <p:spPr/>
        <p:txBody>
          <a:bodyPr/>
          <a:lstStyle/>
          <a:p>
            <a:fld id="{E1B0DE8D-F12D-4E0A-A67A-94A47A0463B7}" type="slidenum">
              <a:rPr lang="en-CA" smtClean="0"/>
              <a:t>5</a:t>
            </a:fld>
            <a:endParaRPr lang="en-CA"/>
          </a:p>
        </p:txBody>
      </p:sp>
    </p:spTree>
    <p:extLst>
      <p:ext uri="{BB962C8B-B14F-4D97-AF65-F5344CB8AC3E}">
        <p14:creationId xmlns:p14="http://schemas.microsoft.com/office/powerpoint/2010/main" val="214428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
            </a:r>
          </a:p>
        </p:txBody>
      </p:sp>
      <p:sp>
        <p:nvSpPr>
          <p:cNvPr id="4" name="Slide Number Placeholder 3"/>
          <p:cNvSpPr>
            <a:spLocks noGrp="1"/>
          </p:cNvSpPr>
          <p:nvPr>
            <p:ph type="sldNum" sz="quarter" idx="5"/>
          </p:nvPr>
        </p:nvSpPr>
        <p:spPr/>
        <p:txBody>
          <a:bodyPr/>
          <a:lstStyle/>
          <a:p>
            <a:fld id="{E1B0DE8D-F12D-4E0A-A67A-94A47A0463B7}" type="slidenum">
              <a:rPr lang="en-CA" smtClean="0"/>
              <a:t>6</a:t>
            </a:fld>
            <a:endParaRPr lang="en-CA"/>
          </a:p>
        </p:txBody>
      </p:sp>
    </p:spTree>
    <p:extLst>
      <p:ext uri="{BB962C8B-B14F-4D97-AF65-F5344CB8AC3E}">
        <p14:creationId xmlns:p14="http://schemas.microsoft.com/office/powerpoint/2010/main" val="22240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
            </a:r>
          </a:p>
        </p:txBody>
      </p:sp>
      <p:sp>
        <p:nvSpPr>
          <p:cNvPr id="4" name="Slide Number Placeholder 3"/>
          <p:cNvSpPr>
            <a:spLocks noGrp="1"/>
          </p:cNvSpPr>
          <p:nvPr>
            <p:ph type="sldNum" sz="quarter" idx="5"/>
          </p:nvPr>
        </p:nvSpPr>
        <p:spPr/>
        <p:txBody>
          <a:bodyPr/>
          <a:lstStyle/>
          <a:p>
            <a:fld id="{E1B0DE8D-F12D-4E0A-A67A-94A47A0463B7}" type="slidenum">
              <a:rPr lang="en-CA" smtClean="0"/>
              <a:t>7</a:t>
            </a:fld>
            <a:endParaRPr lang="en-CA"/>
          </a:p>
        </p:txBody>
      </p:sp>
    </p:spTree>
    <p:extLst>
      <p:ext uri="{BB962C8B-B14F-4D97-AF65-F5344CB8AC3E}">
        <p14:creationId xmlns:p14="http://schemas.microsoft.com/office/powerpoint/2010/main" val="28809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D</a:t>
            </a: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Early morning lectures on topics such as:</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ESL/EFL theory</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Creating and adapting teaching materials</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Functional and structural linguistics</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Problematizing the place of grammar</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The value of bilingualism</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Decentralized curriculum decision-making</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Student-centered approaches</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Anti-racism and language learning</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Critical multiculturalism</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Alternate forms of educational leadership</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Critical curriculum theory</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Problematizing Canadian culture, history and citizenship</a:t>
            </a:r>
            <a:endParaRPr lang="en-CA"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effectLst/>
                <a:latin typeface="Arial" panose="020B0604020202020204" pitchFamily="34" charset="0"/>
                <a:ea typeface="Times New Roman" panose="02020603050405020304" pitchFamily="18" charset="0"/>
              </a:rPr>
              <a:t>English, globalization and post-colonial discourses</a:t>
            </a: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800" dirty="0">
              <a:latin typeface="Arial" panose="020B0604020202020204" pitchFamily="34" charset="0"/>
              <a:ea typeface="Times New Roman" panose="02020603050405020304" pitchFamily="18" charset="0"/>
            </a:endParaRPr>
          </a:p>
          <a:p>
            <a:pPr lvl="1">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800" dirty="0">
                <a:solidFill>
                  <a:schemeClr val="accent2"/>
                </a:solidFill>
                <a:effectLst/>
                <a:latin typeface="Arial" panose="020B0604020202020204" pitchFamily="34" charset="0"/>
                <a:ea typeface="Times New Roman" panose="02020603050405020304" pitchFamily="18" charset="0"/>
              </a:rPr>
              <a:t>These lectures went far beyond what Beijing officials mandated. </a:t>
            </a:r>
            <a:endParaRPr lang="en-CA" sz="1200" dirty="0">
              <a:solidFill>
                <a:schemeClr val="accent2"/>
              </a:solidFill>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B0DE8D-F12D-4E0A-A67A-94A47A0463B7}" type="slidenum">
              <a:rPr lang="en-CA" smtClean="0"/>
              <a:t>8</a:t>
            </a:fld>
            <a:endParaRPr lang="en-CA"/>
          </a:p>
        </p:txBody>
      </p:sp>
    </p:spTree>
    <p:extLst>
      <p:ext uri="{BB962C8B-B14F-4D97-AF65-F5344CB8AC3E}">
        <p14:creationId xmlns:p14="http://schemas.microsoft.com/office/powerpoint/2010/main" val="49668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
            </a:r>
          </a:p>
        </p:txBody>
      </p:sp>
      <p:sp>
        <p:nvSpPr>
          <p:cNvPr id="4" name="Slide Number Placeholder 3"/>
          <p:cNvSpPr>
            <a:spLocks noGrp="1"/>
          </p:cNvSpPr>
          <p:nvPr>
            <p:ph type="sldNum" sz="quarter" idx="5"/>
          </p:nvPr>
        </p:nvSpPr>
        <p:spPr/>
        <p:txBody>
          <a:bodyPr/>
          <a:lstStyle/>
          <a:p>
            <a:fld id="{E1B0DE8D-F12D-4E0A-A67A-94A47A0463B7}" type="slidenum">
              <a:rPr lang="en-CA" smtClean="0"/>
              <a:t>9</a:t>
            </a:fld>
            <a:endParaRPr lang="en-CA"/>
          </a:p>
        </p:txBody>
      </p:sp>
    </p:spTree>
    <p:extLst>
      <p:ext uri="{BB962C8B-B14F-4D97-AF65-F5344CB8AC3E}">
        <p14:creationId xmlns:p14="http://schemas.microsoft.com/office/powerpoint/2010/main" val="85722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
            </a:r>
          </a:p>
          <a:p>
            <a:r>
              <a:rPr lang="en-CA" dirty="0"/>
              <a:t>Photos taken in China (during your trip with Gloria), You can explain that a bit.</a:t>
            </a:r>
          </a:p>
          <a:p>
            <a:endParaRPr lang="en-CA" dirty="0"/>
          </a:p>
          <a:p>
            <a:r>
              <a:rPr lang="en-CA" dirty="0">
                <a:solidFill>
                  <a:schemeClr val="accent2"/>
                </a:solidFill>
              </a:rPr>
              <a:t>It soon became clear that there were tensions between local officials and those based in highly ranked universities and Beijing. Of course, at various times we were “trotted out” in order to enhance the prestige of local officials. </a:t>
            </a:r>
          </a:p>
          <a:p>
            <a:endParaRPr lang="en-CA" dirty="0">
              <a:solidFill>
                <a:schemeClr val="accent2"/>
              </a:solidFill>
            </a:endParaRPr>
          </a:p>
          <a:p>
            <a:r>
              <a:rPr lang="en-CA" dirty="0">
                <a:solidFill>
                  <a:schemeClr val="accent2"/>
                </a:solidFill>
              </a:rPr>
              <a:t>Interference by accompanying senior uOttawa faculty and staff who used the occasion to ingratiate themselves with highly ranked Chinese universities at the expense of continuing the productive relationships with local school boards and regional governments and lower ranked post-secondary institutions. While these uOttawa faculty were present during the first week of our trip, Gloria and I held model lessons in which we demonstrated how English lessons should be taught. It was only after we were out of the clutches of these parasites that we were able to dialogue meaningfully with local teachers and gather data.</a:t>
            </a:r>
          </a:p>
          <a:p>
            <a:endParaRPr lang="en-CA" dirty="0">
              <a:solidFill>
                <a:schemeClr val="accent2"/>
              </a:solidFill>
            </a:endParaRPr>
          </a:p>
          <a:p>
            <a:r>
              <a:rPr lang="en-CA" dirty="0">
                <a:solidFill>
                  <a:schemeClr val="accent2"/>
                </a:solidFill>
              </a:rPr>
              <a:t>So, colonisation is a complex phenomena with a multitude of tensions and contradictions.  </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E1B0DE8D-F12D-4E0A-A67A-94A47A0463B7}" type="slidenum">
              <a:rPr lang="en-CA" smtClean="0"/>
              <a:t>10</a:t>
            </a:fld>
            <a:endParaRPr lang="en-CA"/>
          </a:p>
        </p:txBody>
      </p:sp>
    </p:spTree>
    <p:extLst>
      <p:ext uri="{BB962C8B-B14F-4D97-AF65-F5344CB8AC3E}">
        <p14:creationId xmlns:p14="http://schemas.microsoft.com/office/powerpoint/2010/main" val="144201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6307-F65D-4AB9-A8B0-7945F8A62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7D770F9-FA24-4E37-9426-7F2375E8B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3D96177-315F-4E13-9F27-E41741DBA0E2}"/>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5" name="Footer Placeholder 4">
            <a:extLst>
              <a:ext uri="{FF2B5EF4-FFF2-40B4-BE49-F238E27FC236}">
                <a16:creationId xmlns:a16="http://schemas.microsoft.com/office/drawing/2014/main" id="{95595EB7-6076-4FD9-81FC-5CC8D1E847D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BF17FC-DC5A-4F78-9A8B-D144FDDFEA6B}"/>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38005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B469-0F70-4910-836B-89D5117ED1D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D5FE561-9F45-4B54-8BBD-1856FAD7D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32672F-A7C4-4604-A5FB-33CC07EB0CE0}"/>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5" name="Footer Placeholder 4">
            <a:extLst>
              <a:ext uri="{FF2B5EF4-FFF2-40B4-BE49-F238E27FC236}">
                <a16:creationId xmlns:a16="http://schemas.microsoft.com/office/drawing/2014/main" id="{E34DED0C-A136-4AF0-A383-31962AB58E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C33220-0857-46A0-A9AC-7549D44AEF6E}"/>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132681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4C3BB5-BA7B-47DA-812D-489A5934B4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1007928-D7C7-44F1-B440-F755055DDB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4C62D4-789F-4F04-B6D3-2AAD84141A0F}"/>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5" name="Footer Placeholder 4">
            <a:extLst>
              <a:ext uri="{FF2B5EF4-FFF2-40B4-BE49-F238E27FC236}">
                <a16:creationId xmlns:a16="http://schemas.microsoft.com/office/drawing/2014/main" id="{7235021F-D6BC-43E5-9DBE-B194023BE9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6E4AD8-16D8-477B-8B61-B66321E8E768}"/>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385340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2AD8-4A4B-4035-9FCA-55AE060CB49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D3D6E7-2C2C-488D-9EB1-75F2EAF194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FB72A2E-29E3-4BEC-9538-577A1C8AEA11}"/>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5" name="Footer Placeholder 4">
            <a:extLst>
              <a:ext uri="{FF2B5EF4-FFF2-40B4-BE49-F238E27FC236}">
                <a16:creationId xmlns:a16="http://schemas.microsoft.com/office/drawing/2014/main" id="{1D77F52C-33CA-47D6-86CC-2BFE2BC6E1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5D3B31-C555-4FB1-A0DE-3A4CB496B4B5}"/>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66279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69B5-D9FA-4B29-B347-C13834382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62F54BC-6F0C-4C01-AFBA-B51FC8FE1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531B6-6B70-4792-BA20-3CC12838EEE7}"/>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5" name="Footer Placeholder 4">
            <a:extLst>
              <a:ext uri="{FF2B5EF4-FFF2-40B4-BE49-F238E27FC236}">
                <a16:creationId xmlns:a16="http://schemas.microsoft.com/office/drawing/2014/main" id="{81AB9D33-3F6E-4F02-A1FA-3362FF5246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06745B-8D82-4757-B3A1-DE7150E7E65A}"/>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129124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7A87-67A5-4A88-B105-EB822B716C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0C7308-D68A-4212-9F84-26C67B3EF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D4B5DF0-E4D7-4084-8869-4130B0A29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D12AF00-80B3-498A-A428-D9D878024F9D}"/>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6" name="Footer Placeholder 5">
            <a:extLst>
              <a:ext uri="{FF2B5EF4-FFF2-40B4-BE49-F238E27FC236}">
                <a16:creationId xmlns:a16="http://schemas.microsoft.com/office/drawing/2014/main" id="{C20F768B-AC87-4F12-93BC-492FDC7AB5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AF2A76B-B60F-47D7-8D26-F77C344D7AF3}"/>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188874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CE3A-8E8C-4EE1-94EC-2D53694FA7C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10B21C5-7F97-4887-B1D8-9B24CCA4F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A960C3-9B38-458D-A931-E6DEC86899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8E8AD62-1B08-4574-BA66-A614A3828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B5191-4A14-4F83-BF9F-DA44427D0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7763FD3-5B98-4AB6-834C-D682B8F298B9}"/>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8" name="Footer Placeholder 7">
            <a:extLst>
              <a:ext uri="{FF2B5EF4-FFF2-40B4-BE49-F238E27FC236}">
                <a16:creationId xmlns:a16="http://schemas.microsoft.com/office/drawing/2014/main" id="{6E098C2A-54CC-4E9D-ABEF-146AFA9FAE0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00EBCE0-2D82-448A-8324-82328961FCE0}"/>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176135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61D6-8EA9-4F27-A195-97D57FF6068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53214BD-9456-401F-BB5D-AB769E32049F}"/>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4" name="Footer Placeholder 3">
            <a:extLst>
              <a:ext uri="{FF2B5EF4-FFF2-40B4-BE49-F238E27FC236}">
                <a16:creationId xmlns:a16="http://schemas.microsoft.com/office/drawing/2014/main" id="{569EE5F7-C967-4DFD-8642-FF713A2AE42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180EBD2-A16A-4872-9F75-0891434A514E}"/>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31866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8D58F-1860-48C7-9F7C-7E304E8235CB}"/>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3" name="Footer Placeholder 2">
            <a:extLst>
              <a:ext uri="{FF2B5EF4-FFF2-40B4-BE49-F238E27FC236}">
                <a16:creationId xmlns:a16="http://schemas.microsoft.com/office/drawing/2014/main" id="{71E141F9-CDCE-41CF-B8B7-B4181D520CF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A532D62-5A62-4292-852A-E188EF35BB07}"/>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385038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8539-3493-4609-8133-7EB0BECCE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E93705-9D62-4B87-A9B8-12100C6D1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5DF0BBE-4BE4-43B8-AD6A-6F20BC5EB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03E5E-15DE-4A3B-986E-22F4BB3EE0D2}"/>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6" name="Footer Placeholder 5">
            <a:extLst>
              <a:ext uri="{FF2B5EF4-FFF2-40B4-BE49-F238E27FC236}">
                <a16:creationId xmlns:a16="http://schemas.microsoft.com/office/drawing/2014/main" id="{A9A043B0-28C4-4047-810F-FCD7BD2E51C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8F97FB-9D66-4BA7-8BF0-52FF182E2A86}"/>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21030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1867-48D6-4AD6-869C-D3390D0AF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D661D36-52C5-4A47-80A3-BE66342C5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EF0BB49-45F2-4545-BF12-69917CCD1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28040-4CB6-4FFC-B735-25E1F6FEB195}"/>
              </a:ext>
            </a:extLst>
          </p:cNvPr>
          <p:cNvSpPr>
            <a:spLocks noGrp="1"/>
          </p:cNvSpPr>
          <p:nvPr>
            <p:ph type="dt" sz="half" idx="10"/>
          </p:nvPr>
        </p:nvSpPr>
        <p:spPr/>
        <p:txBody>
          <a:bodyPr/>
          <a:lstStyle/>
          <a:p>
            <a:fld id="{54A89D02-2F62-4B7A-916A-145B18044F3C}" type="datetimeFigureOut">
              <a:rPr lang="en-CA" smtClean="0"/>
              <a:t>2021-10-27</a:t>
            </a:fld>
            <a:endParaRPr lang="en-CA"/>
          </a:p>
        </p:txBody>
      </p:sp>
      <p:sp>
        <p:nvSpPr>
          <p:cNvPr id="6" name="Footer Placeholder 5">
            <a:extLst>
              <a:ext uri="{FF2B5EF4-FFF2-40B4-BE49-F238E27FC236}">
                <a16:creationId xmlns:a16="http://schemas.microsoft.com/office/drawing/2014/main" id="{D2992C58-936B-4319-86D7-FD588A0170D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27B3F9-77D6-4109-9008-0E8A7CBC85AE}"/>
              </a:ext>
            </a:extLst>
          </p:cNvPr>
          <p:cNvSpPr>
            <a:spLocks noGrp="1"/>
          </p:cNvSpPr>
          <p:nvPr>
            <p:ph type="sldNum" sz="quarter" idx="12"/>
          </p:nvPr>
        </p:nvSpPr>
        <p:spPr/>
        <p:txBody>
          <a:bodyPr/>
          <a:lstStyle/>
          <a:p>
            <a:fld id="{DDEDD5D0-B091-480E-A40F-FF601AEC2552}" type="slidenum">
              <a:rPr lang="en-CA" smtClean="0"/>
              <a:t>‹#›</a:t>
            </a:fld>
            <a:endParaRPr lang="en-CA"/>
          </a:p>
        </p:txBody>
      </p:sp>
    </p:spTree>
    <p:extLst>
      <p:ext uri="{BB962C8B-B14F-4D97-AF65-F5344CB8AC3E}">
        <p14:creationId xmlns:p14="http://schemas.microsoft.com/office/powerpoint/2010/main" val="307185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9C6E1-6BEA-4802-A903-9388CC9EA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1FA24E-265C-40CC-AECD-6CFA3A2AD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737428-65CC-44CE-B586-E29D7FC79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89D02-2F62-4B7A-916A-145B18044F3C}" type="datetimeFigureOut">
              <a:rPr lang="en-CA" smtClean="0"/>
              <a:t>2021-10-27</a:t>
            </a:fld>
            <a:endParaRPr lang="en-CA"/>
          </a:p>
        </p:txBody>
      </p:sp>
      <p:sp>
        <p:nvSpPr>
          <p:cNvPr id="5" name="Footer Placeholder 4">
            <a:extLst>
              <a:ext uri="{FF2B5EF4-FFF2-40B4-BE49-F238E27FC236}">
                <a16:creationId xmlns:a16="http://schemas.microsoft.com/office/drawing/2014/main" id="{C559B907-71E3-4C83-B124-A61E3DCA1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B53F5B8-907F-4833-871A-14F66D883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DD5D0-B091-480E-A40F-FF601AEC2552}" type="slidenum">
              <a:rPr lang="en-CA" smtClean="0"/>
              <a:t>‹#›</a:t>
            </a:fld>
            <a:endParaRPr lang="en-CA"/>
          </a:p>
        </p:txBody>
      </p:sp>
    </p:spTree>
    <p:extLst>
      <p:ext uri="{BB962C8B-B14F-4D97-AF65-F5344CB8AC3E}">
        <p14:creationId xmlns:p14="http://schemas.microsoft.com/office/powerpoint/2010/main" val="1659079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sites.google.com/site/saarbrueckersprachentagung/h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vasilop@uottawa.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dfleming@uottawa.c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E99D8-7B64-4CE5-AF19-527CF97822CA}"/>
              </a:ext>
            </a:extLst>
          </p:cNvPr>
          <p:cNvSpPr>
            <a:spLocks noGrp="1"/>
          </p:cNvSpPr>
          <p:nvPr>
            <p:ph type="ctrTitle"/>
          </p:nvPr>
        </p:nvSpPr>
        <p:spPr>
          <a:xfrm>
            <a:off x="795338" y="1566473"/>
            <a:ext cx="10601325" cy="2166723"/>
          </a:xfrm>
        </p:spPr>
        <p:txBody>
          <a:bodyPr>
            <a:normAutofit fontScale="90000"/>
          </a:bodyPr>
          <a:lstStyle/>
          <a:p>
            <a:r>
              <a:rPr lang="en-CA" sz="4600" dirty="0"/>
              <a:t/>
            </a:r>
            <a:br>
              <a:rPr lang="en-CA" sz="4600" dirty="0"/>
            </a:br>
            <a:r>
              <a:rPr lang="en-CA" sz="4600" dirty="0"/>
              <a:t>Epistemic Dependency in Global ELT: Problematizing the Reproduction of Educational Inequalities</a:t>
            </a:r>
          </a:p>
        </p:txBody>
      </p:sp>
      <p:sp>
        <p:nvSpPr>
          <p:cNvPr id="3" name="Subtitle 2">
            <a:extLst>
              <a:ext uri="{FF2B5EF4-FFF2-40B4-BE49-F238E27FC236}">
                <a16:creationId xmlns:a16="http://schemas.microsoft.com/office/drawing/2014/main" id="{82DF394D-6A5E-4349-870B-E922D787828F}"/>
              </a:ext>
            </a:extLst>
          </p:cNvPr>
          <p:cNvSpPr>
            <a:spLocks noGrp="1"/>
          </p:cNvSpPr>
          <p:nvPr>
            <p:ph type="subTitle" idx="1"/>
          </p:nvPr>
        </p:nvSpPr>
        <p:spPr>
          <a:xfrm>
            <a:off x="795338" y="3733197"/>
            <a:ext cx="10601325" cy="1960030"/>
          </a:xfrm>
        </p:spPr>
        <p:txBody>
          <a:bodyPr>
            <a:normAutofit fontScale="32500" lnSpcReduction="20000"/>
          </a:bodyPr>
          <a:lstStyle/>
          <a:p>
            <a:endParaRPr lang="en-US" dirty="0">
              <a:latin typeface="Segoe UI" panose="020B0502040204020203" pitchFamily="34" charset="0"/>
            </a:endParaRPr>
          </a:p>
          <a:p>
            <a:pPr algn="l"/>
            <a:r>
              <a:rPr lang="en-US" sz="4000" dirty="0">
                <a:latin typeface="Arial" panose="020B0604020202020204" pitchFamily="34" charset="0"/>
                <a:cs typeface="Arial" panose="020B0604020202020204" pitchFamily="34" charset="0"/>
              </a:rPr>
              <a:t>Eugenia Vasilopoulos PhD</a:t>
            </a:r>
          </a:p>
          <a:p>
            <a:pPr algn="l"/>
            <a:r>
              <a:rPr lang="en-CA" sz="4000" dirty="0">
                <a:latin typeface="Arial" panose="020B0604020202020204" pitchFamily="34" charset="0"/>
                <a:cs typeface="Arial" panose="020B0604020202020204" pitchFamily="34" charset="0"/>
              </a:rPr>
              <a:t>Douglas Fleming PhD</a:t>
            </a:r>
          </a:p>
          <a:p>
            <a:pPr algn="l"/>
            <a:r>
              <a:rPr lang="en-CA" sz="4000" dirty="0">
                <a:latin typeface="Arial" panose="020B0604020202020204" pitchFamily="34" charset="0"/>
                <a:cs typeface="Arial" panose="020B0604020202020204" pitchFamily="34" charset="0"/>
              </a:rPr>
              <a:t>Faculty of Education</a:t>
            </a:r>
          </a:p>
          <a:p>
            <a:pPr algn="l"/>
            <a:r>
              <a:rPr lang="en-CA" sz="4000" dirty="0">
                <a:latin typeface="Arial" panose="020B0604020202020204" pitchFamily="34" charset="0"/>
                <a:cs typeface="Arial" panose="020B0604020202020204" pitchFamily="34" charset="0"/>
              </a:rPr>
              <a:t>University of Ottawa</a:t>
            </a:r>
          </a:p>
          <a:p>
            <a:pPr algn="l"/>
            <a:r>
              <a:rPr lang="en-CA" sz="4000" dirty="0" smtClean="0">
                <a:latin typeface="Arial" panose="020B0604020202020204" pitchFamily="34" charset="0"/>
                <a:cs typeface="Arial" panose="020B0604020202020204" pitchFamily="34" charset="0"/>
              </a:rPr>
              <a:t>Canada</a:t>
            </a:r>
          </a:p>
          <a:p>
            <a:pPr algn="l"/>
            <a:r>
              <a:rPr lang="en-CA" sz="4000" dirty="0" smtClean="0">
                <a:latin typeface="Arial" panose="020B0604020202020204" pitchFamily="34" charset="0"/>
                <a:cs typeface="Arial" panose="020B0604020202020204" pitchFamily="34" charset="0"/>
              </a:rPr>
              <a:t>EDUCLANG </a:t>
            </a:r>
            <a:r>
              <a:rPr lang="en-CA" sz="4000" dirty="0">
                <a:latin typeface="Arial" panose="020B0604020202020204" pitchFamily="34" charset="0"/>
                <a:cs typeface="Arial" panose="020B0604020202020204" pitchFamily="34" charset="0"/>
              </a:rPr>
              <a:t>Research Group  https://www.educlang.ca/en/home</a:t>
            </a:r>
          </a:p>
          <a:p>
            <a:pPr algn="l"/>
            <a:endParaRPr lang="en-CA" dirty="0"/>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BFFCBB6-91EA-468A-8211-78D3A216A4D7}"/>
              </a:ext>
            </a:extLst>
          </p:cNvPr>
          <p:cNvPicPr>
            <a:picLocks noChangeAspect="1"/>
          </p:cNvPicPr>
          <p:nvPr/>
        </p:nvPicPr>
        <p:blipFill>
          <a:blip r:embed="rId3"/>
          <a:stretch>
            <a:fillRect/>
          </a:stretch>
        </p:blipFill>
        <p:spPr>
          <a:xfrm>
            <a:off x="7323557" y="3104707"/>
            <a:ext cx="4340728" cy="3753293"/>
          </a:xfrm>
          <a:prstGeom prst="rect">
            <a:avLst/>
          </a:prstGeom>
        </p:spPr>
      </p:pic>
      <p:sp>
        <p:nvSpPr>
          <p:cNvPr id="11" name="TextBox 10">
            <a:extLst>
              <a:ext uri="{FF2B5EF4-FFF2-40B4-BE49-F238E27FC236}">
                <a16:creationId xmlns:a16="http://schemas.microsoft.com/office/drawing/2014/main" id="{EFCDCB2E-974E-4F11-AED0-9792E7366C43}"/>
              </a:ext>
            </a:extLst>
          </p:cNvPr>
          <p:cNvSpPr txBox="1"/>
          <p:nvPr/>
        </p:nvSpPr>
        <p:spPr>
          <a:xfrm>
            <a:off x="342940" y="263285"/>
            <a:ext cx="5655899" cy="160813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endParaRPr kumimoji="0" lang="en-US" sz="1100" b="1" i="0" u="none" strike="noStrike" kern="1200" cap="none" spc="0" normalizeH="0" baseline="0" noProof="0" dirty="0">
              <a:ln>
                <a:noFill/>
              </a:ln>
              <a:solidFill>
                <a:prstClr val="black"/>
              </a:solidFill>
              <a:effectLst/>
              <a:uLnTx/>
              <a:uFillTx/>
              <a:latin typeface="Calibri Light" panose="020F0302020204030204"/>
              <a:ea typeface="+mn-ea"/>
              <a:cs typeface="+mn-cs"/>
              <a:sym typeface="Arial"/>
            </a:endParaRPr>
          </a:p>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endParaRPr lang="en-US" sz="1100" b="1" dirty="0">
              <a:solidFill>
                <a:prstClr val="black"/>
              </a:solidFill>
              <a:latin typeface="Calibri Light" panose="020F0302020204030204"/>
              <a:sym typeface="Arial"/>
            </a:endParaRPr>
          </a:p>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endParaRPr kumimoji="0" lang="en-US" sz="1100" b="1" i="0" u="none" strike="noStrike" kern="1200" cap="none" spc="0" normalizeH="0" baseline="0" noProof="0" dirty="0">
              <a:ln>
                <a:noFill/>
              </a:ln>
              <a:solidFill>
                <a:prstClr val="black"/>
              </a:solidFill>
              <a:effectLst/>
              <a:uLnTx/>
              <a:uFillTx/>
              <a:latin typeface="Calibri Light" panose="020F0302020204030204"/>
              <a:ea typeface="+mn-ea"/>
              <a:cs typeface="+mn-cs"/>
              <a:sym typeface="Arial"/>
            </a:endParaRPr>
          </a:p>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endParaRPr lang="en-US" sz="1100" b="1" dirty="0">
              <a:solidFill>
                <a:prstClr val="black"/>
              </a:solidFill>
              <a:latin typeface="Calibri Light" panose="020F0302020204030204"/>
              <a:sym typeface="Arial"/>
            </a:endParaRPr>
          </a:p>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endParaRPr kumimoji="0" lang="en-US" sz="1100" b="1" i="0" u="none" strike="noStrike" kern="1200" cap="none" spc="0" normalizeH="0" baseline="0" noProof="0" dirty="0">
              <a:ln>
                <a:noFill/>
              </a:ln>
              <a:solidFill>
                <a:prstClr val="black"/>
              </a:solidFill>
              <a:effectLst/>
              <a:uLnTx/>
              <a:uFillTx/>
              <a:latin typeface="Calibri Light" panose="020F0302020204030204"/>
              <a:ea typeface="+mn-ea"/>
              <a:cs typeface="+mn-cs"/>
              <a:sym typeface="Arial"/>
            </a:endParaRPr>
          </a:p>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r>
              <a:rPr kumimoji="0" lang="en-US" sz="1100" b="1"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t>6th </a:t>
            </a:r>
            <a:r>
              <a:rPr kumimoji="0" lang="en-US" sz="1100" b="1" i="0" u="none" strike="noStrike" kern="1200" cap="none" spc="0" normalizeH="0" baseline="0" noProof="0" dirty="0" err="1">
                <a:ln>
                  <a:noFill/>
                </a:ln>
                <a:solidFill>
                  <a:prstClr val="black"/>
                </a:solidFill>
                <a:effectLst/>
                <a:uLnTx/>
                <a:uFillTx/>
                <a:latin typeface="Calibri Light" panose="020F0302020204030204"/>
                <a:ea typeface="+mn-ea"/>
                <a:cs typeface="+mn-cs"/>
                <a:sym typeface="Arial"/>
              </a:rPr>
              <a:t>Saarbrücken</a:t>
            </a:r>
            <a:r>
              <a:rPr kumimoji="0" lang="en-US" sz="1100" b="1"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t> International Conference on Foreign Language Teaching</a:t>
            </a:r>
          </a:p>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t>Communication across Borders </a:t>
            </a:r>
            <a:r>
              <a:rPr kumimoji="0" lang="de-DE" sz="1100" b="0"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t>– </a:t>
            </a:r>
            <a: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t/>
            </a:r>
            <a:b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br>
            <a:r>
              <a:rPr kumimoji="0" lang="en-US" sz="1100" b="0"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t>Teaching, Learning and Speaking the Languages of the World</a:t>
            </a:r>
          </a:p>
          <a:p>
            <a:pPr marL="0" marR="0" lvl="0" indent="0" algn="l" defTabSz="457200" rtl="0" eaLnBrk="1" fontAlgn="auto" latinLnBrk="0" hangingPunct="1">
              <a:lnSpc>
                <a:spcPct val="100000"/>
              </a:lnSpc>
              <a:spcBef>
                <a:spcPts val="0"/>
              </a:spcBef>
              <a:spcAft>
                <a:spcPts val="0"/>
              </a:spcAft>
              <a:buClr>
                <a:srgbClr val="000000"/>
              </a:buClr>
              <a:buSzPts val="2800"/>
              <a:buFontTx/>
              <a:buNone/>
              <a:tabLst/>
              <a:defRPr/>
            </a:pPr>
            <a:r>
              <a:rPr kumimoji="0" lang="en-US" sz="1050" b="1" i="0" u="none" strike="noStrike" kern="1200" cap="none" spc="0" normalizeH="0" baseline="0" noProof="0" dirty="0">
                <a:ln>
                  <a:noFill/>
                </a:ln>
                <a:solidFill>
                  <a:prstClr val="black"/>
                </a:solidFill>
                <a:effectLst/>
                <a:uLnTx/>
                <a:uFillTx/>
                <a:latin typeface="Calibri Light" panose="020F0302020204030204"/>
                <a:ea typeface="+mn-ea"/>
                <a:cs typeface="+mn-cs"/>
                <a:sym typeface="Arial"/>
              </a:rPr>
              <a:t>27 - 29 October 2021</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Google Shape;62;p14" descr="C:\Users\user\Desktop\SFT LOGO.jpg">
            <a:hlinkClick r:id="rId4"/>
            <a:extLst>
              <a:ext uri="{FF2B5EF4-FFF2-40B4-BE49-F238E27FC236}">
                <a16:creationId xmlns:a16="http://schemas.microsoft.com/office/drawing/2014/main" id="{7702516F-7B0E-42F2-A173-2633C52F97B7}"/>
              </a:ext>
            </a:extLst>
          </p:cNvPr>
          <p:cNvPicPr preferRelativeResize="0"/>
          <p:nvPr/>
        </p:nvPicPr>
        <p:blipFill rotWithShape="1">
          <a:blip r:embed="rId5">
            <a:alphaModFix/>
          </a:blip>
          <a:srcRect/>
          <a:stretch/>
        </p:blipFill>
        <p:spPr>
          <a:xfrm>
            <a:off x="651036" y="100855"/>
            <a:ext cx="824982" cy="805099"/>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Tree>
    <p:extLst>
      <p:ext uri="{BB962C8B-B14F-4D97-AF65-F5344CB8AC3E}">
        <p14:creationId xmlns:p14="http://schemas.microsoft.com/office/powerpoint/2010/main" val="18719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type="wd">
                                    <p:tmPct val="15000"/>
                                  </p:iterate>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000"/>
                                  </p:stCondLst>
                                  <p:iterate type="wd">
                                    <p:tmPct val="15000"/>
                                  </p:iterate>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childTnLst>
                                </p:cTn>
                              </p:par>
                              <p:par>
                                <p:cTn id="31" presetID="10" presetClass="entr" presetSubtype="0" fill="hold" grpId="0" nodeType="withEffect">
                                  <p:stCondLst>
                                    <p:cond delay="500"/>
                                  </p:stCondLst>
                                  <p:iterate type="wd">
                                    <p:tmPct val="15000"/>
                                  </p:iterate>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2997EE-0889-44C3-AC0D-18F26AC9AA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1F1FD16-E744-4370-8E83-70CACCD9CE7D}"/>
              </a:ext>
            </a:extLst>
          </p:cNvPr>
          <p:cNvPicPr>
            <a:picLocks noChangeAspect="1"/>
          </p:cNvPicPr>
          <p:nvPr/>
        </p:nvPicPr>
        <p:blipFill rotWithShape="1">
          <a:blip r:embed="rId3"/>
          <a:srcRect t="22847" r="-3" b="1030"/>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3" name="Picture 2">
            <a:extLst>
              <a:ext uri="{FF2B5EF4-FFF2-40B4-BE49-F238E27FC236}">
                <a16:creationId xmlns:a16="http://schemas.microsoft.com/office/drawing/2014/main" id="{2B0B5FE8-953F-489F-819F-ABC5A1BE3EC6}"/>
              </a:ext>
            </a:extLst>
          </p:cNvPr>
          <p:cNvPicPr>
            <a:picLocks noChangeAspect="1"/>
          </p:cNvPicPr>
          <p:nvPr/>
        </p:nvPicPr>
        <p:blipFill rotWithShape="1">
          <a:blip r:embed="rId4"/>
          <a:srcRect t="25415" b="25145"/>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2" name="Picture 1">
            <a:extLst>
              <a:ext uri="{FF2B5EF4-FFF2-40B4-BE49-F238E27FC236}">
                <a16:creationId xmlns:a16="http://schemas.microsoft.com/office/drawing/2014/main" id="{740E287C-FE24-431E-9FA9-EFEBC790B6F4}"/>
              </a:ext>
            </a:extLst>
          </p:cNvPr>
          <p:cNvPicPr>
            <a:picLocks noChangeAspect="1"/>
          </p:cNvPicPr>
          <p:nvPr/>
        </p:nvPicPr>
        <p:blipFill rotWithShape="1">
          <a:blip r:embed="rId5"/>
          <a:srcRect l="4312" r="13633"/>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323352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1F8084C0-D3E3-4745-96AD-E65B7A001911}"/>
              </a:ext>
            </a:extLst>
          </p:cNvPr>
          <p:cNvGraphicFramePr>
            <a:graphicFrameLocks noGrp="1"/>
          </p:cNvGraphicFramePr>
          <p:nvPr>
            <p:ph idx="1"/>
            <p:extLst>
              <p:ext uri="{D42A27DB-BD31-4B8C-83A1-F6EECF244321}">
                <p14:modId xmlns:p14="http://schemas.microsoft.com/office/powerpoint/2010/main" val="4009438500"/>
              </p:ext>
            </p:extLst>
          </p:nvPr>
        </p:nvGraphicFramePr>
        <p:xfrm>
          <a:off x="727727" y="643467"/>
          <a:ext cx="10736548" cy="5571067"/>
        </p:xfrm>
        <a:graphic>
          <a:graphicData uri="http://schemas.openxmlformats.org/drawingml/2006/table">
            <a:tbl>
              <a:tblPr firstRow="1" bandRow="1">
                <a:noFill/>
                <a:tableStyleId>{5C22544A-7EE6-4342-B048-85BDC9FD1C3A}</a:tableStyleId>
              </a:tblPr>
              <a:tblGrid>
                <a:gridCol w="1327940">
                  <a:extLst>
                    <a:ext uri="{9D8B030D-6E8A-4147-A177-3AD203B41FA5}">
                      <a16:colId xmlns:a16="http://schemas.microsoft.com/office/drawing/2014/main" val="1487947973"/>
                    </a:ext>
                  </a:extLst>
                </a:gridCol>
                <a:gridCol w="4643835">
                  <a:extLst>
                    <a:ext uri="{9D8B030D-6E8A-4147-A177-3AD203B41FA5}">
                      <a16:colId xmlns:a16="http://schemas.microsoft.com/office/drawing/2014/main" val="868343865"/>
                    </a:ext>
                  </a:extLst>
                </a:gridCol>
                <a:gridCol w="4764773">
                  <a:extLst>
                    <a:ext uri="{9D8B030D-6E8A-4147-A177-3AD203B41FA5}">
                      <a16:colId xmlns:a16="http://schemas.microsoft.com/office/drawing/2014/main" val="1998765280"/>
                    </a:ext>
                  </a:extLst>
                </a:gridCol>
              </a:tblGrid>
              <a:tr h="531970">
                <a:tc>
                  <a:txBody>
                    <a:bodyPr/>
                    <a:lstStyle/>
                    <a:p>
                      <a:endParaRPr lang="en-CA" sz="1500" b="1" dirty="0">
                        <a:solidFill>
                          <a:srgbClr val="FFFFFF"/>
                        </a:solidFill>
                      </a:endParaRPr>
                    </a:p>
                  </a:txBody>
                  <a:tcPr marL="219218" marR="131531" marT="131531" marB="131531">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CA" sz="1500" b="1">
                          <a:solidFill>
                            <a:srgbClr val="FFFFFF"/>
                          </a:solidFill>
                        </a:rPr>
                        <a:t>During /After Program  (Canada)</a:t>
                      </a:r>
                    </a:p>
                  </a:txBody>
                  <a:tcPr marL="219218" marR="131531" marT="131531" marB="131531">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CA" sz="1500" b="1">
                          <a:solidFill>
                            <a:srgbClr val="FFFFFF"/>
                          </a:solidFill>
                        </a:rPr>
                        <a:t>After Return (China)</a:t>
                      </a:r>
                    </a:p>
                  </a:txBody>
                  <a:tcPr marL="219218" marR="131531" marT="131531" marB="131531">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71478442"/>
                  </a:ext>
                </a:extLst>
              </a:tr>
              <a:tr h="2402632">
                <a:tc>
                  <a:txBody>
                    <a:bodyPr/>
                    <a:lstStyle/>
                    <a:p>
                      <a:pPr marL="0" indent="0">
                        <a:buFont typeface="Arial" panose="020B0604020202020204" pitchFamily="34" charset="0"/>
                        <a:buNone/>
                      </a:pPr>
                      <a:r>
                        <a:rPr lang="en-CA" sz="1500" b="1">
                          <a:solidFill>
                            <a:schemeClr val="tx1">
                              <a:lumMod val="85000"/>
                              <a:lumOff val="15000"/>
                            </a:schemeClr>
                          </a:solidFill>
                          <a:latin typeface="+mn-lt"/>
                        </a:rPr>
                        <a:t>Benefits</a:t>
                      </a:r>
                    </a:p>
                  </a:txBody>
                  <a:tcPr marL="219218" marR="131531" marT="131531" marB="13153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285750" lvl="1" indent="-285750" algn="l"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Improved English language proficiency (perceived and real)</a:t>
                      </a:r>
                    </a:p>
                    <a:p>
                      <a:pPr marL="0" lvl="1" indent="-285750"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Increased confidence as an EFL teacher</a:t>
                      </a:r>
                    </a:p>
                    <a:p>
                      <a:pPr marL="0" lvl="1" indent="-285750"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Awareness of the existence of new teaching methods;</a:t>
                      </a:r>
                    </a:p>
                    <a:p>
                      <a:pPr marL="0" lvl="1" indent="-285750"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Development of communities of practice;</a:t>
                      </a:r>
                    </a:p>
                    <a:p>
                      <a:pPr marL="0" lvl="1" indent="-285750">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Inter-cultural experience</a:t>
                      </a:r>
                    </a:p>
                    <a:p>
                      <a:pPr marL="0" indent="-285750">
                        <a:buFont typeface="Arial" panose="020B0604020202020204" pitchFamily="34" charset="0"/>
                        <a:buChar char="•"/>
                      </a:pPr>
                      <a:endParaRPr lang="en-CA" sz="1500">
                        <a:solidFill>
                          <a:schemeClr val="tx1">
                            <a:lumMod val="85000"/>
                            <a:lumOff val="15000"/>
                          </a:schemeClr>
                        </a:solidFill>
                        <a:latin typeface="+mn-lt"/>
                      </a:endParaRPr>
                    </a:p>
                  </a:txBody>
                  <a:tcPr marL="219218" marR="131531" marT="131531" marB="13153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lvl="1" indent="-285750"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Increased student enthusiasm for English class</a:t>
                      </a:r>
                    </a:p>
                    <a:p>
                      <a:pPr marL="0" lvl="1" indent="-285750"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Implementation of activities that are more communicative in nature</a:t>
                      </a:r>
                    </a:p>
                    <a:p>
                      <a:pPr marL="0" lvl="1" indent="-285750"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Transformative experience-lasting impact on perceptions of language education, teacher role and responsibility</a:t>
                      </a:r>
                    </a:p>
                    <a:p>
                      <a:pPr marL="0" lvl="1" indent="-285750" eaLnBrk="1" hangingPunct="1">
                        <a:buFont typeface="Arial" panose="020B0604020202020204" pitchFamily="34" charset="0"/>
                        <a:buChar char="•"/>
                      </a:pPr>
                      <a:r>
                        <a:rPr lang="en-CA" altLang="en-US" sz="1500">
                          <a:solidFill>
                            <a:schemeClr val="tx1">
                              <a:lumMod val="85000"/>
                              <a:lumOff val="15000"/>
                            </a:schemeClr>
                          </a:solidFill>
                          <a:latin typeface="+mn-lt"/>
                          <a:cs typeface="Arial" panose="020B0604020202020204" pitchFamily="34" charset="0"/>
                        </a:rPr>
                        <a:t>Promotion/leadership positions within their schools/districts</a:t>
                      </a:r>
                    </a:p>
                    <a:p>
                      <a:pPr marL="0" indent="-285750">
                        <a:buFont typeface="Arial" panose="020B0604020202020204" pitchFamily="34" charset="0"/>
                        <a:buChar char="•"/>
                      </a:pPr>
                      <a:endParaRPr lang="en-CA" sz="1500">
                        <a:solidFill>
                          <a:schemeClr val="tx1">
                            <a:lumMod val="85000"/>
                            <a:lumOff val="15000"/>
                          </a:schemeClr>
                        </a:solidFill>
                        <a:latin typeface="+mn-lt"/>
                      </a:endParaRPr>
                    </a:p>
                  </a:txBody>
                  <a:tcPr marL="219218" marR="131531" marT="131531" marB="13153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42393609"/>
                  </a:ext>
                </a:extLst>
              </a:tr>
              <a:tr h="2636465">
                <a:tc>
                  <a:txBody>
                    <a:bodyPr/>
                    <a:lstStyle/>
                    <a:p>
                      <a:pPr marL="0" indent="0">
                        <a:buFont typeface="Arial" panose="020B0604020202020204" pitchFamily="34" charset="0"/>
                        <a:buNone/>
                      </a:pPr>
                      <a:r>
                        <a:rPr lang="en-CA" sz="1500" b="1">
                          <a:solidFill>
                            <a:schemeClr val="tx1">
                              <a:lumMod val="85000"/>
                              <a:lumOff val="15000"/>
                            </a:schemeClr>
                          </a:solidFill>
                          <a:latin typeface="+mn-lt"/>
                        </a:rPr>
                        <a:t>Challenges</a:t>
                      </a:r>
                    </a:p>
                  </a:txBody>
                  <a:tcPr marL="219218" marR="131531" marT="131531" marB="131531">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285750" indent="-285750">
                        <a:buFont typeface="Arial" panose="020B0604020202020204" pitchFamily="34" charset="0"/>
                        <a:buChar char="•"/>
                      </a:pPr>
                      <a:r>
                        <a:rPr lang="en-CA" sz="1500" dirty="0">
                          <a:solidFill>
                            <a:schemeClr val="tx1">
                              <a:lumMod val="85000"/>
                              <a:lumOff val="15000"/>
                            </a:schemeClr>
                          </a:solidFill>
                          <a:latin typeface="+mn-lt"/>
                        </a:rPr>
                        <a:t>Limited interaction with local Canadians</a:t>
                      </a:r>
                    </a:p>
                    <a:p>
                      <a:pPr marL="285750" indent="-285750">
                        <a:buFont typeface="Arial" panose="020B0604020202020204" pitchFamily="34" charset="0"/>
                        <a:buChar char="•"/>
                      </a:pPr>
                      <a:r>
                        <a:rPr lang="en-CA" sz="1500" dirty="0">
                          <a:solidFill>
                            <a:schemeClr val="tx1"/>
                          </a:solidFill>
                          <a:latin typeface="+mn-lt"/>
                        </a:rPr>
                        <a:t>Lectures required scaffolding</a:t>
                      </a:r>
                      <a:r>
                        <a:rPr lang="en-CA" sz="1500" baseline="0" dirty="0">
                          <a:solidFill>
                            <a:schemeClr val="tx1"/>
                          </a:solidFill>
                          <a:latin typeface="+mn-lt"/>
                        </a:rPr>
                        <a:t> and differentiated instruction</a:t>
                      </a:r>
                      <a:endParaRPr lang="en-CA" sz="1500" dirty="0">
                        <a:solidFill>
                          <a:schemeClr val="tx1"/>
                        </a:solidFill>
                        <a:latin typeface="+mn-lt"/>
                      </a:endParaRPr>
                    </a:p>
                    <a:p>
                      <a:pPr marL="285750" indent="-285750">
                        <a:buFont typeface="Arial" panose="020B0604020202020204" pitchFamily="34" charset="0"/>
                        <a:buChar char="•"/>
                      </a:pPr>
                      <a:r>
                        <a:rPr lang="en-CA" sz="1500" dirty="0">
                          <a:solidFill>
                            <a:schemeClr val="tx1">
                              <a:lumMod val="85000"/>
                              <a:lumOff val="15000"/>
                            </a:schemeClr>
                          </a:solidFill>
                          <a:latin typeface="+mn-lt"/>
                        </a:rPr>
                        <a:t>Applicability and appropriateness of content/methods/tools esp. technology</a:t>
                      </a:r>
                    </a:p>
                    <a:p>
                      <a:pPr marL="285750" indent="-285750">
                        <a:buFont typeface="Arial" panose="020B0604020202020204" pitchFamily="34" charset="0"/>
                        <a:buChar char="•"/>
                      </a:pPr>
                      <a:r>
                        <a:rPr lang="en-CA" sz="1500" dirty="0">
                          <a:solidFill>
                            <a:schemeClr val="tx1">
                              <a:lumMod val="85000"/>
                              <a:lumOff val="15000"/>
                            </a:schemeClr>
                          </a:solidFill>
                          <a:latin typeface="+mn-lt"/>
                        </a:rPr>
                        <a:t>Improved alignment between local curriculum/materials/assessment and methodologies</a:t>
                      </a:r>
                    </a:p>
                  </a:txBody>
                  <a:tcPr marL="219218" marR="131531" marT="131531" marB="13153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285750" indent="-285750" eaLnBrk="1" hangingPunct="1">
                        <a:buFont typeface="Arial" panose="020B0604020202020204" pitchFamily="34" charset="0"/>
                        <a:buChar char="•"/>
                      </a:pPr>
                      <a:r>
                        <a:rPr lang="en-CA" altLang="en-US" sz="1500" dirty="0">
                          <a:solidFill>
                            <a:schemeClr val="tx1">
                              <a:lumMod val="85000"/>
                              <a:lumOff val="15000"/>
                            </a:schemeClr>
                          </a:solidFill>
                          <a:latin typeface="+mn-lt"/>
                          <a:cs typeface="Arial" panose="020B0604020202020204" pitchFamily="34" charset="0"/>
                        </a:rPr>
                        <a:t>Varying degrees of institutional support in rural areas;</a:t>
                      </a:r>
                    </a:p>
                    <a:p>
                      <a:pPr marL="285750" indent="-285750" eaLnBrk="1" hangingPunct="1">
                        <a:buFont typeface="Arial" panose="020B0604020202020204" pitchFamily="34" charset="0"/>
                        <a:buChar char="•"/>
                      </a:pPr>
                      <a:r>
                        <a:rPr lang="en-CA" altLang="en-US" sz="1500" dirty="0">
                          <a:solidFill>
                            <a:schemeClr val="tx1">
                              <a:lumMod val="85000"/>
                              <a:lumOff val="15000"/>
                            </a:schemeClr>
                          </a:solidFill>
                          <a:latin typeface="+mn-lt"/>
                          <a:cs typeface="Arial" panose="020B0604020202020204" pitchFamily="34" charset="0"/>
                        </a:rPr>
                        <a:t>Effects on curriculum of standardised testing;</a:t>
                      </a:r>
                    </a:p>
                    <a:p>
                      <a:pPr marL="285750" indent="-285750" eaLnBrk="1" hangingPunct="1">
                        <a:buFont typeface="Arial" panose="020B0604020202020204" pitchFamily="34" charset="0"/>
                        <a:buChar char="•"/>
                      </a:pPr>
                      <a:r>
                        <a:rPr lang="en-CA" altLang="en-US" sz="1500" dirty="0">
                          <a:solidFill>
                            <a:schemeClr val="tx1">
                              <a:lumMod val="85000"/>
                              <a:lumOff val="15000"/>
                            </a:schemeClr>
                          </a:solidFill>
                          <a:latin typeface="+mn-lt"/>
                          <a:cs typeface="Arial" panose="020B0604020202020204" pitchFamily="34" charset="0"/>
                        </a:rPr>
                        <a:t>Minimal parental support;</a:t>
                      </a:r>
                    </a:p>
                    <a:p>
                      <a:pPr marL="285750" indent="-285750" eaLnBrk="1" hangingPunct="1">
                        <a:buFont typeface="Arial" panose="020B0604020202020204" pitchFamily="34" charset="0"/>
                        <a:buChar char="•"/>
                      </a:pPr>
                      <a:r>
                        <a:rPr lang="en-CA" altLang="en-US" sz="1500" dirty="0">
                          <a:solidFill>
                            <a:schemeClr val="tx1">
                              <a:lumMod val="85000"/>
                              <a:lumOff val="15000"/>
                            </a:schemeClr>
                          </a:solidFill>
                          <a:latin typeface="+mn-lt"/>
                          <a:cs typeface="Arial" panose="020B0604020202020204" pitchFamily="34" charset="0"/>
                        </a:rPr>
                        <a:t>Overcrowded classes and limited resources (esp. IT);</a:t>
                      </a:r>
                    </a:p>
                    <a:p>
                      <a:pPr marL="285750" indent="-285750" eaLnBrk="1" hangingPunct="1">
                        <a:buFont typeface="Arial" panose="020B0604020202020204" pitchFamily="34" charset="0"/>
                        <a:buChar char="•"/>
                      </a:pPr>
                      <a:r>
                        <a:rPr lang="en-CA" altLang="en-US" sz="1500" dirty="0">
                          <a:solidFill>
                            <a:schemeClr val="tx1">
                              <a:lumMod val="85000"/>
                              <a:lumOff val="15000"/>
                            </a:schemeClr>
                          </a:solidFill>
                          <a:latin typeface="+mn-lt"/>
                          <a:cs typeface="Arial" panose="020B0604020202020204" pitchFamily="34" charset="0"/>
                        </a:rPr>
                        <a:t>Centralized curricula using regional models;</a:t>
                      </a:r>
                    </a:p>
                    <a:p>
                      <a:pPr marL="285750" indent="-285750" eaLnBrk="1" hangingPunct="1">
                        <a:buFont typeface="Arial" panose="020B0604020202020204" pitchFamily="34" charset="0"/>
                        <a:buChar char="•"/>
                      </a:pPr>
                      <a:r>
                        <a:rPr lang="en-CA" altLang="en-US" sz="1500" dirty="0">
                          <a:solidFill>
                            <a:schemeClr val="tx1">
                              <a:lumMod val="85000"/>
                              <a:lumOff val="15000"/>
                            </a:schemeClr>
                          </a:solidFill>
                          <a:latin typeface="+mn-lt"/>
                          <a:cs typeface="Arial" panose="020B0604020202020204" pitchFamily="34" charset="0"/>
                        </a:rPr>
                        <a:t>Low student motivation;</a:t>
                      </a:r>
                    </a:p>
                    <a:p>
                      <a:pPr marL="285750" indent="-285750" eaLnBrk="1" hangingPunct="1">
                        <a:buFont typeface="Arial" panose="020B0604020202020204" pitchFamily="34" charset="0"/>
                        <a:buChar char="•"/>
                      </a:pPr>
                      <a:r>
                        <a:rPr lang="en-CA" altLang="en-US" sz="1500" dirty="0">
                          <a:solidFill>
                            <a:schemeClr val="tx1">
                              <a:lumMod val="85000"/>
                              <a:lumOff val="15000"/>
                            </a:schemeClr>
                          </a:solidFill>
                          <a:latin typeface="+mn-lt"/>
                          <a:cs typeface="Arial" panose="020B0604020202020204" pitchFamily="34" charset="0"/>
                        </a:rPr>
                        <a:t>Low socio-economic status</a:t>
                      </a:r>
                    </a:p>
                    <a:p>
                      <a:pPr marL="0" indent="0" eaLnBrk="1" hangingPunct="1">
                        <a:buFont typeface="Arial" panose="020B0604020202020204" pitchFamily="34" charset="0"/>
                        <a:buNone/>
                      </a:pPr>
                      <a:r>
                        <a:rPr lang="en-CA" altLang="en-US" sz="1500" i="1" dirty="0">
                          <a:solidFill>
                            <a:schemeClr val="tx1">
                              <a:lumMod val="85000"/>
                              <a:lumOff val="15000"/>
                            </a:schemeClr>
                          </a:solidFill>
                          <a:latin typeface="+mn-lt"/>
                          <a:cs typeface="Arial" panose="020B0604020202020204" pitchFamily="34" charset="0"/>
                        </a:rPr>
                        <a:t>*Challenges linked to local conditions/structures</a:t>
                      </a:r>
                    </a:p>
                  </a:txBody>
                  <a:tcPr marL="219218" marR="131531" marT="131531" marB="131531">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3886463554"/>
                  </a:ext>
                </a:extLst>
              </a:tr>
            </a:tbl>
          </a:graphicData>
        </a:graphic>
      </p:graphicFrame>
    </p:spTree>
    <p:extLst>
      <p:ext uri="{BB962C8B-B14F-4D97-AF65-F5344CB8AC3E}">
        <p14:creationId xmlns:p14="http://schemas.microsoft.com/office/powerpoint/2010/main" val="325819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3D683-59B0-441D-B3F0-B196B4114C1A}"/>
              </a:ext>
            </a:extLst>
          </p:cNvPr>
          <p:cNvSpPr>
            <a:spLocks noGrp="1"/>
          </p:cNvSpPr>
          <p:nvPr>
            <p:ph type="title"/>
          </p:nvPr>
        </p:nvSpPr>
        <p:spPr>
          <a:xfrm>
            <a:off x="838200" y="631825"/>
            <a:ext cx="10515600" cy="1325563"/>
          </a:xfrm>
        </p:spPr>
        <p:txBody>
          <a:bodyPr>
            <a:normAutofit/>
          </a:bodyPr>
          <a:lstStyle/>
          <a:p>
            <a:r>
              <a:rPr lang="en-CA" dirty="0"/>
              <a:t>Methodological Problematic 1: Cause-Effect of Program Evaluation Research </a:t>
            </a:r>
          </a:p>
        </p:txBody>
      </p:sp>
      <p:sp>
        <p:nvSpPr>
          <p:cNvPr id="3" name="Content Placeholder 2">
            <a:extLst>
              <a:ext uri="{FF2B5EF4-FFF2-40B4-BE49-F238E27FC236}">
                <a16:creationId xmlns:a16="http://schemas.microsoft.com/office/drawing/2014/main" id="{D5C845F1-52D3-48B4-B65C-FFFC9B6E17A0}"/>
              </a:ext>
            </a:extLst>
          </p:cNvPr>
          <p:cNvSpPr>
            <a:spLocks noGrp="1"/>
          </p:cNvSpPr>
          <p:nvPr>
            <p:ph idx="1"/>
          </p:nvPr>
        </p:nvSpPr>
        <p:spPr>
          <a:xfrm>
            <a:off x="838200" y="2057400"/>
            <a:ext cx="10515600" cy="3871762"/>
          </a:xfrm>
        </p:spPr>
        <p:txBody>
          <a:bodyPr>
            <a:normAutofit/>
          </a:bodyPr>
          <a:lstStyle/>
          <a:p>
            <a:r>
              <a:rPr lang="en-CA" sz="1700" dirty="0">
                <a:latin typeface="Calibri" panose="020F0502020204030204" pitchFamily="34" charset="0"/>
                <a:ea typeface="Times New Roman" panose="02020603050405020304" pitchFamily="18" charset="0"/>
              </a:rPr>
              <a:t>A</a:t>
            </a:r>
            <a:r>
              <a:rPr lang="en-CA" sz="1700" dirty="0">
                <a:effectLst/>
                <a:latin typeface="Calibri" panose="020F0502020204030204" pitchFamily="34" charset="0"/>
                <a:ea typeface="Times New Roman" panose="02020603050405020304" pitchFamily="18" charset="0"/>
              </a:rPr>
              <a:t> cause-effect relationship between the training program and reported/observed post-program outcomes (Kiely, 2019)</a:t>
            </a:r>
          </a:p>
          <a:p>
            <a:r>
              <a:rPr lang="en-CA" sz="1700" dirty="0">
                <a:effectLst/>
                <a:latin typeface="Calibri" panose="020F0502020204030204" pitchFamily="34" charset="0"/>
                <a:ea typeface="Times New Roman" panose="02020603050405020304" pitchFamily="18" charset="0"/>
              </a:rPr>
              <a:t>Largely conclusive findings: e.g. Li, Zhang and Edwards’ (2016) review of Chinese sponsored in-service </a:t>
            </a:r>
            <a:r>
              <a:rPr lang="en-CA" sz="1700" dirty="0">
                <a:latin typeface="Calibri" panose="020F0502020204030204" pitchFamily="34" charset="0"/>
                <a:ea typeface="Times New Roman" panose="02020603050405020304" pitchFamily="18" charset="0"/>
              </a:rPr>
              <a:t>ELT PD </a:t>
            </a:r>
            <a:r>
              <a:rPr lang="en-CA" sz="1700" dirty="0">
                <a:effectLst/>
                <a:latin typeface="Calibri" panose="020F0502020204030204" pitchFamily="34" charset="0"/>
                <a:ea typeface="Times New Roman" panose="02020603050405020304" pitchFamily="18" charset="0"/>
              </a:rPr>
              <a:t>programs in the UK reports: </a:t>
            </a:r>
            <a:r>
              <a:rPr lang="en-CA" sz="1700" dirty="0">
                <a:latin typeface="Calibri" panose="020F0502020204030204" pitchFamily="34" charset="0"/>
                <a:ea typeface="Times New Roman" panose="02020603050405020304" pitchFamily="18" charset="0"/>
              </a:rPr>
              <a:t>“</a:t>
            </a:r>
            <a:r>
              <a:rPr lang="en-CA" sz="1700" i="1" dirty="0">
                <a:effectLst/>
                <a:latin typeface="Calibri" panose="020F0502020204030204" pitchFamily="34" charset="0"/>
                <a:ea typeface="Times New Roman" panose="02020603050405020304" pitchFamily="18" charset="0"/>
              </a:rPr>
              <a:t>changes in participants teaching philosophy and teaching practices, enhancement in competences such as their English proficiency, lesson planning and implementation and cultural awareness, as well as assumption of new leadership roles and enhanced interest in research” (pg. 191).</a:t>
            </a:r>
          </a:p>
          <a:p>
            <a:r>
              <a:rPr lang="en-CA" sz="1700" i="1" dirty="0">
                <a:latin typeface="Calibri" panose="020F0502020204030204" pitchFamily="34" charset="0"/>
                <a:ea typeface="Times New Roman" panose="02020603050405020304" pitchFamily="18" charset="0"/>
              </a:rPr>
              <a:t>Findings from non-government sponsored programs are less positive. </a:t>
            </a:r>
            <a:r>
              <a:rPr lang="en-US" sz="1700" dirty="0"/>
              <a:t>(e.g. Yukari, 2017; Nguyen &amp; Walkinshaw, 2018) </a:t>
            </a:r>
            <a:endParaRPr lang="en-CA" sz="1700" i="1" dirty="0">
              <a:effectLst/>
              <a:latin typeface="Calibri" panose="020F0502020204030204" pitchFamily="34" charset="0"/>
              <a:ea typeface="Times New Roman" panose="02020603050405020304" pitchFamily="18" charset="0"/>
            </a:endParaRPr>
          </a:p>
          <a:p>
            <a:endParaRPr lang="en-CA" sz="1700" i="1" dirty="0">
              <a:effectLst/>
              <a:latin typeface="Calibri" panose="020F0502020204030204" pitchFamily="34" charset="0"/>
              <a:ea typeface="Times New Roman" panose="02020603050405020304" pitchFamily="18" charset="0"/>
            </a:endParaRPr>
          </a:p>
          <a:p>
            <a:r>
              <a:rPr lang="en-US" sz="1700" dirty="0"/>
              <a:t>To Global ELT language teacher program evaluation:  </a:t>
            </a:r>
          </a:p>
          <a:p>
            <a:pPr lvl="1"/>
            <a:r>
              <a:rPr lang="en-US" sz="1700" b="1" dirty="0"/>
              <a:t>How do we report research that presumes cause-effect linearity, fixed identities and trajectories without reinforcing the center-periphery dichotomy? </a:t>
            </a:r>
            <a:endParaRPr lang="en-CA" sz="1700" b="1" i="0" u="none" strike="noStrike" baseline="0" dirty="0"/>
          </a:p>
          <a:p>
            <a:pPr marL="457200" lvl="1" indent="0">
              <a:buNone/>
            </a:pPr>
            <a:endParaRPr lang="en-US" sz="1700" dirty="0"/>
          </a:p>
          <a:p>
            <a:pPr lvl="1"/>
            <a:endParaRPr lang="en-CA" sz="1700" i="1" dirty="0">
              <a:effectLst/>
              <a:latin typeface="Calibri" panose="020F0502020204030204" pitchFamily="34" charset="0"/>
              <a:ea typeface="Times New Roman" panose="02020603050405020304" pitchFamily="18" charset="0"/>
            </a:endParaRPr>
          </a:p>
          <a:p>
            <a:pPr marL="0" indent="0">
              <a:buNone/>
            </a:pPr>
            <a:endParaRPr lang="en-CA" sz="1700" i="1" dirty="0">
              <a:latin typeface="Calibri" panose="020F0502020204030204" pitchFamily="34" charset="0"/>
              <a:ea typeface="Times New Roman" panose="02020603050405020304" pitchFamily="18" charset="0"/>
            </a:endParaRPr>
          </a:p>
          <a:p>
            <a:pPr marL="0" indent="0">
              <a:buNone/>
            </a:pPr>
            <a:endParaRPr lang="en-CA" sz="1700" i="1" dirty="0">
              <a:effectLst/>
              <a:latin typeface="Calibri" panose="020F0502020204030204" pitchFamily="34" charset="0"/>
              <a:ea typeface="Times New Roman" panose="02020603050405020304" pitchFamily="18" charset="0"/>
            </a:endParaRPr>
          </a:p>
          <a:p>
            <a:endParaRPr lang="en-CA" sz="1700" dirty="0">
              <a:effectLst/>
              <a:latin typeface="Calibri" panose="020F0502020204030204" pitchFamily="34" charset="0"/>
              <a:ea typeface="Times New Roman" panose="02020603050405020304" pitchFamily="18" charset="0"/>
            </a:endParaRPr>
          </a:p>
          <a:p>
            <a:endParaRPr lang="en-CA" sz="1700" dirty="0"/>
          </a:p>
        </p:txBody>
      </p:sp>
    </p:spTree>
    <p:extLst>
      <p:ext uri="{BB962C8B-B14F-4D97-AF65-F5344CB8AC3E}">
        <p14:creationId xmlns:p14="http://schemas.microsoft.com/office/powerpoint/2010/main" val="332055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4BFC4-2A31-4612-9D7F-23B7F1A29CE4}"/>
              </a:ext>
            </a:extLst>
          </p:cNvPr>
          <p:cNvSpPr>
            <a:spLocks noGrp="1"/>
          </p:cNvSpPr>
          <p:nvPr>
            <p:ph type="title"/>
          </p:nvPr>
        </p:nvSpPr>
        <p:spPr>
          <a:xfrm>
            <a:off x="838200" y="631825"/>
            <a:ext cx="10515600" cy="1325563"/>
          </a:xfrm>
        </p:spPr>
        <p:txBody>
          <a:bodyPr>
            <a:normAutofit/>
          </a:bodyPr>
          <a:lstStyle/>
          <a:p>
            <a:r>
              <a:rPr lang="en-CA" dirty="0"/>
              <a:t>Methodological Problematic 2: Objectivity and Authenticity of Data</a:t>
            </a:r>
          </a:p>
        </p:txBody>
      </p:sp>
      <p:sp>
        <p:nvSpPr>
          <p:cNvPr id="3" name="Content Placeholder 2">
            <a:extLst>
              <a:ext uri="{FF2B5EF4-FFF2-40B4-BE49-F238E27FC236}">
                <a16:creationId xmlns:a16="http://schemas.microsoft.com/office/drawing/2014/main" id="{322E9F96-608E-4BFB-8072-AB5371F2BD5A}"/>
              </a:ext>
            </a:extLst>
          </p:cNvPr>
          <p:cNvSpPr>
            <a:spLocks noGrp="1"/>
          </p:cNvSpPr>
          <p:nvPr>
            <p:ph idx="1"/>
          </p:nvPr>
        </p:nvSpPr>
        <p:spPr>
          <a:xfrm>
            <a:off x="838200" y="2057400"/>
            <a:ext cx="10515600" cy="3871762"/>
          </a:xfrm>
        </p:spPr>
        <p:txBody>
          <a:bodyPr>
            <a:normAutofit lnSpcReduction="10000"/>
          </a:bodyPr>
          <a:lstStyle/>
          <a:p>
            <a:pPr marL="0" indent="0">
              <a:buNone/>
            </a:pPr>
            <a:r>
              <a:rPr lang="en-CA" sz="2400" dirty="0">
                <a:effectLst/>
                <a:latin typeface="Calibri" panose="020F0502020204030204" pitchFamily="34" charset="0"/>
                <a:ea typeface="Times New Roman" panose="02020603050405020304" pitchFamily="18" charset="0"/>
              </a:rPr>
              <a:t>  </a:t>
            </a:r>
          </a:p>
          <a:p>
            <a:r>
              <a:rPr lang="en-US" sz="2400" b="0" i="0" u="none" strike="noStrike" baseline="0" dirty="0"/>
              <a:t>Absence of third-party researchers for program evaluation whereby the dual role-played by the instructors, of teacher and researcher may cast doubt on researcher objectivity and </a:t>
            </a:r>
            <a:r>
              <a:rPr lang="en-US" sz="2400" dirty="0"/>
              <a:t>authenticity</a:t>
            </a:r>
            <a:r>
              <a:rPr lang="en-US" sz="2400" b="0" i="0" u="none" strike="noStrike" baseline="0" dirty="0"/>
              <a:t> of the data (Wang et al. 2019). </a:t>
            </a:r>
          </a:p>
          <a:p>
            <a:r>
              <a:rPr lang="en-US" sz="2400" dirty="0"/>
              <a:t>Authenticity in terms of measure of reliability and validity PLUS the broader social implications of research</a:t>
            </a:r>
            <a:endParaRPr lang="en-US" sz="2400" b="0" i="0" u="none" strike="noStrike" baseline="0" dirty="0"/>
          </a:p>
          <a:p>
            <a:r>
              <a:rPr lang="en-CA" sz="2400" dirty="0"/>
              <a:t>Domination of knowledge production in the center that sustains the positionality of the periphery: need a center to have a periphery </a:t>
            </a:r>
            <a:r>
              <a:rPr lang="en-US" sz="2400" dirty="0"/>
              <a:t>(Morgan, 2013)</a:t>
            </a:r>
          </a:p>
          <a:p>
            <a:r>
              <a:rPr lang="en-US" sz="2400" b="1" dirty="0"/>
              <a:t>How can we do Global ELT study-abroad research that is critical of our subject positions?   </a:t>
            </a:r>
            <a:endParaRPr lang="en-CA" sz="2400" b="1" dirty="0"/>
          </a:p>
          <a:p>
            <a:endParaRPr lang="en-US" sz="2400" b="0" i="0" u="none" strike="noStrike" baseline="0" dirty="0">
              <a:latin typeface="AdvOT1ef757c0"/>
            </a:endParaRPr>
          </a:p>
          <a:p>
            <a:endParaRPr lang="en-US" sz="2400" b="0" i="0" u="none" strike="noStrike" baseline="0" dirty="0">
              <a:latin typeface="AdvOT1ef757c0"/>
            </a:endParaRPr>
          </a:p>
          <a:p>
            <a:endParaRPr lang="en-CA" sz="2400" dirty="0"/>
          </a:p>
        </p:txBody>
      </p:sp>
    </p:spTree>
    <p:extLst>
      <p:ext uri="{BB962C8B-B14F-4D97-AF65-F5344CB8AC3E}">
        <p14:creationId xmlns:p14="http://schemas.microsoft.com/office/powerpoint/2010/main" val="172763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C3094-7717-4595-82E2-F6DB1D8110E2}"/>
              </a:ext>
            </a:extLst>
          </p:cNvPr>
          <p:cNvSpPr>
            <a:spLocks noGrp="1"/>
          </p:cNvSpPr>
          <p:nvPr>
            <p:ph type="title"/>
          </p:nvPr>
        </p:nvSpPr>
        <p:spPr>
          <a:xfrm>
            <a:off x="838200" y="631825"/>
            <a:ext cx="10515600" cy="1325563"/>
          </a:xfrm>
        </p:spPr>
        <p:txBody>
          <a:bodyPr>
            <a:normAutofit/>
          </a:bodyPr>
          <a:lstStyle/>
          <a:p>
            <a:r>
              <a:rPr lang="en-CA" dirty="0"/>
              <a:t>Diffractive Data Analysis: Response-able Reading</a:t>
            </a:r>
          </a:p>
        </p:txBody>
      </p:sp>
      <p:sp>
        <p:nvSpPr>
          <p:cNvPr id="3" name="Content Placeholder 2">
            <a:extLst>
              <a:ext uri="{FF2B5EF4-FFF2-40B4-BE49-F238E27FC236}">
                <a16:creationId xmlns:a16="http://schemas.microsoft.com/office/drawing/2014/main" id="{FC105D7A-820B-4B6D-9DA4-9CABE3469936}"/>
              </a:ext>
            </a:extLst>
          </p:cNvPr>
          <p:cNvSpPr>
            <a:spLocks noGrp="1"/>
          </p:cNvSpPr>
          <p:nvPr>
            <p:ph idx="1"/>
          </p:nvPr>
        </p:nvSpPr>
        <p:spPr>
          <a:xfrm>
            <a:off x="838200" y="2057400"/>
            <a:ext cx="10515600" cy="3871762"/>
          </a:xfrm>
        </p:spPr>
        <p:txBody>
          <a:bodyPr>
            <a:normAutofit fontScale="92500" lnSpcReduction="10000"/>
          </a:bodyPr>
          <a:lstStyle/>
          <a:p>
            <a:pPr>
              <a:spcAft>
                <a:spcPts val="800"/>
              </a:spcAft>
            </a:pPr>
            <a:r>
              <a:rPr lang="en-CA" sz="2200" dirty="0">
                <a:effectLst/>
                <a:ea typeface="Calibri" panose="020F0502020204030204" pitchFamily="34" charset="0"/>
                <a:cs typeface="TimesNewRomanPSMT"/>
              </a:rPr>
              <a:t>Exploring how we can undo epistemic dependency through relational ontologies</a:t>
            </a:r>
          </a:p>
          <a:p>
            <a:pPr>
              <a:spcAft>
                <a:spcPts val="800"/>
              </a:spcAft>
            </a:pPr>
            <a:r>
              <a:rPr lang="en-CA" sz="2200" dirty="0">
                <a:effectLst/>
                <a:ea typeface="Calibri" panose="020F0502020204030204" pitchFamily="34" charset="0"/>
                <a:cs typeface="TimesNewRomanPSMT"/>
              </a:rPr>
              <a:t>Relational ontology (Barad, 1997) accounts for the socio-material-affective entanglement between participants, researchers, affective, material, structures and realities</a:t>
            </a:r>
          </a:p>
          <a:p>
            <a:pPr>
              <a:spcAft>
                <a:spcPts val="800"/>
              </a:spcAft>
            </a:pPr>
            <a:r>
              <a:rPr lang="en-CA" sz="2200" dirty="0">
                <a:effectLst/>
                <a:ea typeface="Calibri" panose="020F0502020204030204" pitchFamily="34" charset="0"/>
                <a:cs typeface="TimesNewRomanPSMT"/>
              </a:rPr>
              <a:t>Methodological, this involves a different way of reading participant interview data: </a:t>
            </a:r>
            <a:r>
              <a:rPr lang="en-CA" sz="2200" b="0" i="1" u="none" strike="noStrike" baseline="0" dirty="0" err="1"/>
              <a:t>ethico</a:t>
            </a:r>
            <a:r>
              <a:rPr lang="en-CA" sz="2200" b="0" i="0" u="none" strike="noStrike" baseline="0" dirty="0"/>
              <a:t>-</a:t>
            </a:r>
            <a:r>
              <a:rPr lang="en-CA" sz="2200" b="0" i="1" u="none" strike="noStrike" baseline="0" dirty="0"/>
              <a:t>onto</a:t>
            </a:r>
            <a:r>
              <a:rPr lang="en-CA" sz="2200" b="0" i="0" u="none" strike="noStrike" baseline="0" dirty="0"/>
              <a:t>-</a:t>
            </a:r>
            <a:r>
              <a:rPr lang="en-CA" sz="2200" b="0" i="1" u="none" strike="noStrike" baseline="0" dirty="0"/>
              <a:t>epistemological </a:t>
            </a:r>
            <a:r>
              <a:rPr lang="en-CA" sz="2200" b="0" i="0" u="none" strike="noStrike" baseline="0" dirty="0"/>
              <a:t>approach (Barad, 1997)</a:t>
            </a:r>
          </a:p>
          <a:p>
            <a:pPr>
              <a:spcAft>
                <a:spcPts val="800"/>
              </a:spcAft>
            </a:pPr>
            <a:r>
              <a:rPr lang="en-CA" sz="2400" dirty="0">
                <a:ea typeface="Calibri" panose="020F0502020204030204" pitchFamily="34" charset="0"/>
                <a:cs typeface="TimesNewRomanPSMT"/>
              </a:rPr>
              <a:t>D</a:t>
            </a:r>
            <a:r>
              <a:rPr lang="en-CA" sz="2400" dirty="0">
                <a:effectLst/>
                <a:ea typeface="Calibri" panose="020F0502020204030204" pitchFamily="34" charset="0"/>
                <a:cs typeface="TimesNewRomanPSMT"/>
              </a:rPr>
              <a:t>iffractive readings entail close respectful responsive and </a:t>
            </a:r>
            <a:r>
              <a:rPr lang="en-CA" sz="2400" i="1" dirty="0">
                <a:effectLst/>
                <a:ea typeface="TimesNewRomanPSMT"/>
                <a:cs typeface="TimesNewRomanPS-ItalicMT"/>
              </a:rPr>
              <a:t>response-able (</a:t>
            </a:r>
            <a:r>
              <a:rPr lang="en-CA" sz="2400" dirty="0">
                <a:effectLst/>
                <a:ea typeface="Calibri" panose="020F0502020204030204" pitchFamily="34" charset="0"/>
                <a:cs typeface="TimesNewRomanPSMT"/>
              </a:rPr>
              <a:t>enabling response) attention to the details of a text </a:t>
            </a:r>
            <a:endParaRPr lang="en-CA" sz="2200" dirty="0">
              <a:effectLst/>
              <a:ea typeface="Calibri" panose="020F0502020204030204" pitchFamily="34" charset="0"/>
              <a:cs typeface="TimesNewRomanPSMT"/>
            </a:endParaRPr>
          </a:p>
          <a:p>
            <a:pPr>
              <a:spcAft>
                <a:spcPts val="800"/>
              </a:spcAft>
            </a:pPr>
            <a:r>
              <a:rPr lang="en-CA" sz="2200" dirty="0">
                <a:ea typeface="Calibri" panose="020F0502020204030204" pitchFamily="34" charset="0"/>
                <a:cs typeface="AdvTTec369687"/>
              </a:rPr>
              <a:t>R</a:t>
            </a:r>
            <a:r>
              <a:rPr lang="en-CA" sz="2200" dirty="0">
                <a:effectLst/>
                <a:ea typeface="Calibri" panose="020F0502020204030204" pitchFamily="34" charset="0"/>
                <a:cs typeface="AdvTTec369687"/>
              </a:rPr>
              <a:t>ecognizes that </a:t>
            </a:r>
            <a:r>
              <a:rPr lang="en-CA" sz="2200" dirty="0">
                <a:effectLst/>
                <a:ea typeface="Calibri" panose="020F0502020204030204" pitchFamily="34" charset="0"/>
                <a:cs typeface="AdvTTec369687+20"/>
              </a:rPr>
              <a:t>‘</a:t>
            </a:r>
            <a:r>
              <a:rPr lang="en-CA" sz="2200" dirty="0">
                <a:effectLst/>
                <a:ea typeface="Calibri" panose="020F0502020204030204" pitchFamily="34" charset="0"/>
                <a:cs typeface="AdvTTec369687"/>
              </a:rPr>
              <a:t>realities</a:t>
            </a:r>
            <a:r>
              <a:rPr lang="en-CA" sz="2200" dirty="0">
                <a:effectLst/>
                <a:ea typeface="Calibri" panose="020F0502020204030204" pitchFamily="34" charset="0"/>
                <a:cs typeface="AdvTTec369687+20"/>
              </a:rPr>
              <a:t>’ </a:t>
            </a:r>
            <a:r>
              <a:rPr lang="en-CA" sz="2200" dirty="0">
                <a:effectLst/>
                <a:ea typeface="Calibri" panose="020F0502020204030204" pitchFamily="34" charset="0"/>
                <a:cs typeface="AdvTTec369687"/>
              </a:rPr>
              <a:t>are constructed </a:t>
            </a:r>
            <a:r>
              <a:rPr lang="en-CA" sz="2200" dirty="0">
                <a:ea typeface="Calibri" panose="020F0502020204030204" pitchFamily="34" charset="0"/>
                <a:cs typeface="AdvTTec369687"/>
              </a:rPr>
              <a:t>AND</a:t>
            </a:r>
            <a:r>
              <a:rPr lang="en-CA" sz="2200" dirty="0">
                <a:effectLst/>
                <a:ea typeface="Calibri" panose="020F0502020204030204" pitchFamily="34" charset="0"/>
                <a:cs typeface="AdvTTec369687"/>
              </a:rPr>
              <a:t> actively reproduce in the social world: </a:t>
            </a:r>
            <a:r>
              <a:rPr lang="en-CA" sz="2200" dirty="0">
                <a:ea typeface="Calibri" panose="020F0502020204030204" pitchFamily="34" charset="0"/>
                <a:cs typeface="TimesNewRomanPSMT"/>
              </a:rPr>
              <a:t>“</a:t>
            </a:r>
            <a:r>
              <a:rPr lang="en-CA" sz="2200" dirty="0">
                <a:effectLst/>
                <a:ea typeface="Calibri" panose="020F0502020204030204" pitchFamily="34" charset="0"/>
                <a:cs typeface="AdvTTec369687"/>
              </a:rPr>
              <a:t>meaning is bounded in the materiality of </a:t>
            </a:r>
            <a:r>
              <a:rPr lang="en-CA" sz="2200" dirty="0">
                <a:effectLst/>
                <a:ea typeface="Calibri" panose="020F0502020204030204" pitchFamily="34" charset="0"/>
                <a:cs typeface="AdvTTec369687+20"/>
              </a:rPr>
              <a:t>‘</a:t>
            </a:r>
            <a:r>
              <a:rPr lang="en-CA" sz="2200" dirty="0">
                <a:effectLst/>
                <a:ea typeface="Calibri" panose="020F0502020204030204" pitchFamily="34" charset="0"/>
                <a:cs typeface="AdvTTec369687"/>
              </a:rPr>
              <a:t>things</a:t>
            </a:r>
            <a:r>
              <a:rPr lang="en-CA" sz="2200" dirty="0">
                <a:effectLst/>
                <a:ea typeface="Calibri" panose="020F0502020204030204" pitchFamily="34" charset="0"/>
                <a:cs typeface="AdvTTec369687+20"/>
              </a:rPr>
              <a:t>’ </a:t>
            </a:r>
            <a:r>
              <a:rPr lang="en-CA" sz="2200" dirty="0">
                <a:effectLst/>
                <a:ea typeface="Calibri" panose="020F0502020204030204" pitchFamily="34" charset="0"/>
                <a:cs typeface="AdvTTec369687"/>
              </a:rPr>
              <a:t>and</a:t>
            </a:r>
            <a:r>
              <a:rPr lang="en-CA" sz="2200" dirty="0">
                <a:ea typeface="Calibri" panose="020F0502020204030204" pitchFamily="34" charset="0"/>
                <a:cs typeface="Times New Roman" panose="02020603050405020304" pitchFamily="18" charset="0"/>
              </a:rPr>
              <a:t> </a:t>
            </a:r>
            <a:r>
              <a:rPr lang="en-CA" sz="2200" dirty="0">
                <a:effectLst/>
                <a:ea typeface="Calibri" panose="020F0502020204030204" pitchFamily="34" charset="0"/>
                <a:cs typeface="AdvTTec369687"/>
              </a:rPr>
              <a:t>the practices within which concepts are </a:t>
            </a:r>
            <a:r>
              <a:rPr lang="en-CA" sz="2200" dirty="0">
                <a:effectLst/>
                <a:ea typeface="Calibri" panose="020F0502020204030204" pitchFamily="34" charset="0"/>
                <a:cs typeface="AdvTTc6ee16d2.I"/>
              </a:rPr>
              <a:t>performed</a:t>
            </a:r>
            <a:r>
              <a:rPr lang="en-CA" sz="2200" dirty="0">
                <a:effectLst/>
                <a:ea typeface="Calibri" panose="020F0502020204030204" pitchFamily="34" charset="0"/>
                <a:cs typeface="AdvTTec369687"/>
              </a:rPr>
              <a:t>, contextually and historically” (</a:t>
            </a:r>
            <a:r>
              <a:rPr lang="en-CA" sz="2200" dirty="0" err="1">
                <a:ea typeface="Calibri" panose="020F0502020204030204" pitchFamily="34" charset="0"/>
                <a:cs typeface="TimesNewRomanPSMT"/>
              </a:rPr>
              <a:t>Zembylas</a:t>
            </a:r>
            <a:r>
              <a:rPr lang="en-CA" sz="2200" dirty="0">
                <a:ea typeface="Calibri" panose="020F0502020204030204" pitchFamily="34" charset="0"/>
                <a:cs typeface="TimesNewRomanPSMT"/>
              </a:rPr>
              <a:t> &amp; </a:t>
            </a:r>
            <a:r>
              <a:rPr lang="en-CA" sz="2200" dirty="0" err="1">
                <a:ea typeface="Calibri" panose="020F0502020204030204" pitchFamily="34" charset="0"/>
                <a:cs typeface="TimesNewRomanPSMT"/>
              </a:rPr>
              <a:t>Bekerman</a:t>
            </a:r>
            <a:r>
              <a:rPr lang="en-CA" sz="2200" dirty="0">
                <a:ea typeface="Calibri" panose="020F0502020204030204" pitchFamily="34" charset="0"/>
                <a:cs typeface="TimesNewRomanPSMT"/>
              </a:rPr>
              <a:t>, 2013, </a:t>
            </a:r>
            <a:r>
              <a:rPr lang="en-CA" sz="2200" dirty="0">
                <a:effectLst/>
                <a:ea typeface="Calibri" panose="020F0502020204030204" pitchFamily="34" charset="0"/>
                <a:cs typeface="AdvTTec369687"/>
              </a:rPr>
              <a:t>p. 9)</a:t>
            </a:r>
          </a:p>
          <a:p>
            <a:pPr>
              <a:spcAft>
                <a:spcPts val="800"/>
              </a:spcAft>
            </a:pPr>
            <a:endParaRPr lang="en-CA" sz="2200" dirty="0">
              <a:effectLst/>
              <a:latin typeface="AdvTTec369687"/>
              <a:ea typeface="Calibri" panose="020F0502020204030204" pitchFamily="34" charset="0"/>
              <a:cs typeface="AdvTTec369687"/>
            </a:endParaRPr>
          </a:p>
          <a:p>
            <a:pPr marL="0" indent="0">
              <a:spcAft>
                <a:spcPts val="800"/>
              </a:spcAft>
              <a:buNone/>
            </a:pPr>
            <a:endParaRPr lang="en-CA" sz="2200" dirty="0">
              <a:effectLst/>
              <a:latin typeface="AdvTTec369687"/>
              <a:ea typeface="Calibri" panose="020F0502020204030204" pitchFamily="34" charset="0"/>
              <a:cs typeface="AdvTTec369687"/>
            </a:endParaRPr>
          </a:p>
          <a:p>
            <a:pPr>
              <a:spcAft>
                <a:spcPts val="800"/>
              </a:spcAft>
            </a:pPr>
            <a:endParaRPr lang="en-CA" sz="2200" dirty="0">
              <a:latin typeface="TimesNewRomanPSMT"/>
              <a:ea typeface="Calibri" panose="020F0502020204030204" pitchFamily="34" charset="0"/>
              <a:cs typeface="TimesNewRomanPSMT"/>
            </a:endParaRPr>
          </a:p>
          <a:p>
            <a:endParaRPr lang="en-CA" sz="2200" dirty="0"/>
          </a:p>
        </p:txBody>
      </p:sp>
    </p:spTree>
    <p:extLst>
      <p:ext uri="{BB962C8B-B14F-4D97-AF65-F5344CB8AC3E}">
        <p14:creationId xmlns:p14="http://schemas.microsoft.com/office/powerpoint/2010/main" val="386663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FA6AF-6CC4-4364-96CE-2A44A50640A6}"/>
              </a:ext>
            </a:extLst>
          </p:cNvPr>
          <p:cNvSpPr>
            <a:spLocks noGrp="1"/>
          </p:cNvSpPr>
          <p:nvPr>
            <p:ph type="title"/>
          </p:nvPr>
        </p:nvSpPr>
        <p:spPr>
          <a:xfrm>
            <a:off x="838200" y="631825"/>
            <a:ext cx="10515600" cy="1325563"/>
          </a:xfrm>
        </p:spPr>
        <p:txBody>
          <a:bodyPr>
            <a:normAutofit/>
          </a:bodyPr>
          <a:lstStyle/>
          <a:p>
            <a:r>
              <a:rPr lang="en-CA" dirty="0"/>
              <a:t>Response-able Methodologies</a:t>
            </a:r>
          </a:p>
        </p:txBody>
      </p:sp>
      <p:sp>
        <p:nvSpPr>
          <p:cNvPr id="3" name="Content Placeholder 2">
            <a:extLst>
              <a:ext uri="{FF2B5EF4-FFF2-40B4-BE49-F238E27FC236}">
                <a16:creationId xmlns:a16="http://schemas.microsoft.com/office/drawing/2014/main" id="{E7FBE51B-364C-487C-A281-CD3B3C1A23C2}"/>
              </a:ext>
            </a:extLst>
          </p:cNvPr>
          <p:cNvSpPr>
            <a:spLocks noGrp="1"/>
          </p:cNvSpPr>
          <p:nvPr>
            <p:ph idx="1"/>
          </p:nvPr>
        </p:nvSpPr>
        <p:spPr>
          <a:xfrm>
            <a:off x="838200" y="2057400"/>
            <a:ext cx="10515600" cy="3871762"/>
          </a:xfrm>
        </p:spPr>
        <p:txBody>
          <a:bodyPr>
            <a:normAutofit lnSpcReduction="10000"/>
          </a:bodyPr>
          <a:lstStyle/>
          <a:p>
            <a:pPr>
              <a:spcAft>
                <a:spcPts val="800"/>
              </a:spcAft>
            </a:pPr>
            <a:r>
              <a:rPr lang="en-CA" sz="2000" dirty="0">
                <a:effectLst/>
                <a:latin typeface="AdvOT46dcae81"/>
                <a:ea typeface="Calibri" panose="020F0502020204030204" pitchFamily="34" charset="0"/>
                <a:cs typeface="AdvOT46dcae81"/>
              </a:rPr>
              <a:t>Response-able methodologies involve careful attentiveness, responsibility/accountability, rendering</a:t>
            </a:r>
            <a:r>
              <a:rPr lang="en-CA" sz="2000" dirty="0">
                <a:latin typeface="Calibri" panose="020F0502020204030204" pitchFamily="34" charset="0"/>
                <a:ea typeface="Calibri" panose="020F0502020204030204" pitchFamily="34" charset="0"/>
                <a:cs typeface="Times New Roman" panose="02020603050405020304" pitchFamily="18" charset="0"/>
              </a:rPr>
              <a:t> </a:t>
            </a:r>
            <a:r>
              <a:rPr lang="en-CA" sz="2000" dirty="0">
                <a:effectLst/>
                <a:latin typeface="AdvOT46dcae81"/>
                <a:ea typeface="Calibri" panose="020F0502020204030204" pitchFamily="34" charset="0"/>
                <a:cs typeface="AdvOT46dcae81"/>
              </a:rPr>
              <a:t>each other capable and the ability to respond.</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CA" sz="2000" dirty="0">
                <a:effectLst/>
                <a:latin typeface="AdvOT65f8a23b.I"/>
                <a:ea typeface="Calibri" panose="020F0502020204030204" pitchFamily="34" charset="0"/>
                <a:cs typeface="AdvOT65f8a23b.I"/>
              </a:rPr>
              <a:t>Attentiveness </a:t>
            </a:r>
            <a:r>
              <a:rPr lang="en-CA" sz="2000" dirty="0">
                <a:effectLst/>
                <a:latin typeface="AdvOT46dcae81"/>
                <a:ea typeface="Calibri" panose="020F0502020204030204" pitchFamily="34" charset="0"/>
                <a:cs typeface="AdvOT46dcae81"/>
              </a:rPr>
              <a:t>involves reading the fine details of texts care-fully to ascertain what is and what</a:t>
            </a:r>
            <a:r>
              <a:rPr lang="en-CA" sz="2000" dirty="0">
                <a:latin typeface="Calibri" panose="020F0502020204030204" pitchFamily="34" charset="0"/>
                <a:ea typeface="Calibri" panose="020F0502020204030204" pitchFamily="34" charset="0"/>
                <a:cs typeface="Times New Roman" panose="02020603050405020304" pitchFamily="18" charset="0"/>
              </a:rPr>
              <a:t> </a:t>
            </a:r>
            <a:r>
              <a:rPr lang="en-CA" sz="2000" dirty="0">
                <a:effectLst/>
                <a:latin typeface="AdvOT46dcae81"/>
                <a:ea typeface="Calibri" panose="020F0502020204030204" pitchFamily="34" charset="0"/>
                <a:cs typeface="AdvOT46dcae81"/>
              </a:rPr>
              <a:t>is not being expressed.  </a:t>
            </a:r>
            <a:endParaRPr lang="en-CA" sz="2000" dirty="0">
              <a:latin typeface="AdvOT46dcae81"/>
              <a:ea typeface="Calibri" panose="020F0502020204030204" pitchFamily="34" charset="0"/>
              <a:cs typeface="AdvOT46dcae81"/>
            </a:endParaRPr>
          </a:p>
          <a:p>
            <a:pPr>
              <a:spcAft>
                <a:spcPts val="800"/>
              </a:spcAft>
            </a:pPr>
            <a:r>
              <a:rPr lang="en-US" sz="2000" dirty="0">
                <a:latin typeface="AdvOT46dcae81"/>
              </a:rPr>
              <a:t>R</a:t>
            </a:r>
            <a:r>
              <a:rPr lang="en-US" sz="2000" b="0" i="0" u="none" strike="noStrike" baseline="0" dirty="0">
                <a:latin typeface="AdvOT46dcae81"/>
              </a:rPr>
              <a:t>esponse-able readings of texts are ethical practices. </a:t>
            </a:r>
            <a:r>
              <a:rPr lang="en-US" sz="2000" dirty="0">
                <a:latin typeface="AdvOT46dcae81"/>
              </a:rPr>
              <a:t>Not simply a critique to deconstruct and label “wrong”</a:t>
            </a:r>
          </a:p>
          <a:p>
            <a:r>
              <a:rPr lang="en-US" sz="2000" b="0" i="0" u="none" strike="noStrike" baseline="0" dirty="0">
                <a:latin typeface="AdvOT46dcae81"/>
              </a:rPr>
              <a:t>An ethics predicated on entanglement (and essentializing) that brings interpretation back to the reader/audience and their capacity to respond (not by labeling true/false/right/wrong) (</a:t>
            </a:r>
            <a:r>
              <a:rPr lang="en-US" sz="2000" b="0" i="0" u="none" strike="noStrike" baseline="0" dirty="0" err="1">
                <a:latin typeface="AdvOT46dcae81"/>
              </a:rPr>
              <a:t>Murris</a:t>
            </a:r>
            <a:r>
              <a:rPr lang="en-US" sz="2000" b="0" i="0" u="none" strike="noStrike" baseline="0" dirty="0">
                <a:latin typeface="AdvOT46dcae81"/>
              </a:rPr>
              <a:t> &amp; </a:t>
            </a:r>
            <a:r>
              <a:rPr lang="en-US" sz="2000" b="0" i="0" u="none" strike="noStrike" baseline="0" dirty="0" err="1">
                <a:latin typeface="AdvOT46dcae81"/>
              </a:rPr>
              <a:t>Bozalek</a:t>
            </a:r>
            <a:r>
              <a:rPr lang="en-US" sz="2000" b="0" i="0" u="none" strike="noStrike" baseline="0" dirty="0">
                <a:latin typeface="AdvOT46dcae81"/>
              </a:rPr>
              <a:t>, 2019; </a:t>
            </a:r>
            <a:r>
              <a:rPr lang="en-US" sz="2000" b="0" i="0" u="none" strike="noStrike" baseline="0" dirty="0" err="1">
                <a:latin typeface="AdvOT46dcae81"/>
              </a:rPr>
              <a:t>Bozalek</a:t>
            </a:r>
            <a:r>
              <a:rPr lang="en-US" sz="2000" b="0" i="0" u="none" strike="noStrike" baseline="0" dirty="0">
                <a:latin typeface="AdvOT46dcae81"/>
              </a:rPr>
              <a:t> &amp; </a:t>
            </a:r>
            <a:r>
              <a:rPr lang="en-US" sz="2000" b="0" i="0" u="none" strike="noStrike" baseline="0" dirty="0" err="1">
                <a:latin typeface="AdvOT46dcae81"/>
              </a:rPr>
              <a:t>Zembylas</a:t>
            </a:r>
            <a:r>
              <a:rPr lang="en-US" sz="2000" b="0" i="0" u="none" strike="noStrike" baseline="0" dirty="0">
                <a:latin typeface="AdvOT46dcae81"/>
              </a:rPr>
              <a:t>, 2017)</a:t>
            </a:r>
          </a:p>
          <a:p>
            <a:r>
              <a:rPr lang="en-US" sz="2000" dirty="0">
                <a:effectLst/>
                <a:latin typeface="AdvOT46dcae81"/>
                <a:ea typeface="Calibri" panose="020F0502020204030204" pitchFamily="34" charset="0"/>
                <a:cs typeface="AdvOT46dcae81"/>
              </a:rPr>
              <a:t>To guard against research findings presented as fixed interpretations that can perpetuate epistemic dependency</a:t>
            </a:r>
            <a:endParaRPr lang="en-CA" sz="2000" dirty="0">
              <a:effectLst/>
              <a:latin typeface="AdvOT46dcae81"/>
              <a:ea typeface="Calibri" panose="020F0502020204030204" pitchFamily="34" charset="0"/>
              <a:cs typeface="AdvOT46dcae81"/>
            </a:endParaRPr>
          </a:p>
          <a:p>
            <a:pPr>
              <a:spcAft>
                <a:spcPts val="800"/>
              </a:spcAft>
            </a:pP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500" dirty="0"/>
          </a:p>
        </p:txBody>
      </p:sp>
    </p:spTree>
    <p:extLst>
      <p:ext uri="{BB962C8B-B14F-4D97-AF65-F5344CB8AC3E}">
        <p14:creationId xmlns:p14="http://schemas.microsoft.com/office/powerpoint/2010/main" val="255756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1B8AA-6621-4233-8166-D65CF335DB35}"/>
              </a:ext>
            </a:extLst>
          </p:cNvPr>
          <p:cNvSpPr>
            <a:spLocks noGrp="1"/>
          </p:cNvSpPr>
          <p:nvPr>
            <p:ph type="title"/>
          </p:nvPr>
        </p:nvSpPr>
        <p:spPr>
          <a:xfrm>
            <a:off x="838200" y="631825"/>
            <a:ext cx="10515600" cy="1325563"/>
          </a:xfrm>
        </p:spPr>
        <p:txBody>
          <a:bodyPr>
            <a:normAutofit/>
          </a:bodyPr>
          <a:lstStyle/>
          <a:p>
            <a:r>
              <a:rPr lang="en-CA" dirty="0"/>
              <a:t>Utility of Response-able Methodologies to WCP Research</a:t>
            </a:r>
          </a:p>
        </p:txBody>
      </p:sp>
      <p:sp>
        <p:nvSpPr>
          <p:cNvPr id="3" name="Content Placeholder 2">
            <a:extLst>
              <a:ext uri="{FF2B5EF4-FFF2-40B4-BE49-F238E27FC236}">
                <a16:creationId xmlns:a16="http://schemas.microsoft.com/office/drawing/2014/main" id="{57E6DCEA-7E86-4B56-85EE-07DBCD88FC2A}"/>
              </a:ext>
            </a:extLst>
          </p:cNvPr>
          <p:cNvSpPr>
            <a:spLocks noGrp="1"/>
          </p:cNvSpPr>
          <p:nvPr>
            <p:ph idx="1"/>
          </p:nvPr>
        </p:nvSpPr>
        <p:spPr>
          <a:xfrm>
            <a:off x="838200" y="2057400"/>
            <a:ext cx="10515600" cy="3871762"/>
          </a:xfrm>
        </p:spPr>
        <p:txBody>
          <a:bodyPr>
            <a:normAutofit/>
          </a:bodyPr>
          <a:lstStyle/>
          <a:p>
            <a:pPr lvl="1"/>
            <a:r>
              <a:rPr lang="en-US" sz="2200">
                <a:latin typeface="AdvOT1ef757c0"/>
              </a:rPr>
              <a:t>Towing the party line and a dominant discourse of gratitude for the opportunity to study abroad</a:t>
            </a:r>
          </a:p>
          <a:p>
            <a:pPr lvl="1"/>
            <a:r>
              <a:rPr lang="en-US" sz="2200">
                <a:latin typeface="AdvOT1ef757c0"/>
              </a:rPr>
              <a:t>Group surveillance through the presence of party official as supervisors present in class and in focus group interview  </a:t>
            </a:r>
          </a:p>
          <a:p>
            <a:pPr lvl="1"/>
            <a:r>
              <a:rPr lang="en-US" sz="2200">
                <a:latin typeface="AdvOT1ef757c0"/>
              </a:rPr>
              <a:t>Providing interview/focus group questions in advance and d</a:t>
            </a:r>
            <a:r>
              <a:rPr lang="en-US" sz="2200" b="0" i="0" u="none" strike="noStrike" baseline="0">
                <a:latin typeface="AdvOT1ef757c0"/>
              </a:rPr>
              <a:t>ata collection through participant organized grouping to ease initial concerns about anonymity and confidentiality</a:t>
            </a:r>
          </a:p>
          <a:p>
            <a:pPr lvl="1"/>
            <a:r>
              <a:rPr lang="en-US" sz="2200">
                <a:latin typeface="AdvOT1ef757c0"/>
              </a:rPr>
              <a:t>Self-censorship regarding local conditions and policies, and ambivalence towards the enactment of systematic change (blocked possibility of transformation outside of the classroom)</a:t>
            </a:r>
          </a:p>
          <a:p>
            <a:pPr lvl="1"/>
            <a:r>
              <a:rPr lang="en-US" sz="2200" b="0" i="0" u="none" strike="noStrike" baseline="0">
                <a:latin typeface="AdvOT1ef757c0"/>
              </a:rPr>
              <a:t>Dominant discourse of singing from the choir book</a:t>
            </a:r>
          </a:p>
          <a:p>
            <a:endParaRPr lang="en-CA" sz="2200"/>
          </a:p>
        </p:txBody>
      </p:sp>
    </p:spTree>
    <p:extLst>
      <p:ext uri="{BB962C8B-B14F-4D97-AF65-F5344CB8AC3E}">
        <p14:creationId xmlns:p14="http://schemas.microsoft.com/office/powerpoint/2010/main" val="420664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75934-1CCF-4DEA-9618-868030DD8662}"/>
              </a:ext>
            </a:extLst>
          </p:cNvPr>
          <p:cNvSpPr>
            <a:spLocks noGrp="1"/>
          </p:cNvSpPr>
          <p:nvPr>
            <p:ph type="title"/>
          </p:nvPr>
        </p:nvSpPr>
        <p:spPr>
          <a:xfrm>
            <a:off x="838200" y="631825"/>
            <a:ext cx="10515600" cy="1325563"/>
          </a:xfrm>
        </p:spPr>
        <p:txBody>
          <a:bodyPr>
            <a:normAutofit/>
          </a:bodyPr>
          <a:lstStyle/>
          <a:p>
            <a:r>
              <a:rPr lang="en-CA" dirty="0"/>
              <a:t>Vignette 1: Bibles, turtle, rabbit, squirrel</a:t>
            </a:r>
          </a:p>
        </p:txBody>
      </p:sp>
      <p:sp>
        <p:nvSpPr>
          <p:cNvPr id="3" name="Content Placeholder 2">
            <a:extLst>
              <a:ext uri="{FF2B5EF4-FFF2-40B4-BE49-F238E27FC236}">
                <a16:creationId xmlns:a16="http://schemas.microsoft.com/office/drawing/2014/main" id="{E4CEB2A5-91DF-49F9-B033-04937A2D6AA7}"/>
              </a:ext>
            </a:extLst>
          </p:cNvPr>
          <p:cNvSpPr>
            <a:spLocks noGrp="1"/>
          </p:cNvSpPr>
          <p:nvPr>
            <p:ph idx="1"/>
          </p:nvPr>
        </p:nvSpPr>
        <p:spPr>
          <a:xfrm>
            <a:off x="838200" y="1754155"/>
            <a:ext cx="10515600" cy="4472020"/>
          </a:xfrm>
        </p:spPr>
        <p:txBody>
          <a:bodyPr>
            <a:noAutofit/>
          </a:bodyPr>
          <a:lstStyle/>
          <a:p>
            <a:r>
              <a:rPr lang="en-US" sz="1800" b="0" u="none" strike="noStrike" baseline="0" dirty="0"/>
              <a:t>Ethnic-linguistic-religious diversity were untouched despite the rich diversity among participants</a:t>
            </a:r>
          </a:p>
          <a:p>
            <a:endParaRPr lang="en-US" sz="1800" i="1" dirty="0"/>
          </a:p>
          <a:p>
            <a:pPr marL="0" indent="0">
              <a:buNone/>
            </a:pPr>
            <a:r>
              <a:rPr lang="en-US" sz="1800" b="0" i="1" u="none" strike="noStrike" baseline="0" dirty="0"/>
              <a:t>Interviewer: What did you learn from the school visits1 or from the teaching at the university? </a:t>
            </a:r>
            <a:endParaRPr lang="en-CA" sz="1800" b="0" i="1" u="none" strike="noStrike" baseline="0" dirty="0"/>
          </a:p>
          <a:p>
            <a:pPr marL="0" indent="0">
              <a:buNone/>
            </a:pPr>
            <a:r>
              <a:rPr lang="en-US" sz="1800" b="0" i="1" u="none" strike="noStrike" baseline="0" dirty="0"/>
              <a:t>Noreen: Yeah, I can see you can put the </a:t>
            </a:r>
            <a:r>
              <a:rPr lang="en-US" sz="1800" b="1" i="1" u="none" strike="noStrike" baseline="0" dirty="0"/>
              <a:t>Bible is your classroom. </a:t>
            </a:r>
            <a:r>
              <a:rPr lang="en-US" sz="1800" b="0" i="1" u="none" strike="noStrike" baseline="0" dirty="0"/>
              <a:t>But in China, you can’t put</a:t>
            </a:r>
          </a:p>
          <a:p>
            <a:pPr marL="0" indent="0">
              <a:buNone/>
            </a:pPr>
            <a:r>
              <a:rPr lang="en-US" sz="1800" b="0" i="1" u="none" strike="noStrike" baseline="0" dirty="0"/>
              <a:t>anything that's related to the religion. You can’t and you really take some </a:t>
            </a:r>
            <a:r>
              <a:rPr lang="en-US" sz="1800" b="1" i="1" u="none" strike="noStrike" baseline="0" dirty="0"/>
              <a:t>turtle, rabbit, squirrel</a:t>
            </a:r>
            <a:r>
              <a:rPr lang="en-US" sz="1800" b="0" i="1" u="none" strike="noStrike" baseline="0" dirty="0"/>
              <a:t>,</a:t>
            </a:r>
          </a:p>
          <a:p>
            <a:pPr marL="0" indent="0">
              <a:buNone/>
            </a:pPr>
            <a:r>
              <a:rPr lang="en-US" sz="1800" b="0" i="1" u="none" strike="noStrike" baseline="0" dirty="0"/>
              <a:t>into your classroom. It is a happy world for the children. In China, you see the conditions.</a:t>
            </a:r>
          </a:p>
          <a:p>
            <a:pPr marL="0" indent="0">
              <a:buNone/>
            </a:pPr>
            <a:r>
              <a:rPr lang="en-US" sz="1800" b="0" i="1" u="none" strike="noStrike" baseline="0" dirty="0"/>
              <a:t>Especially here, not very good. Even if we want to some activities, the space is not enough. Too</a:t>
            </a:r>
          </a:p>
          <a:p>
            <a:pPr marL="0" indent="0">
              <a:buNone/>
            </a:pPr>
            <a:r>
              <a:rPr lang="en-US" sz="1800" b="0" i="1" u="none" strike="noStrike" baseline="0" dirty="0"/>
              <a:t>many students, but the space is very limited. And some, sometimes we'd like to use some scenes</a:t>
            </a:r>
          </a:p>
          <a:p>
            <a:pPr marL="0" indent="0">
              <a:buNone/>
            </a:pPr>
            <a:r>
              <a:rPr lang="en-US" sz="1800" b="0" i="1" u="none" strike="noStrike" baseline="0" dirty="0"/>
              <a:t>(art) that we all make. It makes a class, very interesting. We can have the material. (</a:t>
            </a:r>
            <a:r>
              <a:rPr lang="en-US" sz="1800" b="0" i="1" u="none" strike="noStrike" baseline="0" dirty="0" err="1"/>
              <a:t>Gansus</a:t>
            </a:r>
            <a:r>
              <a:rPr lang="en-US" sz="1800" b="0" i="1" u="none" strike="noStrike" baseline="0" dirty="0"/>
              <a:t> Focus Group 2, 1:43)</a:t>
            </a:r>
          </a:p>
          <a:p>
            <a:pPr marL="0" indent="0">
              <a:buNone/>
            </a:pPr>
            <a:endParaRPr lang="en-US" sz="1800" i="1" dirty="0"/>
          </a:p>
          <a:p>
            <a:r>
              <a:rPr lang="en-US" sz="1800" i="0" u="none" strike="noStrike" baseline="0" dirty="0"/>
              <a:t>What meaning can be given?</a:t>
            </a:r>
            <a:endParaRPr lang="en-CA" sz="1800" dirty="0"/>
          </a:p>
        </p:txBody>
      </p:sp>
    </p:spTree>
    <p:extLst>
      <p:ext uri="{BB962C8B-B14F-4D97-AF65-F5344CB8AC3E}">
        <p14:creationId xmlns:p14="http://schemas.microsoft.com/office/powerpoint/2010/main" val="268457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39212-6151-473D-ADA1-2D05E9CA38F3}"/>
              </a:ext>
            </a:extLst>
          </p:cNvPr>
          <p:cNvSpPr>
            <a:spLocks noGrp="1"/>
          </p:cNvSpPr>
          <p:nvPr>
            <p:ph type="title"/>
          </p:nvPr>
        </p:nvSpPr>
        <p:spPr>
          <a:xfrm>
            <a:off x="838200" y="631825"/>
            <a:ext cx="10515600" cy="1325563"/>
          </a:xfrm>
        </p:spPr>
        <p:txBody>
          <a:bodyPr>
            <a:normAutofit/>
          </a:bodyPr>
          <a:lstStyle/>
          <a:p>
            <a:r>
              <a:rPr lang="en-CA" dirty="0"/>
              <a:t>Vignette 2: “I want to be honest with people.</a:t>
            </a:r>
          </a:p>
        </p:txBody>
      </p:sp>
      <p:sp>
        <p:nvSpPr>
          <p:cNvPr id="3" name="Content Placeholder 2">
            <a:extLst>
              <a:ext uri="{FF2B5EF4-FFF2-40B4-BE49-F238E27FC236}">
                <a16:creationId xmlns:a16="http://schemas.microsoft.com/office/drawing/2014/main" id="{C222BA47-9655-42AE-A87D-DA338244C1BB}"/>
              </a:ext>
            </a:extLst>
          </p:cNvPr>
          <p:cNvSpPr>
            <a:spLocks noGrp="1"/>
          </p:cNvSpPr>
          <p:nvPr>
            <p:ph idx="1"/>
          </p:nvPr>
        </p:nvSpPr>
        <p:spPr>
          <a:xfrm>
            <a:off x="838200" y="1670180"/>
            <a:ext cx="10515600" cy="4258982"/>
          </a:xfrm>
        </p:spPr>
        <p:txBody>
          <a:bodyPr>
            <a:noAutofit/>
          </a:bodyPr>
          <a:lstStyle/>
          <a:p>
            <a:pPr marL="0" indent="0" rtl="0">
              <a:spcBef>
                <a:spcPts val="0"/>
              </a:spcBef>
              <a:spcAft>
                <a:spcPts val="600"/>
              </a:spcAft>
              <a:buNone/>
            </a:pPr>
            <a:r>
              <a:rPr lang="en-US" sz="1600" dirty="0"/>
              <a:t>Unspoken tensions about program content and program delivery in data collection</a:t>
            </a:r>
          </a:p>
          <a:p>
            <a:pPr rtl="0">
              <a:spcBef>
                <a:spcPts val="0"/>
              </a:spcBef>
              <a:spcAft>
                <a:spcPts val="600"/>
              </a:spcAft>
            </a:pPr>
            <a:r>
              <a:rPr lang="en-US" sz="1600" i="1" dirty="0"/>
              <a:t>Interviewer (I)</a:t>
            </a:r>
            <a:r>
              <a:rPr lang="en-US" sz="1600" b="0" i="1" u="none" dirty="0">
                <a:effectLst/>
              </a:rPr>
              <a:t>: Did you find it </a:t>
            </a:r>
            <a:r>
              <a:rPr lang="en-US" sz="1600" i="1" dirty="0"/>
              <a:t>(training in Beijing University of Language and Culture prior to leaving China) </a:t>
            </a:r>
            <a:r>
              <a:rPr lang="en-US" sz="1600" b="0" i="1" u="none" dirty="0">
                <a:effectLst/>
              </a:rPr>
              <a:t>helpful?</a:t>
            </a:r>
            <a:endParaRPr lang="en-US" sz="1600" b="0" i="1" dirty="0">
              <a:effectLst/>
            </a:endParaRPr>
          </a:p>
          <a:p>
            <a:pPr rtl="0">
              <a:spcBef>
                <a:spcPts val="0"/>
              </a:spcBef>
              <a:spcAft>
                <a:spcPts val="600"/>
              </a:spcAft>
            </a:pPr>
            <a:r>
              <a:rPr lang="en-US" sz="1600" b="0" i="1" u="none" dirty="0">
                <a:effectLst/>
              </a:rPr>
              <a:t>Luke (L): A little.</a:t>
            </a:r>
            <a:endParaRPr lang="en-US" sz="1600" b="0" i="1" dirty="0">
              <a:effectLst/>
            </a:endParaRPr>
          </a:p>
          <a:p>
            <a:pPr rtl="0">
              <a:spcBef>
                <a:spcPts val="0"/>
              </a:spcBef>
              <a:spcAft>
                <a:spcPts val="600"/>
              </a:spcAft>
            </a:pPr>
            <a:r>
              <a:rPr lang="en-US" sz="1600" i="1" dirty="0"/>
              <a:t>I</a:t>
            </a:r>
            <a:r>
              <a:rPr lang="en-US" sz="1600" b="0" i="1" u="none" dirty="0">
                <a:effectLst/>
              </a:rPr>
              <a:t>: Ok. How so?</a:t>
            </a:r>
          </a:p>
          <a:p>
            <a:pPr rtl="0">
              <a:spcBef>
                <a:spcPts val="0"/>
              </a:spcBef>
              <a:spcAft>
                <a:spcPts val="600"/>
              </a:spcAft>
            </a:pPr>
            <a:r>
              <a:rPr lang="en-US" sz="1600" b="0" i="1" u="none" dirty="0">
                <a:effectLst/>
              </a:rPr>
              <a:t>L: (Long pause…silence)</a:t>
            </a:r>
          </a:p>
          <a:p>
            <a:pPr rtl="0">
              <a:spcBef>
                <a:spcPts val="0"/>
              </a:spcBef>
              <a:spcAft>
                <a:spcPts val="600"/>
              </a:spcAft>
            </a:pPr>
            <a:r>
              <a:rPr lang="en-US" sz="1600" i="1" dirty="0"/>
              <a:t>I: </a:t>
            </a:r>
            <a:r>
              <a:rPr lang="en-US" sz="1600" b="0" i="1" u="none" dirty="0">
                <a:effectLst/>
              </a:rPr>
              <a:t>It doesn’t matter, you don’t have to tell me. So, you said a little. </a:t>
            </a:r>
            <a:r>
              <a:rPr lang="en-US" sz="1600" i="1" dirty="0"/>
              <a:t>C</a:t>
            </a:r>
            <a:r>
              <a:rPr lang="en-US" sz="1600" b="0" i="1" u="none" dirty="0">
                <a:effectLst/>
              </a:rPr>
              <a:t>an you tell me </a:t>
            </a:r>
            <a:r>
              <a:rPr lang="en-US" sz="1600" i="1" dirty="0"/>
              <a:t>a little more about your experience there</a:t>
            </a:r>
            <a:r>
              <a:rPr lang="en-US" sz="1600" b="0" i="1" u="none" dirty="0">
                <a:effectLst/>
              </a:rPr>
              <a:t>?</a:t>
            </a:r>
            <a:endParaRPr lang="en-US" sz="1600" b="0" i="1" dirty="0">
              <a:effectLst/>
            </a:endParaRPr>
          </a:p>
          <a:p>
            <a:pPr rtl="0">
              <a:spcBef>
                <a:spcPts val="0"/>
              </a:spcBef>
              <a:spcAft>
                <a:spcPts val="600"/>
              </a:spcAft>
            </a:pPr>
            <a:r>
              <a:rPr lang="en-US" sz="1600" b="0" i="1" u="none" dirty="0">
                <a:effectLst/>
              </a:rPr>
              <a:t>L: I don’t know (laughing….pause).</a:t>
            </a:r>
            <a:endParaRPr lang="en-US" sz="1600" b="0" i="1" dirty="0">
              <a:effectLst/>
            </a:endParaRPr>
          </a:p>
          <a:p>
            <a:pPr rtl="0">
              <a:spcBef>
                <a:spcPts val="0"/>
              </a:spcBef>
              <a:spcAft>
                <a:spcPts val="600"/>
              </a:spcAft>
            </a:pPr>
            <a:r>
              <a:rPr lang="en-US" sz="1600" i="1" dirty="0"/>
              <a:t>I</a:t>
            </a:r>
            <a:r>
              <a:rPr lang="en-US" sz="1600" b="0" i="1" u="none" dirty="0">
                <a:effectLst/>
              </a:rPr>
              <a:t>: Ok. That’s ok. (laughing). </a:t>
            </a:r>
            <a:endParaRPr lang="en-US" sz="1600" b="0" i="1" dirty="0">
              <a:effectLst/>
            </a:endParaRPr>
          </a:p>
          <a:p>
            <a:pPr rtl="0">
              <a:spcBef>
                <a:spcPts val="0"/>
              </a:spcBef>
              <a:spcAft>
                <a:spcPts val="600"/>
              </a:spcAft>
            </a:pPr>
            <a:r>
              <a:rPr lang="en-US" sz="1600" b="0" i="1" u="none" dirty="0">
                <a:effectLst/>
              </a:rPr>
              <a:t>L: Because </a:t>
            </a:r>
            <a:r>
              <a:rPr lang="en-US" sz="1600" b="1" i="1" u="none" dirty="0">
                <a:effectLst/>
              </a:rPr>
              <a:t>I want to be honest with people</a:t>
            </a:r>
            <a:r>
              <a:rPr lang="en-US" sz="1600" b="0" i="1" u="none" dirty="0">
                <a:effectLst/>
              </a:rPr>
              <a:t>. Most people answer this questions, I guess, well they will say I think it was a great help for them, but to be honest, I don’t think so….I think Beijing was to make us, to train us to be a student. To train us to sit for 8 hours…. Yes, but don’t forget, not only are we students, but we are also teachers. Sometimes I want to be a student, sometimes </a:t>
            </a:r>
            <a:r>
              <a:rPr lang="en-US" sz="1600" i="1" dirty="0"/>
              <a:t>I</a:t>
            </a:r>
            <a:r>
              <a:rPr lang="en-US" sz="1600" b="0" i="1" u="none" dirty="0">
                <a:effectLst/>
              </a:rPr>
              <a:t> want to be a teacher too. So sometimes I am a student, but outside of class, equal relations you and I, we have to learn from each other, we have respect for each other. If </a:t>
            </a:r>
            <a:r>
              <a:rPr lang="en-US" sz="1600" i="1" dirty="0"/>
              <a:t>I</a:t>
            </a:r>
            <a:r>
              <a:rPr lang="en-US" sz="1600" b="0" i="1" u="none" dirty="0">
                <a:effectLst/>
              </a:rPr>
              <a:t> find that </a:t>
            </a:r>
            <a:r>
              <a:rPr lang="en-US" sz="1600" b="0" i="1" u="none" dirty="0" err="1">
                <a:effectLst/>
              </a:rPr>
              <a:t>i</a:t>
            </a:r>
            <a:r>
              <a:rPr lang="en-US" sz="1600" b="0" i="1" u="none" dirty="0">
                <a:effectLst/>
              </a:rPr>
              <a:t> am not interested in what you teach, you should change your teaching style maybe</a:t>
            </a:r>
            <a:r>
              <a:rPr lang="en-US" sz="1600" i="1" dirty="0"/>
              <a:t> (August 16, 2016. L interview, 38:48)</a:t>
            </a:r>
            <a:r>
              <a:rPr lang="en-US" sz="1600" b="0" i="1" u="none" dirty="0">
                <a:effectLst/>
              </a:rPr>
              <a:t> </a:t>
            </a:r>
            <a:endParaRPr lang="en-US" sz="1600" i="0" u="none" strike="noStrike" baseline="0" dirty="0"/>
          </a:p>
          <a:p>
            <a:pPr>
              <a:spcBef>
                <a:spcPts val="0"/>
              </a:spcBef>
              <a:spcAft>
                <a:spcPts val="600"/>
              </a:spcAft>
            </a:pPr>
            <a:r>
              <a:rPr lang="en-US" sz="1600" i="0" u="none" strike="noStrike" baseline="0" dirty="0"/>
              <a:t>What meaning can be given to </a:t>
            </a:r>
            <a:r>
              <a:rPr lang="en-US" sz="1600" dirty="0"/>
              <a:t>the hesitant response and </a:t>
            </a:r>
            <a:r>
              <a:rPr lang="en-US" sz="1600" i="0" u="none" strike="noStrike" baseline="0" dirty="0"/>
              <a:t>the shift in subject positions?</a:t>
            </a:r>
          </a:p>
        </p:txBody>
      </p:sp>
    </p:spTree>
    <p:extLst>
      <p:ext uri="{BB962C8B-B14F-4D97-AF65-F5344CB8AC3E}">
        <p14:creationId xmlns:p14="http://schemas.microsoft.com/office/powerpoint/2010/main" val="46005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FF3D8-9BF6-4FE1-9A81-7C4B4B66AE16}"/>
              </a:ext>
            </a:extLst>
          </p:cNvPr>
          <p:cNvSpPr>
            <a:spLocks noGrp="1"/>
          </p:cNvSpPr>
          <p:nvPr>
            <p:ph type="title"/>
          </p:nvPr>
        </p:nvSpPr>
        <p:spPr>
          <a:xfrm>
            <a:off x="838200" y="631825"/>
            <a:ext cx="10515600" cy="1325563"/>
          </a:xfrm>
        </p:spPr>
        <p:txBody>
          <a:bodyPr>
            <a:normAutofit/>
          </a:bodyPr>
          <a:lstStyle/>
          <a:p>
            <a:r>
              <a:rPr lang="en-CA" dirty="0"/>
              <a:t>Vignette 3: “You should learn something from China.”</a:t>
            </a:r>
          </a:p>
        </p:txBody>
      </p:sp>
      <p:sp>
        <p:nvSpPr>
          <p:cNvPr id="3" name="Content Placeholder 2">
            <a:extLst>
              <a:ext uri="{FF2B5EF4-FFF2-40B4-BE49-F238E27FC236}">
                <a16:creationId xmlns:a16="http://schemas.microsoft.com/office/drawing/2014/main" id="{8416BB30-0E8F-4383-BEDD-4C9F42584EE7}"/>
              </a:ext>
            </a:extLst>
          </p:cNvPr>
          <p:cNvSpPr>
            <a:spLocks noGrp="1"/>
          </p:cNvSpPr>
          <p:nvPr>
            <p:ph idx="1"/>
          </p:nvPr>
        </p:nvSpPr>
        <p:spPr>
          <a:xfrm>
            <a:off x="838200" y="2057400"/>
            <a:ext cx="10515600" cy="3871762"/>
          </a:xfrm>
        </p:spPr>
        <p:txBody>
          <a:bodyPr>
            <a:normAutofit/>
          </a:bodyPr>
          <a:lstStyle/>
          <a:p>
            <a:pPr rtl="0">
              <a:spcBef>
                <a:spcPts val="0"/>
              </a:spcBef>
              <a:spcAft>
                <a:spcPts val="600"/>
              </a:spcAft>
            </a:pPr>
            <a:r>
              <a:rPr lang="en-US" sz="1800" b="0" u="none" strike="noStrike" dirty="0">
                <a:effectLst/>
              </a:rPr>
              <a:t>Minority voices resisting and contesting imposed identities </a:t>
            </a:r>
            <a:endParaRPr lang="en-US" sz="1800" i="1" dirty="0"/>
          </a:p>
          <a:p>
            <a:pPr rtl="0">
              <a:spcBef>
                <a:spcPts val="0"/>
              </a:spcBef>
              <a:spcAft>
                <a:spcPts val="600"/>
              </a:spcAft>
            </a:pPr>
            <a:endParaRPr lang="en-US" sz="1800" i="1" dirty="0"/>
          </a:p>
          <a:p>
            <a:pPr rtl="0">
              <a:spcBef>
                <a:spcPts val="0"/>
              </a:spcBef>
              <a:spcAft>
                <a:spcPts val="600"/>
              </a:spcAft>
            </a:pPr>
            <a:r>
              <a:rPr lang="en-US" sz="1800" i="1" dirty="0"/>
              <a:t>I</a:t>
            </a:r>
            <a:r>
              <a:rPr lang="en-US" sz="1800" b="0" i="1" u="none" strike="noStrike" dirty="0">
                <a:effectLst/>
              </a:rPr>
              <a:t>: If you can maybe say in one sentence or a few sentences, your overall experience here in the program.</a:t>
            </a:r>
            <a:endParaRPr lang="en-US" sz="1800" b="0" i="1" dirty="0">
              <a:effectLst/>
            </a:endParaRPr>
          </a:p>
          <a:p>
            <a:pPr rtl="0">
              <a:spcBef>
                <a:spcPts val="0"/>
              </a:spcBef>
              <a:spcAft>
                <a:spcPts val="600"/>
              </a:spcAft>
            </a:pPr>
            <a:r>
              <a:rPr lang="en-US" sz="1800" b="0" i="1" u="none" strike="noStrike" dirty="0">
                <a:effectLst/>
              </a:rPr>
              <a:t>L: It’s a wonderful experience for me. It is the first time for me to go abroad, especially to go to a developed country. You gave us the opportunity to come here, it will change our idea of education for kids of course.</a:t>
            </a:r>
          </a:p>
          <a:p>
            <a:pPr rtl="0">
              <a:spcBef>
                <a:spcPts val="0"/>
              </a:spcBef>
              <a:spcAft>
                <a:spcPts val="600"/>
              </a:spcAft>
            </a:pPr>
            <a:r>
              <a:rPr lang="en-US" sz="1800" i="1" dirty="0"/>
              <a:t>I</a:t>
            </a:r>
            <a:r>
              <a:rPr lang="en-US" sz="1800" b="0" i="1" u="none" strike="noStrike" dirty="0">
                <a:effectLst/>
              </a:rPr>
              <a:t>: Do you think your students will appreciate your new teaching?</a:t>
            </a:r>
            <a:endParaRPr lang="en-US" sz="1800" b="0" i="1" dirty="0">
              <a:effectLst/>
            </a:endParaRPr>
          </a:p>
          <a:p>
            <a:pPr rtl="0">
              <a:spcBef>
                <a:spcPts val="0"/>
              </a:spcBef>
              <a:spcAft>
                <a:spcPts val="600"/>
              </a:spcAft>
            </a:pPr>
            <a:r>
              <a:rPr lang="en-US" sz="1800" b="0" i="1" u="none" strike="noStrike" dirty="0">
                <a:effectLst/>
              </a:rPr>
              <a:t>L: Yes of course. We have to learn something, but </a:t>
            </a:r>
            <a:r>
              <a:rPr lang="en-US" sz="1800" b="1" i="1" u="none" strike="noStrike" dirty="0">
                <a:effectLst/>
              </a:rPr>
              <a:t>you should learn something from China. </a:t>
            </a:r>
            <a:r>
              <a:rPr lang="en-US" sz="1800" b="0" i="1" u="none" strike="noStrike" dirty="0">
                <a:effectLst/>
              </a:rPr>
              <a:t>Why, you know why?... It mentioned from the TV report  last year, the UK needs the 40 math teacher. You know why? They have to learn something from China. You know most teacher, they need something, you know most young people are good at doing math.</a:t>
            </a:r>
            <a:r>
              <a:rPr lang="en-US" sz="1800" i="1" dirty="0"/>
              <a:t> (August 16, 2016. L interview, 43:20).</a:t>
            </a:r>
            <a:r>
              <a:rPr lang="en-US" sz="1800" b="0" i="1" dirty="0">
                <a:effectLst/>
              </a:rPr>
              <a:t/>
            </a:r>
            <a:br>
              <a:rPr lang="en-US" sz="1800" b="0" i="1" dirty="0">
                <a:effectLst/>
              </a:rPr>
            </a:br>
            <a:endParaRPr lang="en-US" sz="1800" b="0" dirty="0">
              <a:effectLst/>
            </a:endParaRPr>
          </a:p>
          <a:p>
            <a:pPr>
              <a:spcBef>
                <a:spcPts val="0"/>
              </a:spcBef>
              <a:spcAft>
                <a:spcPts val="600"/>
              </a:spcAft>
            </a:pPr>
            <a:r>
              <a:rPr lang="en-US" sz="1800" u="none" strike="noStrike" baseline="0" dirty="0"/>
              <a:t>Where do micro-counter narratives fit in broader program evaluation reporting which emphasizes dominant themes in relation to project objectives? </a:t>
            </a:r>
          </a:p>
          <a:p>
            <a:pPr rtl="0">
              <a:spcBef>
                <a:spcPts val="0"/>
              </a:spcBef>
              <a:spcAft>
                <a:spcPts val="600"/>
              </a:spcAft>
            </a:pPr>
            <a:endParaRPr lang="en-CA" sz="1500" dirty="0"/>
          </a:p>
        </p:txBody>
      </p:sp>
    </p:spTree>
    <p:extLst>
      <p:ext uri="{BB962C8B-B14F-4D97-AF65-F5344CB8AC3E}">
        <p14:creationId xmlns:p14="http://schemas.microsoft.com/office/powerpoint/2010/main" val="138659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DE0AA-BB88-4724-B209-C4B17A595AE0}"/>
              </a:ext>
            </a:extLst>
          </p:cNvPr>
          <p:cNvSpPr>
            <a:spLocks noGrp="1"/>
          </p:cNvSpPr>
          <p:nvPr>
            <p:ph type="title"/>
          </p:nvPr>
        </p:nvSpPr>
        <p:spPr>
          <a:xfrm>
            <a:off x="838200" y="631825"/>
            <a:ext cx="10515600" cy="1325563"/>
          </a:xfrm>
        </p:spPr>
        <p:txBody>
          <a:bodyPr>
            <a:normAutofit/>
          </a:bodyPr>
          <a:lstStyle/>
          <a:p>
            <a:r>
              <a:rPr lang="en-CA" dirty="0"/>
              <a:t>Overview</a:t>
            </a:r>
          </a:p>
        </p:txBody>
      </p:sp>
      <p:sp>
        <p:nvSpPr>
          <p:cNvPr id="3" name="Content Placeholder 2">
            <a:extLst>
              <a:ext uri="{FF2B5EF4-FFF2-40B4-BE49-F238E27FC236}">
                <a16:creationId xmlns:a16="http://schemas.microsoft.com/office/drawing/2014/main" id="{E12A4895-AFFF-48A8-B7C0-A63A42C736F5}"/>
              </a:ext>
            </a:extLst>
          </p:cNvPr>
          <p:cNvSpPr>
            <a:spLocks noGrp="1"/>
          </p:cNvSpPr>
          <p:nvPr>
            <p:ph idx="1"/>
          </p:nvPr>
        </p:nvSpPr>
        <p:spPr>
          <a:xfrm>
            <a:off x="838200" y="2057400"/>
            <a:ext cx="10515600" cy="3871762"/>
          </a:xfrm>
        </p:spPr>
        <p:txBody>
          <a:bodyPr>
            <a:normAutofit/>
          </a:bodyPr>
          <a:lstStyle/>
          <a:p>
            <a:r>
              <a:rPr lang="en-CA" sz="2400"/>
              <a:t>West China Program</a:t>
            </a:r>
          </a:p>
          <a:p>
            <a:r>
              <a:rPr lang="en-CA" sz="2400"/>
              <a:t>Participants and local context</a:t>
            </a:r>
          </a:p>
          <a:p>
            <a:r>
              <a:rPr lang="en-CA" sz="2400"/>
              <a:t>Epistemic dependency and the WCP Curriculum</a:t>
            </a:r>
          </a:p>
          <a:p>
            <a:r>
              <a:rPr lang="en-CA" sz="2400"/>
              <a:t>Findings from the WCP</a:t>
            </a:r>
          </a:p>
          <a:p>
            <a:r>
              <a:rPr lang="en-CA" sz="2400"/>
              <a:t>Methodological Problematics with program evaluation in Global ELT research</a:t>
            </a:r>
          </a:p>
          <a:p>
            <a:r>
              <a:rPr lang="en-CA" sz="2400"/>
              <a:t>Diffractive Data Analysis: Response-able Reading</a:t>
            </a:r>
          </a:p>
          <a:p>
            <a:r>
              <a:rPr lang="en-CA" sz="2400"/>
              <a:t>Data Vignettes</a:t>
            </a:r>
          </a:p>
          <a:p>
            <a:r>
              <a:rPr lang="en-CA" sz="2400"/>
              <a:t>Implications for Global ELT research</a:t>
            </a:r>
          </a:p>
          <a:p>
            <a:endParaRPr lang="en-CA" sz="2400"/>
          </a:p>
          <a:p>
            <a:endParaRPr lang="en-CA" sz="2400"/>
          </a:p>
          <a:p>
            <a:endParaRPr lang="en-CA" sz="2400"/>
          </a:p>
          <a:p>
            <a:endParaRPr lang="en-CA" sz="2400"/>
          </a:p>
        </p:txBody>
      </p:sp>
    </p:spTree>
    <p:extLst>
      <p:ext uri="{BB962C8B-B14F-4D97-AF65-F5344CB8AC3E}">
        <p14:creationId xmlns:p14="http://schemas.microsoft.com/office/powerpoint/2010/main" val="13046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6B834-B097-4614-8270-687E90B1CC32}"/>
              </a:ext>
            </a:extLst>
          </p:cNvPr>
          <p:cNvSpPr>
            <a:spLocks noGrp="1"/>
          </p:cNvSpPr>
          <p:nvPr>
            <p:ph type="title"/>
          </p:nvPr>
        </p:nvSpPr>
        <p:spPr>
          <a:xfrm>
            <a:off x="838200" y="631825"/>
            <a:ext cx="10515600" cy="1325563"/>
          </a:xfrm>
        </p:spPr>
        <p:txBody>
          <a:bodyPr>
            <a:normAutofit/>
          </a:bodyPr>
          <a:lstStyle/>
          <a:p>
            <a:r>
              <a:rPr lang="en-CA" dirty="0"/>
              <a:t>Response-able Reporting of Global ELT Research</a:t>
            </a:r>
          </a:p>
        </p:txBody>
      </p:sp>
      <p:sp>
        <p:nvSpPr>
          <p:cNvPr id="3" name="Content Placeholder 2">
            <a:extLst>
              <a:ext uri="{FF2B5EF4-FFF2-40B4-BE49-F238E27FC236}">
                <a16:creationId xmlns:a16="http://schemas.microsoft.com/office/drawing/2014/main" id="{7920D453-7002-4954-A42F-5C8CBC21284E}"/>
              </a:ext>
            </a:extLst>
          </p:cNvPr>
          <p:cNvSpPr>
            <a:spLocks noGrp="1"/>
          </p:cNvSpPr>
          <p:nvPr>
            <p:ph idx="1"/>
          </p:nvPr>
        </p:nvSpPr>
        <p:spPr>
          <a:xfrm>
            <a:off x="838200" y="2057400"/>
            <a:ext cx="10515600" cy="3871762"/>
          </a:xfrm>
        </p:spPr>
        <p:txBody>
          <a:bodyPr>
            <a:normAutofit/>
          </a:bodyPr>
          <a:lstStyle/>
          <a:p>
            <a:r>
              <a:rPr lang="en-US" sz="2400" dirty="0">
                <a:effectLst/>
                <a:latin typeface="AdvOT46dcae81"/>
                <a:ea typeface="Calibri" panose="020F0502020204030204" pitchFamily="34" charset="0"/>
                <a:cs typeface="AdvOT46dcae81"/>
              </a:rPr>
              <a:t>Research findings presented as dominant themes and fixed interpretations </a:t>
            </a:r>
            <a:r>
              <a:rPr lang="en-US" sz="2400" dirty="0">
                <a:latin typeface="AdvOT46dcae81"/>
                <a:ea typeface="Calibri" panose="020F0502020204030204" pitchFamily="34" charset="0"/>
                <a:cs typeface="AdvOT46dcae81"/>
              </a:rPr>
              <a:t>highlight a linear relationship and a unilateral uncontested transmission of knowledge from center to </a:t>
            </a:r>
            <a:r>
              <a:rPr lang="en-US" sz="2400" dirty="0">
                <a:latin typeface="Calibri" panose="020F0502020204030204" pitchFamily="34" charset="0"/>
                <a:ea typeface="Calibri" panose="020F0502020204030204" pitchFamily="34" charset="0"/>
                <a:cs typeface="AdvOT46dcae81"/>
              </a:rPr>
              <a:t>periphery</a:t>
            </a:r>
          </a:p>
          <a:p>
            <a:r>
              <a:rPr lang="en-US" sz="2400" dirty="0">
                <a:latin typeface="Calibri" panose="020F0502020204030204" pitchFamily="34" charset="0"/>
              </a:rPr>
              <a:t>For critical researchers, it is a q</a:t>
            </a:r>
            <a:r>
              <a:rPr lang="en-US" sz="2400" b="0" i="0" u="none" strike="noStrike" baseline="0" dirty="0">
                <a:latin typeface="Calibri" panose="020F0502020204030204" pitchFamily="34" charset="0"/>
              </a:rPr>
              <a:t>uestion of ethics and un-doing dominant </a:t>
            </a:r>
            <a:r>
              <a:rPr lang="en-US" sz="2400" dirty="0">
                <a:latin typeface="Calibri" panose="020F0502020204030204" pitchFamily="34" charset="0"/>
              </a:rPr>
              <a:t>discourses and non-essentializing subject positions </a:t>
            </a:r>
          </a:p>
          <a:p>
            <a:r>
              <a:rPr lang="en-US" sz="2400" dirty="0">
                <a:latin typeface="Calibri" panose="020F0502020204030204" pitchFamily="34" charset="0"/>
              </a:rPr>
              <a:t>Response-able methodologies al</a:t>
            </a:r>
            <a:r>
              <a:rPr lang="en-US" sz="2400" b="0" i="0" u="none" strike="noStrike" baseline="0" dirty="0">
                <a:latin typeface="Calibri" panose="020F0502020204030204" pitchFamily="34" charset="0"/>
              </a:rPr>
              <a:t>lows researchers to focus on messy data, and differences in the data rather than similarities, prevalence, or intended outcomes </a:t>
            </a:r>
          </a:p>
          <a:p>
            <a:r>
              <a:rPr lang="en-US" sz="2400" dirty="0">
                <a:latin typeface="Calibri" panose="020F0502020204030204" pitchFamily="34" charset="0"/>
              </a:rPr>
              <a:t>Doing so</a:t>
            </a:r>
            <a:r>
              <a:rPr lang="en-US" sz="2400" b="0" i="0" u="none" strike="noStrike" baseline="0" dirty="0">
                <a:latin typeface="Calibri" panose="020F0502020204030204" pitchFamily="34" charset="0"/>
              </a:rPr>
              <a:t> allows us to problematize essentialized concepts in Global ELT</a:t>
            </a:r>
            <a:endParaRPr lang="en-CA" sz="2400" dirty="0"/>
          </a:p>
          <a:p>
            <a:endParaRPr lang="en-CA" sz="2400" dirty="0"/>
          </a:p>
        </p:txBody>
      </p:sp>
    </p:spTree>
    <p:extLst>
      <p:ext uri="{BB962C8B-B14F-4D97-AF65-F5344CB8AC3E}">
        <p14:creationId xmlns:p14="http://schemas.microsoft.com/office/powerpoint/2010/main" val="1422804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8E818-F298-4C59-AA1F-63B44E814B89}"/>
              </a:ext>
            </a:extLst>
          </p:cNvPr>
          <p:cNvSpPr>
            <a:spLocks noGrp="1"/>
          </p:cNvSpPr>
          <p:nvPr>
            <p:ph type="title"/>
          </p:nvPr>
        </p:nvSpPr>
        <p:spPr>
          <a:xfrm>
            <a:off x="838200" y="631825"/>
            <a:ext cx="10515600" cy="1325563"/>
          </a:xfrm>
        </p:spPr>
        <p:txBody>
          <a:bodyPr>
            <a:normAutofit/>
          </a:bodyPr>
          <a:lstStyle/>
          <a:p>
            <a:r>
              <a:rPr lang="en-CA" dirty="0"/>
              <a:t>Thank you! </a:t>
            </a:r>
          </a:p>
        </p:txBody>
      </p:sp>
      <p:sp>
        <p:nvSpPr>
          <p:cNvPr id="3" name="Content Placeholder 2">
            <a:extLst>
              <a:ext uri="{FF2B5EF4-FFF2-40B4-BE49-F238E27FC236}">
                <a16:creationId xmlns:a16="http://schemas.microsoft.com/office/drawing/2014/main" id="{B950EA61-F928-481F-A329-162E5FFDBA19}"/>
              </a:ext>
            </a:extLst>
          </p:cNvPr>
          <p:cNvSpPr>
            <a:spLocks noGrp="1"/>
          </p:cNvSpPr>
          <p:nvPr>
            <p:ph idx="1"/>
          </p:nvPr>
        </p:nvSpPr>
        <p:spPr>
          <a:xfrm>
            <a:off x="838200" y="2057400"/>
            <a:ext cx="10515600" cy="3871762"/>
          </a:xfrm>
        </p:spPr>
        <p:txBody>
          <a:bodyPr>
            <a:normAutofit/>
          </a:bodyPr>
          <a:lstStyle/>
          <a:p>
            <a:r>
              <a:rPr lang="en-CA" sz="2400" dirty="0"/>
              <a:t>For questions and comments, please email us!</a:t>
            </a:r>
          </a:p>
          <a:p>
            <a:endParaRPr lang="en-CA" sz="2400" dirty="0"/>
          </a:p>
          <a:p>
            <a:r>
              <a:rPr lang="en-CA" sz="2400" dirty="0">
                <a:hlinkClick r:id="rId3"/>
              </a:rPr>
              <a:t>evasilop@uottawa.ca</a:t>
            </a:r>
            <a:endParaRPr lang="en-CA" sz="2400" dirty="0"/>
          </a:p>
          <a:p>
            <a:r>
              <a:rPr lang="en-CA" sz="2400" dirty="0">
                <a:hlinkClick r:id="rId4"/>
              </a:rPr>
              <a:t>dfleming@uottawa.ca</a:t>
            </a:r>
            <a:endParaRPr lang="en-CA" sz="2400" dirty="0"/>
          </a:p>
          <a:p>
            <a:endParaRPr lang="en-CA" sz="2400" dirty="0"/>
          </a:p>
        </p:txBody>
      </p:sp>
    </p:spTree>
    <p:extLst>
      <p:ext uri="{BB962C8B-B14F-4D97-AF65-F5344CB8AC3E}">
        <p14:creationId xmlns:p14="http://schemas.microsoft.com/office/powerpoint/2010/main" val="303232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883A6-2360-4576-8392-CC2820B05E28}"/>
              </a:ext>
            </a:extLst>
          </p:cNvPr>
          <p:cNvSpPr>
            <a:spLocks noGrp="1"/>
          </p:cNvSpPr>
          <p:nvPr>
            <p:ph type="title"/>
          </p:nvPr>
        </p:nvSpPr>
        <p:spPr>
          <a:xfrm>
            <a:off x="676835" y="320040"/>
            <a:ext cx="10515600" cy="1325563"/>
          </a:xfrm>
        </p:spPr>
        <p:txBody>
          <a:bodyPr>
            <a:normAutofit/>
          </a:bodyPr>
          <a:lstStyle/>
          <a:p>
            <a:r>
              <a:rPr lang="en-CA" dirty="0"/>
              <a:t>References and Bibliography</a:t>
            </a:r>
          </a:p>
        </p:txBody>
      </p:sp>
      <p:sp>
        <p:nvSpPr>
          <p:cNvPr id="3" name="Content Placeholder 2">
            <a:extLst>
              <a:ext uri="{FF2B5EF4-FFF2-40B4-BE49-F238E27FC236}">
                <a16:creationId xmlns:a16="http://schemas.microsoft.com/office/drawing/2014/main" id="{1EB4FE19-D4DE-4729-8C66-9AAB2569CE4C}"/>
              </a:ext>
            </a:extLst>
          </p:cNvPr>
          <p:cNvSpPr>
            <a:spLocks noGrp="1"/>
          </p:cNvSpPr>
          <p:nvPr>
            <p:ph idx="1"/>
          </p:nvPr>
        </p:nvSpPr>
        <p:spPr>
          <a:xfrm>
            <a:off x="676835" y="1262528"/>
            <a:ext cx="10515600" cy="3972859"/>
          </a:xfrm>
        </p:spPr>
        <p:txBody>
          <a:bodyPr>
            <a:normAutofit fontScale="32500" lnSpcReduction="20000"/>
          </a:bodyPr>
          <a:lstStyle/>
          <a:p>
            <a:pPr>
              <a:lnSpc>
                <a:spcPct val="120000"/>
              </a:lnSpc>
            </a:pPr>
            <a:endParaRPr lang="en-US" sz="1500" b="1" i="0" u="none" strike="noStrike" baseline="0" dirty="0"/>
          </a:p>
          <a:p>
            <a:pPr>
              <a:lnSpc>
                <a:spcPct val="120000"/>
              </a:lnSpc>
            </a:pPr>
            <a:endParaRPr lang="en-US" sz="1500" b="1" dirty="0"/>
          </a:p>
          <a:p>
            <a:pPr>
              <a:lnSpc>
                <a:spcPct val="120000"/>
              </a:lnSpc>
            </a:pPr>
            <a:endParaRPr lang="en-US" sz="1500" b="1" i="0" u="none" strike="noStrike" baseline="0" dirty="0"/>
          </a:p>
          <a:p>
            <a:pPr>
              <a:lnSpc>
                <a:spcPct val="120000"/>
              </a:lnSpc>
            </a:pPr>
            <a:r>
              <a:rPr lang="en-US" sz="1500" b="1" i="0" u="none" strike="noStrike" baseline="0" dirty="0"/>
              <a:t>Barad, K. (2007). </a:t>
            </a:r>
            <a:r>
              <a:rPr lang="en-US" sz="1500" b="1" i="1" u="none" strike="noStrike" baseline="0" dirty="0"/>
              <a:t>Meeting the universe halfway: Quantum physics and the entanglement of matter and meaning</a:t>
            </a:r>
            <a:r>
              <a:rPr lang="en-US" sz="1500" b="1" i="0" u="none" strike="noStrike" baseline="0" dirty="0"/>
              <a:t>. </a:t>
            </a:r>
            <a:r>
              <a:rPr lang="en-CA" sz="1500" b="1" i="0" u="none" strike="noStrike" baseline="0" dirty="0"/>
              <a:t>Durham: Duke University Press.</a:t>
            </a:r>
            <a:endParaRPr lang="en-US" sz="1500" b="1" i="0" dirty="0">
              <a:effectLst/>
            </a:endParaRPr>
          </a:p>
          <a:p>
            <a:pPr>
              <a:lnSpc>
                <a:spcPct val="120000"/>
              </a:lnSpc>
            </a:pPr>
            <a:r>
              <a:rPr lang="en-US" sz="1500" b="1" i="0" u="none" strike="noStrike" baseline="0" dirty="0" err="1"/>
              <a:t>Bozalek</a:t>
            </a:r>
            <a:r>
              <a:rPr lang="en-US" sz="1500" b="1" i="0" u="none" strike="noStrike" baseline="0" dirty="0"/>
              <a:t>, V., &amp; </a:t>
            </a:r>
            <a:r>
              <a:rPr lang="en-US" sz="1500" b="1" i="0" u="none" strike="noStrike" baseline="0" dirty="0" err="1"/>
              <a:t>Zembylas</a:t>
            </a:r>
            <a:r>
              <a:rPr lang="en-US" sz="1500" b="1" i="0" u="none" strike="noStrike" baseline="0" dirty="0"/>
              <a:t>, M. (2017) Towards a response-able pedagogy across higher education institutions in </a:t>
            </a:r>
            <a:r>
              <a:rPr lang="en-US" sz="1500" b="1" i="0" u="none" strike="noStrike" baseline="0" dirty="0" err="1"/>
              <a:t>postapartheid</a:t>
            </a:r>
            <a:r>
              <a:rPr lang="en-US" sz="1500" b="1" dirty="0"/>
              <a:t> </a:t>
            </a:r>
            <a:r>
              <a:rPr lang="en-US" sz="1500" b="1" i="0" u="none" strike="noStrike" baseline="0" dirty="0"/>
              <a:t>South Africa: An </a:t>
            </a:r>
            <a:r>
              <a:rPr lang="en-US" sz="1500" b="1" i="0" u="none" strike="noStrike" baseline="0" dirty="0" err="1"/>
              <a:t>ethico</a:t>
            </a:r>
            <a:r>
              <a:rPr lang="en-US" sz="1500" b="1" i="0" u="none" strike="noStrike" baseline="0" dirty="0"/>
              <a:t>-political analysis. </a:t>
            </a:r>
            <a:r>
              <a:rPr lang="en-US" sz="1500" b="1" i="1" u="none" strike="noStrike" baseline="0" dirty="0"/>
              <a:t>Education as Change</a:t>
            </a:r>
            <a:r>
              <a:rPr lang="en-US" sz="1500" b="1" i="0" u="none" strike="noStrike" baseline="0" dirty="0"/>
              <a:t>, 21(2), 62–85.</a:t>
            </a:r>
            <a:endParaRPr lang="en-US" sz="1500" b="1" i="0" dirty="0">
              <a:effectLst/>
            </a:endParaRPr>
          </a:p>
          <a:p>
            <a:pPr>
              <a:lnSpc>
                <a:spcPct val="120000"/>
              </a:lnSpc>
            </a:pPr>
            <a:r>
              <a:rPr lang="en-US" sz="1500" b="1" i="0" dirty="0" err="1">
                <a:effectLst/>
              </a:rPr>
              <a:t>Kumaravadivelu</a:t>
            </a:r>
            <a:r>
              <a:rPr lang="en-US" sz="1500" b="1" i="0" dirty="0">
                <a:effectLst/>
              </a:rPr>
              <a:t>, B. (2012). Individual identity, cultural globalization and teaching English as an international language: The case for an epistemic break. In L. </a:t>
            </a:r>
            <a:r>
              <a:rPr lang="en-US" sz="1500" b="1" i="0" dirty="0" err="1">
                <a:effectLst/>
              </a:rPr>
              <a:t>Alsagoff</a:t>
            </a:r>
            <a:r>
              <a:rPr lang="en-US" sz="1500" b="1" i="0" dirty="0">
                <a:effectLst/>
              </a:rPr>
              <a:t>, W. </a:t>
            </a:r>
            <a:r>
              <a:rPr lang="en-US" sz="1500" b="1" i="0" dirty="0" err="1">
                <a:effectLst/>
              </a:rPr>
              <a:t>Renandya</a:t>
            </a:r>
            <a:r>
              <a:rPr lang="en-US" sz="1500" b="1" i="0" dirty="0">
                <a:effectLst/>
              </a:rPr>
              <a:t>, G. Hu, &amp; S. L. </a:t>
            </a:r>
            <a:r>
              <a:rPr lang="en-US" sz="1500" b="1" i="0" dirty="0" err="1">
                <a:effectLst/>
              </a:rPr>
              <a:t>Mckay</a:t>
            </a:r>
            <a:r>
              <a:rPr lang="en-US" sz="1500" b="1" i="0" dirty="0">
                <a:effectLst/>
              </a:rPr>
              <a:t> (Eds.), </a:t>
            </a:r>
            <a:r>
              <a:rPr lang="en-US" sz="1500" b="1" i="1" dirty="0">
                <a:effectLst/>
              </a:rPr>
              <a:t>Teaching English as an international language: Principles and practices </a:t>
            </a:r>
            <a:r>
              <a:rPr lang="en-US" sz="1500" b="1" i="0" dirty="0">
                <a:effectLst/>
              </a:rPr>
              <a:t>(pp. 9-27). New York: Routledge.</a:t>
            </a:r>
            <a:endParaRPr lang="en-US" sz="1500" b="1" dirty="0"/>
          </a:p>
          <a:p>
            <a:pPr>
              <a:lnSpc>
                <a:spcPct val="120000"/>
              </a:lnSpc>
            </a:pPr>
            <a:r>
              <a:rPr lang="en-US" sz="1500" b="1" i="0" dirty="0" err="1">
                <a:effectLst/>
              </a:rPr>
              <a:t>Kumaravadivelu</a:t>
            </a:r>
            <a:r>
              <a:rPr lang="en-US" sz="1500" b="1" i="0" dirty="0">
                <a:effectLst/>
              </a:rPr>
              <a:t>, B. (2006). TESOL methods: Changing tracks, challenging trends. </a:t>
            </a:r>
            <a:r>
              <a:rPr lang="en-US" sz="1500" b="1" i="1" dirty="0">
                <a:effectLst/>
              </a:rPr>
              <a:t>TESOL quarterly</a:t>
            </a:r>
            <a:r>
              <a:rPr lang="en-US" sz="1500" b="1" i="0" dirty="0">
                <a:effectLst/>
              </a:rPr>
              <a:t>, </a:t>
            </a:r>
            <a:r>
              <a:rPr lang="en-US" sz="1500" b="1" i="1" dirty="0">
                <a:effectLst/>
              </a:rPr>
              <a:t>40</a:t>
            </a:r>
            <a:r>
              <a:rPr lang="en-US" sz="1500" b="1" i="0" dirty="0">
                <a:effectLst/>
              </a:rPr>
              <a:t>(1), 59-81.</a:t>
            </a:r>
          </a:p>
          <a:p>
            <a:pPr>
              <a:lnSpc>
                <a:spcPct val="120000"/>
              </a:lnSpc>
            </a:pPr>
            <a:r>
              <a:rPr lang="en-US" sz="1500" b="1" i="0" dirty="0">
                <a:effectLst/>
              </a:rPr>
              <a:t>Kiely, R. (2019). Evaluating English language teacher education </a:t>
            </a:r>
            <a:r>
              <a:rPr lang="en-US" sz="1500" b="1" i="0" dirty="0" err="1">
                <a:effectLst/>
              </a:rPr>
              <a:t>programmes</a:t>
            </a:r>
            <a:r>
              <a:rPr lang="en-US" sz="1500" b="1" i="0" dirty="0">
                <a:effectLst/>
              </a:rPr>
              <a:t>. In </a:t>
            </a:r>
            <a:r>
              <a:rPr lang="en-US" sz="1500" b="1" i="1" dirty="0">
                <a:effectLst/>
              </a:rPr>
              <a:t>The Routledge handbook of English language teacher education</a:t>
            </a:r>
            <a:r>
              <a:rPr lang="en-US" sz="1500" b="1" i="0" dirty="0">
                <a:effectLst/>
              </a:rPr>
              <a:t> (pp. 82-95). Routledge.</a:t>
            </a:r>
          </a:p>
          <a:p>
            <a:pPr>
              <a:lnSpc>
                <a:spcPct val="120000"/>
              </a:lnSpc>
            </a:pPr>
            <a:r>
              <a:rPr lang="en-CA" sz="1500" b="1" i="0" dirty="0" err="1">
                <a:effectLst/>
              </a:rPr>
              <a:t>Farzi</a:t>
            </a:r>
            <a:r>
              <a:rPr lang="en-CA" sz="1500" b="1" i="0" dirty="0">
                <a:effectLst/>
              </a:rPr>
              <a:t>, R., Romero, G. &amp; Fleming, D. (2021). Global English teaching: The multicultural and multilinguistic context of EFL teachers of rural China. In </a:t>
            </a:r>
            <a:r>
              <a:rPr lang="en-CA" sz="1500" b="1" i="0" dirty="0" err="1">
                <a:effectLst/>
              </a:rPr>
              <a:t>Selvi</a:t>
            </a:r>
            <a:r>
              <a:rPr lang="en-CA" sz="1500" b="1" i="0" dirty="0">
                <a:effectLst/>
              </a:rPr>
              <a:t>, A.F. &amp; Yazan, B. (Eds.), </a:t>
            </a:r>
            <a:r>
              <a:rPr lang="en-CA" sz="1500" b="1" i="1" dirty="0">
                <a:effectLst/>
              </a:rPr>
              <a:t>Language teacher education for global </a:t>
            </a:r>
            <a:r>
              <a:rPr lang="en-CA" sz="1500" b="1" i="1" dirty="0" err="1">
                <a:effectLst/>
              </a:rPr>
              <a:t>Englishes</a:t>
            </a:r>
            <a:r>
              <a:rPr lang="en-CA" sz="1500" b="1" i="1" dirty="0">
                <a:effectLst/>
              </a:rPr>
              <a:t>: A practical resource book </a:t>
            </a:r>
            <a:r>
              <a:rPr lang="en-CA" sz="1500" b="1" i="0" dirty="0">
                <a:effectLst/>
              </a:rPr>
              <a:t>(pp.38-43). New York: Routledge. </a:t>
            </a:r>
          </a:p>
          <a:p>
            <a:pPr>
              <a:lnSpc>
                <a:spcPct val="120000"/>
              </a:lnSpc>
            </a:pPr>
            <a:r>
              <a:rPr lang="en-CA" sz="1500" b="1" i="0" dirty="0">
                <a:effectLst/>
              </a:rPr>
              <a:t>Fleming, D. (2020). Decolonialization in the concrete: Honoring the expertise of local teachers in English as a foreign language contexts. In W. Tao &amp; I. Liyanage (Eds.), </a:t>
            </a:r>
            <a:r>
              <a:rPr lang="en-CA" sz="1500" b="1" i="1" dirty="0">
                <a:effectLst/>
              </a:rPr>
              <a:t>Multilingual education yearbook 2020 </a:t>
            </a:r>
            <a:r>
              <a:rPr lang="en-CA" sz="1500" b="1" i="0" dirty="0">
                <a:effectLst/>
              </a:rPr>
              <a:t>(pp.81-94). Melbourne: Deakin University Press (pp.81-94).</a:t>
            </a:r>
          </a:p>
          <a:p>
            <a:pPr>
              <a:lnSpc>
                <a:spcPct val="120000"/>
              </a:lnSpc>
            </a:pPr>
            <a:r>
              <a:rPr lang="en-CA" sz="1500" b="1" i="0" dirty="0">
                <a:effectLst/>
              </a:rPr>
              <a:t>Fleming, D. (2020) Problematizing language: English as an international language, the native speaker and Deleuze’s use of the notion of becoming. In </a:t>
            </a:r>
            <a:r>
              <a:rPr lang="en-CA" sz="1500" b="1" i="1" dirty="0">
                <a:effectLst/>
              </a:rPr>
              <a:t>The magic of language: Productivity in linguistics and language teaching </a:t>
            </a:r>
            <a:r>
              <a:rPr lang="en-CA" sz="1500" b="1" i="0" dirty="0">
                <a:effectLst/>
              </a:rPr>
              <a:t>(T. </a:t>
            </a:r>
            <a:r>
              <a:rPr lang="en-CA" sz="1500" b="1" i="0" dirty="0" err="1">
                <a:effectLst/>
              </a:rPr>
              <a:t>Tinnefeld</a:t>
            </a:r>
            <a:r>
              <a:rPr lang="en-CA" sz="1500" b="1" i="0" dirty="0">
                <a:effectLst/>
              </a:rPr>
              <a:t>, Ed.), </a:t>
            </a:r>
            <a:r>
              <a:rPr lang="en-CA" sz="1500" b="1" i="0" dirty="0" err="1">
                <a:effectLst/>
              </a:rPr>
              <a:t>Saarbrücken</a:t>
            </a:r>
            <a:r>
              <a:rPr lang="en-CA" sz="1500" b="1" i="0" dirty="0">
                <a:effectLst/>
              </a:rPr>
              <a:t> Series on Linguistics and Language Methodology. Vol 11. </a:t>
            </a:r>
            <a:r>
              <a:rPr lang="en-CA" sz="1500" b="1" i="0" dirty="0" err="1">
                <a:effectLst/>
              </a:rPr>
              <a:t>Saarbrücken</a:t>
            </a:r>
            <a:r>
              <a:rPr lang="en-CA" sz="1500" b="1" i="0" dirty="0">
                <a:effectLst/>
              </a:rPr>
              <a:t>: Die Deutsche </a:t>
            </a:r>
            <a:r>
              <a:rPr lang="en-CA" sz="1500" b="1" i="0" dirty="0" err="1">
                <a:effectLst/>
              </a:rPr>
              <a:t>Nationalbibliothek</a:t>
            </a:r>
            <a:r>
              <a:rPr lang="en-CA" sz="1500" b="1" i="0" dirty="0">
                <a:effectLst/>
              </a:rPr>
              <a:t> (pp.109-120).</a:t>
            </a:r>
            <a:endParaRPr lang="en-US" sz="1500" b="1" i="0" dirty="0">
              <a:effectLst/>
            </a:endParaRPr>
          </a:p>
          <a:p>
            <a:pPr>
              <a:lnSpc>
                <a:spcPct val="120000"/>
              </a:lnSpc>
            </a:pPr>
            <a:r>
              <a:rPr lang="en-US" sz="1500" b="1" i="0" dirty="0">
                <a:effectLst/>
              </a:rPr>
              <a:t>Li, D., Zhang, X., &amp; Edwards, V. (2016). Innovation and change in English teaching in the western provinces of China: The impact of overseas training. In </a:t>
            </a:r>
            <a:r>
              <a:rPr lang="en-US" sz="1500" b="1" i="1" dirty="0">
                <a:effectLst/>
              </a:rPr>
              <a:t>Educational Development in Western China</a:t>
            </a:r>
            <a:r>
              <a:rPr lang="en-US" sz="1500" b="1" i="0" dirty="0">
                <a:effectLst/>
              </a:rPr>
              <a:t> (pp. 191-215). Brill Sense.</a:t>
            </a:r>
          </a:p>
          <a:p>
            <a:pPr>
              <a:lnSpc>
                <a:spcPct val="120000"/>
              </a:lnSpc>
            </a:pPr>
            <a:r>
              <a:rPr lang="en-US" sz="1500" b="1" i="0" dirty="0" err="1">
                <a:effectLst/>
              </a:rPr>
              <a:t>Murris</a:t>
            </a:r>
            <a:r>
              <a:rPr lang="en-US" sz="1500" b="1" i="0" dirty="0">
                <a:effectLst/>
              </a:rPr>
              <a:t>, K., &amp; </a:t>
            </a:r>
            <a:r>
              <a:rPr lang="en-US" sz="1500" b="1" i="0" dirty="0" err="1">
                <a:effectLst/>
              </a:rPr>
              <a:t>Bozalek</a:t>
            </a:r>
            <a:r>
              <a:rPr lang="en-US" sz="1500" b="1" i="0" dirty="0">
                <a:effectLst/>
              </a:rPr>
              <a:t>, V. (2019). Diffracting diffractive readings of texts as methodology: Some propositions. </a:t>
            </a:r>
            <a:r>
              <a:rPr lang="en-US" sz="1500" b="1" i="1" dirty="0">
                <a:effectLst/>
              </a:rPr>
              <a:t>Educational Philosophy and Theory</a:t>
            </a:r>
            <a:r>
              <a:rPr lang="en-US" sz="1500" b="1" i="0" dirty="0">
                <a:effectLst/>
              </a:rPr>
              <a:t>, </a:t>
            </a:r>
            <a:r>
              <a:rPr lang="en-US" sz="1500" b="1" i="1" dirty="0">
                <a:effectLst/>
              </a:rPr>
              <a:t>51</a:t>
            </a:r>
            <a:r>
              <a:rPr lang="en-US" sz="1500" b="1" i="0" dirty="0">
                <a:effectLst/>
              </a:rPr>
              <a:t>(14), 1504-1517.</a:t>
            </a:r>
          </a:p>
          <a:p>
            <a:pPr>
              <a:lnSpc>
                <a:spcPct val="120000"/>
              </a:lnSpc>
            </a:pPr>
            <a:r>
              <a:rPr lang="en-US" sz="1500" b="1" i="0" dirty="0">
                <a:effectLst/>
              </a:rPr>
              <a:t>Morgan, B. (2015). Language Teacher Education and the Developing World: </a:t>
            </a:r>
            <a:r>
              <a:rPr lang="en-US" sz="1500" b="1" i="0" dirty="0" err="1">
                <a:effectLst/>
              </a:rPr>
              <a:t>Exploring'Horizons</a:t>
            </a:r>
            <a:r>
              <a:rPr lang="en-US" sz="1500" b="1" i="0" dirty="0">
                <a:effectLst/>
              </a:rPr>
              <a:t> of </a:t>
            </a:r>
            <a:r>
              <a:rPr lang="en-US" sz="1500" b="1" i="0" dirty="0" err="1">
                <a:effectLst/>
              </a:rPr>
              <a:t>Possibility'for</a:t>
            </a:r>
            <a:r>
              <a:rPr lang="en-US" sz="1500" b="1" i="0" dirty="0">
                <a:effectLst/>
              </a:rPr>
              <a:t> Identity and Agency. </a:t>
            </a:r>
            <a:r>
              <a:rPr lang="en-US" sz="1500" b="1" i="1" dirty="0">
                <a:effectLst/>
              </a:rPr>
              <a:t>Linguistics &amp; the Human Sciences</a:t>
            </a:r>
            <a:r>
              <a:rPr lang="en-US" sz="1500" b="1" i="0" dirty="0">
                <a:effectLst/>
              </a:rPr>
              <a:t>, </a:t>
            </a:r>
            <a:r>
              <a:rPr lang="en-US" sz="1500" b="1" i="1" dirty="0">
                <a:effectLst/>
              </a:rPr>
              <a:t>11</a:t>
            </a:r>
            <a:r>
              <a:rPr lang="en-US" sz="1500" b="1" i="0" dirty="0">
                <a:effectLst/>
              </a:rPr>
              <a:t>(1).</a:t>
            </a:r>
          </a:p>
          <a:p>
            <a:pPr>
              <a:lnSpc>
                <a:spcPct val="120000"/>
              </a:lnSpc>
            </a:pPr>
            <a:r>
              <a:rPr lang="en-US" sz="1500" b="1" dirty="0"/>
              <a:t>Nguyen, X. N. C. M. and Walkinshaw, I. (2018) ‘Autonomy in Teaching Practice: Insights from Vietnamese English Language Teachers Trained in Inner-Circle Countries’. </a:t>
            </a:r>
            <a:r>
              <a:rPr lang="en-US" sz="1500" b="1" i="1" dirty="0"/>
              <a:t>Teachers and Teacher Education</a:t>
            </a:r>
            <a:r>
              <a:rPr lang="en-US" sz="1500" b="1" dirty="0"/>
              <a:t>, 69 21–32.</a:t>
            </a:r>
            <a:endParaRPr lang="en-US" sz="1500" b="1" i="0" dirty="0">
              <a:effectLst/>
            </a:endParaRPr>
          </a:p>
          <a:p>
            <a:pPr>
              <a:lnSpc>
                <a:spcPct val="120000"/>
              </a:lnSpc>
            </a:pPr>
            <a:r>
              <a:rPr lang="en-US" sz="1500" b="1" i="0" dirty="0">
                <a:effectLst/>
              </a:rPr>
              <a:t>Phillipson, R. (2012). Linguistic imperialism. </a:t>
            </a:r>
            <a:r>
              <a:rPr lang="en-US" sz="1500" b="1" i="1" dirty="0">
                <a:effectLst/>
              </a:rPr>
              <a:t>The encyclopedia of applied linguistics</a:t>
            </a:r>
            <a:r>
              <a:rPr lang="en-US" sz="1500" b="1" i="0" dirty="0">
                <a:effectLst/>
              </a:rPr>
              <a:t>, 1-7.</a:t>
            </a:r>
          </a:p>
          <a:p>
            <a:pPr>
              <a:lnSpc>
                <a:spcPct val="120000"/>
              </a:lnSpc>
            </a:pPr>
            <a:r>
              <a:rPr lang="en-US" sz="1500" b="1" i="0" dirty="0">
                <a:effectLst/>
              </a:rPr>
              <a:t>Wang, F., Clarke, A., &amp; Webb, A. S. (2019). Tailored for China: did it work? Reflections on an intensive study abroad </a:t>
            </a:r>
            <a:r>
              <a:rPr lang="en-US" sz="1500" b="1" i="0" dirty="0" err="1">
                <a:effectLst/>
              </a:rPr>
              <a:t>programme</a:t>
            </a:r>
            <a:r>
              <a:rPr lang="en-US" sz="1500" b="1" i="0" dirty="0">
                <a:effectLst/>
              </a:rPr>
              <a:t> for Chinese student teachers. </a:t>
            </a:r>
            <a:r>
              <a:rPr lang="en-US" sz="1500" b="1" i="1" dirty="0">
                <a:effectLst/>
              </a:rPr>
              <a:t>Teachers and Teaching</a:t>
            </a:r>
            <a:r>
              <a:rPr lang="en-US" sz="1500" b="1" i="0" dirty="0">
                <a:effectLst/>
              </a:rPr>
              <a:t>, </a:t>
            </a:r>
            <a:r>
              <a:rPr lang="en-US" sz="1500" b="1" i="1" dirty="0">
                <a:effectLst/>
              </a:rPr>
              <a:t>25</a:t>
            </a:r>
            <a:r>
              <a:rPr lang="en-US" sz="1500" b="1" i="0" dirty="0">
                <a:effectLst/>
              </a:rPr>
              <a:t>(7), 800-820.</a:t>
            </a:r>
            <a:endParaRPr lang="en-CA" sz="1500" b="1" dirty="0">
              <a:effectLst/>
              <a:ea typeface="Times New Roman" panose="02020603050405020304" pitchFamily="18" charset="0"/>
            </a:endParaRPr>
          </a:p>
          <a:p>
            <a:pPr>
              <a:lnSpc>
                <a:spcPct val="120000"/>
              </a:lnSpc>
            </a:pPr>
            <a:r>
              <a:rPr lang="en-CA" sz="1500" b="1" dirty="0"/>
              <a:t>Vasilopoulos, E., Romero, G., </a:t>
            </a:r>
            <a:r>
              <a:rPr lang="en-CA" sz="1500" b="1" dirty="0" err="1"/>
              <a:t>Farzi</a:t>
            </a:r>
            <a:r>
              <a:rPr lang="en-CA" sz="1500" b="1" dirty="0"/>
              <a:t>, R. &amp; Fleming, D. (2018, September). International English teacher  professional development in the interests of decolonization and peace. </a:t>
            </a:r>
            <a:r>
              <a:rPr lang="en-CA" sz="1500" b="1" i="1" dirty="0"/>
              <a:t>Critical Inquiry in Language Studies</a:t>
            </a:r>
            <a:r>
              <a:rPr lang="en-CA" sz="1500" b="1" dirty="0"/>
              <a:t>. </a:t>
            </a:r>
            <a:r>
              <a:rPr lang="en-CA" sz="1500" b="1" dirty="0" err="1"/>
              <a:t>doi</a:t>
            </a:r>
            <a:r>
              <a:rPr lang="en-CA" sz="1500" b="1" dirty="0"/>
              <a:t>: 10.1080/15427587.2018.1520599</a:t>
            </a:r>
            <a:endParaRPr lang="en-US" sz="1500" b="1" dirty="0"/>
          </a:p>
          <a:p>
            <a:pPr>
              <a:lnSpc>
                <a:spcPct val="120000"/>
              </a:lnSpc>
            </a:pPr>
            <a:r>
              <a:rPr lang="en-US" sz="1500" b="1" dirty="0"/>
              <a:t>Yukari </a:t>
            </a:r>
            <a:r>
              <a:rPr lang="en-US" sz="1500" b="1" dirty="0" err="1"/>
              <a:t>Takimoto</a:t>
            </a:r>
            <a:r>
              <a:rPr lang="en-US" sz="1500" b="1" dirty="0"/>
              <a:t>, A. (2017) ‘A Visit to Purgatory: Cultural Mismatch Between a Japanese International Teacher Candidate and her American Supervisors and Mentor Teachers’. </a:t>
            </a:r>
            <a:r>
              <a:rPr lang="en-US" sz="1500" b="1" i="1" dirty="0"/>
              <a:t>Teaching and Teacher Education, </a:t>
            </a:r>
            <a:r>
              <a:rPr lang="en-US" sz="1500" b="1" dirty="0"/>
              <a:t>68 200–209.</a:t>
            </a:r>
          </a:p>
          <a:p>
            <a:endParaRPr lang="en-US" sz="900" b="0" i="0" u="none" strike="noStrike" baseline="0" dirty="0"/>
          </a:p>
          <a:p>
            <a:endParaRPr lang="en-CA" sz="800" dirty="0"/>
          </a:p>
        </p:txBody>
      </p:sp>
    </p:spTree>
    <p:extLst>
      <p:ext uri="{BB962C8B-B14F-4D97-AF65-F5344CB8AC3E}">
        <p14:creationId xmlns:p14="http://schemas.microsoft.com/office/powerpoint/2010/main" val="372538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7850-2EB6-4CC7-9310-54A422DFF216}"/>
              </a:ext>
            </a:extLst>
          </p:cNvPr>
          <p:cNvSpPr>
            <a:spLocks noGrp="1"/>
          </p:cNvSpPr>
          <p:nvPr>
            <p:ph type="title"/>
          </p:nvPr>
        </p:nvSpPr>
        <p:spPr/>
        <p:txBody>
          <a:bodyPr/>
          <a:lstStyle/>
          <a:p>
            <a:endParaRPr lang="en-CA" dirty="0"/>
          </a:p>
        </p:txBody>
      </p:sp>
      <p:pic>
        <p:nvPicPr>
          <p:cNvPr id="5" name="Content Placeholder 4">
            <a:extLst>
              <a:ext uri="{FF2B5EF4-FFF2-40B4-BE49-F238E27FC236}">
                <a16:creationId xmlns:a16="http://schemas.microsoft.com/office/drawing/2014/main" id="{89050C07-1F38-4289-9A30-343422F97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522000"/>
            <a:ext cx="11264000" cy="6336000"/>
          </a:xfrm>
        </p:spPr>
      </p:pic>
    </p:spTree>
    <p:extLst>
      <p:ext uri="{BB962C8B-B14F-4D97-AF65-F5344CB8AC3E}">
        <p14:creationId xmlns:p14="http://schemas.microsoft.com/office/powerpoint/2010/main" val="108795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5BE4-E86A-4C35-B0D8-233C5B7D5306}"/>
              </a:ext>
            </a:extLst>
          </p:cNvPr>
          <p:cNvSpPr>
            <a:spLocks noGrp="1"/>
          </p:cNvSpPr>
          <p:nvPr>
            <p:ph type="title"/>
          </p:nvPr>
        </p:nvSpPr>
        <p:spPr/>
        <p:txBody>
          <a:bodyPr vert="horz" lIns="91440" tIns="45720" rIns="91440" bIns="45720" rtlCol="0" anchor="b">
            <a:normAutofit fontScale="90000"/>
          </a:bodyPr>
          <a:lstStyle/>
          <a:p>
            <a:r>
              <a:rPr lang="en-US" sz="4800" kern="1200" dirty="0">
                <a:solidFill>
                  <a:srgbClr val="FFFFFF"/>
                </a:solidFill>
                <a:latin typeface="+mj-lt"/>
                <a:ea typeface="+mj-ea"/>
                <a:cs typeface="+mj-cs"/>
              </a:rPr>
              <a:t>West China Project (WCP) 2015-2018</a:t>
            </a:r>
          </a:p>
        </p:txBody>
      </p:sp>
      <p:pic>
        <p:nvPicPr>
          <p:cNvPr id="10" name="Content Placeholder 9">
            <a:extLst>
              <a:ext uri="{FF2B5EF4-FFF2-40B4-BE49-F238E27FC236}">
                <a16:creationId xmlns:a16="http://schemas.microsoft.com/office/drawing/2014/main" id="{44DE877C-ACF7-4F71-89ED-C154B4EC683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95" t="331" r="-11401" b="20861"/>
          <a:stretch/>
        </p:blipFill>
        <p:spPr>
          <a:xfrm>
            <a:off x="3647553" y="196653"/>
            <a:ext cx="9468000" cy="4284000"/>
          </a:xfrm>
        </p:spPr>
      </p:pic>
      <p:sp>
        <p:nvSpPr>
          <p:cNvPr id="11" name="Text Placeholder 10">
            <a:extLst>
              <a:ext uri="{FF2B5EF4-FFF2-40B4-BE49-F238E27FC236}">
                <a16:creationId xmlns:a16="http://schemas.microsoft.com/office/drawing/2014/main" id="{DC0756F5-647B-44AA-A896-793A62B4C7A2}"/>
              </a:ext>
            </a:extLst>
          </p:cNvPr>
          <p:cNvSpPr>
            <a:spLocks noGrp="1"/>
          </p:cNvSpPr>
          <p:nvPr>
            <p:ph type="body" sz="half" idx="2"/>
          </p:nvPr>
        </p:nvSpPr>
        <p:spPr>
          <a:xfrm>
            <a:off x="3806432" y="4741200"/>
            <a:ext cx="8122324" cy="1600200"/>
          </a:xfrm>
        </p:spPr>
        <p:txBody>
          <a:bodyPr/>
          <a:lstStyle/>
          <a:p>
            <a:endParaRPr lang="en-CA" dirty="0"/>
          </a:p>
          <a:p>
            <a:r>
              <a:rPr lang="en-CA" sz="2400" dirty="0"/>
              <a:t>    </a:t>
            </a:r>
            <a:r>
              <a:rPr lang="en-CA" sz="2400" dirty="0">
                <a:solidFill>
                  <a:srgbClr val="002060"/>
                </a:solidFill>
              </a:rPr>
              <a:t>The WEST CHINA PROJECT at the UNIVERSITY of OTTAWA</a:t>
            </a:r>
          </a:p>
        </p:txBody>
      </p:sp>
      <p:pic>
        <p:nvPicPr>
          <p:cNvPr id="5" name="Picture 7">
            <a:extLst>
              <a:ext uri="{FF2B5EF4-FFF2-40B4-BE49-F238E27FC236}">
                <a16:creationId xmlns:a16="http://schemas.microsoft.com/office/drawing/2014/main" id="{4A1B7401-8943-44E3-ABA2-B187DBEDC3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25" r="12839"/>
          <a:stretch/>
        </p:blipFill>
        <p:spPr bwMode="auto">
          <a:xfrm>
            <a:off x="107577" y="3675529"/>
            <a:ext cx="3539976" cy="29858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D752701C-1BCB-47A1-B0E3-31F51B56E1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024" b="1"/>
          <a:stretch/>
        </p:blipFill>
        <p:spPr bwMode="auto">
          <a:xfrm>
            <a:off x="134169" y="196653"/>
            <a:ext cx="3535590" cy="29858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94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DFA813-94C8-4DDC-A509-8FC45F51236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Participant Demographics</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8159CF00-8694-49C3-A6CB-80B3741C9EAD}"/>
              </a:ext>
            </a:extLst>
          </p:cNvPr>
          <p:cNvPicPr>
            <a:picLocks noGrp="1" noChangeAspect="1"/>
          </p:cNvPicPr>
          <p:nvPr>
            <p:ph idx="1"/>
          </p:nvPr>
        </p:nvPicPr>
        <p:blipFill>
          <a:blip r:embed="rId3"/>
          <a:stretch>
            <a:fillRect/>
          </a:stretch>
        </p:blipFill>
        <p:spPr>
          <a:xfrm>
            <a:off x="2400894" y="2509911"/>
            <a:ext cx="7335113" cy="3997637"/>
          </a:xfrm>
          <a:prstGeom prst="rect">
            <a:avLst/>
          </a:prstGeom>
        </p:spPr>
      </p:pic>
    </p:spTree>
    <p:extLst>
      <p:ext uri="{BB962C8B-B14F-4D97-AF65-F5344CB8AC3E}">
        <p14:creationId xmlns:p14="http://schemas.microsoft.com/office/powerpoint/2010/main" val="319010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DB7BB-7186-4B02-B445-DDB5C9335374}"/>
              </a:ext>
            </a:extLst>
          </p:cNvPr>
          <p:cNvSpPr>
            <a:spLocks noGrp="1"/>
          </p:cNvSpPr>
          <p:nvPr>
            <p:ph type="title"/>
          </p:nvPr>
        </p:nvSpPr>
        <p:spPr>
          <a:xfrm>
            <a:off x="838200" y="631825"/>
            <a:ext cx="10515600" cy="1325563"/>
          </a:xfrm>
        </p:spPr>
        <p:txBody>
          <a:bodyPr>
            <a:normAutofit/>
          </a:bodyPr>
          <a:lstStyle/>
          <a:p>
            <a:r>
              <a:rPr lang="en-CA" dirty="0"/>
              <a:t>Local Teaching Context and Conditions</a:t>
            </a:r>
          </a:p>
        </p:txBody>
      </p:sp>
      <p:sp>
        <p:nvSpPr>
          <p:cNvPr id="3" name="Content Placeholder 2">
            <a:extLst>
              <a:ext uri="{FF2B5EF4-FFF2-40B4-BE49-F238E27FC236}">
                <a16:creationId xmlns:a16="http://schemas.microsoft.com/office/drawing/2014/main" id="{7597BD57-1532-455E-8658-F14222EDB508}"/>
              </a:ext>
            </a:extLst>
          </p:cNvPr>
          <p:cNvSpPr>
            <a:spLocks noGrp="1"/>
          </p:cNvSpPr>
          <p:nvPr>
            <p:ph idx="1"/>
          </p:nvPr>
        </p:nvSpPr>
        <p:spPr>
          <a:xfrm>
            <a:off x="838200" y="1578427"/>
            <a:ext cx="10515600" cy="4647747"/>
          </a:xfrm>
        </p:spPr>
        <p:txBody>
          <a:bodyPr>
            <a:normAutofit/>
          </a:bodyPr>
          <a:lstStyle/>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Overcrowded classes</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Limited resources (esp. IT)</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Centralized curricula using Beijing-based texts</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Teacher-centered methodology</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Grammar and writing focus</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Preparation for standardized tests (esp. written university entrance examinations)</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Challenging working conditions</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Policy: adopt speaking focus and communicative methodologies</a:t>
            </a:r>
            <a:endParaRPr lang="en-CA" sz="16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Rural Yunnan</a:t>
            </a:r>
            <a:r>
              <a:rPr lang="en-US" sz="1600" dirty="0">
                <a:ea typeface="Times New Roman" panose="02020603050405020304" pitchFamily="18" charset="0"/>
              </a:rPr>
              <a:t> and Gansu:</a:t>
            </a:r>
            <a:endParaRPr lang="en-CA" sz="1600" dirty="0">
              <a:effectLst/>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Very little interest in English or higher education</a:t>
            </a:r>
            <a:endParaRPr lang="en-CA" sz="1600" dirty="0">
              <a:effectLst/>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Highly multicultural and multilingual</a:t>
            </a:r>
            <a:endParaRPr lang="en-CA" sz="1600" dirty="0">
              <a:effectLst/>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Low S-ES</a:t>
            </a:r>
            <a:endParaRPr lang="en-CA" sz="1600" dirty="0">
              <a:effectLst/>
              <a:ea typeface="Times New Roman" panose="02020603050405020304" pitchFamily="18" charset="0"/>
            </a:endParaRPr>
          </a:p>
          <a:p>
            <a:pPr marL="742950" lvl="1" indent="-285750">
              <a:buFont typeface="Courier New" panose="02070309020205020404" pitchFamily="49" charset="0"/>
              <a:buChar char="o"/>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effectLst/>
                <a:ea typeface="Times New Roman" panose="02020603050405020304" pitchFamily="18" charset="0"/>
              </a:rPr>
              <a:t>Generational change</a:t>
            </a:r>
            <a:endParaRPr lang="en-CA" sz="1600" dirty="0">
              <a:effectLst/>
              <a:ea typeface="Times New Roman" panose="02020603050405020304" pitchFamily="18" charset="0"/>
            </a:endParaRPr>
          </a:p>
          <a:p>
            <a:endParaRPr lang="en-CA" sz="1300" dirty="0"/>
          </a:p>
        </p:txBody>
      </p:sp>
    </p:spTree>
    <p:extLst>
      <p:ext uri="{BB962C8B-B14F-4D97-AF65-F5344CB8AC3E}">
        <p14:creationId xmlns:p14="http://schemas.microsoft.com/office/powerpoint/2010/main" val="400195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EFC13-11E1-404F-9CBB-0905AE127096}"/>
              </a:ext>
            </a:extLst>
          </p:cNvPr>
          <p:cNvSpPr>
            <a:spLocks noGrp="1"/>
          </p:cNvSpPr>
          <p:nvPr>
            <p:ph type="title"/>
          </p:nvPr>
        </p:nvSpPr>
        <p:spPr>
          <a:xfrm>
            <a:off x="838200" y="631825"/>
            <a:ext cx="10515600" cy="1325563"/>
          </a:xfrm>
        </p:spPr>
        <p:txBody>
          <a:bodyPr>
            <a:normAutofit/>
          </a:bodyPr>
          <a:lstStyle/>
          <a:p>
            <a:r>
              <a:rPr lang="en-CA" dirty="0"/>
              <a:t>Teaching and Research to Un-do Epistemic Dependency</a:t>
            </a:r>
          </a:p>
        </p:txBody>
      </p:sp>
      <p:sp>
        <p:nvSpPr>
          <p:cNvPr id="3" name="Content Placeholder 2">
            <a:extLst>
              <a:ext uri="{FF2B5EF4-FFF2-40B4-BE49-F238E27FC236}">
                <a16:creationId xmlns:a16="http://schemas.microsoft.com/office/drawing/2014/main" id="{4AFBF2CC-539A-4E36-8AC1-AB985A370364}"/>
              </a:ext>
            </a:extLst>
          </p:cNvPr>
          <p:cNvSpPr>
            <a:spLocks noGrp="1"/>
          </p:cNvSpPr>
          <p:nvPr>
            <p:ph idx="1"/>
          </p:nvPr>
        </p:nvSpPr>
        <p:spPr>
          <a:xfrm>
            <a:off x="838200" y="2057400"/>
            <a:ext cx="10515600" cy="3871762"/>
          </a:xfrm>
        </p:spPr>
        <p:txBody>
          <a:bodyPr>
            <a:normAutofit/>
          </a:bodyPr>
          <a:lstStyle/>
          <a:p>
            <a:r>
              <a:rPr lang="en-US" sz="2200" dirty="0">
                <a:latin typeface="Calibri" panose="020F0502020204030204" pitchFamily="34" charset="0"/>
              </a:rPr>
              <a:t>Dynamics of marginalized groups from China (Outer circle nation/periphery) in a state-sponsored program, travelling to Canada (Inner circle nation/Centre) to learn English </a:t>
            </a:r>
          </a:p>
          <a:p>
            <a:r>
              <a:rPr lang="en-US" sz="2200" dirty="0">
                <a:latin typeface="Calibri" panose="020F0502020204030204" pitchFamily="34" charset="0"/>
              </a:rPr>
              <a:t>C</a:t>
            </a:r>
            <a:r>
              <a:rPr lang="en-US" sz="2200" b="0" i="0" u="none" strike="noStrike" baseline="0" dirty="0">
                <a:latin typeface="Calibri" panose="020F0502020204030204" pitchFamily="34" charset="0"/>
              </a:rPr>
              <a:t>urriculum designed to redress dominant ideologies and the unidirectional transmission of knowledge through a socio-culturally responsive ELT training curriculum that contended with the impact of Global English “on the formation of individual identities of English language learners, teachers, and teacher educators around the world” (</a:t>
            </a:r>
            <a:r>
              <a:rPr lang="en-US" sz="2200" b="0" i="0" u="none" strike="noStrike" baseline="0" dirty="0" err="1">
                <a:latin typeface="Calibri" panose="020F0502020204030204" pitchFamily="34" charset="0"/>
              </a:rPr>
              <a:t>Kumaravadivelu</a:t>
            </a:r>
            <a:r>
              <a:rPr lang="en-US" sz="2200" b="0" i="0" u="none" strike="noStrike" baseline="0" dirty="0">
                <a:latin typeface="Calibri" panose="020F0502020204030204" pitchFamily="34" charset="0"/>
              </a:rPr>
              <a:t>, 2012, p. 9).</a:t>
            </a:r>
            <a:endParaRPr lang="en-CA" sz="2200" dirty="0"/>
          </a:p>
          <a:p>
            <a:r>
              <a:rPr lang="en-CA" sz="2200" dirty="0"/>
              <a:t>Epistemic Dependency</a:t>
            </a:r>
            <a:r>
              <a:rPr lang="en-US" sz="2200" dirty="0">
                <a:latin typeface="Calibri" panose="020F0502020204030204" pitchFamily="34" charset="0"/>
              </a:rPr>
              <a:t> </a:t>
            </a:r>
            <a:r>
              <a:rPr lang="en-US" sz="2200" b="0" i="0" u="none" strike="noStrike" baseline="0" dirty="0">
                <a:latin typeface="Calibri" panose="020F0502020204030204" pitchFamily="34" charset="0"/>
              </a:rPr>
              <a:t>sustained through ideology (native speaker norms), terminology (EFL, ESL, EIL, etc.) and Western-dominated knowledge production (including center-based methods and notions of cultural competence) that are disseminated globally through the text-book and ELT industries</a:t>
            </a:r>
          </a:p>
        </p:txBody>
      </p:sp>
    </p:spTree>
    <p:extLst>
      <p:ext uri="{BB962C8B-B14F-4D97-AF65-F5344CB8AC3E}">
        <p14:creationId xmlns:p14="http://schemas.microsoft.com/office/powerpoint/2010/main" val="61327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58D04-864E-4551-B88A-59636500F2AB}"/>
              </a:ext>
            </a:extLst>
          </p:cNvPr>
          <p:cNvSpPr>
            <a:spLocks noGrp="1"/>
          </p:cNvSpPr>
          <p:nvPr>
            <p:ph type="title"/>
          </p:nvPr>
        </p:nvSpPr>
        <p:spPr>
          <a:xfrm>
            <a:off x="838200" y="631825"/>
            <a:ext cx="10515600" cy="1325563"/>
          </a:xfrm>
        </p:spPr>
        <p:txBody>
          <a:bodyPr>
            <a:normAutofit/>
          </a:bodyPr>
          <a:lstStyle/>
          <a:p>
            <a:r>
              <a:rPr lang="en-CA" dirty="0"/>
              <a:t>WCP Curriculum </a:t>
            </a:r>
          </a:p>
        </p:txBody>
      </p:sp>
      <p:sp>
        <p:nvSpPr>
          <p:cNvPr id="3" name="Content Placeholder 2">
            <a:extLst>
              <a:ext uri="{FF2B5EF4-FFF2-40B4-BE49-F238E27FC236}">
                <a16:creationId xmlns:a16="http://schemas.microsoft.com/office/drawing/2014/main" id="{E7C987F2-03B3-4201-930B-0186022BB81A}"/>
              </a:ext>
            </a:extLst>
          </p:cNvPr>
          <p:cNvSpPr>
            <a:spLocks noGrp="1"/>
          </p:cNvSpPr>
          <p:nvPr>
            <p:ph idx="1"/>
          </p:nvPr>
        </p:nvSpPr>
        <p:spPr>
          <a:xfrm>
            <a:off x="838200" y="2057400"/>
            <a:ext cx="10515600" cy="3871762"/>
          </a:xfrm>
        </p:spPr>
        <p:txBody>
          <a:bodyPr numCol="1">
            <a:normAutofit/>
          </a:bodyPr>
          <a:lstStyle/>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3-month residence stay at the University of Ottawa</a:t>
            </a: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Funded by the Chinese Scholarship Council</a:t>
            </a:r>
            <a:r>
              <a:rPr lang="en-CA" sz="1700" dirty="0">
                <a:ea typeface="Times New Roman" panose="02020603050405020304" pitchFamily="18" charset="0"/>
              </a:rPr>
              <a:t>, </a:t>
            </a:r>
            <a:r>
              <a:rPr lang="en-US" sz="1700" dirty="0">
                <a:ea typeface="Times New Roman" panose="02020603050405020304" pitchFamily="18" charset="0"/>
              </a:rPr>
              <a:t>p</a:t>
            </a:r>
            <a:r>
              <a:rPr lang="en-US" sz="1700" dirty="0">
                <a:effectLst/>
                <a:ea typeface="Times New Roman" panose="02020603050405020304" pitchFamily="18" charset="0"/>
              </a:rPr>
              <a:t>articipation by visiting Chinese scholar</a:t>
            </a:r>
            <a:r>
              <a:rPr lang="en-CA" sz="1700" dirty="0">
                <a:effectLst/>
                <a:ea typeface="Times New Roman" panose="02020603050405020304" pitchFamily="18" charset="0"/>
              </a:rPr>
              <a:t>, and </a:t>
            </a:r>
            <a:r>
              <a:rPr lang="en-US" sz="1700" dirty="0">
                <a:ea typeface="Times New Roman" panose="02020603050405020304" pitchFamily="18" charset="0"/>
              </a:rPr>
              <a:t>c</a:t>
            </a:r>
            <a:r>
              <a:rPr lang="en-US" sz="1700" dirty="0">
                <a:effectLst/>
                <a:ea typeface="Times New Roman" panose="02020603050405020304" pitchFamily="18" charset="0"/>
              </a:rPr>
              <a:t>urriculum developed in concert with the Chinese Embassy and the Beijing Foreign Languages and Culture University</a:t>
            </a:r>
            <a:endParaRPr lang="en-CA" sz="17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Early morning lectures on critical perspectives in SLA theory and research (10hrs/week)</a:t>
            </a:r>
          </a:p>
          <a:p>
            <a:pPr marL="34290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Late morning workshops for English acquisition (10hrs/week)</a:t>
            </a:r>
            <a:endParaRPr lang="en-CA" sz="17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Afternoon workshops on </a:t>
            </a:r>
            <a:r>
              <a:rPr lang="en-US" sz="1700" dirty="0">
                <a:ea typeface="Times New Roman" panose="02020603050405020304" pitchFamily="18" charset="0"/>
              </a:rPr>
              <a:t>SLA </a:t>
            </a:r>
            <a:r>
              <a:rPr lang="en-US" sz="1700" dirty="0">
                <a:effectLst/>
                <a:ea typeface="Times New Roman" panose="02020603050405020304" pitchFamily="18" charset="0"/>
              </a:rPr>
              <a:t>methods inspired by Post-Method Pedagogy (</a:t>
            </a:r>
            <a:r>
              <a:rPr lang="en-US" sz="1700" dirty="0" err="1">
                <a:effectLst/>
                <a:ea typeface="Times New Roman" panose="02020603050405020304" pitchFamily="18" charset="0"/>
              </a:rPr>
              <a:t>Kumaravadivelu</a:t>
            </a:r>
            <a:r>
              <a:rPr lang="en-US" sz="1700" dirty="0">
                <a:effectLst/>
                <a:ea typeface="Times New Roman" panose="02020603050405020304" pitchFamily="18" charset="0"/>
              </a:rPr>
              <a:t>, 2006)(15 </a:t>
            </a:r>
            <a:r>
              <a:rPr lang="en-US" sz="1700" dirty="0" err="1">
                <a:effectLst/>
                <a:ea typeface="Times New Roman" panose="02020603050405020304" pitchFamily="18" charset="0"/>
              </a:rPr>
              <a:t>hrs</a:t>
            </a:r>
            <a:r>
              <a:rPr lang="en-US" sz="1700" dirty="0">
                <a:effectLst/>
                <a:ea typeface="Times New Roman" panose="02020603050405020304" pitchFamily="18" charset="0"/>
              </a:rPr>
              <a:t>/ week)</a:t>
            </a:r>
            <a:endParaRPr lang="en-CA" sz="17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Led by the Faculty of Education with assistance from the Official Language and Bilingualism Institute</a:t>
            </a:r>
            <a:endParaRPr lang="en-CA" sz="17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Classroom observation facilitated by the Ottawa Catholic School Board and local First Nation (</a:t>
            </a:r>
            <a:r>
              <a:rPr lang="en-US" sz="1700" dirty="0" err="1">
                <a:effectLst/>
                <a:ea typeface="Times New Roman" panose="02020603050405020304" pitchFamily="18" charset="0"/>
              </a:rPr>
              <a:t>KItigen</a:t>
            </a:r>
            <a:r>
              <a:rPr lang="en-US" sz="1700" dirty="0">
                <a:effectLst/>
                <a:ea typeface="Times New Roman" panose="02020603050405020304" pitchFamily="18" charset="0"/>
              </a:rPr>
              <a:t> </a:t>
            </a:r>
            <a:r>
              <a:rPr lang="en-US" sz="1700" dirty="0" err="1">
                <a:effectLst/>
                <a:ea typeface="Times New Roman" panose="02020603050405020304" pitchFamily="18" charset="0"/>
              </a:rPr>
              <a:t>Zibi</a:t>
            </a:r>
            <a:r>
              <a:rPr lang="en-US" sz="1700" dirty="0">
                <a:effectLst/>
                <a:ea typeface="Times New Roman" panose="02020603050405020304" pitchFamily="18" charset="0"/>
              </a:rPr>
              <a:t>)</a:t>
            </a:r>
            <a:endParaRPr lang="en-CA" sz="17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Cultural exchanges; field-trips; conversation practice; computer lab work</a:t>
            </a:r>
            <a:endParaRPr lang="en-CA" sz="1700" dirty="0">
              <a:effectLst/>
              <a:ea typeface="Times New Roman" panose="02020603050405020304" pitchFamily="18" charset="0"/>
            </a:endParaRPr>
          </a:p>
          <a:p>
            <a:pPr marL="342900" lvl="0" indent="-342900">
              <a:buFont typeface="Symbol" panose="05050102010706020507" pitchFamily="18" charset="2"/>
              <a:buChar char=""/>
              <a:tabLst>
                <a:tab pos="-6705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ea typeface="Times New Roman" panose="02020603050405020304" pitchFamily="18" charset="0"/>
              </a:rPr>
              <a:t>Staff: Faculty; PhD students, undergraduates; manager</a:t>
            </a:r>
            <a:endParaRPr lang="en-CA" sz="1700" dirty="0">
              <a:effectLst/>
              <a:ea typeface="Times New Roman" panose="02020603050405020304" pitchFamily="18" charset="0"/>
            </a:endParaRPr>
          </a:p>
          <a:p>
            <a:pPr marL="0" indent="0">
              <a:buNone/>
            </a:pPr>
            <a:endParaRPr lang="en-CA" sz="1700" dirty="0"/>
          </a:p>
        </p:txBody>
      </p:sp>
    </p:spTree>
    <p:extLst>
      <p:ext uri="{BB962C8B-B14F-4D97-AF65-F5344CB8AC3E}">
        <p14:creationId xmlns:p14="http://schemas.microsoft.com/office/powerpoint/2010/main" val="241168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BCFA-5B09-47A5-8ADB-982E88303D47}"/>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Data Collection</a:t>
            </a:r>
          </a:p>
        </p:txBody>
      </p:sp>
      <p:pic>
        <p:nvPicPr>
          <p:cNvPr id="7" name="Content Placeholder 6" descr="Table&#10;&#10;Description automatically generated">
            <a:extLst>
              <a:ext uri="{FF2B5EF4-FFF2-40B4-BE49-F238E27FC236}">
                <a16:creationId xmlns:a16="http://schemas.microsoft.com/office/drawing/2014/main" id="{B3EEADC9-4B44-44C1-8825-4B1F00E63EAB}"/>
              </a:ext>
            </a:extLst>
          </p:cNvPr>
          <p:cNvPicPr>
            <a:picLocks noGrp="1" noChangeAspect="1"/>
          </p:cNvPicPr>
          <p:nvPr>
            <p:ph idx="1"/>
          </p:nvPr>
        </p:nvPicPr>
        <p:blipFill>
          <a:blip r:embed="rId3"/>
          <a:stretch>
            <a:fillRect/>
          </a:stretch>
        </p:blipFill>
        <p:spPr>
          <a:xfrm>
            <a:off x="4038600" y="1180994"/>
            <a:ext cx="7188199" cy="4492623"/>
          </a:xfrm>
          <a:prstGeom prst="rect">
            <a:avLst/>
          </a:prstGeom>
        </p:spPr>
      </p:pic>
    </p:spTree>
    <p:extLst>
      <p:ext uri="{BB962C8B-B14F-4D97-AF65-F5344CB8AC3E}">
        <p14:creationId xmlns:p14="http://schemas.microsoft.com/office/powerpoint/2010/main" val="2358233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2967</Words>
  <Application>Microsoft Office PowerPoint</Application>
  <PresentationFormat>Widescreen</PresentationFormat>
  <Paragraphs>270</Paragraphs>
  <Slides>22</Slides>
  <Notes>21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AdvOT1ef757c0</vt:lpstr>
      <vt:lpstr>AdvOT46dcae81</vt:lpstr>
      <vt:lpstr>AdvOT65f8a23b.I</vt:lpstr>
      <vt:lpstr>AdvTTc6ee16d2.I</vt:lpstr>
      <vt:lpstr>AdvTTec369687</vt:lpstr>
      <vt:lpstr>AdvTTec369687+20</vt:lpstr>
      <vt:lpstr>Arial</vt:lpstr>
      <vt:lpstr>Calibri</vt:lpstr>
      <vt:lpstr>Calibri Light</vt:lpstr>
      <vt:lpstr>Courier New</vt:lpstr>
      <vt:lpstr>Open Sans</vt:lpstr>
      <vt:lpstr>Segoe UI</vt:lpstr>
      <vt:lpstr>Symbol</vt:lpstr>
      <vt:lpstr>Times New Roman</vt:lpstr>
      <vt:lpstr>TimesNewRomanPS-ItalicMT</vt:lpstr>
      <vt:lpstr>TimesNewRomanPSMT</vt:lpstr>
      <vt:lpstr>Office Theme</vt:lpstr>
      <vt:lpstr> Epistemic Dependency in Global ELT: Problematizing the Reproduction of Educational Inequalities</vt:lpstr>
      <vt:lpstr>Overview</vt:lpstr>
      <vt:lpstr>PowerPoint Presentation</vt:lpstr>
      <vt:lpstr>West China Project (WCP) 2015-2018</vt:lpstr>
      <vt:lpstr>Participant Demographics</vt:lpstr>
      <vt:lpstr>Local Teaching Context and Conditions</vt:lpstr>
      <vt:lpstr>Teaching and Research to Un-do Epistemic Dependency</vt:lpstr>
      <vt:lpstr>WCP Curriculum </vt:lpstr>
      <vt:lpstr>Data Collection</vt:lpstr>
      <vt:lpstr>PowerPoint Presentation</vt:lpstr>
      <vt:lpstr>PowerPoint Presentation</vt:lpstr>
      <vt:lpstr>Methodological Problematic 1: Cause-Effect of Program Evaluation Research </vt:lpstr>
      <vt:lpstr>Methodological Problematic 2: Objectivity and Authenticity of Data</vt:lpstr>
      <vt:lpstr>Diffractive Data Analysis: Response-able Reading</vt:lpstr>
      <vt:lpstr>Response-able Methodologies</vt:lpstr>
      <vt:lpstr>Utility of Response-able Methodologies to WCP Research</vt:lpstr>
      <vt:lpstr>Vignette 1: Bibles, turtle, rabbit, squirrel</vt:lpstr>
      <vt:lpstr>Vignette 2: “I want to be honest with people.</vt:lpstr>
      <vt:lpstr>Vignette 3: “You should learn something from China.”</vt:lpstr>
      <vt:lpstr>Response-able Reporting of Global ELT Research</vt:lpstr>
      <vt:lpstr>Thank you! </vt:lpstr>
      <vt:lpstr>References and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AERA PEACE SIG 2021</dc:title>
  <dc:creator>Gene Vasilopoulos</dc:creator>
  <cp:lastModifiedBy>Douglas Fleming</cp:lastModifiedBy>
  <cp:revision>64</cp:revision>
  <dcterms:created xsi:type="dcterms:W3CDTF">2021-04-04T16:56:45Z</dcterms:created>
  <dcterms:modified xsi:type="dcterms:W3CDTF">2021-10-27T12:02:38Z</dcterms:modified>
</cp:coreProperties>
</file>