
<file path=[Content_Types].xml><?xml version="1.0" encoding="utf-8"?>
<Types xmlns="http://schemas.openxmlformats.org/package/2006/content-types">
  <Override PartName="/ppt/slideLayouts/slideLayout4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6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Default Extension="rels" ContentType="application/vnd.openxmlformats-package.relationship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9.xml" ContentType="application/vnd.openxmlformats-officedocument.presentationml.slide+xml"/>
  <Default Extension="xml" ContentType="application/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9.xml" ContentType="application/vnd.openxmlformats-officedocument.presentationml.slideLayout+xml"/>
  <Default Extension="jpeg" ContentType="image/jpeg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Default Extension="bin" ContentType="application/vnd.openxmlformats-officedocument.presentationml.printerSettings"/>
  <Override PartName="/ppt/slides/slide1.xml" ContentType="application/vnd.openxmlformats-officedocument.presentationml.slide+xml"/>
  <Override PartName="/ppt/slideLayouts/slideLayout2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slides/slide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756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1" r:id="rId8"/>
    <p:sldId id="262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588" autoAdjust="0"/>
    <p:restoredTop sz="94624" autoAdjust="0"/>
  </p:normalViewPr>
  <p:slideViewPr>
    <p:cSldViewPr>
      <p:cViewPr varScale="1">
        <p:scale>
          <a:sx n="115" d="100"/>
          <a:sy n="115" d="100"/>
        </p:scale>
        <p:origin x="-69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3BCAD-3DD5-47E6-A7D0-E8988E2259E3}" type="datetimeFigureOut">
              <a:rPr lang="en-US" smtClean="0"/>
              <a:pPr/>
              <a:t>2/3/11</a:t>
            </a:fld>
            <a:endParaRPr lang="en-CA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E1D41-0623-4522-8975-3FCE2EE935BF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3BCAD-3DD5-47E6-A7D0-E8988E2259E3}" type="datetimeFigureOut">
              <a:rPr lang="en-US" smtClean="0"/>
              <a:pPr/>
              <a:t>2/3/11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E1D41-0623-4522-8975-3FCE2EE935BF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3BCAD-3DD5-47E6-A7D0-E8988E2259E3}" type="datetimeFigureOut">
              <a:rPr lang="en-US" smtClean="0"/>
              <a:pPr/>
              <a:t>2/3/11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E1D41-0623-4522-8975-3FCE2EE935BF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3BCAD-3DD5-47E6-A7D0-E8988E2259E3}" type="datetimeFigureOut">
              <a:rPr lang="en-US" smtClean="0"/>
              <a:pPr/>
              <a:t>2/3/11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E1D41-0623-4522-8975-3FCE2EE935BF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3BCAD-3DD5-47E6-A7D0-E8988E2259E3}" type="datetimeFigureOut">
              <a:rPr lang="en-US" smtClean="0"/>
              <a:pPr/>
              <a:t>2/3/11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E1D41-0623-4522-8975-3FCE2EE935BF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3BCAD-3DD5-47E6-A7D0-E8988E2259E3}" type="datetimeFigureOut">
              <a:rPr lang="en-US" smtClean="0"/>
              <a:pPr/>
              <a:t>2/3/11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E1D41-0623-4522-8975-3FCE2EE935BF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3BCAD-3DD5-47E6-A7D0-E8988E2259E3}" type="datetimeFigureOut">
              <a:rPr lang="en-US" smtClean="0"/>
              <a:pPr/>
              <a:t>2/3/11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E1D41-0623-4522-8975-3FCE2EE935BF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3BCAD-3DD5-47E6-A7D0-E8988E2259E3}" type="datetimeFigureOut">
              <a:rPr lang="en-US" smtClean="0"/>
              <a:pPr/>
              <a:t>2/3/11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E1D41-0623-4522-8975-3FCE2EE935BF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3BCAD-3DD5-47E6-A7D0-E8988E2259E3}" type="datetimeFigureOut">
              <a:rPr lang="en-US" smtClean="0"/>
              <a:pPr/>
              <a:t>2/3/11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E1D41-0623-4522-8975-3FCE2EE935BF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3BCAD-3DD5-47E6-A7D0-E8988E2259E3}" type="datetimeFigureOut">
              <a:rPr lang="en-US" smtClean="0"/>
              <a:pPr/>
              <a:t>2/3/11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E1D41-0623-4522-8975-3FCE2EE935BF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3BCAD-3DD5-47E6-A7D0-E8988E2259E3}" type="datetimeFigureOut">
              <a:rPr lang="en-US" smtClean="0"/>
              <a:pPr/>
              <a:t>2/3/11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822E1D41-0623-4522-8975-3FCE2EE935BF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493BCAD-3DD5-47E6-A7D0-E8988E2259E3}" type="datetimeFigureOut">
              <a:rPr lang="en-US" smtClean="0"/>
              <a:pPr/>
              <a:t>2/3/11</a:t>
            </a:fld>
            <a:endParaRPr lang="en-CA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22E1D41-0623-4522-8975-3FCE2EE935BF}" type="slidenum">
              <a:rPr lang="en-CA" smtClean="0"/>
              <a:pPr/>
              <a:t>‹#›</a:t>
            </a:fld>
            <a:endParaRPr lang="en-CA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5" Type="http://schemas.openxmlformats.org/officeDocument/2006/relationships/image" Target="../media/image5.jpeg"/><Relationship Id="rId6" Type="http://schemas.openxmlformats.org/officeDocument/2006/relationships/image" Target="../media/image6.jpeg"/><Relationship Id="rId7" Type="http://schemas.openxmlformats.org/officeDocument/2006/relationships/image" Target="../media/image7.jpeg"/><Relationship Id="rId8" Type="http://schemas.openxmlformats.org/officeDocument/2006/relationships/image" Target="../media/image8.jpeg"/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jpeg"/><Relationship Id="rId3" Type="http://schemas.openxmlformats.org/officeDocument/2006/relationships/image" Target="../media/image11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Relationship Id="rId3" Type="http://schemas.openxmlformats.org/officeDocument/2006/relationships/image" Target="../media/image13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youtube.com/watch?v=qdUklkGYhrI" TargetMode="External"/><Relationship Id="rId3" Type="http://schemas.openxmlformats.org/officeDocument/2006/relationships/hyperlink" Target="http://www.youtube.com/watch?v=ONtNAKA97v8&amp;feature=related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4348" y="1928802"/>
            <a:ext cx="7772400" cy="1470025"/>
          </a:xfrm>
        </p:spPr>
        <p:txBody>
          <a:bodyPr>
            <a:noAutofit/>
          </a:bodyPr>
          <a:lstStyle/>
          <a:p>
            <a:pPr algn="ctr"/>
            <a:r>
              <a:rPr lang="en-CA" sz="6600" dirty="0" smtClean="0">
                <a:solidFill>
                  <a:schemeClr val="tx1"/>
                </a:solidFill>
              </a:rPr>
              <a:t>Equities In Physical Activity and Sport</a:t>
            </a:r>
            <a:endParaRPr lang="en-CA" sz="6600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CA" sz="6000" dirty="0" smtClean="0">
                <a:solidFill>
                  <a:schemeClr val="tx1"/>
                </a:solidFill>
              </a:rPr>
              <a:t>Main Issues of Focus</a:t>
            </a:r>
            <a:endParaRPr lang="en-CA" sz="6000" dirty="0">
              <a:solidFill>
                <a:schemeClr val="tx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142985"/>
            <a:ext cx="8043890" cy="785818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CA" dirty="0" smtClean="0"/>
              <a:t>SEXISM 	 GENDER 		RACISM  	CLASSISM</a:t>
            </a:r>
          </a:p>
          <a:p>
            <a:pPr>
              <a:buNone/>
            </a:pPr>
            <a:endParaRPr lang="en-CA" dirty="0" smtClean="0"/>
          </a:p>
          <a:p>
            <a:pPr>
              <a:buNone/>
            </a:pPr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</p:txBody>
      </p:sp>
      <p:pic>
        <p:nvPicPr>
          <p:cNvPr id="13" name="Picture 12" descr="UGA_GYMNASTIC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571612"/>
            <a:ext cx="3571900" cy="2857520"/>
          </a:xfrm>
          <a:prstGeom prst="rect">
            <a:avLst/>
          </a:prstGeom>
        </p:spPr>
      </p:pic>
      <p:pic>
        <p:nvPicPr>
          <p:cNvPr id="14" name="Picture 13" descr="SoccerTeam0708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68673" y="4071918"/>
            <a:ext cx="4175327" cy="2786082"/>
          </a:xfrm>
          <a:prstGeom prst="rect">
            <a:avLst/>
          </a:prstGeom>
        </p:spPr>
      </p:pic>
      <p:pic>
        <p:nvPicPr>
          <p:cNvPr id="15" name="Picture 14" descr="imagesCA3B58TN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57290" y="3536133"/>
            <a:ext cx="2214578" cy="3321867"/>
          </a:xfrm>
          <a:prstGeom prst="rect">
            <a:avLst/>
          </a:prstGeom>
        </p:spPr>
      </p:pic>
      <p:pic>
        <p:nvPicPr>
          <p:cNvPr id="16" name="Picture 15" descr="imagesCA9YRM3Z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286248" y="1714488"/>
            <a:ext cx="3286148" cy="3199670"/>
          </a:xfrm>
          <a:prstGeom prst="rect">
            <a:avLst/>
          </a:prstGeom>
        </p:spPr>
      </p:pic>
      <p:pic>
        <p:nvPicPr>
          <p:cNvPr id="17" name="Picture 16" descr="Hydel's%20Basketball%20Team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14282" y="1928802"/>
            <a:ext cx="5334009" cy="3300418"/>
          </a:xfrm>
          <a:prstGeom prst="rect">
            <a:avLst/>
          </a:prstGeom>
        </p:spPr>
      </p:pic>
      <p:pic>
        <p:nvPicPr>
          <p:cNvPr id="18" name="Picture 17" descr="O'Bryant_JV_Team_Pic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913717" y="2000240"/>
            <a:ext cx="4230283" cy="3033717"/>
          </a:xfrm>
          <a:prstGeom prst="rect">
            <a:avLst/>
          </a:prstGeom>
        </p:spPr>
      </p:pic>
      <p:pic>
        <p:nvPicPr>
          <p:cNvPr id="19" name="Picture 18" descr="team-canada-2009-disc-1-029-large.jp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214414" y="2956560"/>
            <a:ext cx="5201920" cy="3901440"/>
          </a:xfrm>
          <a:prstGeom prst="rect">
            <a:avLst/>
          </a:prstGeom>
        </p:spPr>
      </p:pic>
      <p:sp>
        <p:nvSpPr>
          <p:cNvPr id="20" name="Rectangle 19"/>
          <p:cNvSpPr/>
          <p:nvPr/>
        </p:nvSpPr>
        <p:spPr>
          <a:xfrm>
            <a:off x="2091673" y="2967335"/>
            <a:ext cx="399333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rgbClr val="FFC000"/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Stereotypes</a:t>
            </a:r>
            <a:endParaRPr lang="en-US" sz="5400" b="1" cap="none" spc="0" dirty="0">
              <a:ln w="17780" cmpd="sng">
                <a:solidFill>
                  <a:srgbClr val="FFC000"/>
                </a:solidFill>
                <a:prstDash val="solid"/>
                <a:miter lim="800000"/>
              </a:ln>
              <a:solidFill>
                <a:srgbClr val="FFC00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  <p:bldP spid="20" grpId="0" build="allAtOnce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CA" sz="6000" dirty="0" smtClean="0">
                <a:solidFill>
                  <a:schemeClr val="tx1"/>
                </a:solidFill>
              </a:rPr>
              <a:t>Related Articles</a:t>
            </a:r>
            <a:endParaRPr lang="en-CA" sz="6000" dirty="0">
              <a:solidFill>
                <a:schemeClr val="tx1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28596" y="1285860"/>
            <a:ext cx="8229600" cy="438912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CA" dirty="0" smtClean="0"/>
              <a:t> </a:t>
            </a:r>
          </a:p>
          <a:p>
            <a:r>
              <a:rPr lang="en-CA" dirty="0" smtClean="0"/>
              <a:t>L. Harrison, L. </a:t>
            </a:r>
            <a:r>
              <a:rPr lang="en-CA" dirty="0" err="1" smtClean="0"/>
              <a:t>Azzarito</a:t>
            </a:r>
            <a:r>
              <a:rPr lang="en-CA" dirty="0" smtClean="0"/>
              <a:t> and J. Burden. </a:t>
            </a:r>
            <a:r>
              <a:rPr lang="en-CA" i="1" dirty="0" smtClean="0"/>
              <a:t>Perceptions of Athletic Superiority: A View from the Other Side</a:t>
            </a:r>
          </a:p>
          <a:p>
            <a:r>
              <a:rPr lang="en-US" dirty="0" smtClean="0"/>
              <a:t>L. Powell, S. Slater, F. </a:t>
            </a:r>
            <a:r>
              <a:rPr lang="en-US" dirty="0" err="1" smtClean="0"/>
              <a:t>Chaloupka</a:t>
            </a:r>
            <a:r>
              <a:rPr lang="en-US" dirty="0" smtClean="0"/>
              <a:t> and D. Harper.</a:t>
            </a:r>
            <a:r>
              <a:rPr lang="en-US" b="1" dirty="0" smtClean="0"/>
              <a:t> </a:t>
            </a:r>
            <a:r>
              <a:rPr lang="en-US" i="1" dirty="0" smtClean="0"/>
              <a:t>Availability of Physical Activity–Related Facilities and Neighborhood Demographic and Socioeconomic Characteristics</a:t>
            </a:r>
            <a:endParaRPr lang="en-CA" i="1" dirty="0" smtClean="0"/>
          </a:p>
          <a:p>
            <a:r>
              <a:rPr lang="en-CA" dirty="0" smtClean="0"/>
              <a:t>P. </a:t>
            </a:r>
            <a:r>
              <a:rPr lang="en-CA" dirty="0" err="1" smtClean="0"/>
              <a:t>Velija</a:t>
            </a:r>
            <a:r>
              <a:rPr lang="en-CA" dirty="0" smtClean="0"/>
              <a:t> and G. Kumar. </a:t>
            </a:r>
            <a:r>
              <a:rPr lang="en-CA" i="1" dirty="0" smtClean="0"/>
              <a:t>Physical Education and the Embodiment of Gender</a:t>
            </a:r>
          </a:p>
          <a:p>
            <a:r>
              <a:rPr lang="en-CA" dirty="0" smtClean="0"/>
              <a:t>H. Larson, B. </a:t>
            </a:r>
            <a:r>
              <a:rPr lang="en-CA" dirty="0" err="1" smtClean="0"/>
              <a:t>Fagrell</a:t>
            </a:r>
            <a:r>
              <a:rPr lang="en-CA" dirty="0" smtClean="0"/>
              <a:t> and K. </a:t>
            </a:r>
            <a:r>
              <a:rPr lang="en-CA" dirty="0" err="1" smtClean="0"/>
              <a:t>Redelious</a:t>
            </a:r>
            <a:r>
              <a:rPr lang="en-CA" dirty="0" smtClean="0"/>
              <a:t>. </a:t>
            </a:r>
            <a:r>
              <a:rPr lang="en-CA" i="1" dirty="0" smtClean="0"/>
              <a:t>Queering Physical Education. Between Benevolence towards girls and tribute to masculinity</a:t>
            </a:r>
          </a:p>
          <a:p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142852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CA" dirty="0" smtClean="0">
                <a:solidFill>
                  <a:schemeClr val="tx1"/>
                </a:solidFill>
              </a:rPr>
              <a:t>Perceptions of Athletic Superiority: A View from the Other Side</a:t>
            </a:r>
            <a:endParaRPr lang="en-CA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5860"/>
            <a:ext cx="5186370" cy="5357850"/>
          </a:xfrm>
        </p:spPr>
        <p:txBody>
          <a:bodyPr>
            <a:noAutofit/>
          </a:bodyPr>
          <a:lstStyle/>
          <a:p>
            <a:r>
              <a:rPr lang="en-CA" sz="1800" dirty="0" smtClean="0"/>
              <a:t>Teachers and coaches promote stereotypical views of racial Physical Education</a:t>
            </a:r>
          </a:p>
          <a:p>
            <a:r>
              <a:rPr lang="en-CA" sz="1800" dirty="0" smtClean="0"/>
              <a:t> Racial physical superiority vs. intellectual inferiority</a:t>
            </a:r>
          </a:p>
          <a:p>
            <a:r>
              <a:rPr lang="en-CA" sz="1800" dirty="0" smtClean="0"/>
              <a:t>Race in sport under researched</a:t>
            </a:r>
          </a:p>
          <a:p>
            <a:r>
              <a:rPr lang="en-CA" sz="1800" dirty="0" smtClean="0"/>
              <a:t>Some races are more likely to be put in certain sports</a:t>
            </a:r>
          </a:p>
          <a:p>
            <a:r>
              <a:rPr lang="en-CA" sz="1800" dirty="0" smtClean="0"/>
              <a:t>Socialists: the difference is social environments and not genetics</a:t>
            </a:r>
          </a:p>
          <a:p>
            <a:r>
              <a:rPr lang="en-CA" sz="1800" dirty="0" smtClean="0"/>
              <a:t>Avoidance of certain sports ex. 13 year old basketball player</a:t>
            </a:r>
          </a:p>
          <a:p>
            <a:r>
              <a:rPr lang="en-CA" sz="1800" dirty="0" smtClean="0"/>
              <a:t>White culture shy’s certain people away from professional sport</a:t>
            </a:r>
          </a:p>
          <a:p>
            <a:r>
              <a:rPr lang="en-CA" sz="1800" dirty="0" smtClean="0"/>
              <a:t>Coaches opinions are directly being implemented in Physical Education</a:t>
            </a:r>
          </a:p>
          <a:p>
            <a:r>
              <a:rPr lang="en-CA" sz="1800" dirty="0" smtClean="0"/>
              <a:t>The sense that one of the only ways for African Americans to achieve is through sport</a:t>
            </a:r>
            <a:br>
              <a:rPr lang="en-CA" sz="1800" dirty="0" smtClean="0"/>
            </a:br>
            <a:r>
              <a:rPr lang="en-CA" sz="1800" dirty="0" smtClean="0"/>
              <a:t/>
            </a:r>
            <a:br>
              <a:rPr lang="en-CA" sz="1800" dirty="0" smtClean="0"/>
            </a:br>
            <a:endParaRPr lang="en-CA" sz="1800" dirty="0"/>
          </a:p>
        </p:txBody>
      </p:sp>
      <p:pic>
        <p:nvPicPr>
          <p:cNvPr id="5" name="Picture 4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0694" y="2857496"/>
            <a:ext cx="3643306" cy="25003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CA" sz="6000" dirty="0" smtClean="0">
                <a:solidFill>
                  <a:schemeClr val="tx1"/>
                </a:solidFill>
              </a:rPr>
              <a:t>Some Quick Stats</a:t>
            </a:r>
            <a:endParaRPr lang="en-CA" sz="60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142984"/>
            <a:ext cx="8229600" cy="4389120"/>
          </a:xfrm>
        </p:spPr>
        <p:txBody>
          <a:bodyPr/>
          <a:lstStyle/>
          <a:p>
            <a:r>
              <a:rPr lang="en-CA" dirty="0" smtClean="0"/>
              <a:t>78% of the NBA comprises of African Americans, 67% of the NFL and 63% of the WNBA</a:t>
            </a:r>
          </a:p>
          <a:p>
            <a:r>
              <a:rPr lang="en-CA" dirty="0" smtClean="0"/>
              <a:t>In this articles qualitative research only 5/25 respondents stated that they didn’t quit sport because of racial inferiority</a:t>
            </a:r>
          </a:p>
          <a:p>
            <a:r>
              <a:rPr lang="en-CA" dirty="0" smtClean="0"/>
              <a:t>Only 7/25 interviewed did not think race effected their sport performance</a:t>
            </a:r>
            <a:endParaRPr lang="en-CA" dirty="0"/>
          </a:p>
        </p:txBody>
      </p:sp>
      <p:pic>
        <p:nvPicPr>
          <p:cNvPr id="4" name="Pictur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4143380"/>
            <a:ext cx="3429024" cy="27146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imagesCA21ZS7C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0" y="4143356"/>
            <a:ext cx="4315979" cy="2714644"/>
          </a:xfrm>
          <a:prstGeom prst="rect">
            <a:avLst/>
          </a:prstGeom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</a:rPr>
              <a:t>Availability of Physical Activity–Related Facilities and Neighborhood Demographic and Socioeconomic Characteristics</a:t>
            </a:r>
            <a:endParaRPr lang="en-CA" sz="36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4329114" cy="492252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Multivariate analyses were conducted to assess the</a:t>
            </a:r>
            <a:r>
              <a:rPr lang="en-US" baseline="30000" dirty="0" smtClean="0"/>
              <a:t> </a:t>
            </a:r>
            <a:r>
              <a:rPr lang="en-US" dirty="0" smtClean="0"/>
              <a:t>availability of 4 types of outlets:</a:t>
            </a:r>
            <a:endParaRPr lang="en-CA" dirty="0" smtClean="0"/>
          </a:p>
          <a:p>
            <a:r>
              <a:rPr lang="en-US" dirty="0" smtClean="0"/>
              <a:t> (1) physical fitness facilities</a:t>
            </a:r>
            <a:endParaRPr lang="en-CA" dirty="0" smtClean="0"/>
          </a:p>
          <a:p>
            <a:r>
              <a:rPr lang="en-US" dirty="0" smtClean="0"/>
              <a:t>(2) membership sports and recreation clubs</a:t>
            </a:r>
            <a:endParaRPr lang="en-CA" dirty="0" smtClean="0"/>
          </a:p>
          <a:p>
            <a:r>
              <a:rPr lang="en-US" dirty="0" smtClean="0"/>
              <a:t>(3) dance facilities </a:t>
            </a:r>
            <a:endParaRPr lang="en-CA" dirty="0" smtClean="0"/>
          </a:p>
          <a:p>
            <a:r>
              <a:rPr lang="en-US" dirty="0" smtClean="0"/>
              <a:t>(4) public golf courses. </a:t>
            </a:r>
            <a:endParaRPr lang="en-CA" dirty="0" smtClean="0"/>
          </a:p>
          <a:p>
            <a:r>
              <a:rPr lang="en-US" dirty="0" smtClean="0"/>
              <a:t>physical activity–related</a:t>
            </a:r>
            <a:r>
              <a:rPr lang="en-US" baseline="30000" dirty="0" smtClean="0"/>
              <a:t> </a:t>
            </a:r>
            <a:r>
              <a:rPr lang="en-US" dirty="0" smtClean="0"/>
              <a:t>facilities were less likely to be present in lower-income neighborhoods</a:t>
            </a:r>
            <a:r>
              <a:rPr lang="en-US" baseline="30000" dirty="0" smtClean="0"/>
              <a:t> </a:t>
            </a:r>
            <a:r>
              <a:rPr lang="en-US" dirty="0" smtClean="0"/>
              <a:t>and in neighborhoods with higher proportions of racial minority </a:t>
            </a:r>
          </a:p>
          <a:p>
            <a:endParaRPr lang="en-CA" dirty="0"/>
          </a:p>
        </p:txBody>
      </p:sp>
      <p:pic>
        <p:nvPicPr>
          <p:cNvPr id="4" name="Picture 3" descr="imagesCAZ3ZQZ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0" y="2357430"/>
            <a:ext cx="4286280" cy="3929090"/>
          </a:xfrm>
          <a:prstGeom prst="rect">
            <a:avLst/>
          </a:prstGeom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en-CA" sz="4400" dirty="0" smtClean="0">
                <a:solidFill>
                  <a:schemeClr val="tx1"/>
                </a:solidFill>
              </a:rPr>
              <a:t>Physical Education and the Embodiment of Gender</a:t>
            </a:r>
            <a:endParaRPr lang="en-CA" sz="44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357298"/>
            <a:ext cx="8229600" cy="4065288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en-US" sz="2800" dirty="0" smtClean="0"/>
              <a:t>PE is a subject that reinforces dominant ideologies about gender</a:t>
            </a:r>
            <a:endParaRPr lang="en-CA" sz="6600" dirty="0" smtClean="0"/>
          </a:p>
          <a:p>
            <a:pPr lvl="1"/>
            <a:r>
              <a:rPr lang="en-US" dirty="0" smtClean="0"/>
              <a:t>Focus on the body, physical skills and unique opportunities for social interaction</a:t>
            </a:r>
            <a:endParaRPr lang="en-CA" sz="5400" dirty="0" smtClean="0"/>
          </a:p>
          <a:p>
            <a:pPr lvl="1"/>
            <a:r>
              <a:rPr lang="en-US" dirty="0" smtClean="0"/>
              <a:t>Differences between bodies in relation to performance means that gender and sexuality becomes visible</a:t>
            </a:r>
            <a:endParaRPr lang="en-CA" sz="5400" dirty="0" smtClean="0"/>
          </a:p>
          <a:p>
            <a:pPr lvl="0"/>
            <a:r>
              <a:rPr lang="en-US" sz="2800" dirty="0" smtClean="0"/>
              <a:t>Ratio of male to female involvement in PE = 2:1</a:t>
            </a:r>
            <a:endParaRPr lang="en-CA" sz="6600" dirty="0" smtClean="0"/>
          </a:p>
          <a:p>
            <a:r>
              <a:rPr lang="en-US" sz="2800" dirty="0" smtClean="0"/>
              <a:t>Interviews</a:t>
            </a:r>
            <a:endParaRPr lang="en-CA" sz="3600" dirty="0" smtClean="0"/>
          </a:p>
          <a:p>
            <a:pPr lvl="0"/>
            <a:r>
              <a:rPr lang="en-US" sz="2800" dirty="0" smtClean="0"/>
              <a:t>girls are not allowed to play certain sports (net ball, football, rugby)</a:t>
            </a:r>
            <a:endParaRPr lang="en-CA" sz="6600" dirty="0" smtClean="0"/>
          </a:p>
          <a:p>
            <a:pPr lvl="0"/>
            <a:r>
              <a:rPr lang="en-US" sz="2800" dirty="0" smtClean="0"/>
              <a:t>girls prefer activities that help them keep fit (ex: aerobics), but “male” games dominate</a:t>
            </a:r>
            <a:endParaRPr lang="en-CA" sz="6600" dirty="0" smtClean="0"/>
          </a:p>
          <a:p>
            <a:pPr lvl="0"/>
            <a:r>
              <a:rPr lang="en-US" sz="2800" dirty="0" smtClean="0"/>
              <a:t>limited opportunity for variety prevents females from selecting PE</a:t>
            </a:r>
            <a:endParaRPr lang="en-CA" sz="6600" dirty="0" smtClean="0"/>
          </a:p>
          <a:p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CA" sz="4200" dirty="0" smtClean="0">
                <a:solidFill>
                  <a:schemeClr val="tx1"/>
                </a:solidFill>
              </a:rPr>
              <a:t>Queering Physical Education. Between Benevolence towards girls and tribute to masculinity</a:t>
            </a:r>
            <a:endParaRPr lang="en-CA" sz="42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935480"/>
            <a:ext cx="5429288" cy="4922520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en-US" dirty="0" smtClean="0"/>
              <a:t>teachers are aware of male dominance (in numbers and influence on activity choice) but perceive this as normal or natural</a:t>
            </a:r>
            <a:endParaRPr lang="en-CA" dirty="0" smtClean="0"/>
          </a:p>
          <a:p>
            <a:pPr lvl="0"/>
            <a:r>
              <a:rPr lang="en-US" dirty="0" smtClean="0"/>
              <a:t>teachers choose to promote activities favored by the majority, therefore leaning on traditional ideas about gender in relation to sport</a:t>
            </a:r>
            <a:endParaRPr lang="en-CA" dirty="0" smtClean="0"/>
          </a:p>
          <a:p>
            <a:pPr lvl="0"/>
            <a:r>
              <a:rPr lang="en-US" dirty="0" smtClean="0"/>
              <a:t>they do not challenge gender stereotypes</a:t>
            </a:r>
            <a:endParaRPr lang="en-CA" dirty="0" smtClean="0"/>
          </a:p>
          <a:p>
            <a:pPr lvl="0"/>
            <a:r>
              <a:rPr lang="en-US" dirty="0" smtClean="0"/>
              <a:t>teachers manage male dominance rather than challenge it and have avoided developing teaching strategies to work with such issues</a:t>
            </a:r>
            <a:endParaRPr lang="en-CA" dirty="0" smtClean="0"/>
          </a:p>
          <a:p>
            <a:pPr>
              <a:buNone/>
            </a:pPr>
            <a:endParaRPr lang="en-CA" dirty="0" smtClean="0"/>
          </a:p>
        </p:txBody>
      </p:sp>
      <p:pic>
        <p:nvPicPr>
          <p:cNvPr id="4" name="Picture 3" descr="imagesCA3B58T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43570" y="2000240"/>
            <a:ext cx="1785950" cy="2214554"/>
          </a:xfrm>
          <a:prstGeom prst="rect">
            <a:avLst/>
          </a:prstGeom>
        </p:spPr>
      </p:pic>
      <p:pic>
        <p:nvPicPr>
          <p:cNvPr id="5" name="Picture 4" descr="imagesCAZ03TSO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16714" y="3929066"/>
            <a:ext cx="2427286" cy="214311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1214422"/>
            <a:ext cx="8229600" cy="1143000"/>
          </a:xfrm>
        </p:spPr>
        <p:txBody>
          <a:bodyPr/>
          <a:lstStyle/>
          <a:p>
            <a:pPr algn="ctr"/>
            <a:r>
              <a:rPr lang="en-CA" dirty="0" smtClean="0">
                <a:solidFill>
                  <a:schemeClr val="tx1"/>
                </a:solidFill>
              </a:rPr>
              <a:t>Educational Resources</a:t>
            </a:r>
            <a:endParaRPr lang="en-CA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214818"/>
            <a:ext cx="8229600" cy="2109782"/>
          </a:xfrm>
        </p:spPr>
        <p:txBody>
          <a:bodyPr/>
          <a:lstStyle/>
          <a:p>
            <a:r>
              <a:rPr lang="en-CA" dirty="0" smtClean="0">
                <a:hlinkClick r:id="rId2"/>
              </a:rPr>
              <a:t>http://www.youtube.com/watch?v=qdUklkGYhrI</a:t>
            </a:r>
            <a:endParaRPr lang="en-CA" dirty="0" smtClean="0"/>
          </a:p>
          <a:p>
            <a:r>
              <a:rPr lang="en-CA" dirty="0" smtClean="0">
                <a:hlinkClick r:id="rId3"/>
              </a:rPr>
              <a:t>http://www.youtube.com/watch?v=ONtNAKA97v8&amp;feature=related</a:t>
            </a:r>
            <a:endParaRPr lang="en-CA" dirty="0" smtClean="0"/>
          </a:p>
          <a:p>
            <a:endParaRPr lang="en-CA" dirty="0" smtClean="0"/>
          </a:p>
          <a:p>
            <a:endParaRPr lang="en-CA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529</TotalTime>
  <Words>569</Words>
  <Application>Microsoft Macintosh PowerPoint</Application>
  <PresentationFormat>On-screen Show (4:3)</PresentationFormat>
  <Paragraphs>53</Paragraphs>
  <Slides>9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Flow</vt:lpstr>
      <vt:lpstr>Equities In Physical Activity and Sport</vt:lpstr>
      <vt:lpstr>Main Issues of Focus</vt:lpstr>
      <vt:lpstr>Related Articles</vt:lpstr>
      <vt:lpstr>Perceptions of Athletic Superiority: A View from the Other Side</vt:lpstr>
      <vt:lpstr>Some Quick Stats</vt:lpstr>
      <vt:lpstr>Availability of Physical Activity–Related Facilities and Neighborhood Demographic and Socioeconomic Characteristics</vt:lpstr>
      <vt:lpstr>Physical Education and the Embodiment of Gender</vt:lpstr>
      <vt:lpstr>Queering Physical Education. Between Benevolence towards girls and tribute to masculinity</vt:lpstr>
      <vt:lpstr>Educational Resources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Equities In Physical Activity and Sport</dc:title>
  <dc:creator>Cody</dc:creator>
  <cp:lastModifiedBy>anon anon</cp:lastModifiedBy>
  <cp:revision>40</cp:revision>
  <dcterms:created xsi:type="dcterms:W3CDTF">2011-02-03T23:01:19Z</dcterms:created>
  <dcterms:modified xsi:type="dcterms:W3CDTF">2011-02-03T23:01:40Z</dcterms:modified>
</cp:coreProperties>
</file>