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12192000" cy="6858000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-816" y="-1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87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830911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7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lang="en-US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98" name="Shape 19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5" name="Shape 20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0" name="Shape 2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49" name="Shape 24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Shape 2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4" name="Shape 26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5" name="Shape 26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2" name="Shape 27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3" name="Shape 27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84" name="Shape 8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0" name="Shape 28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8" name="Shape 28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95" name="Shape 2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2" name="Shape 30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 rtl="0">
              <a:spcBef>
                <a:spcPts val="0"/>
              </a:spcBef>
              <a:buNone/>
            </a:pPr>
            <a:endParaRPr/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09" name="Shape 3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19" name="Shape 3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399" cy="30860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Shape 13"/>
          <p:cNvGrpSpPr/>
          <p:nvPr/>
        </p:nvGrpSpPr>
        <p:grpSpPr>
          <a:xfrm>
            <a:off x="5800233" y="3807169"/>
            <a:ext cx="591422" cy="140842"/>
            <a:chOff x="4137525" y="2915950"/>
            <a:chExt cx="869099" cy="206999"/>
          </a:xfrm>
        </p:grpSpPr>
        <p:sp>
          <p:nvSpPr>
            <p:cNvPr id="14" name="Shape 14"/>
            <p:cNvSpPr/>
            <p:nvPr/>
          </p:nvSpPr>
          <p:spPr>
            <a:xfrm>
              <a:off x="446857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47996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" name="Shape 16"/>
            <p:cNvSpPr/>
            <p:nvPr/>
          </p:nvSpPr>
          <p:spPr>
            <a:xfrm>
              <a:off x="4137525" y="2915950"/>
              <a:ext cx="206999" cy="206999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121900" tIns="121900" rIns="121900" bIns="1219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895010" y="1321066"/>
            <a:ext cx="10401899" cy="2306699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algn="ctr">
              <a:spcBef>
                <a:spcPts val="0"/>
              </a:spcBef>
              <a:buSzPct val="100000"/>
              <a:defRPr sz="6400"/>
            </a:lvl1pPr>
            <a:lvl2pPr algn="ctr">
              <a:spcBef>
                <a:spcPts val="0"/>
              </a:spcBef>
              <a:buSzPct val="100000"/>
              <a:defRPr sz="6400"/>
            </a:lvl2pPr>
            <a:lvl3pPr algn="ctr">
              <a:spcBef>
                <a:spcPts val="0"/>
              </a:spcBef>
              <a:buSzPct val="100000"/>
              <a:defRPr sz="6400"/>
            </a:lvl3pPr>
            <a:lvl4pPr algn="ctr">
              <a:spcBef>
                <a:spcPts val="0"/>
              </a:spcBef>
              <a:buSzPct val="100000"/>
              <a:defRPr sz="6400"/>
            </a:lvl4pPr>
            <a:lvl5pPr algn="ctr">
              <a:spcBef>
                <a:spcPts val="0"/>
              </a:spcBef>
              <a:buSzPct val="100000"/>
              <a:defRPr sz="6400"/>
            </a:lvl5pPr>
            <a:lvl6pPr algn="ctr">
              <a:spcBef>
                <a:spcPts val="0"/>
              </a:spcBef>
              <a:buSzPct val="100000"/>
              <a:defRPr sz="6400"/>
            </a:lvl6pPr>
            <a:lvl7pPr algn="ctr">
              <a:spcBef>
                <a:spcPts val="0"/>
              </a:spcBef>
              <a:buSzPct val="100000"/>
              <a:defRPr sz="6400"/>
            </a:lvl7pPr>
            <a:lvl8pPr algn="ctr">
              <a:spcBef>
                <a:spcPts val="0"/>
              </a:spcBef>
              <a:buSzPct val="100000"/>
              <a:defRPr sz="6400"/>
            </a:lvl8pPr>
            <a:lvl9pPr algn="ctr">
              <a:spcBef>
                <a:spcPts val="0"/>
              </a:spcBef>
              <a:buSzPct val="100000"/>
              <a:defRPr sz="6400"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895000" y="4233167"/>
            <a:ext cx="10401899" cy="10568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15600" y="1673700"/>
            <a:ext cx="11360700" cy="25209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algn="ctr">
              <a:spcBef>
                <a:spcPts val="0"/>
              </a:spcBef>
              <a:buSzPct val="100000"/>
              <a:defRPr sz="16000"/>
            </a:lvl1pPr>
            <a:lvl2pPr algn="ctr">
              <a:spcBef>
                <a:spcPts val="0"/>
              </a:spcBef>
              <a:buSzPct val="100000"/>
              <a:defRPr sz="16000"/>
            </a:lvl2pPr>
            <a:lvl3pPr algn="ctr">
              <a:spcBef>
                <a:spcPts val="0"/>
              </a:spcBef>
              <a:buSzPct val="100000"/>
              <a:defRPr sz="16000"/>
            </a:lvl3pPr>
            <a:lvl4pPr algn="ctr">
              <a:spcBef>
                <a:spcPts val="0"/>
              </a:spcBef>
              <a:buSzPct val="100000"/>
              <a:defRPr sz="16000"/>
            </a:lvl4pPr>
            <a:lvl5pPr algn="ctr">
              <a:spcBef>
                <a:spcPts val="0"/>
              </a:spcBef>
              <a:buSzPct val="100000"/>
              <a:defRPr sz="16000"/>
            </a:lvl5pPr>
            <a:lvl6pPr algn="ctr">
              <a:spcBef>
                <a:spcPts val="0"/>
              </a:spcBef>
              <a:buSzPct val="100000"/>
              <a:defRPr sz="16000"/>
            </a:lvl6pPr>
            <a:lvl7pPr algn="ctr">
              <a:spcBef>
                <a:spcPts val="0"/>
              </a:spcBef>
              <a:buSzPct val="100000"/>
              <a:defRPr sz="16000"/>
            </a:lvl7pPr>
            <a:lvl8pPr algn="ctr">
              <a:spcBef>
                <a:spcPts val="0"/>
              </a:spcBef>
              <a:buSzPct val="100000"/>
              <a:defRPr sz="16000"/>
            </a:lvl8pPr>
            <a:lvl9pPr algn="ctr">
              <a:spcBef>
                <a:spcPts val="0"/>
              </a:spcBef>
              <a:buSzPct val="100000"/>
              <a:defRPr sz="16000"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15600" y="4304566"/>
            <a:ext cx="11360700" cy="1734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639793"/>
            <a:ext cx="10096499" cy="1150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4000" b="1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096499" cy="37778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28600" indent="-121920" algn="l" rtl="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Font typeface="Arial"/>
              <a:buChar char="•"/>
              <a:defRPr sz="24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85800" indent="-13970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Char char="•"/>
              <a:defRPr sz="2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148589" algn="l" rtl="0">
              <a:lnSpc>
                <a:spcPct val="90000"/>
              </a:lnSpc>
              <a:spcBef>
                <a:spcPts val="54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48589" algn="l" rtl="0">
              <a:lnSpc>
                <a:spcPct val="90000"/>
              </a:lnSpc>
              <a:spcBef>
                <a:spcPts val="54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48589" algn="l" rtl="0">
              <a:lnSpc>
                <a:spcPct val="90000"/>
              </a:lnSpc>
              <a:spcBef>
                <a:spcPts val="54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48589" algn="l" rtl="0">
              <a:lnSpc>
                <a:spcPct val="90000"/>
              </a:lnSpc>
              <a:spcBef>
                <a:spcPts val="54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48589" algn="l" rtl="0">
              <a:lnSpc>
                <a:spcPct val="90000"/>
              </a:lnSpc>
              <a:spcBef>
                <a:spcPts val="54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48590" algn="l" rtl="0">
              <a:lnSpc>
                <a:spcPct val="90000"/>
              </a:lnSpc>
              <a:spcBef>
                <a:spcPts val="54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48590" algn="l" rtl="0">
              <a:lnSpc>
                <a:spcPct val="90000"/>
              </a:lnSpc>
              <a:spcBef>
                <a:spcPts val="540"/>
              </a:spcBef>
              <a:buClr>
                <a:schemeClr val="accent2"/>
              </a:buClr>
              <a:buFont typeface="Arial"/>
              <a:buChar char="•"/>
              <a:defRPr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E1DF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E1DF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E1DFD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E1DFD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639793"/>
            <a:ext cx="10096499" cy="11507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/>
          <a:lstStyle>
            <a:lvl1pPr algn="l"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Font typeface="Calibri"/>
              <a:buNone/>
              <a:defRPr sz="4000" b="1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4892099" cy="4351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28600" marR="0" indent="-12192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9B2D1F"/>
              </a:buClr>
              <a:buFont typeface="Arial"/>
              <a:buChar char="•"/>
              <a:defRPr sz="2400"/>
            </a:lvl1pPr>
            <a:lvl2pPr marL="685800" marR="0" indent="-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B2D1F"/>
              </a:buClr>
              <a:buFont typeface="Arial"/>
              <a:buChar char="•"/>
              <a:defRPr sz="2000"/>
            </a:lvl2pPr>
            <a:lvl3pPr marL="1143000" marR="0" indent="-148589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9B2D1F"/>
              </a:buClr>
              <a:buFont typeface="Arial"/>
              <a:buChar char="•"/>
              <a:defRPr sz="1800"/>
            </a:lvl3pPr>
            <a:lvl4pPr marL="1600200" marR="0" indent="-157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B2D1F"/>
              </a:buClr>
              <a:buFont typeface="Arial"/>
              <a:buChar char="•"/>
              <a:defRPr sz="1600"/>
            </a:lvl4pPr>
            <a:lvl5pPr marL="2057400" marR="0" indent="-15747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B2D1F"/>
              </a:buClr>
              <a:buFont typeface="Arial"/>
              <a:buChar char="•"/>
              <a:defRPr sz="16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5650523" y="1825625"/>
            <a:ext cx="4892099" cy="4351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 marL="228600" marR="0" indent="-12192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9B2D1F"/>
              </a:buClr>
              <a:buFont typeface="Arial"/>
              <a:buChar char="•"/>
              <a:defRPr sz="2400"/>
            </a:lvl1pPr>
            <a:lvl2pPr marL="685800" marR="0" indent="-1397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9B2D1F"/>
              </a:buClr>
              <a:buFont typeface="Arial"/>
              <a:buChar char="•"/>
              <a:defRPr sz="2000"/>
            </a:lvl2pPr>
            <a:lvl3pPr marL="1143000" marR="0" indent="-148589" algn="l" rtl="0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rgbClr val="9B2D1F"/>
              </a:buClr>
              <a:buFont typeface="Arial"/>
              <a:buChar char="•"/>
              <a:defRPr sz="1800"/>
            </a:lvl3pPr>
            <a:lvl4pPr marL="1600200" marR="0" indent="-157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B2D1F"/>
              </a:buClr>
              <a:buFont typeface="Arial"/>
              <a:buChar char="•"/>
              <a:defRPr sz="1600"/>
            </a:lvl4pPr>
            <a:lvl5pPr marL="2057400" marR="0" indent="-157479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B2D1F"/>
              </a:buClr>
              <a:buFont typeface="Arial"/>
              <a:buChar char="•"/>
              <a:defRPr sz="16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3276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E1DF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4648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E1DFD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8077200" y="6356350"/>
            <a:ext cx="3276600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 baseline="0">
                <a:solidFill>
                  <a:srgbClr val="E1DFD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 baseline="0">
              <a:solidFill>
                <a:srgbClr val="E1DFD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895000" y="2855000"/>
            <a:ext cx="10469700" cy="1148099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099" cy="45551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>
              <a:spcBef>
                <a:spcPts val="0"/>
              </a:spcBef>
              <a:buSzPct val="100000"/>
              <a:defRPr sz="1900"/>
            </a:lvl1pPr>
            <a:lvl2pPr>
              <a:spcBef>
                <a:spcPts val="0"/>
              </a:spcBef>
              <a:buSzPct val="100000"/>
              <a:defRPr sz="1600"/>
            </a:lvl2pPr>
            <a:lvl3pPr>
              <a:spcBef>
                <a:spcPts val="0"/>
              </a:spcBef>
              <a:buSzPct val="100000"/>
              <a:defRPr sz="1600"/>
            </a:lvl3pPr>
            <a:lvl4pPr>
              <a:spcBef>
                <a:spcPts val="0"/>
              </a:spcBef>
              <a:buSzPct val="100000"/>
              <a:defRPr sz="1600"/>
            </a:lvl4pPr>
            <a:lvl5pPr>
              <a:spcBef>
                <a:spcPts val="0"/>
              </a:spcBef>
              <a:buSzPct val="100000"/>
              <a:defRPr sz="1600"/>
            </a:lvl5pPr>
            <a:lvl6pPr>
              <a:spcBef>
                <a:spcPts val="0"/>
              </a:spcBef>
              <a:buSzPct val="100000"/>
              <a:defRPr sz="1600"/>
            </a:lvl6pPr>
            <a:lvl7pPr>
              <a:spcBef>
                <a:spcPts val="0"/>
              </a:spcBef>
              <a:buSzPct val="100000"/>
              <a:defRPr sz="1600"/>
            </a:lvl7pPr>
            <a:lvl8pPr>
              <a:spcBef>
                <a:spcPts val="0"/>
              </a:spcBef>
              <a:buSzPct val="100000"/>
              <a:defRPr sz="1600"/>
            </a:lvl8pPr>
            <a:lvl9pPr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099" cy="45551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>
              <a:spcBef>
                <a:spcPts val="0"/>
              </a:spcBef>
              <a:buSzPct val="100000"/>
              <a:defRPr sz="1900"/>
            </a:lvl1pPr>
            <a:lvl2pPr>
              <a:spcBef>
                <a:spcPts val="0"/>
              </a:spcBef>
              <a:buSzPct val="100000"/>
              <a:defRPr sz="1600"/>
            </a:lvl2pPr>
            <a:lvl3pPr>
              <a:spcBef>
                <a:spcPts val="0"/>
              </a:spcBef>
              <a:buSzPct val="100000"/>
              <a:defRPr sz="1600"/>
            </a:lvl3pPr>
            <a:lvl4pPr>
              <a:spcBef>
                <a:spcPts val="0"/>
              </a:spcBef>
              <a:buSzPct val="100000"/>
              <a:defRPr sz="1600"/>
            </a:lvl4pPr>
            <a:lvl5pPr>
              <a:spcBef>
                <a:spcPts val="0"/>
              </a:spcBef>
              <a:buSzPct val="100000"/>
              <a:defRPr sz="1600"/>
            </a:lvl5pPr>
            <a:lvl6pPr>
              <a:spcBef>
                <a:spcPts val="0"/>
              </a:spcBef>
              <a:buSzPct val="100000"/>
              <a:defRPr sz="1600"/>
            </a:lvl6pPr>
            <a:lvl7pPr>
              <a:spcBef>
                <a:spcPts val="0"/>
              </a:spcBef>
              <a:buSzPct val="100000"/>
              <a:defRPr sz="1600"/>
            </a:lvl7pPr>
            <a:lvl8pPr>
              <a:spcBef>
                <a:spcPts val="0"/>
              </a:spcBef>
              <a:buSzPct val="100000"/>
              <a:defRPr sz="1600"/>
            </a:lvl8pPr>
            <a:lvl9pPr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>
              <a:spcBef>
                <a:spcPts val="0"/>
              </a:spcBef>
              <a:buSzPct val="100000"/>
              <a:defRPr sz="3200"/>
            </a:lvl1pPr>
            <a:lvl2pPr>
              <a:spcBef>
                <a:spcPts val="0"/>
              </a:spcBef>
              <a:buSzPct val="100000"/>
              <a:defRPr sz="3200"/>
            </a:lvl2pPr>
            <a:lvl3pPr>
              <a:spcBef>
                <a:spcPts val="0"/>
              </a:spcBef>
              <a:buSzPct val="100000"/>
              <a:defRPr sz="3200"/>
            </a:lvl3pPr>
            <a:lvl4pPr>
              <a:spcBef>
                <a:spcPts val="0"/>
              </a:spcBef>
              <a:buSzPct val="100000"/>
              <a:defRPr sz="3200"/>
            </a:lvl4pPr>
            <a:lvl5pPr>
              <a:spcBef>
                <a:spcPts val="0"/>
              </a:spcBef>
              <a:buSzPct val="100000"/>
              <a:defRPr sz="3200"/>
            </a:lvl5pPr>
            <a:lvl6pPr>
              <a:spcBef>
                <a:spcPts val="0"/>
              </a:spcBef>
              <a:buSzPct val="100000"/>
              <a:defRPr sz="3200"/>
            </a:lvl6pPr>
            <a:lvl7pPr>
              <a:spcBef>
                <a:spcPts val="0"/>
              </a:spcBef>
              <a:buSzPct val="100000"/>
              <a:defRPr sz="3200"/>
            </a:lvl7pPr>
            <a:lvl8pPr>
              <a:spcBef>
                <a:spcPts val="0"/>
              </a:spcBef>
              <a:buSzPct val="100000"/>
              <a:defRPr sz="3200"/>
            </a:lvl8pPr>
            <a:lvl9pPr>
              <a:spcBef>
                <a:spcPts val="0"/>
              </a:spcBef>
              <a:buSzPct val="100000"/>
              <a:defRPr sz="32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>
              <a:spcBef>
                <a:spcPts val="0"/>
              </a:spcBef>
              <a:buSzPct val="100000"/>
              <a:defRPr sz="1600"/>
            </a:lvl1pPr>
            <a:lvl2pPr>
              <a:spcBef>
                <a:spcPts val="0"/>
              </a:spcBef>
              <a:buSzPct val="100000"/>
              <a:defRPr sz="1600"/>
            </a:lvl2pPr>
            <a:lvl3pPr>
              <a:spcBef>
                <a:spcPts val="0"/>
              </a:spcBef>
              <a:buSzPct val="100000"/>
              <a:defRPr sz="1600"/>
            </a:lvl3pPr>
            <a:lvl4pPr>
              <a:spcBef>
                <a:spcPts val="0"/>
              </a:spcBef>
              <a:buSzPct val="100000"/>
              <a:defRPr sz="1600"/>
            </a:lvl4pPr>
            <a:lvl5pPr>
              <a:spcBef>
                <a:spcPts val="0"/>
              </a:spcBef>
              <a:buSzPct val="100000"/>
              <a:defRPr sz="1600"/>
            </a:lvl5pPr>
            <a:lvl6pPr>
              <a:spcBef>
                <a:spcPts val="0"/>
              </a:spcBef>
              <a:buSzPct val="100000"/>
              <a:defRPr sz="1600"/>
            </a:lvl6pPr>
            <a:lvl7pPr>
              <a:spcBef>
                <a:spcPts val="0"/>
              </a:spcBef>
              <a:buSzPct val="100000"/>
              <a:defRPr sz="1600"/>
            </a:lvl7pPr>
            <a:lvl8pPr>
              <a:spcBef>
                <a:spcPts val="0"/>
              </a:spcBef>
              <a:buSzPct val="100000"/>
              <a:defRPr sz="1600"/>
            </a:lvl8pPr>
            <a:lvl9pPr>
              <a:spcBef>
                <a:spcPts val="0"/>
              </a:spcBef>
              <a:buSzPct val="100000"/>
              <a:defRPr sz="16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653666" y="701800"/>
            <a:ext cx="8302800" cy="5454299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defRPr sz="6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6706233" y="5994000"/>
            <a:ext cx="624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54000" y="1441866"/>
            <a:ext cx="5393699" cy="2280300"/>
          </a:xfrm>
          <a:prstGeom prst="rect">
            <a:avLst/>
          </a:prstGeom>
        </p:spPr>
        <p:txBody>
          <a:bodyPr lIns="121900" tIns="121900" rIns="121900" bIns="121900" anchor="b" anchorCtr="0"/>
          <a:lstStyle>
            <a:lvl1pPr algn="ctr">
              <a:spcBef>
                <a:spcPts val="0"/>
              </a:spcBef>
              <a:buSzPct val="100000"/>
              <a:defRPr sz="5600"/>
            </a:lvl1pPr>
            <a:lvl2pPr algn="ctr">
              <a:spcBef>
                <a:spcPts val="0"/>
              </a:spcBef>
              <a:buSzPct val="100000"/>
              <a:defRPr sz="5600"/>
            </a:lvl2pPr>
            <a:lvl3pPr algn="ctr">
              <a:spcBef>
                <a:spcPts val="0"/>
              </a:spcBef>
              <a:buSzPct val="100000"/>
              <a:defRPr sz="5600"/>
            </a:lvl3pPr>
            <a:lvl4pPr algn="ctr">
              <a:spcBef>
                <a:spcPts val="0"/>
              </a:spcBef>
              <a:buSzPct val="100000"/>
              <a:defRPr sz="5600"/>
            </a:lvl4pPr>
            <a:lvl5pPr algn="ctr">
              <a:spcBef>
                <a:spcPts val="0"/>
              </a:spcBef>
              <a:buSzPct val="100000"/>
              <a:defRPr sz="5600"/>
            </a:lvl5pPr>
            <a:lvl6pPr algn="ctr">
              <a:spcBef>
                <a:spcPts val="0"/>
              </a:spcBef>
              <a:buSzPct val="100000"/>
              <a:defRPr sz="5600"/>
            </a:lvl6pPr>
            <a:lvl7pPr algn="ctr">
              <a:spcBef>
                <a:spcPts val="0"/>
              </a:spcBef>
              <a:buSzPct val="100000"/>
              <a:defRPr sz="5600"/>
            </a:lvl7pPr>
            <a:lvl8pPr algn="ctr">
              <a:spcBef>
                <a:spcPts val="0"/>
              </a:spcBef>
              <a:buSzPct val="100000"/>
              <a:defRPr sz="5600"/>
            </a:lvl8pPr>
            <a:lvl9pPr algn="ctr">
              <a:spcBef>
                <a:spcPts val="0"/>
              </a:spcBef>
              <a:buSzPct val="100000"/>
              <a:defRPr sz="56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354000" y="3793601"/>
            <a:ext cx="5393699" cy="1793999"/>
          </a:xfrm>
          <a:prstGeom prst="rect">
            <a:avLst/>
          </a:prstGeom>
        </p:spPr>
        <p:txBody>
          <a:bodyPr lIns="121900" tIns="121900" rIns="121900" bIns="121900" anchor="t" anchorCtr="0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899" cy="49269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>
                <a:solidFill>
                  <a:schemeClr val="lt1"/>
                </a:solidFill>
              </a:rPr>
              <a:t>‹#›</a:t>
            </a:fld>
            <a:endParaRPr lang="en-US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415600" y="5640766"/>
            <a:ext cx="7998300" cy="806700"/>
          </a:xfrm>
          <a:prstGeom prst="rect">
            <a:avLst/>
          </a:prstGeom>
        </p:spPr>
        <p:txBody>
          <a:bodyPr lIns="121900" tIns="121900" rIns="121900" bIns="121900" anchor="ctr" anchorCtr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8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4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1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t" anchorCtr="0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Average"/>
              <a:defRPr sz="24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Average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Average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Average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Average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Average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Average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Average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Clr>
                <a:schemeClr val="accent3"/>
              </a:buClr>
              <a:buSzPct val="100000"/>
              <a:buFont typeface="Average"/>
              <a:defRPr sz="19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11320333" y="6241345"/>
            <a:ext cx="731700" cy="524699"/>
          </a:xfrm>
          <a:prstGeom prst="rect">
            <a:avLst/>
          </a:prstGeom>
          <a:noFill/>
          <a:ln>
            <a:noFill/>
          </a:ln>
        </p:spPr>
        <p:txBody>
          <a:bodyPr lIns="121900" tIns="121900" rIns="121900" bIns="121900" anchor="ctr" anchorCtr="0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-US" sz="13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-US" sz="13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subTitle" idx="1"/>
          </p:nvPr>
        </p:nvSpPr>
        <p:spPr>
          <a:xfrm>
            <a:off x="288375" y="5062500"/>
            <a:ext cx="11697300" cy="179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 sz="2600" b="1" i="0" u="none" strike="noStrike" cap="none" baseline="0">
              <a:solidFill>
                <a:srgbClr val="E1DFD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8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b="1" i="0" u="none" strike="noStrike" cap="none" baseline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Presented By: Puja Patel, Emily Langevin, Aliya Abdur-Rahim, &amp; Brianna Miller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66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2300" b="1" i="0" u="none" strike="noStrike" cap="none" baseline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EDU 5190 Introduction to Research in Education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Font typeface="Arial"/>
              <a:buNone/>
            </a:pPr>
            <a:endParaRPr sz="2400" b="0" i="0" u="none" strike="noStrike" cap="none" baseline="0">
              <a:solidFill>
                <a:srgbClr val="E1DFD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Font typeface="Arial"/>
              <a:buNone/>
            </a:pPr>
            <a:endParaRPr sz="2400" b="0" i="0" u="none" strike="noStrike" cap="none" baseline="0">
              <a:solidFill>
                <a:srgbClr val="E1DFD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Font typeface="Arial"/>
              <a:buNone/>
            </a:pPr>
            <a:endParaRPr sz="2400" b="0" i="0" u="none" strike="noStrike" cap="none" baseline="0">
              <a:solidFill>
                <a:srgbClr val="E1DFD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3" name="Shape 7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23350" y="468625"/>
            <a:ext cx="5908200" cy="4709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xfrm>
            <a:off x="1622758" y="251347"/>
            <a:ext cx="8596800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Realist Ethnography</a:t>
            </a:r>
          </a:p>
        </p:txBody>
      </p:sp>
      <p:grpSp>
        <p:nvGrpSpPr>
          <p:cNvPr id="137" name="Shape 137"/>
          <p:cNvGrpSpPr/>
          <p:nvPr/>
        </p:nvGrpSpPr>
        <p:grpSpPr>
          <a:xfrm>
            <a:off x="453958" y="1097373"/>
            <a:ext cx="11439670" cy="5602107"/>
            <a:chOff x="-119" y="3079"/>
            <a:chExt cx="9262890" cy="5517143"/>
          </a:xfrm>
        </p:grpSpPr>
        <p:sp>
          <p:nvSpPr>
            <p:cNvPr id="138" name="Shape 138"/>
            <p:cNvSpPr/>
            <p:nvPr/>
          </p:nvSpPr>
          <p:spPr>
            <a:xfrm rot="5400000">
              <a:off x="-248180" y="251181"/>
              <a:ext cx="1848300" cy="1352100"/>
            </a:xfrm>
            <a:prstGeom prst="chevron">
              <a:avLst>
                <a:gd name="adj" fmla="val 50000"/>
              </a:avLst>
            </a:prstGeom>
            <a:solidFill>
              <a:srgbClr val="52A01E"/>
            </a:solidFill>
            <a:ln w="19050" cap="rnd" cmpd="sng">
              <a:solidFill>
                <a:srgbClr val="52A0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9" name="Shape 139"/>
            <p:cNvSpPr txBox="1"/>
            <p:nvPr/>
          </p:nvSpPr>
          <p:spPr>
            <a:xfrm>
              <a:off x="0" y="697709"/>
              <a:ext cx="13521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800" b="1" i="0" u="none" strike="noStrike" cap="none" baseline="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Definition</a:t>
              </a:r>
            </a:p>
          </p:txBody>
        </p:sp>
        <p:sp>
          <p:nvSpPr>
            <p:cNvPr id="140" name="Shape 140"/>
            <p:cNvSpPr/>
            <p:nvPr/>
          </p:nvSpPr>
          <p:spPr>
            <a:xfrm rot="5400000">
              <a:off x="4779262" y="-3424120"/>
              <a:ext cx="1056300" cy="79106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52A0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1" name="Shape 141"/>
            <p:cNvSpPr txBox="1"/>
            <p:nvPr/>
          </p:nvSpPr>
          <p:spPr>
            <a:xfrm>
              <a:off x="1352020" y="64372"/>
              <a:ext cx="7849499" cy="1132800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0150" rIns="10150" bIns="101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240"/>
                </a:spcAft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A realist ethnography is an objective account of the situation, typically written in the third-person point of view, reporting objectively on the information learned from participants at a field site. </a:t>
              </a:r>
            </a:p>
          </p:txBody>
        </p:sp>
        <p:sp>
          <p:nvSpPr>
            <p:cNvPr id="142" name="Shape 142"/>
            <p:cNvSpPr/>
            <p:nvPr/>
          </p:nvSpPr>
          <p:spPr>
            <a:xfrm rot="5400000">
              <a:off x="-531719" y="2035567"/>
              <a:ext cx="2432099" cy="1368899"/>
            </a:xfrm>
            <a:prstGeom prst="chevron">
              <a:avLst>
                <a:gd name="adj" fmla="val 50000"/>
              </a:avLst>
            </a:prstGeom>
            <a:solidFill>
              <a:srgbClr val="E4B91D"/>
            </a:solidFill>
            <a:ln w="19050" cap="rnd" cmpd="sng">
              <a:solidFill>
                <a:srgbClr val="E4B9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3" name="Shape 143"/>
            <p:cNvSpPr txBox="1"/>
            <p:nvPr/>
          </p:nvSpPr>
          <p:spPr>
            <a:xfrm>
              <a:off x="0" y="2419614"/>
              <a:ext cx="13521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lIns="8875" tIns="8875" rIns="8875" bIns="88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endParaRPr sz="1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lang="en-US" sz="1800" b="1" i="0" u="none" strike="noStrike" cap="none" baseline="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Characteristics and Roles of </a:t>
              </a:r>
              <a:r>
                <a:rPr lang="en-US" sz="1800" b="1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Researcher</a:t>
              </a:r>
            </a:p>
          </p:txBody>
        </p:sp>
        <p:sp>
          <p:nvSpPr>
            <p:cNvPr id="144" name="Shape 144"/>
            <p:cNvSpPr/>
            <p:nvPr/>
          </p:nvSpPr>
          <p:spPr>
            <a:xfrm rot="5400000">
              <a:off x="4445812" y="-1659265"/>
              <a:ext cx="1723200" cy="79106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E4B9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5" name="Shape 145"/>
            <p:cNvSpPr txBox="1"/>
            <p:nvPr/>
          </p:nvSpPr>
          <p:spPr>
            <a:xfrm>
              <a:off x="1352019" y="1648421"/>
              <a:ext cx="7849499" cy="1464299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0150" rIns="10150" bIns="10150" anchor="ctr" anchorCtr="0">
              <a:noAutofit/>
            </a:bodyPr>
            <a:lstStyle/>
            <a:p>
              <a:pPr marL="0" lvl="0" indent="0" rtl="0">
                <a:lnSpc>
                  <a:spcPct val="115000"/>
                </a:lnSpc>
                <a:spcBef>
                  <a:spcPts val="800"/>
                </a:spcBef>
                <a:buNone/>
              </a:pPr>
              <a:r>
                <a:rPr lang="en-US" sz="16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In this ethnographic design:</a:t>
              </a:r>
            </a:p>
            <a:p>
              <a:pPr marL="171450" lvl="1" indent="-171450" rtl="0">
                <a:lnSpc>
                  <a:spcPct val="115000"/>
                </a:lnSpc>
                <a:spcBef>
                  <a:spcPts val="800"/>
                </a:spcBef>
                <a:buClr>
                  <a:srgbClr val="FFFFFF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rgbClr val="FFFFFF"/>
                  </a:solidFill>
                  <a:latin typeface="Average"/>
                  <a:ea typeface="Average"/>
                  <a:cs typeface="Average"/>
                  <a:sym typeface="Average"/>
                </a:rPr>
                <a:t>It is an objective, scientifically written ethnography</a:t>
              </a:r>
            </a:p>
            <a:p>
              <a:pPr marL="171450" lvl="1" indent="-171450" rtl="0">
                <a:lnSpc>
                  <a:spcPct val="115000"/>
                </a:lnSpc>
                <a:spcBef>
                  <a:spcPts val="800"/>
                </a:spcBef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rgbClr val="FFFFFF"/>
                  </a:solidFill>
                  <a:latin typeface="Average"/>
                  <a:ea typeface="Average"/>
                  <a:cs typeface="Average"/>
                  <a:sym typeface="Average"/>
                </a:rPr>
                <a:t>Narrates the study in the third person voice reporting what is observed (facts)</a:t>
              </a:r>
            </a:p>
            <a:p>
              <a:pPr marL="171450" lvl="1" indent="-171450" rtl="0">
                <a:lnSpc>
                  <a:spcPct val="115000"/>
                </a:lnSpc>
                <a:spcBef>
                  <a:spcPts val="800"/>
                </a:spcBef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rgbClr val="FFFFFF"/>
                  </a:solidFill>
                  <a:latin typeface="Average"/>
                  <a:ea typeface="Average"/>
                  <a:cs typeface="Average"/>
                  <a:sym typeface="Average"/>
                </a:rPr>
                <a:t>Research reports objective data free from personal bias, judgement, and/or goals </a:t>
              </a:r>
            </a:p>
            <a:p>
              <a:pPr marL="171450" lvl="1" indent="-171450" rtl="0">
                <a:lnSpc>
                  <a:spcPct val="115000"/>
                </a:lnSpc>
                <a:spcBef>
                  <a:spcPts val="800"/>
                </a:spcBef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rgbClr val="FFFFFF"/>
                  </a:solidFill>
                  <a:latin typeface="Average"/>
                  <a:ea typeface="Average"/>
                  <a:cs typeface="Average"/>
                  <a:sym typeface="Average"/>
                </a:rPr>
                <a:t>Researcher produces the participants’ views through closely edited quotes and has final word on interpretation</a:t>
              </a:r>
            </a:p>
            <a:p>
              <a:pPr marL="45720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240"/>
                </a:spcAft>
                <a:buNone/>
              </a:pP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Shape 146"/>
            <p:cNvSpPr/>
            <p:nvPr/>
          </p:nvSpPr>
          <p:spPr>
            <a:xfrm rot="5400000">
              <a:off x="-342080" y="3826122"/>
              <a:ext cx="2036099" cy="1352100"/>
            </a:xfrm>
            <a:prstGeom prst="chevron">
              <a:avLst>
                <a:gd name="adj" fmla="val 50000"/>
              </a:avLst>
            </a:prstGeom>
            <a:solidFill>
              <a:srgbClr val="E76615"/>
            </a:solidFill>
            <a:ln w="19050" cap="rnd" cmpd="sng">
              <a:solidFill>
                <a:srgbClr val="E76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7" name="Shape 147"/>
            <p:cNvSpPr txBox="1"/>
            <p:nvPr/>
          </p:nvSpPr>
          <p:spPr>
            <a:xfrm>
              <a:off x="0" y="4359141"/>
              <a:ext cx="13521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800" b="1" i="0" u="none" strike="noStrike" cap="none" baseline="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Example</a:t>
              </a:r>
            </a:p>
          </p:txBody>
        </p:sp>
        <p:sp>
          <p:nvSpPr>
            <p:cNvPr id="148" name="Shape 148"/>
            <p:cNvSpPr/>
            <p:nvPr/>
          </p:nvSpPr>
          <p:spPr>
            <a:xfrm rot="5400000">
              <a:off x="4679671" y="156521"/>
              <a:ext cx="1255500" cy="79106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E76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49" name="Shape 149"/>
            <p:cNvSpPr txBox="1"/>
            <p:nvPr/>
          </p:nvSpPr>
          <p:spPr>
            <a:xfrm>
              <a:off x="1352020" y="3545407"/>
              <a:ext cx="7849499" cy="1132800"/>
            </a:xfrm>
            <a:prstGeom prst="rect">
              <a:avLst/>
            </a:prstGeom>
            <a:noFill/>
            <a:ln>
              <a:noFill/>
            </a:ln>
          </p:spPr>
          <p:txBody>
            <a:bodyPr lIns="85325" tIns="7600" rIns="7600" bIns="7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i="1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Wolcott (1974, 1994) used a realist approach to ethnography to study the activities of a committee appointed to select a principal. This study addressed the process a school selection committee experienced as they interviewed candidates.</a:t>
              </a:r>
            </a:p>
          </p:txBody>
        </p:sp>
      </p:grpSp>
      <p:sp>
        <p:nvSpPr>
          <p:cNvPr id="150" name="Shape 150"/>
          <p:cNvSpPr/>
          <p:nvPr/>
        </p:nvSpPr>
        <p:spPr>
          <a:xfrm>
            <a:off x="9525000" y="6381750"/>
            <a:ext cx="26669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W. Creswell </a:t>
            </a:r>
            <a:br>
              <a:rPr lang="en-US"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 Research: Planning, Conducting, and Evaluating Quantitative and Qualitative Research,</a:t>
            </a:r>
            <a:r>
              <a:rPr lang="en-US"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fifth edition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1622758" y="251347"/>
            <a:ext cx="8596800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6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Case Study Ethnography</a:t>
            </a:r>
          </a:p>
        </p:txBody>
      </p:sp>
      <p:grpSp>
        <p:nvGrpSpPr>
          <p:cNvPr id="156" name="Shape 156"/>
          <p:cNvGrpSpPr/>
          <p:nvPr/>
        </p:nvGrpSpPr>
        <p:grpSpPr>
          <a:xfrm>
            <a:off x="410282" y="1097373"/>
            <a:ext cx="11483346" cy="5602107"/>
            <a:chOff x="-35484" y="3079"/>
            <a:chExt cx="9298255" cy="5517143"/>
          </a:xfrm>
        </p:grpSpPr>
        <p:sp>
          <p:nvSpPr>
            <p:cNvPr id="157" name="Shape 157"/>
            <p:cNvSpPr/>
            <p:nvPr/>
          </p:nvSpPr>
          <p:spPr>
            <a:xfrm rot="5400000">
              <a:off x="-248180" y="251181"/>
              <a:ext cx="1848300" cy="1352100"/>
            </a:xfrm>
            <a:prstGeom prst="chevron">
              <a:avLst>
                <a:gd name="adj" fmla="val 50000"/>
              </a:avLst>
            </a:prstGeom>
            <a:solidFill>
              <a:srgbClr val="52A01E"/>
            </a:solidFill>
            <a:ln w="19050" cap="rnd" cmpd="sng">
              <a:solidFill>
                <a:srgbClr val="52A0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58" name="Shape 158"/>
            <p:cNvSpPr txBox="1"/>
            <p:nvPr/>
          </p:nvSpPr>
          <p:spPr>
            <a:xfrm>
              <a:off x="-35484" y="733975"/>
              <a:ext cx="13521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800" b="1" i="0" u="none" strike="noStrike" cap="none" baseline="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Definition</a:t>
              </a:r>
            </a:p>
          </p:txBody>
        </p:sp>
        <p:sp>
          <p:nvSpPr>
            <p:cNvPr id="159" name="Shape 159"/>
            <p:cNvSpPr/>
            <p:nvPr/>
          </p:nvSpPr>
          <p:spPr>
            <a:xfrm rot="5400000">
              <a:off x="4779262" y="-3424120"/>
              <a:ext cx="1056300" cy="79106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52A0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0" name="Shape 160"/>
            <p:cNvSpPr txBox="1"/>
            <p:nvPr/>
          </p:nvSpPr>
          <p:spPr>
            <a:xfrm>
              <a:off x="1352020" y="64372"/>
              <a:ext cx="7849499" cy="1132800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0150" rIns="10150" bIns="101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240"/>
                </a:spcAft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A case study is an in-depth exploration of a bounded system (e.g., activity, event, process, or individuals) based on extensive data collection (Creswell, 2007).</a:t>
              </a:r>
            </a:p>
          </p:txBody>
        </p:sp>
        <p:sp>
          <p:nvSpPr>
            <p:cNvPr id="161" name="Shape 161"/>
            <p:cNvSpPr/>
            <p:nvPr/>
          </p:nvSpPr>
          <p:spPr>
            <a:xfrm rot="5400000">
              <a:off x="-531719" y="2035567"/>
              <a:ext cx="2432099" cy="1368899"/>
            </a:xfrm>
            <a:prstGeom prst="chevron">
              <a:avLst>
                <a:gd name="adj" fmla="val 50000"/>
              </a:avLst>
            </a:prstGeom>
            <a:solidFill>
              <a:srgbClr val="E4B91D"/>
            </a:solidFill>
            <a:ln w="19050" cap="rnd" cmpd="sng">
              <a:solidFill>
                <a:srgbClr val="E4B9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2" name="Shape 162"/>
            <p:cNvSpPr txBox="1"/>
            <p:nvPr/>
          </p:nvSpPr>
          <p:spPr>
            <a:xfrm>
              <a:off x="0" y="2419614"/>
              <a:ext cx="13521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lIns="8875" tIns="8875" rIns="8875" bIns="8875" anchor="ctr" anchorCtr="0">
              <a:no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endParaRPr sz="1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lang="en-US" sz="1800" b="1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Characteristics and Roles of Researcher</a:t>
              </a:r>
            </a:p>
          </p:txBody>
        </p:sp>
        <p:sp>
          <p:nvSpPr>
            <p:cNvPr id="163" name="Shape 163"/>
            <p:cNvSpPr/>
            <p:nvPr/>
          </p:nvSpPr>
          <p:spPr>
            <a:xfrm rot="5400000">
              <a:off x="4445812" y="-1659265"/>
              <a:ext cx="1723200" cy="79106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E4B9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4" name="Shape 164"/>
            <p:cNvSpPr txBox="1"/>
            <p:nvPr/>
          </p:nvSpPr>
          <p:spPr>
            <a:xfrm>
              <a:off x="1352019" y="1503970"/>
              <a:ext cx="7849499" cy="1464299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0150" rIns="10150" bIns="10150" anchor="ctr" anchorCtr="0">
              <a:noAutofit/>
            </a:bodyPr>
            <a:lstStyle/>
            <a:p>
              <a:pPr marL="0" lvl="0" indent="0" rtl="0">
                <a:lnSpc>
                  <a:spcPct val="100000"/>
                </a:lnSpc>
                <a:spcBef>
                  <a:spcPts val="800"/>
                </a:spcBef>
                <a:buNone/>
              </a:pPr>
              <a:r>
                <a:rPr lang="en-US" sz="16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In this ethnographic design:</a:t>
              </a:r>
            </a:p>
            <a:p>
              <a:pPr marL="171450" lvl="1" indent="-171450" rtl="0">
                <a:lnSpc>
                  <a:spcPct val="100000"/>
                </a:lnSpc>
                <a:spcBef>
                  <a:spcPts val="700"/>
                </a:spcBef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a single individual, several individuals separately or in a group, a program, events, or activities</a:t>
              </a:r>
            </a:p>
            <a:p>
              <a:pPr marL="171450" lvl="1" indent="-171450" rtl="0">
                <a:lnSpc>
                  <a:spcPct val="115000"/>
                </a:lnSpc>
                <a:spcBef>
                  <a:spcPts val="800"/>
                </a:spcBef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be selected because it’s unusual</a:t>
              </a:r>
            </a:p>
            <a:p>
              <a:pPr marL="171450" lvl="1" indent="-171450" rtl="0">
                <a:lnSpc>
                  <a:spcPct val="80000"/>
                </a:lnSpc>
                <a:spcBef>
                  <a:spcPts val="700"/>
                </a:spcBef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represent a process consisting of a series of steps that form a sequence of activities</a:t>
              </a:r>
            </a:p>
            <a:p>
              <a:pPr marL="171450" lvl="1" indent="-171450" rtl="0">
                <a:lnSpc>
                  <a:spcPct val="80000"/>
                </a:lnSpc>
                <a:spcBef>
                  <a:spcPts val="700"/>
                </a:spcBef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Researcher develops understanding of the case by collecting multiple forms of data</a:t>
              </a:r>
            </a:p>
            <a:p>
              <a:pPr marL="171450" lvl="1" indent="-171450" rtl="0">
                <a:lnSpc>
                  <a:spcPct val="80000"/>
                </a:lnSpc>
                <a:spcBef>
                  <a:spcPts val="700"/>
                </a:spcBef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Researcher locates the “case” or “cases” within their larger context</a:t>
              </a:r>
            </a:p>
          </p:txBody>
        </p:sp>
        <p:sp>
          <p:nvSpPr>
            <p:cNvPr id="165" name="Shape 165"/>
            <p:cNvSpPr/>
            <p:nvPr/>
          </p:nvSpPr>
          <p:spPr>
            <a:xfrm rot="5400000">
              <a:off x="-342080" y="3826122"/>
              <a:ext cx="2036099" cy="1352100"/>
            </a:xfrm>
            <a:prstGeom prst="chevron">
              <a:avLst>
                <a:gd name="adj" fmla="val 50000"/>
              </a:avLst>
            </a:prstGeom>
            <a:solidFill>
              <a:srgbClr val="E76615"/>
            </a:solidFill>
            <a:ln w="19050" cap="rnd" cmpd="sng">
              <a:solidFill>
                <a:srgbClr val="E76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6" name="Shape 166"/>
            <p:cNvSpPr txBox="1"/>
            <p:nvPr/>
          </p:nvSpPr>
          <p:spPr>
            <a:xfrm>
              <a:off x="-79" y="4341389"/>
              <a:ext cx="13521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800" b="1" i="0" u="none" strike="noStrike" cap="none" baseline="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Example</a:t>
              </a:r>
            </a:p>
          </p:txBody>
        </p:sp>
        <p:sp>
          <p:nvSpPr>
            <p:cNvPr id="167" name="Shape 167"/>
            <p:cNvSpPr/>
            <p:nvPr/>
          </p:nvSpPr>
          <p:spPr>
            <a:xfrm rot="5400000">
              <a:off x="4679671" y="156521"/>
              <a:ext cx="1255500" cy="79106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E76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68" name="Shape 168"/>
            <p:cNvSpPr txBox="1"/>
            <p:nvPr/>
          </p:nvSpPr>
          <p:spPr>
            <a:xfrm>
              <a:off x="1352020" y="3545407"/>
              <a:ext cx="7849499" cy="1132800"/>
            </a:xfrm>
            <a:prstGeom prst="rect">
              <a:avLst/>
            </a:prstGeom>
            <a:noFill/>
            <a:ln>
              <a:noFill/>
            </a:ln>
          </p:spPr>
          <p:txBody>
            <a:bodyPr lIns="85325" tIns="7600" rIns="7600" bIns="7600" anchor="ctr" anchorCtr="0">
              <a:noAutofit/>
            </a:bodyPr>
            <a:lstStyle/>
            <a:p>
              <a:pPr marL="0" marR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1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An example of a case study is the research by Kos (1991) of four middle school students who have reading disabilities.The study examined what factors contributed to the development of reading disabilities in adolescents.</a:t>
              </a:r>
            </a:p>
            <a:p>
              <a:pPr marL="0" marR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1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Another example is the case study by Padula and Miller (1999) of four women who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1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had reentered the university as full-time doctoral students.</a:t>
              </a:r>
            </a:p>
          </p:txBody>
        </p:sp>
      </p:grpSp>
      <p:sp>
        <p:nvSpPr>
          <p:cNvPr id="169" name="Shape 169"/>
          <p:cNvSpPr/>
          <p:nvPr/>
        </p:nvSpPr>
        <p:spPr>
          <a:xfrm>
            <a:off x="9525000" y="6381750"/>
            <a:ext cx="26669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W. Creswell </a:t>
            </a:r>
            <a:br>
              <a:rPr lang="en-US"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 Research: Planning, Conducting, and Evaluating Quantitative and Qualitative Research,</a:t>
            </a:r>
            <a:r>
              <a:rPr lang="en-US"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fifth edition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 txBox="1">
            <a:spLocks noGrp="1"/>
          </p:cNvSpPr>
          <p:nvPr>
            <p:ph type="title"/>
          </p:nvPr>
        </p:nvSpPr>
        <p:spPr>
          <a:xfrm>
            <a:off x="448175" y="387443"/>
            <a:ext cx="10096499" cy="115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Types of Qualitative Case Studies</a:t>
            </a:r>
          </a:p>
        </p:txBody>
      </p:sp>
      <p:pic>
        <p:nvPicPr>
          <p:cNvPr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075" y="1718050"/>
            <a:ext cx="8945850" cy="4243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title"/>
          </p:nvPr>
        </p:nvSpPr>
        <p:spPr>
          <a:xfrm>
            <a:off x="1622758" y="251347"/>
            <a:ext cx="8596800" cy="1320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accent1"/>
              </a:buClr>
              <a:buSzPct val="25000"/>
              <a:buFont typeface="Trebuchet MS"/>
              <a:buNone/>
            </a:pPr>
            <a:r>
              <a:rPr lang="en-US" sz="3000">
                <a:solidFill>
                  <a:schemeClr val="lt2"/>
                </a:solidFill>
                <a:latin typeface="Oswald"/>
                <a:ea typeface="Oswald"/>
                <a:cs typeface="Oswald"/>
                <a:sym typeface="Oswald"/>
              </a:rPr>
              <a:t>The Critical Ethnography</a:t>
            </a:r>
          </a:p>
        </p:txBody>
      </p:sp>
      <p:grpSp>
        <p:nvGrpSpPr>
          <p:cNvPr id="182" name="Shape 182"/>
          <p:cNvGrpSpPr/>
          <p:nvPr/>
        </p:nvGrpSpPr>
        <p:grpSpPr>
          <a:xfrm>
            <a:off x="453958" y="1097373"/>
            <a:ext cx="11439670" cy="5602107"/>
            <a:chOff x="-119" y="3079"/>
            <a:chExt cx="9262890" cy="5517143"/>
          </a:xfrm>
        </p:grpSpPr>
        <p:sp>
          <p:nvSpPr>
            <p:cNvPr id="183" name="Shape 183"/>
            <p:cNvSpPr/>
            <p:nvPr/>
          </p:nvSpPr>
          <p:spPr>
            <a:xfrm rot="5400000">
              <a:off x="-248180" y="251181"/>
              <a:ext cx="1848300" cy="1352100"/>
            </a:xfrm>
            <a:prstGeom prst="chevron">
              <a:avLst>
                <a:gd name="adj" fmla="val 50000"/>
              </a:avLst>
            </a:prstGeom>
            <a:solidFill>
              <a:srgbClr val="52A01E"/>
            </a:solidFill>
            <a:ln w="19050" cap="rnd" cmpd="sng">
              <a:solidFill>
                <a:srgbClr val="52A0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4" name="Shape 184"/>
            <p:cNvSpPr txBox="1"/>
            <p:nvPr/>
          </p:nvSpPr>
          <p:spPr>
            <a:xfrm>
              <a:off x="0" y="697709"/>
              <a:ext cx="13521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800" b="1" i="0" u="none" strike="noStrike" cap="none" baseline="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Definition</a:t>
              </a:r>
            </a:p>
          </p:txBody>
        </p:sp>
        <p:sp>
          <p:nvSpPr>
            <p:cNvPr id="185" name="Shape 185"/>
            <p:cNvSpPr/>
            <p:nvPr/>
          </p:nvSpPr>
          <p:spPr>
            <a:xfrm rot="5400000">
              <a:off x="4779262" y="-3424120"/>
              <a:ext cx="1056300" cy="79106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52A01E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6" name="Shape 186"/>
            <p:cNvSpPr txBox="1"/>
            <p:nvPr/>
          </p:nvSpPr>
          <p:spPr>
            <a:xfrm>
              <a:off x="1352020" y="64372"/>
              <a:ext cx="7849499" cy="1132800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0150" rIns="10150" bIns="10150" anchor="ctr" anchorCtr="0">
              <a:noAutofit/>
            </a:bodyPr>
            <a:lstStyle/>
            <a:p>
              <a:pPr marL="171450" marR="0" lvl="1" indent="-171450" algn="l" rtl="0">
                <a:lnSpc>
                  <a:spcPct val="90000"/>
                </a:lnSpc>
                <a:spcBef>
                  <a:spcPts val="0"/>
                </a:spcBef>
                <a:spcAft>
                  <a:spcPts val="240"/>
                </a:spcAft>
                <a:buClr>
                  <a:schemeClr val="dk1"/>
                </a:buClr>
                <a:buSzPct val="100000"/>
                <a:buFont typeface="Average"/>
                <a:buChar char="•"/>
              </a:pPr>
              <a:r>
                <a:rPr lang="en-US" sz="1600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Critical ethnographies are a type of ethnographic research in which the author is interested in advocating for the emancipation of groups marginalized in our society (Thomas, 1993).</a:t>
              </a:r>
            </a:p>
          </p:txBody>
        </p:sp>
        <p:sp>
          <p:nvSpPr>
            <p:cNvPr id="187" name="Shape 187"/>
            <p:cNvSpPr/>
            <p:nvPr/>
          </p:nvSpPr>
          <p:spPr>
            <a:xfrm rot="5400000">
              <a:off x="-531719" y="2035567"/>
              <a:ext cx="2432099" cy="1368899"/>
            </a:xfrm>
            <a:prstGeom prst="chevron">
              <a:avLst>
                <a:gd name="adj" fmla="val 50000"/>
              </a:avLst>
            </a:prstGeom>
            <a:solidFill>
              <a:srgbClr val="E4B91D"/>
            </a:solidFill>
            <a:ln w="19050" cap="rnd" cmpd="sng">
              <a:solidFill>
                <a:srgbClr val="E4B9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88" name="Shape 188"/>
            <p:cNvSpPr txBox="1"/>
            <p:nvPr/>
          </p:nvSpPr>
          <p:spPr>
            <a:xfrm>
              <a:off x="0" y="2419614"/>
              <a:ext cx="13521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lIns="8875" tIns="8875" rIns="8875" bIns="8875" anchor="ctr" anchorCtr="0">
              <a:noAutofit/>
            </a:bodyPr>
            <a:lstStyle/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None/>
              </a:pPr>
              <a:endParaRPr sz="18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endParaRPr>
            </a:p>
            <a:p>
              <a:pPr lvl="0" algn="ctr" rtl="0">
                <a:lnSpc>
                  <a:spcPct val="90000"/>
                </a:lnSpc>
                <a:spcBef>
                  <a:spcPts val="0"/>
                </a:spcBef>
                <a:spcAft>
                  <a:spcPts val="490"/>
                </a:spcAft>
                <a:buSzPct val="25000"/>
                <a:buNone/>
              </a:pPr>
              <a:r>
                <a:rPr lang="en-US" sz="1800" b="1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Characteristics and Roles of Researcher</a:t>
              </a:r>
            </a:p>
          </p:txBody>
        </p:sp>
        <p:sp>
          <p:nvSpPr>
            <p:cNvPr id="189" name="Shape 189"/>
            <p:cNvSpPr/>
            <p:nvPr/>
          </p:nvSpPr>
          <p:spPr>
            <a:xfrm rot="5400000">
              <a:off x="4445812" y="-1659265"/>
              <a:ext cx="1723200" cy="79106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E4B91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0" name="Shape 190"/>
            <p:cNvSpPr txBox="1"/>
            <p:nvPr/>
          </p:nvSpPr>
          <p:spPr>
            <a:xfrm>
              <a:off x="1352019" y="1503970"/>
              <a:ext cx="7849499" cy="1464299"/>
            </a:xfrm>
            <a:prstGeom prst="rect">
              <a:avLst/>
            </a:prstGeom>
            <a:noFill/>
            <a:ln>
              <a:noFill/>
            </a:ln>
          </p:spPr>
          <p:txBody>
            <a:bodyPr lIns="113775" tIns="10150" rIns="10150" bIns="10150" anchor="ctr" anchorCtr="0">
              <a:noAutofit/>
            </a:bodyPr>
            <a:lstStyle/>
            <a:p>
              <a:pPr marL="0" indent="0" rtl="0">
                <a:lnSpc>
                  <a:spcPct val="80000"/>
                </a:lnSpc>
                <a:spcBef>
                  <a:spcPts val="700"/>
                </a:spcBef>
                <a:buNone/>
              </a:pPr>
              <a:r>
                <a:rPr lang="en-US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In this ethnographic design:</a:t>
              </a:r>
            </a:p>
            <a:p>
              <a:pPr marL="171450" lvl="1" indent="-158750" rtl="0">
                <a:lnSpc>
                  <a:spcPct val="80000"/>
                </a:lnSpc>
                <a:spcBef>
                  <a:spcPts val="700"/>
                </a:spcBef>
                <a:buClr>
                  <a:schemeClr val="dk1"/>
                </a:buClr>
                <a:buFont typeface="Average"/>
                <a:buChar char="•"/>
              </a:pPr>
              <a:r>
                <a:rPr lang="en-US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studies involve social issues of power, empowerment, inequality, inequity, dominance, repression, hegemony, and victimization.</a:t>
              </a:r>
            </a:p>
            <a:p>
              <a:pPr marL="171450" lvl="1" indent="-158750" rtl="0">
                <a:lnSpc>
                  <a:spcPct val="80000"/>
                </a:lnSpc>
                <a:spcBef>
                  <a:spcPts val="700"/>
                </a:spcBef>
                <a:buClr>
                  <a:schemeClr val="dk1"/>
                </a:buClr>
                <a:buFont typeface="Average"/>
                <a:buChar char="•"/>
              </a:pPr>
              <a:r>
                <a:rPr lang="en-US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Used to advocate for the emancipation of marginalized groups</a:t>
              </a:r>
            </a:p>
            <a:p>
              <a:pPr marL="171450" lvl="1" indent="-158750" rtl="0">
                <a:lnSpc>
                  <a:spcPct val="80000"/>
                </a:lnSpc>
                <a:spcBef>
                  <a:spcPts val="700"/>
                </a:spcBef>
                <a:buClr>
                  <a:schemeClr val="dk1"/>
                </a:buClr>
                <a:buFont typeface="Average"/>
                <a:buChar char="•"/>
              </a:pPr>
              <a:r>
                <a:rPr lang="en-US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Seeks to advocate for change to help transform society</a:t>
              </a:r>
            </a:p>
            <a:p>
              <a:pPr marL="171450" lvl="1" indent="-158750" rtl="0">
                <a:lnSpc>
                  <a:spcPct val="80000"/>
                </a:lnSpc>
                <a:spcBef>
                  <a:spcPts val="700"/>
                </a:spcBef>
                <a:buClr>
                  <a:schemeClr val="dk1"/>
                </a:buClr>
                <a:buFont typeface="Average"/>
                <a:buChar char="•"/>
              </a:pPr>
              <a:r>
                <a:rPr lang="en-US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Critical ethnographers are self-conscious, reflexive, and self-aware</a:t>
              </a:r>
            </a:p>
            <a:p>
              <a:pPr marL="171450" lvl="1" indent="-158750" rtl="0">
                <a:lnSpc>
                  <a:spcPct val="80000"/>
                </a:lnSpc>
                <a:spcBef>
                  <a:spcPts val="700"/>
                </a:spcBef>
                <a:buClr>
                  <a:schemeClr val="dk1"/>
                </a:buClr>
                <a:buFont typeface="Average"/>
                <a:buChar char="•"/>
              </a:pPr>
              <a:r>
                <a:rPr lang="en-US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Critical ethnographers actively collaborate, participate, negotiate with participants </a:t>
              </a:r>
            </a:p>
          </p:txBody>
        </p:sp>
        <p:sp>
          <p:nvSpPr>
            <p:cNvPr id="191" name="Shape 191"/>
            <p:cNvSpPr/>
            <p:nvPr/>
          </p:nvSpPr>
          <p:spPr>
            <a:xfrm rot="5400000">
              <a:off x="-342080" y="3826122"/>
              <a:ext cx="2036099" cy="1352100"/>
            </a:xfrm>
            <a:prstGeom prst="chevron">
              <a:avLst>
                <a:gd name="adj" fmla="val 50000"/>
              </a:avLst>
            </a:prstGeom>
            <a:solidFill>
              <a:srgbClr val="E76615"/>
            </a:solidFill>
            <a:ln w="19050" cap="rnd" cmpd="sng">
              <a:solidFill>
                <a:srgbClr val="E76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2" name="Shape 192"/>
            <p:cNvSpPr txBox="1"/>
            <p:nvPr/>
          </p:nvSpPr>
          <p:spPr>
            <a:xfrm>
              <a:off x="0" y="4359141"/>
              <a:ext cx="1352100" cy="579300"/>
            </a:xfrm>
            <a:prstGeom prst="rect">
              <a:avLst/>
            </a:prstGeom>
            <a:noFill/>
            <a:ln>
              <a:noFill/>
            </a:ln>
          </p:spPr>
          <p:txBody>
            <a:bodyPr lIns="10150" tIns="10150" rIns="10150" bIns="1015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560"/>
                </a:spcAft>
                <a:buSzPct val="25000"/>
                <a:buNone/>
              </a:pPr>
              <a:r>
                <a:rPr lang="en-US" sz="1800" b="1" i="0" u="none" strike="noStrike" cap="none" baseline="0">
                  <a:solidFill>
                    <a:schemeClr val="lt1"/>
                  </a:solidFill>
                  <a:latin typeface="Average"/>
                  <a:ea typeface="Average"/>
                  <a:cs typeface="Average"/>
                  <a:sym typeface="Average"/>
                </a:rPr>
                <a:t>Example</a:t>
              </a:r>
            </a:p>
          </p:txBody>
        </p:sp>
        <p:sp>
          <p:nvSpPr>
            <p:cNvPr id="193" name="Shape 193"/>
            <p:cNvSpPr/>
            <p:nvPr/>
          </p:nvSpPr>
          <p:spPr>
            <a:xfrm rot="5400000">
              <a:off x="4679671" y="156521"/>
              <a:ext cx="1255500" cy="79106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0"/>
              </a:schemeClr>
            </a:solidFill>
            <a:ln w="19050" cap="rnd" cmpd="sng">
              <a:solidFill>
                <a:srgbClr val="E76615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94" name="Shape 194"/>
            <p:cNvSpPr txBox="1"/>
            <p:nvPr/>
          </p:nvSpPr>
          <p:spPr>
            <a:xfrm>
              <a:off x="1352020" y="3545407"/>
              <a:ext cx="7849499" cy="1132800"/>
            </a:xfrm>
            <a:prstGeom prst="rect">
              <a:avLst/>
            </a:prstGeom>
            <a:noFill/>
            <a:ln>
              <a:noFill/>
            </a:ln>
          </p:spPr>
          <p:txBody>
            <a:bodyPr lIns="85325" tIns="7600" rIns="7600" bIns="76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i="1">
                  <a:solidFill>
                    <a:schemeClr val="dk1"/>
                  </a:solidFill>
                  <a:latin typeface="Average"/>
                  <a:ea typeface="Average"/>
                  <a:cs typeface="Average"/>
                  <a:sym typeface="Average"/>
                </a:rPr>
                <a:t>The critical ethnographic study of one principal in an “inclusive” elementary school (Keyes, Hanley-Maxwell, &amp; Capper, 1999) illustrated many of these features. The overall purpose was to describe and define the role of administrative leadership in an inclusive school for students with a high incidence of disability classifications (e.g., cognitive, emotional, learning, speech, and language)</a:t>
              </a:r>
            </a:p>
          </p:txBody>
        </p:sp>
      </p:grpSp>
      <p:sp>
        <p:nvSpPr>
          <p:cNvPr id="195" name="Shape 195"/>
          <p:cNvSpPr/>
          <p:nvPr/>
        </p:nvSpPr>
        <p:spPr>
          <a:xfrm>
            <a:off x="9525000" y="6381750"/>
            <a:ext cx="26669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-US"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John W. Creswell </a:t>
            </a:r>
            <a:br>
              <a:rPr lang="en-US"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700" b="0" i="1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Educational Research: Planning, Conducting, and Evaluating Quantitative and Qualitative Research,</a:t>
            </a:r>
            <a:r>
              <a:rPr lang="en-US" sz="7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fifth edition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title"/>
          </p:nvPr>
        </p:nvSpPr>
        <p:spPr>
          <a:xfrm>
            <a:off x="415650" y="413141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-US"/>
              <a:t>Qallunaat! Studying the white people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>
            <a:hlinkClick r:id=""/>
          </p:cNvPr>
          <p:cNvSpPr/>
          <p:nvPr/>
        </p:nvSpPr>
        <p:spPr>
          <a:xfrm>
            <a:off x="2814900" y="1499350"/>
            <a:ext cx="6167725" cy="4625800"/>
          </a:xfrm>
          <a:prstGeom prst="rect">
            <a:avLst/>
          </a:prstGeom>
          <a:blipFill>
            <a:blip r:embed="rId3">
              <a:alphaModFix/>
            </a:blip>
            <a:stretch>
              <a:fillRect/>
            </a:stretch>
          </a:blipFill>
          <a:ln>
            <a:noFill/>
          </a:ln>
        </p:spPr>
      </p:sp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/>
        </p:nvSpPr>
        <p:spPr>
          <a:xfrm>
            <a:off x="1250575" y="1410237"/>
            <a:ext cx="2270099" cy="22829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sng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1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Identify Intent and the type of Design and relate intent to your research problem</a:t>
            </a:r>
          </a:p>
        </p:txBody>
      </p:sp>
      <p:sp>
        <p:nvSpPr>
          <p:cNvPr id="208" name="Shape 208"/>
          <p:cNvSpPr/>
          <p:nvPr/>
        </p:nvSpPr>
        <p:spPr>
          <a:xfrm>
            <a:off x="4704444" y="1410238"/>
            <a:ext cx="2270099" cy="22829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sng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2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Discuss how you plan to receive approval and gain access to study sites and participants</a:t>
            </a:r>
          </a:p>
        </p:txBody>
      </p:sp>
      <p:sp>
        <p:nvSpPr>
          <p:cNvPr id="209" name="Shape 209"/>
          <p:cNvSpPr/>
          <p:nvPr/>
        </p:nvSpPr>
        <p:spPr>
          <a:xfrm>
            <a:off x="8124450" y="1410238"/>
            <a:ext cx="2270099" cy="22829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200" b="1" i="0" u="sng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3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Collect appropriate data, emphasizing time in the field, multiple sources of information, and collaboration</a:t>
            </a:r>
          </a:p>
        </p:txBody>
      </p:sp>
      <p:sp>
        <p:nvSpPr>
          <p:cNvPr id="210" name="Shape 210"/>
          <p:cNvSpPr/>
          <p:nvPr/>
        </p:nvSpPr>
        <p:spPr>
          <a:xfrm>
            <a:off x="2497818" y="4443787"/>
            <a:ext cx="2270099" cy="22829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sng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5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Write and report your research consistent with your design</a:t>
            </a:r>
          </a:p>
        </p:txBody>
      </p:sp>
      <p:sp>
        <p:nvSpPr>
          <p:cNvPr id="211" name="Shape 211"/>
          <p:cNvSpPr/>
          <p:nvPr/>
        </p:nvSpPr>
        <p:spPr>
          <a:xfrm>
            <a:off x="6228444" y="4443787"/>
            <a:ext cx="2270099" cy="22829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sng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4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Analyze and interpret your data within a design</a:t>
            </a:r>
          </a:p>
        </p:txBody>
      </p:sp>
      <p:sp>
        <p:nvSpPr>
          <p:cNvPr id="212" name="Shape 212"/>
          <p:cNvSpPr/>
          <p:nvPr/>
        </p:nvSpPr>
        <p:spPr>
          <a:xfrm>
            <a:off x="3562433" y="2234312"/>
            <a:ext cx="999000" cy="6033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3" name="Shape 213"/>
          <p:cNvSpPr/>
          <p:nvPr/>
        </p:nvSpPr>
        <p:spPr>
          <a:xfrm>
            <a:off x="7065448" y="2250187"/>
            <a:ext cx="999000" cy="603300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4" name="Shape 214"/>
          <p:cNvSpPr/>
          <p:nvPr/>
        </p:nvSpPr>
        <p:spPr>
          <a:xfrm>
            <a:off x="5037819" y="5282312"/>
            <a:ext cx="999000" cy="539700"/>
          </a:xfrm>
          <a:prstGeom prst="lef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5" name="Shape 215"/>
          <p:cNvSpPr/>
          <p:nvPr/>
        </p:nvSpPr>
        <p:spPr>
          <a:xfrm rot="10800000">
            <a:off x="8775297" y="3983362"/>
            <a:ext cx="968400" cy="1838700"/>
          </a:xfrm>
          <a:prstGeom prst="bentArrow">
            <a:avLst>
              <a:gd name="adj1" fmla="val 25000"/>
              <a:gd name="adj2" fmla="val 25000"/>
              <a:gd name="adj3" fmla="val 25000"/>
              <a:gd name="adj4" fmla="val 51946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16" name="Shape 216"/>
          <p:cNvSpPr txBox="1"/>
          <p:nvPr/>
        </p:nvSpPr>
        <p:spPr>
          <a:xfrm>
            <a:off x="1909700" y="293400"/>
            <a:ext cx="8210399" cy="107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3600" b="1" i="0" u="none" strike="noStrike" cap="none" baseline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STEPS IN CONDUCTING AN ETHNOGRAPHY</a:t>
            </a:r>
            <a:r>
              <a:rPr lang="en-US" sz="3600" b="1" i="0" u="none" strike="noStrike" cap="none" baseline="0">
                <a:solidFill>
                  <a:srgbClr val="000000"/>
                </a:solidFill>
                <a:latin typeface="Rokkitt"/>
                <a:ea typeface="Rokkitt"/>
                <a:cs typeface="Rokkitt"/>
                <a:sym typeface="Rokkitt"/>
              </a:rPr>
              <a:t>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/>
        </p:nvSpPr>
        <p:spPr>
          <a:xfrm>
            <a:off x="1770037" y="7950"/>
            <a:ext cx="1384200" cy="6842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R</a:t>
            </a:r>
            <a:b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E</a:t>
            </a:r>
            <a:b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b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L</a:t>
            </a:r>
            <a:b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I</a:t>
            </a:r>
            <a:b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b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54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</a:p>
        </p:txBody>
      </p:sp>
      <p:sp>
        <p:nvSpPr>
          <p:cNvPr id="223" name="Shape 223"/>
          <p:cNvSpPr txBox="1"/>
          <p:nvPr/>
        </p:nvSpPr>
        <p:spPr>
          <a:xfrm>
            <a:off x="2487562" y="428250"/>
            <a:ext cx="2997300" cy="6001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1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2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3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4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None/>
            </a:pPr>
            <a:endParaRPr sz="2400" b="1" i="0" u="none" strike="noStrike" cap="none" baseline="0">
              <a:solidFill>
                <a:srgbClr val="000000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400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5</a:t>
            </a:r>
          </a:p>
        </p:txBody>
      </p:sp>
      <p:cxnSp>
        <p:nvCxnSpPr>
          <p:cNvPr id="224" name="Shape 224"/>
          <p:cNvCxnSpPr/>
          <p:nvPr/>
        </p:nvCxnSpPr>
        <p:spPr>
          <a:xfrm>
            <a:off x="5056162" y="642950"/>
            <a:ext cx="825600" cy="0"/>
          </a:xfrm>
          <a:prstGeom prst="straightConnector1">
            <a:avLst/>
          </a:prstGeom>
          <a:noFill/>
          <a:ln w="25400" cap="flat" cmpd="sng">
            <a:solidFill>
              <a:srgbClr val="93A299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225" name="Shape 225"/>
          <p:cNvSpPr/>
          <p:nvPr/>
        </p:nvSpPr>
        <p:spPr>
          <a:xfrm>
            <a:off x="6389662" y="119075"/>
            <a:ext cx="4032299" cy="1016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Cultural-sharing group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Detailed description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Identifying a cultural theme</a:t>
            </a:r>
          </a:p>
        </p:txBody>
      </p:sp>
      <p:sp>
        <p:nvSpPr>
          <p:cNvPr id="226" name="Shape 226"/>
          <p:cNvSpPr/>
          <p:nvPr/>
        </p:nvSpPr>
        <p:spPr>
          <a:xfrm>
            <a:off x="6389662" y="1398600"/>
            <a:ext cx="4032299" cy="1016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Approval from Review Board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Locate research site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Identify a Gatekeeper</a:t>
            </a:r>
          </a:p>
        </p:txBody>
      </p:sp>
      <p:sp>
        <p:nvSpPr>
          <p:cNvPr id="227" name="Shape 227"/>
          <p:cNvSpPr/>
          <p:nvPr/>
        </p:nvSpPr>
        <p:spPr>
          <a:xfrm>
            <a:off x="6389662" y="2763850"/>
            <a:ext cx="4032299" cy="1016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Considerable time at the site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Enter site slowly and build rapport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Observations &amp; record notes</a:t>
            </a:r>
          </a:p>
        </p:txBody>
      </p:sp>
      <p:sp>
        <p:nvSpPr>
          <p:cNvPr id="228" name="Shape 228"/>
          <p:cNvSpPr/>
          <p:nvPr/>
        </p:nvSpPr>
        <p:spPr>
          <a:xfrm>
            <a:off x="6389662" y="4040198"/>
            <a:ext cx="4032299" cy="1285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Read through data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Description of cultural setting, establishing context for studied group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Questrial"/>
              <a:buChar char="-"/>
            </a:pPr>
            <a:r>
              <a:rPr lang="en-US" sz="14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Develop themes about culture-sharing group and Interpretation of cultural theme</a:t>
            </a:r>
            <a:r>
              <a:rPr lang="en-US" sz="1400" b="0" i="0" u="none" strike="noStrike" cap="none" baseline="0">
                <a:solidFill>
                  <a:srgbClr val="FFFFFF"/>
                </a:solidFill>
                <a:latin typeface="Questrial"/>
                <a:ea typeface="Questrial"/>
                <a:cs typeface="Questrial"/>
                <a:sym typeface="Questrial"/>
              </a:rPr>
              <a:t> </a:t>
            </a:r>
          </a:p>
        </p:txBody>
      </p:sp>
      <p:sp>
        <p:nvSpPr>
          <p:cNvPr id="229" name="Shape 229"/>
          <p:cNvSpPr/>
          <p:nvPr/>
        </p:nvSpPr>
        <p:spPr>
          <a:xfrm>
            <a:off x="6389662" y="5545010"/>
            <a:ext cx="4032299" cy="1016099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B5C3BA"/>
              </a:gs>
              <a:gs pos="25000">
                <a:srgbClr val="89968E"/>
              </a:gs>
              <a:gs pos="38000">
                <a:srgbClr val="76847C"/>
              </a:gs>
              <a:gs pos="55000">
                <a:srgbClr val="6F7E75"/>
              </a:gs>
              <a:gs pos="80000">
                <a:srgbClr val="6D7E74"/>
              </a:gs>
              <a:gs pos="88000">
                <a:srgbClr val="73867B"/>
              </a:gs>
              <a:gs pos="100000">
                <a:srgbClr val="91A698"/>
              </a:gs>
            </a:gsLst>
            <a:lin ang="5400012" scaled="0"/>
          </a:gradFill>
          <a:ln w="9525" cap="flat" cmpd="sng">
            <a:solidFill>
              <a:srgbClr val="8E9E94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285750" marR="0" lvl="0" indent="-184150" algn="l" rtl="0">
              <a:spcBef>
                <a:spcPts val="0"/>
              </a:spcBef>
              <a:buClr>
                <a:srgbClr val="000000"/>
              </a:buClr>
              <a:buFont typeface="Questrial"/>
              <a:buNone/>
            </a:pPr>
            <a:endParaRPr sz="1600" b="0" i="0" u="none" strike="noStrike" cap="none" baseline="0">
              <a:solidFill>
                <a:srgbClr val="FFFFFF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Remain in the background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FFFFFF"/>
              </a:buClr>
              <a:buSzPct val="100000"/>
              <a:buFont typeface="Average"/>
              <a:buChar char="-"/>
            </a:pPr>
            <a:r>
              <a:rPr lang="en-US" sz="1600" b="0" i="0" u="none" strike="noStrike" cap="none" baseline="0">
                <a:solidFill>
                  <a:srgbClr val="FFFFFF"/>
                </a:solidFill>
                <a:latin typeface="Average"/>
                <a:ea typeface="Average"/>
                <a:cs typeface="Average"/>
                <a:sym typeface="Average"/>
              </a:rPr>
              <a:t>Keep Biases out, and identify how exploration of the cultural theme advances knowledge. </a:t>
            </a:r>
          </a:p>
          <a:p>
            <a:pPr marL="285750" marR="0" lvl="0" indent="-184150" algn="l" rtl="0">
              <a:spcBef>
                <a:spcPts val="0"/>
              </a:spcBef>
              <a:buClr>
                <a:srgbClr val="000000"/>
              </a:buClr>
              <a:buFont typeface="Questrial"/>
              <a:buNone/>
            </a:pPr>
            <a:endParaRPr sz="1600" b="0" i="0" u="none" strike="noStrike" cap="none" baseline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cxnSp>
        <p:nvCxnSpPr>
          <p:cNvPr id="230" name="Shape 230"/>
          <p:cNvCxnSpPr/>
          <p:nvPr/>
        </p:nvCxnSpPr>
        <p:spPr>
          <a:xfrm>
            <a:off x="5056162" y="6062535"/>
            <a:ext cx="825600" cy="0"/>
          </a:xfrm>
          <a:prstGeom prst="straightConnector1">
            <a:avLst/>
          </a:prstGeom>
          <a:noFill/>
          <a:ln w="25400" cap="flat" cmpd="sng">
            <a:solidFill>
              <a:srgbClr val="93A299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1" name="Shape 231"/>
          <p:cNvCxnSpPr/>
          <p:nvPr/>
        </p:nvCxnSpPr>
        <p:spPr>
          <a:xfrm>
            <a:off x="5056162" y="4773625"/>
            <a:ext cx="825600" cy="0"/>
          </a:xfrm>
          <a:prstGeom prst="straightConnector1">
            <a:avLst/>
          </a:prstGeom>
          <a:noFill/>
          <a:ln w="25400" cap="flat" cmpd="sng">
            <a:solidFill>
              <a:srgbClr val="93A299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2" name="Shape 232"/>
          <p:cNvCxnSpPr/>
          <p:nvPr/>
        </p:nvCxnSpPr>
        <p:spPr>
          <a:xfrm>
            <a:off x="5056162" y="3290900"/>
            <a:ext cx="825600" cy="0"/>
          </a:xfrm>
          <a:prstGeom prst="straightConnector1">
            <a:avLst/>
          </a:prstGeom>
          <a:noFill/>
          <a:ln w="25400" cap="flat" cmpd="sng">
            <a:solidFill>
              <a:srgbClr val="93A299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33" name="Shape 233"/>
          <p:cNvCxnSpPr/>
          <p:nvPr/>
        </p:nvCxnSpPr>
        <p:spPr>
          <a:xfrm>
            <a:off x="5056162" y="1839925"/>
            <a:ext cx="825600" cy="0"/>
          </a:xfrm>
          <a:prstGeom prst="straightConnector1">
            <a:avLst/>
          </a:prstGeom>
          <a:noFill/>
          <a:ln w="25400" cap="flat" cmpd="sng">
            <a:solidFill>
              <a:srgbClr val="93A299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/>
        </p:nvSpPr>
        <p:spPr>
          <a:xfrm>
            <a:off x="618575" y="1496100"/>
            <a:ext cx="1932600" cy="3533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E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-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S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U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D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Y</a:t>
            </a:r>
          </a:p>
        </p:txBody>
      </p:sp>
      <p:sp>
        <p:nvSpPr>
          <p:cNvPr id="240" name="Shape 240"/>
          <p:cNvSpPr txBox="1"/>
          <p:nvPr/>
        </p:nvSpPr>
        <p:spPr>
          <a:xfrm>
            <a:off x="2230461" y="451645"/>
            <a:ext cx="4556100" cy="1778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b="1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1</a:t>
            </a:r>
          </a:p>
          <a:p>
            <a:pPr marL="640080" lvl="1" indent="-233680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-"/>
            </a:pPr>
            <a:r>
              <a:rPr lang="en-US" sz="15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Relates to developing an in-depth understanding</a:t>
            </a:r>
          </a:p>
          <a:p>
            <a:pPr marL="640080" lvl="1" indent="-233680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-"/>
            </a:pPr>
            <a:r>
              <a:rPr lang="en-US" sz="15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Understanding an event, activity, process, or one or more individuals</a:t>
            </a:r>
          </a:p>
        </p:txBody>
      </p:sp>
      <p:sp>
        <p:nvSpPr>
          <p:cNvPr id="241" name="Shape 241"/>
          <p:cNvSpPr txBox="1"/>
          <p:nvPr/>
        </p:nvSpPr>
        <p:spPr>
          <a:xfrm>
            <a:off x="2316188" y="2229646"/>
            <a:ext cx="4260900" cy="2190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95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2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299"/>
              </a:spcBef>
              <a:buClr>
                <a:schemeClr val="lt2"/>
              </a:buClr>
              <a:buSzPct val="99666"/>
              <a:buFont typeface="Average"/>
              <a:buChar char="–"/>
            </a:pPr>
            <a:r>
              <a:rPr lang="en-US" sz="1495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Receive approval from Institutional Review Board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299"/>
              </a:spcBef>
              <a:buClr>
                <a:schemeClr val="lt2"/>
              </a:buClr>
              <a:buSzPct val="99666"/>
              <a:buFont typeface="Average"/>
              <a:buChar char="–"/>
            </a:pPr>
            <a:r>
              <a:rPr lang="en-US" sz="1495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Locate research site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299"/>
              </a:spcBef>
              <a:buClr>
                <a:schemeClr val="lt2"/>
              </a:buClr>
              <a:buSzPct val="99666"/>
              <a:buFont typeface="Average"/>
              <a:buChar char="–"/>
            </a:pPr>
            <a:r>
              <a:rPr lang="en-US" sz="1495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Identify # of cases to look at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299"/>
              </a:spcBef>
              <a:buClr>
                <a:schemeClr val="lt2"/>
              </a:buClr>
              <a:buSzPct val="99666"/>
              <a:buFont typeface="Average"/>
              <a:buChar char="–"/>
            </a:pPr>
            <a:r>
              <a:rPr lang="en-US" sz="1495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Identify </a:t>
            </a:r>
            <a:r>
              <a:rPr lang="en-US" sz="1495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gatekeeper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299"/>
              </a:spcBef>
              <a:buClr>
                <a:schemeClr val="lt2"/>
              </a:buClr>
              <a:buSzPct val="99666"/>
              <a:buFont typeface="Average"/>
              <a:buChar char="–"/>
            </a:pPr>
            <a:r>
              <a:rPr lang="en-US" sz="1495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Guarantee provisions for respecting the site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577037" y="44054"/>
            <a:ext cx="4082999" cy="1912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3</a:t>
            </a:r>
          </a:p>
          <a:p>
            <a:pPr marL="742950" marR="0" lvl="1" indent="-285750" algn="l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5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Plan of action for change based on your findings</a:t>
            </a:r>
          </a:p>
          <a:p>
            <a:pPr marL="742950" marR="0" lvl="1" indent="-285750" algn="l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5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Discuss how you and participants changed</a:t>
            </a:r>
          </a:p>
          <a:p>
            <a:pPr marL="742950" marR="0" lvl="1" indent="-190500" algn="l" rtl="0">
              <a:spcBef>
                <a:spcPts val="300"/>
              </a:spcBef>
              <a:buClr>
                <a:srgbClr val="000000"/>
              </a:buClr>
              <a:buFont typeface="Arial"/>
              <a:buNone/>
            </a:pPr>
            <a:endParaRPr sz="1500" b="0" i="0" u="none" strike="noStrike" cap="none" baseline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43" name="Shape 243"/>
          <p:cNvSpPr txBox="1"/>
          <p:nvPr/>
        </p:nvSpPr>
        <p:spPr>
          <a:xfrm>
            <a:off x="6577037" y="1661228"/>
            <a:ext cx="4082999" cy="2127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4</a:t>
            </a:r>
          </a:p>
          <a:p>
            <a:pPr marL="742950" marR="0" lvl="1" indent="-285750" algn="l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5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Read through data</a:t>
            </a:r>
          </a:p>
          <a:p>
            <a:pPr marL="742950" marR="0" lvl="1" indent="-285750" algn="l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5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Describe the case(s) in detail</a:t>
            </a:r>
          </a:p>
          <a:p>
            <a:pPr marL="742950" marR="0" lvl="1" indent="-285750" algn="l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5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Develop issues or themes about the case(s)</a:t>
            </a:r>
          </a:p>
          <a:p>
            <a:pPr marL="742950" marR="0" lvl="1" indent="-285750" algn="l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5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Within-case followed by a cross-case analysis</a:t>
            </a:r>
          </a:p>
        </p:txBody>
      </p:sp>
      <p:sp>
        <p:nvSpPr>
          <p:cNvPr id="244" name="Shape 244"/>
          <p:cNvSpPr txBox="1"/>
          <p:nvPr/>
        </p:nvSpPr>
        <p:spPr>
          <a:xfrm>
            <a:off x="6577037" y="3883732"/>
            <a:ext cx="4082999" cy="1841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5</a:t>
            </a:r>
          </a:p>
          <a:p>
            <a:pPr marL="742950" marR="0" lvl="1" indent="-285750" algn="l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5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Report based primarily on description of the case </a:t>
            </a:r>
          </a:p>
          <a:p>
            <a:pPr marL="742950" marR="0" lvl="1" indent="-285750" algn="l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5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Choose to be objective or Subjective </a:t>
            </a:r>
          </a:p>
          <a:p>
            <a:pPr marL="742950" marR="0" lvl="1" indent="-285750" algn="l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5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Include your biases</a:t>
            </a:r>
          </a:p>
          <a:p>
            <a:pPr marL="742950" marR="0" lvl="1" indent="-285750" algn="l" rtl="0">
              <a:spcBef>
                <a:spcPts val="30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5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Generalize to other cases</a:t>
            </a:r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23075" y="4599876"/>
            <a:ext cx="2059800" cy="219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/>
        </p:nvSpPr>
        <p:spPr>
          <a:xfrm>
            <a:off x="656075" y="161325"/>
            <a:ext cx="1750200" cy="6535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R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I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T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I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C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A</a:t>
            </a:r>
            <a:b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</a:br>
            <a:r>
              <a:rPr lang="en-US" sz="3600" b="1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L</a:t>
            </a:r>
          </a:p>
        </p:txBody>
      </p:sp>
      <p:sp>
        <p:nvSpPr>
          <p:cNvPr id="252" name="Shape 252"/>
          <p:cNvSpPr txBox="1"/>
          <p:nvPr/>
        </p:nvSpPr>
        <p:spPr>
          <a:xfrm>
            <a:off x="1624528" y="161312"/>
            <a:ext cx="4680299" cy="155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 algn="ctr" rtl="0">
              <a:lnSpc>
                <a:spcPct val="80000"/>
              </a:lnSpc>
              <a:spcBef>
                <a:spcPts val="0"/>
              </a:spcBef>
              <a:buNone/>
            </a:pPr>
            <a:r>
              <a:rPr lang="en-US" sz="2790" b="1">
                <a:latin typeface="Average"/>
                <a:ea typeface="Average"/>
                <a:cs typeface="Average"/>
                <a:sym typeface="Average"/>
              </a:rPr>
              <a:t>STEP 1</a:t>
            </a:r>
          </a:p>
          <a:p>
            <a:pPr marL="640080" lvl="1" indent="-233680" rtl="0">
              <a:lnSpc>
                <a:spcPct val="80000"/>
              </a:lnSpc>
              <a:spcBef>
                <a:spcPts val="325"/>
              </a:spcBef>
              <a:buClr>
                <a:schemeClr val="lt2"/>
              </a:buClr>
              <a:buSzPct val="101687"/>
              <a:buFont typeface="Average"/>
              <a:buChar char="-"/>
            </a:pPr>
            <a:r>
              <a:rPr lang="en-US" sz="1627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Address inequities in our society or schools</a:t>
            </a:r>
          </a:p>
          <a:p>
            <a:pPr marL="640080" lvl="1" indent="-233680" rtl="0">
              <a:lnSpc>
                <a:spcPct val="80000"/>
              </a:lnSpc>
              <a:spcBef>
                <a:spcPts val="325"/>
              </a:spcBef>
              <a:buClr>
                <a:schemeClr val="lt2"/>
              </a:buClr>
              <a:buSzPct val="101687"/>
              <a:buFont typeface="Average"/>
              <a:buChar char="-"/>
            </a:pPr>
            <a:r>
              <a:rPr lang="en-US" sz="1627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Action and advocacy</a:t>
            </a:r>
          </a:p>
          <a:p>
            <a:pPr marL="640080" lvl="1" indent="-233680" rtl="0">
              <a:lnSpc>
                <a:spcPct val="80000"/>
              </a:lnSpc>
              <a:spcBef>
                <a:spcPts val="325"/>
              </a:spcBef>
              <a:buClr>
                <a:schemeClr val="lt2"/>
              </a:buClr>
              <a:buSzPct val="101687"/>
              <a:buFont typeface="Average"/>
              <a:buChar char="-"/>
            </a:pPr>
            <a:r>
              <a:rPr lang="en-US" sz="1627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Identify “critical” issue you wish to explore</a:t>
            </a:r>
          </a:p>
        </p:txBody>
      </p:sp>
      <p:sp>
        <p:nvSpPr>
          <p:cNvPr id="253" name="Shape 253"/>
          <p:cNvSpPr txBox="1"/>
          <p:nvPr/>
        </p:nvSpPr>
        <p:spPr>
          <a:xfrm>
            <a:off x="6440569" y="161312"/>
            <a:ext cx="4680299" cy="2136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2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7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Receive approval from Review Board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7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Locate a research site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7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Identify gatekeeper</a:t>
            </a:r>
          </a:p>
          <a:p>
            <a:pPr marL="742950" marR="0" lvl="1" indent="-285750" algn="l" rtl="0">
              <a:lnSpc>
                <a:spcPct val="90000"/>
              </a:lnSpc>
              <a:spcBef>
                <a:spcPts val="34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7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Guarantee provisions for respecting the site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560"/>
              </a:spcBef>
              <a:buClr>
                <a:srgbClr val="000000"/>
              </a:buClr>
              <a:buFont typeface="Arial"/>
              <a:buNone/>
            </a:pPr>
            <a:endParaRPr sz="2800" b="0" i="0" u="none" strike="noStrike" cap="none" baseline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254" name="Shape 254"/>
          <p:cNvSpPr txBox="1"/>
          <p:nvPr/>
        </p:nvSpPr>
        <p:spPr>
          <a:xfrm>
            <a:off x="6440569" y="2285569"/>
            <a:ext cx="4680299" cy="1643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775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3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51"/>
              </a:spcBef>
              <a:buClr>
                <a:schemeClr val="lt2"/>
              </a:buClr>
              <a:buSzPct val="97611"/>
              <a:buFont typeface="Average"/>
              <a:buChar char="–"/>
            </a:pPr>
            <a:r>
              <a:rPr lang="en-US" sz="1757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Collaborate with participants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51"/>
              </a:spcBef>
              <a:buClr>
                <a:schemeClr val="lt2"/>
              </a:buClr>
              <a:buSzPct val="97611"/>
              <a:buFont typeface="Average"/>
              <a:buChar char="–"/>
            </a:pPr>
            <a:r>
              <a:rPr lang="en-US" sz="1757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Collect multiple forms of data that individuals are willing to provide </a:t>
            </a:r>
          </a:p>
        </p:txBody>
      </p:sp>
      <p:sp>
        <p:nvSpPr>
          <p:cNvPr id="255" name="Shape 255"/>
          <p:cNvSpPr txBox="1"/>
          <p:nvPr/>
        </p:nvSpPr>
        <p:spPr>
          <a:xfrm>
            <a:off x="1804671" y="1902756"/>
            <a:ext cx="4499699" cy="2445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00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4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6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Read through data 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6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Description of cultural setting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6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Themes related to “critical” issues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6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Identify needed changes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chemeClr val="lt2"/>
              </a:buClr>
              <a:buSzPct val="100000"/>
              <a:buFont typeface="Average"/>
              <a:buChar char="–"/>
            </a:pPr>
            <a:r>
              <a:rPr lang="en-US" sz="16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Advocate for specific changes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chemeClr val="lt2"/>
              </a:buClr>
              <a:buSzPct val="100000"/>
              <a:buFont typeface="Arial"/>
              <a:buChar char="–"/>
            </a:pPr>
            <a:r>
              <a:rPr lang="en-US" sz="16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Advance a plan for change </a:t>
            </a:r>
          </a:p>
        </p:txBody>
      </p:sp>
      <p:sp>
        <p:nvSpPr>
          <p:cNvPr id="256" name="Shape 256"/>
          <p:cNvSpPr txBox="1"/>
          <p:nvPr/>
        </p:nvSpPr>
        <p:spPr>
          <a:xfrm>
            <a:off x="1804670" y="4348302"/>
            <a:ext cx="4499699" cy="1976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lang="en-US" sz="2812" b="1" i="0" u="none" strike="noStrike" cap="none" baseline="0">
                <a:solidFill>
                  <a:srgbClr val="000000"/>
                </a:solidFill>
                <a:latin typeface="Average"/>
                <a:ea typeface="Average"/>
                <a:cs typeface="Average"/>
                <a:sym typeface="Average"/>
              </a:rPr>
              <a:t>STEP 5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2"/>
              </a:spcBef>
              <a:buClr>
                <a:schemeClr val="lt2"/>
              </a:buClr>
              <a:buSzPct val="100666"/>
              <a:buFont typeface="Average"/>
              <a:buChar char="–"/>
            </a:pPr>
            <a:r>
              <a:rPr lang="en-US" sz="1812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Report as a call to action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2"/>
              </a:spcBef>
              <a:buClr>
                <a:schemeClr val="lt2"/>
              </a:buClr>
              <a:buSzPct val="100666"/>
              <a:buFont typeface="Average"/>
              <a:buChar char="–"/>
            </a:pPr>
            <a:r>
              <a:rPr lang="en-US" sz="1812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Include specific plan of action for change based on your findings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62"/>
              </a:spcBef>
              <a:buClr>
                <a:schemeClr val="lt2"/>
              </a:buClr>
              <a:buSzPct val="100666"/>
              <a:buFont typeface="Arial"/>
              <a:buChar char="–"/>
            </a:pPr>
            <a:r>
              <a:rPr lang="en-US" sz="1812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Discuss how you and participants changed </a:t>
            </a:r>
          </a:p>
          <a:p>
            <a:pPr marL="742950" marR="0" lvl="1" indent="-174625" algn="l" rtl="0">
              <a:lnSpc>
                <a:spcPct val="80000"/>
              </a:lnSpc>
              <a:spcBef>
                <a:spcPts val="350"/>
              </a:spcBef>
              <a:buClr>
                <a:srgbClr val="000000"/>
              </a:buClr>
              <a:buFont typeface="Arial"/>
              <a:buNone/>
            </a:pPr>
            <a:endParaRPr sz="1750" b="0" i="0" u="none" strike="noStrike" cap="none" baseline="0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257" name="Shape 2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04542" y="3976286"/>
            <a:ext cx="4815899" cy="27203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8" name="Shape 258"/>
          <p:cNvCxnSpPr/>
          <p:nvPr/>
        </p:nvCxnSpPr>
        <p:spPr>
          <a:xfrm>
            <a:off x="5886339" y="1102633"/>
            <a:ext cx="878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59" name="Shape 259"/>
          <p:cNvCxnSpPr/>
          <p:nvPr/>
        </p:nvCxnSpPr>
        <p:spPr>
          <a:xfrm>
            <a:off x="10221782" y="2059642"/>
            <a:ext cx="0" cy="7374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0" name="Shape 260"/>
          <p:cNvCxnSpPr/>
          <p:nvPr/>
        </p:nvCxnSpPr>
        <p:spPr>
          <a:xfrm rot="10800000">
            <a:off x="5886488" y="3032341"/>
            <a:ext cx="878400" cy="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261" name="Shape 261"/>
          <p:cNvCxnSpPr/>
          <p:nvPr/>
        </p:nvCxnSpPr>
        <p:spPr>
          <a:xfrm>
            <a:off x="5275176" y="4161926"/>
            <a:ext cx="0" cy="536700"/>
          </a:xfrm>
          <a:prstGeom prst="straightConnector1">
            <a:avLst/>
          </a:prstGeom>
          <a:noFill/>
          <a:ln w="25400" cap="flat" cmpd="sng">
            <a:solidFill>
              <a:srgbClr val="000000"/>
            </a:solidFill>
            <a:prstDash val="solid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2135990" y="323021"/>
            <a:ext cx="8260799" cy="1039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15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HOW DO WE EVALUATE AN ETHNOGRAPHY?</a:t>
            </a:r>
          </a:p>
        </p:txBody>
      </p:sp>
      <p:sp>
        <p:nvSpPr>
          <p:cNvPr id="268" name="Shape 268"/>
          <p:cNvSpPr txBox="1"/>
          <p:nvPr/>
        </p:nvSpPr>
        <p:spPr>
          <a:xfrm>
            <a:off x="1694324" y="1362449"/>
            <a:ext cx="5339999" cy="5388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lvl="0" indent="-76200" rtl="0">
              <a:spcBef>
                <a:spcPts val="0"/>
              </a:spcBef>
              <a:buNone/>
            </a:pPr>
            <a:endParaRPr sz="2400">
              <a:solidFill>
                <a:srgbClr val="564B3C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342900" lvl="0" indent="-228600" rtl="0">
              <a:spcBef>
                <a:spcPts val="480"/>
              </a:spcBef>
              <a:buClr>
                <a:schemeClr val="lt2"/>
              </a:buClr>
              <a:buSzPct val="100000"/>
              <a:buFont typeface="Average"/>
              <a:buChar char="•"/>
            </a:pPr>
            <a:r>
              <a:rPr lang="en-US" sz="24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Identify a cultural issue to study </a:t>
            </a:r>
          </a:p>
          <a:p>
            <a:pPr marL="342900" lvl="0" indent="-228600" rtl="0">
              <a:spcBef>
                <a:spcPts val="480"/>
              </a:spcBef>
              <a:buClr>
                <a:schemeClr val="lt2"/>
              </a:buClr>
              <a:buSzPct val="100000"/>
              <a:buFont typeface="Average"/>
              <a:buChar char="•"/>
            </a:pPr>
            <a:r>
              <a:rPr lang="en-US" sz="24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Select a group to observe or interview over time</a:t>
            </a:r>
          </a:p>
          <a:p>
            <a:pPr marL="342900" lvl="0" indent="-228600" rtl="0">
              <a:spcBef>
                <a:spcPts val="480"/>
              </a:spcBef>
              <a:buClr>
                <a:schemeClr val="lt2"/>
              </a:buClr>
              <a:buSzPct val="100000"/>
              <a:buFont typeface="Average"/>
              <a:buChar char="•"/>
            </a:pPr>
            <a:r>
              <a:rPr lang="en-US" sz="24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Noting shared patterns of behavior, language, and beliefs that the group has developed over time</a:t>
            </a:r>
          </a:p>
          <a:p>
            <a:pPr marL="342900" lvl="0" indent="-228600" rtl="0">
              <a:spcBef>
                <a:spcPts val="480"/>
              </a:spcBef>
              <a:buClr>
                <a:schemeClr val="lt2"/>
              </a:buClr>
              <a:buSzPct val="100000"/>
              <a:buFont typeface="Average"/>
              <a:buChar char="•"/>
            </a:pPr>
            <a:r>
              <a:rPr lang="en-US" sz="24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Need to describe both the group and themes </a:t>
            </a:r>
          </a:p>
          <a:p>
            <a:pPr marL="342900" lvl="0" indent="-228600" rtl="0">
              <a:spcBef>
                <a:spcPts val="480"/>
              </a:spcBef>
              <a:buClr>
                <a:schemeClr val="lt2"/>
              </a:buClr>
              <a:buSzPct val="100000"/>
              <a:buFont typeface="Average"/>
              <a:buChar char="•"/>
            </a:pPr>
            <a:r>
              <a:rPr lang="en-US" sz="24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Provide evidence of being reflexive</a:t>
            </a:r>
          </a:p>
        </p:txBody>
      </p:sp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88287" y="2195411"/>
            <a:ext cx="3613499" cy="2708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85018"/>
            <a:ext cx="10096499" cy="115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Objectives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435825"/>
            <a:ext cx="10096499" cy="377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 b="1">
                <a:latin typeface="Average"/>
                <a:ea typeface="Average"/>
                <a:cs typeface="Average"/>
                <a:sym typeface="Average"/>
              </a:rPr>
              <a:t>By the end of this presentation you will know more on…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1) The definition of Ethnographic research, when to use it and how it developed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2) The three types of Ethnographic designs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3) Some characteristics of Ethnography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4) The potential ethical issues in conducting Ethnographic research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5) The steps for conducting Ethnographic research</a:t>
            </a: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And hopefully much more!</a:t>
            </a:r>
          </a:p>
          <a:p>
            <a:pPr marL="0" marR="0" lvl="0" indent="0" algn="l" rtl="0">
              <a:lnSpc>
                <a:spcPct val="90000"/>
              </a:lnSpc>
              <a:spcBef>
                <a:spcPts val="720"/>
              </a:spcBef>
              <a:buNone/>
            </a:pPr>
            <a:endParaRPr/>
          </a:p>
        </p:txBody>
      </p:sp>
      <p:pic>
        <p:nvPicPr>
          <p:cNvPr id="81" name="Shape 8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71147" y="4308400"/>
            <a:ext cx="1869149" cy="1889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39572" y="254585"/>
            <a:ext cx="10096499" cy="115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Ethical Issues Conducting Ethnography</a:t>
            </a:r>
            <a:r>
              <a:rPr lang="en-US" sz="4000" b="1" i="0" u="none" strike="noStrike" cap="none" baseline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292527" y="1546991"/>
            <a:ext cx="10731300" cy="4609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70000"/>
              <a:buFont typeface="Average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Primarily come up when doing fieldwork because of issues collecting data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0000"/>
              <a:buFont typeface="Average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Ryan (2009)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Average"/>
              <a:buChar char="•"/>
            </a:pPr>
            <a:r>
              <a:rPr lang="en-US" sz="20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 Negotiating how to get access to the people and sites being studied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Average"/>
              <a:buChar char="•"/>
            </a:pPr>
            <a:r>
              <a:rPr lang="en-US" sz="20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How long to stay in the field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Average"/>
              <a:buChar char="•"/>
            </a:pPr>
            <a:r>
              <a:rPr lang="en-US" sz="20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How to interact with the participants respectfully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720"/>
              </a:spcBef>
              <a:buClr>
                <a:schemeClr val="accent2"/>
              </a:buClr>
              <a:buSzPct val="70000"/>
              <a:buFont typeface="Average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Madison (2005)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Average"/>
              <a:buChar char="•"/>
            </a:pPr>
            <a:r>
              <a:rPr lang="en-US" sz="20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Open and transparent about gathering data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Average"/>
              <a:buChar char="•"/>
            </a:pPr>
            <a:r>
              <a:rPr lang="en-US" sz="20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Respect towards causing no harm, preserving dignity, and ensuring privacy</a:t>
            </a:r>
          </a:p>
          <a:p>
            <a:pPr marL="685800" marR="0" lvl="1" indent="-22860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SzPct val="70000"/>
              <a:buFont typeface="Average"/>
              <a:buChar char="•"/>
            </a:pPr>
            <a:r>
              <a:rPr lang="en-US" sz="20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Negotiate limits related to these factors</a:t>
            </a:r>
          </a:p>
          <a:p>
            <a:pPr marL="685800" marR="0" lvl="1" indent="-157480" algn="l" rtl="0">
              <a:lnSpc>
                <a:spcPct val="90000"/>
              </a:lnSpc>
              <a:spcBef>
                <a:spcPts val="480"/>
              </a:spcBef>
              <a:buClr>
                <a:schemeClr val="accent2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480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Creswell, J. Educational research: Planning, conducting and evaluating quantitative and qualitative research (5</a:t>
            </a:r>
            <a:r>
              <a:rPr lang="en-US" sz="1600" b="0" i="0" u="none" strike="noStrike" cap="none" baseline="300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th</a:t>
            </a:r>
            <a:r>
              <a:rPr lang="en-US" sz="1600" b="0" i="0" u="none" strike="noStrike" cap="none" baseline="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ed.). 	Toronto: Pearson.</a:t>
            </a: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1" indent="0" algn="l" rtl="0">
              <a:lnSpc>
                <a:spcPct val="90000"/>
              </a:lnSpc>
              <a:spcBef>
                <a:spcPts val="600"/>
              </a:spcBef>
              <a:buClr>
                <a:schemeClr val="accent2"/>
              </a:buClr>
              <a:buFont typeface="Arial"/>
              <a:buNone/>
            </a:pPr>
            <a:endParaRPr sz="20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Shape 2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65825" y="2313100"/>
            <a:ext cx="2443200" cy="183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61293"/>
            <a:ext cx="10096499" cy="115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-US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Activity	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249925" y="1320950"/>
            <a:ext cx="10096499" cy="37778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-US"/>
              <a:t>“</a:t>
            </a:r>
            <a:r>
              <a:rPr lang="en-US">
                <a:latin typeface="Average"/>
                <a:ea typeface="Average"/>
                <a:cs typeface="Average"/>
                <a:sym typeface="Average"/>
              </a:rPr>
              <a:t>Who Am I” Starting where you are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720"/>
              </a:spcBef>
              <a:spcAft>
                <a:spcPts val="2100"/>
              </a:spcAft>
              <a:buClr>
                <a:schemeClr val="accent2"/>
              </a:buClr>
              <a:buSzPct val="100000"/>
              <a:buFont typeface="Average"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1. Form groups of three for three roles: interviewer, interviewee and recorder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720"/>
              </a:spcBef>
              <a:spcAft>
                <a:spcPts val="2100"/>
              </a:spcAft>
              <a:buClr>
                <a:schemeClr val="accent2"/>
              </a:buClr>
              <a:buSzPct val="100000"/>
              <a:buFont typeface="Average"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2. Formulate three questions drawing from the above segment from Madison’s Critical Ethnography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720"/>
              </a:spcBef>
              <a:spcAft>
                <a:spcPts val="2100"/>
              </a:spcAft>
              <a:buClr>
                <a:schemeClr val="accent2"/>
              </a:buClr>
              <a:buSzPct val="100000"/>
              <a:buFont typeface="Average"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3. Carry out the interview rotating roles</a:t>
            </a:r>
          </a:p>
          <a:p>
            <a:pPr marL="914400" marR="0" lvl="1" indent="-228600" algn="l" rtl="0">
              <a:lnSpc>
                <a:spcPct val="90000"/>
              </a:lnSpc>
              <a:spcBef>
                <a:spcPts val="720"/>
              </a:spcBef>
              <a:spcAft>
                <a:spcPts val="2100"/>
              </a:spcAft>
              <a:buClr>
                <a:schemeClr val="accent2"/>
              </a:buClr>
              <a:buSzPct val="100000"/>
              <a:buFont typeface="Average"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4. Discuss a genre for disseminating the responses</a:t>
            </a:r>
          </a:p>
          <a:p>
            <a:pPr marL="457200" marR="0" lvl="0" indent="0" algn="l" rtl="0">
              <a:lnSpc>
                <a:spcPct val="90000"/>
              </a:lnSpc>
              <a:spcBef>
                <a:spcPts val="720"/>
              </a:spcBef>
              <a:spcAft>
                <a:spcPts val="2100"/>
              </a:spcAft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Recall the “ethno” and the “graphy” in the practice of ethnography </a:t>
            </a:r>
          </a:p>
          <a:p>
            <a:pPr marL="0" lvl="0" indent="0">
              <a:spcBef>
                <a:spcPts val="0"/>
              </a:spcBef>
              <a:buNone/>
            </a:pPr>
            <a:endParaRPr/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9150" y="4505900"/>
            <a:ext cx="2233700" cy="2160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 txBox="1">
            <a:spLocks noGrp="1"/>
          </p:cNvSpPr>
          <p:nvPr>
            <p:ph type="title"/>
          </p:nvPr>
        </p:nvSpPr>
        <p:spPr>
          <a:xfrm>
            <a:off x="448175" y="450543"/>
            <a:ext cx="10096499" cy="115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Ethical Issues Conducting Ethnography</a:t>
            </a:r>
            <a:r>
              <a:rPr lang="en-US" sz="4000" b="1" i="0" u="none" strike="noStrike" cap="none" baseline="0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</a:p>
        </p:txBody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353683" y="1790700"/>
            <a:ext cx="10136100" cy="4109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SzPct val="70636"/>
              <a:buFont typeface="Average"/>
              <a:buChar char="•"/>
            </a:pPr>
            <a:r>
              <a:rPr lang="en-US" sz="222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Ethical responsibilities to the scholarly community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666"/>
              </a:spcBef>
              <a:buClr>
                <a:schemeClr val="accent2"/>
              </a:buClr>
              <a:buSzPct val="70636"/>
              <a:buFont typeface="Average"/>
              <a:buChar char="•"/>
            </a:pPr>
            <a:r>
              <a:rPr lang="en-US" sz="222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Not deceiving or misrepresenting participants or readers (e.g., fabricating evidence, falsifying or plagiarizing) failing to report misconduct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666"/>
              </a:spcBef>
              <a:buClr>
                <a:schemeClr val="accent2"/>
              </a:buClr>
              <a:buSzPct val="70636"/>
              <a:buFont typeface="Average"/>
              <a:buChar char="•"/>
            </a:pPr>
            <a:r>
              <a:rPr lang="en-US" sz="222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Other researchers should not be barred from entering the site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666"/>
              </a:spcBef>
              <a:buClr>
                <a:schemeClr val="accent2"/>
              </a:buClr>
              <a:buSzPct val="70636"/>
              <a:buFont typeface="Average"/>
              <a:buChar char="•"/>
            </a:pPr>
            <a:r>
              <a:rPr lang="en-US" sz="222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Ethnographers need to give back and provide remuneration to those being studied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666"/>
              </a:spcBef>
              <a:buClr>
                <a:schemeClr val="accent2"/>
              </a:buClr>
              <a:buSzPct val="70636"/>
              <a:buFont typeface="Average"/>
              <a:buChar char="•"/>
            </a:pPr>
            <a:r>
              <a:rPr lang="en-US" sz="222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Need to be aware of negative influence of their publications and presentations will have on the population they study</a:t>
            </a:r>
          </a:p>
          <a:p>
            <a:pPr marL="228600" marR="0" lvl="0" indent="-228600" algn="l" rtl="0">
              <a:lnSpc>
                <a:spcPct val="90000"/>
              </a:lnSpc>
              <a:spcBef>
                <a:spcPts val="666"/>
              </a:spcBef>
              <a:buClr>
                <a:schemeClr val="accent2"/>
              </a:buClr>
              <a:buSzPct val="70636"/>
              <a:buFont typeface="Average"/>
              <a:buChar char="•"/>
            </a:pPr>
            <a:r>
              <a:rPr lang="en-US" sz="222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Did we have permissions to use stories?</a:t>
            </a:r>
          </a:p>
          <a:p>
            <a:pPr marL="0" marR="0" lvl="1" indent="0" algn="l" rtl="0">
              <a:lnSpc>
                <a:spcPct val="90000"/>
              </a:lnSpc>
              <a:spcBef>
                <a:spcPts val="472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72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Creswell, J. Educational research: Planning, conducting and evaluating quantitative and qualitative research (5</a:t>
            </a:r>
            <a:r>
              <a:rPr lang="en-US" sz="1572" b="0" i="0" u="none" strike="noStrike" cap="none" baseline="3000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th</a:t>
            </a:r>
            <a:r>
              <a:rPr lang="en-US" sz="1572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 ed.). 	Toronto: Pearson.</a:t>
            </a:r>
          </a:p>
          <a:p>
            <a:pPr marL="228600" marR="0" lvl="0" indent="-129920" algn="l" rtl="0">
              <a:lnSpc>
                <a:spcPct val="90000"/>
              </a:lnSpc>
              <a:spcBef>
                <a:spcPts val="666"/>
              </a:spcBef>
              <a:buClr>
                <a:schemeClr val="accent2"/>
              </a:buClr>
              <a:buFont typeface="Arial"/>
              <a:buNone/>
            </a:pPr>
            <a:endParaRPr sz="222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920" algn="l" rtl="0">
              <a:lnSpc>
                <a:spcPct val="90000"/>
              </a:lnSpc>
              <a:spcBef>
                <a:spcPts val="666"/>
              </a:spcBef>
              <a:buClr>
                <a:schemeClr val="accent2"/>
              </a:buClr>
              <a:buFont typeface="Arial"/>
              <a:buNone/>
            </a:pPr>
            <a:endParaRPr sz="222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920" algn="l" rtl="0">
              <a:lnSpc>
                <a:spcPct val="90000"/>
              </a:lnSpc>
              <a:spcBef>
                <a:spcPts val="666"/>
              </a:spcBef>
              <a:buClr>
                <a:schemeClr val="accent2"/>
              </a:buClr>
              <a:buFont typeface="Arial"/>
              <a:buNone/>
            </a:pPr>
            <a:endParaRPr sz="222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920" algn="l" rtl="0">
              <a:lnSpc>
                <a:spcPct val="90000"/>
              </a:lnSpc>
              <a:spcBef>
                <a:spcPts val="666"/>
              </a:spcBef>
              <a:buClr>
                <a:schemeClr val="accent2"/>
              </a:buClr>
              <a:buFont typeface="Arial"/>
              <a:buNone/>
            </a:pPr>
            <a:endParaRPr sz="222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2" name="Shape 2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047875" y="241974"/>
            <a:ext cx="2752799" cy="1913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 txBox="1">
            <a:spLocks noGrp="1"/>
          </p:cNvSpPr>
          <p:nvPr>
            <p:ph type="title"/>
          </p:nvPr>
        </p:nvSpPr>
        <p:spPr>
          <a:xfrm>
            <a:off x="425570" y="126010"/>
            <a:ext cx="11766300" cy="115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Ethics and the Social Dimension of Research Activities</a:t>
            </a:r>
          </a:p>
        </p:txBody>
      </p:sp>
      <p:sp>
        <p:nvSpPr>
          <p:cNvPr id="298" name="Shape 298"/>
          <p:cNvSpPr txBox="1">
            <a:spLocks noGrp="1"/>
          </p:cNvSpPr>
          <p:nvPr>
            <p:ph type="body" idx="1"/>
          </p:nvPr>
        </p:nvSpPr>
        <p:spPr>
          <a:xfrm>
            <a:off x="353675" y="1208200"/>
            <a:ext cx="9489599" cy="4704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70000"/>
              </a:lnSpc>
              <a:spcBef>
                <a:spcPts val="0"/>
              </a:spcBef>
              <a:buClr>
                <a:schemeClr val="accent2"/>
              </a:buClr>
              <a:buSzPct val="71400"/>
              <a:buFont typeface="Average"/>
              <a:buChar char="•"/>
            </a:pPr>
            <a:r>
              <a:rPr lang="en-US" sz="204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Paoletti (2014)</a:t>
            </a:r>
          </a:p>
          <a:p>
            <a:pPr marL="685800" marR="0" lvl="1" indent="-297878" algn="l" rtl="0">
              <a:lnSpc>
                <a:spcPct val="70000"/>
              </a:lnSpc>
              <a:spcBef>
                <a:spcPts val="561"/>
              </a:spcBef>
              <a:buClr>
                <a:schemeClr val="accent2"/>
              </a:buClr>
              <a:buSzPct val="100000"/>
              <a:buFont typeface="Average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Many ethical issues are described as confronting the researcher quite unexpectedly </a:t>
            </a:r>
          </a:p>
          <a:p>
            <a:pPr marL="685800" marR="0" lvl="1" indent="-297878" algn="l" rtl="0">
              <a:lnSpc>
                <a:spcPct val="70000"/>
              </a:lnSpc>
              <a:spcBef>
                <a:spcPts val="561"/>
              </a:spcBef>
              <a:buClr>
                <a:schemeClr val="accent2"/>
              </a:buClr>
              <a:buSzPct val="100000"/>
              <a:buFont typeface="Average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Argues that reflecting on the social dimension of research activities, and on their impact on the social setting being studied, can provide a useful standpoint from which to make ethical decisions</a:t>
            </a:r>
          </a:p>
          <a:p>
            <a:pPr marL="685800" marR="0" lvl="1" indent="-297878" algn="l" rtl="0">
              <a:lnSpc>
                <a:spcPct val="70000"/>
              </a:lnSpc>
              <a:spcBef>
                <a:spcPts val="561"/>
              </a:spcBef>
              <a:buClr>
                <a:schemeClr val="accent2"/>
              </a:buClr>
              <a:buSzPct val="100000"/>
              <a:buFont typeface="Average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Ethnomethodological studies can provide some useful analytical instruments for acquiring such an awareness</a:t>
            </a:r>
          </a:p>
          <a:p>
            <a:pPr marL="685800" marR="0" lvl="1" indent="-297878" algn="l" rtl="0">
              <a:lnSpc>
                <a:spcPct val="70000"/>
              </a:lnSpc>
              <a:spcBef>
                <a:spcPts val="561"/>
              </a:spcBef>
              <a:buClr>
                <a:schemeClr val="accent2"/>
              </a:buClr>
              <a:buSzPct val="100000"/>
              <a:buFont typeface="Average"/>
              <a:buChar char="•"/>
            </a:pPr>
            <a:r>
              <a:rPr lang="en-US" sz="24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Such analytical practices can provide instruments to gaining awareness on the </a:t>
            </a:r>
            <a:r>
              <a:rPr lang="en-US" sz="2400">
                <a:latin typeface="Average"/>
                <a:ea typeface="Average"/>
                <a:cs typeface="Average"/>
                <a:sym typeface="Average"/>
              </a:rPr>
              <a:t>s</a:t>
            </a:r>
            <a:r>
              <a:rPr lang="en-US" sz="24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ocial dimension of research activities </a:t>
            </a:r>
          </a:p>
          <a:p>
            <a:pPr marL="0" marR="0" lvl="0" indent="0" algn="l" rtl="0">
              <a:lnSpc>
                <a:spcPct val="70000"/>
              </a:lnSpc>
              <a:spcBef>
                <a:spcPts val="408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36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Paoletti, I. (2014). “Ethics and the Social Dimension of Research Activities” </a:t>
            </a:r>
            <a:r>
              <a:rPr lang="en-US" sz="1360" b="0" i="1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Human Studies</a:t>
            </a:r>
            <a:r>
              <a:rPr lang="en-US" sz="136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. 37(2), 257-277.</a:t>
            </a:r>
          </a:p>
          <a:p>
            <a:pPr marL="685800" marR="0" lvl="1" indent="-153034" algn="l" rtl="0">
              <a:lnSpc>
                <a:spcPct val="70000"/>
              </a:lnSpc>
              <a:spcBef>
                <a:spcPts val="510"/>
              </a:spcBef>
              <a:buClr>
                <a:schemeClr val="accent2"/>
              </a:buClr>
              <a:buFont typeface="Arial"/>
              <a:buNone/>
            </a:pPr>
            <a:endParaRPr sz="17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53034" algn="l" rtl="0">
              <a:lnSpc>
                <a:spcPct val="70000"/>
              </a:lnSpc>
              <a:spcBef>
                <a:spcPts val="510"/>
              </a:spcBef>
              <a:buClr>
                <a:schemeClr val="accent2"/>
              </a:buClr>
              <a:buFont typeface="Arial"/>
              <a:buNone/>
            </a:pPr>
            <a:endParaRPr sz="17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85800" marR="0" lvl="1" indent="-153034" algn="l" rtl="0">
              <a:lnSpc>
                <a:spcPct val="70000"/>
              </a:lnSpc>
              <a:spcBef>
                <a:spcPts val="510"/>
              </a:spcBef>
              <a:buClr>
                <a:schemeClr val="accent2"/>
              </a:buClr>
              <a:buFont typeface="Arial"/>
              <a:buNone/>
            </a:pPr>
            <a:endParaRPr sz="17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49550" y="4627244"/>
            <a:ext cx="2677499" cy="2141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>
            <a:spLocks noGrp="1"/>
          </p:cNvSpPr>
          <p:nvPr>
            <p:ph type="title"/>
          </p:nvPr>
        </p:nvSpPr>
        <p:spPr>
          <a:xfrm>
            <a:off x="266832" y="158729"/>
            <a:ext cx="11930399" cy="115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Ethics and the Social Dimension of Research Activities</a:t>
            </a:r>
          </a:p>
        </p:txBody>
      </p:sp>
      <p:sp>
        <p:nvSpPr>
          <p:cNvPr id="305" name="Shape 305"/>
          <p:cNvSpPr txBox="1">
            <a:spLocks noGrp="1"/>
          </p:cNvSpPr>
          <p:nvPr>
            <p:ph type="body" idx="1"/>
          </p:nvPr>
        </p:nvSpPr>
        <p:spPr>
          <a:xfrm>
            <a:off x="165674" y="1206150"/>
            <a:ext cx="9858899" cy="481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80000"/>
              </a:lnSpc>
              <a:spcBef>
                <a:spcPts val="0"/>
              </a:spcBef>
              <a:buClr>
                <a:schemeClr val="accent2"/>
              </a:buClr>
              <a:buSzPct val="70636"/>
              <a:buFont typeface="Average"/>
              <a:buChar char="•"/>
            </a:pPr>
            <a:r>
              <a:rPr lang="en-US" sz="222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Paoletti (2014)</a:t>
            </a:r>
          </a:p>
          <a:p>
            <a:pPr marL="685800" marR="0" lvl="1" indent="-277844" algn="l" rtl="0">
              <a:lnSpc>
                <a:spcPct val="80000"/>
              </a:lnSpc>
              <a:spcBef>
                <a:spcPts val="611"/>
              </a:spcBef>
              <a:buClr>
                <a:schemeClr val="accent2"/>
              </a:buClr>
              <a:buSzPct val="100000"/>
              <a:buFont typeface="Average"/>
              <a:buChar char="•"/>
            </a:pPr>
            <a:r>
              <a:rPr lang="en-US" sz="22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Being aware of how participants use the data collection process can be relevant in taking decision over ethical matters</a:t>
            </a:r>
          </a:p>
          <a:p>
            <a:pPr marL="685800" marR="0" lvl="1" indent="-277844" algn="l" rtl="0">
              <a:lnSpc>
                <a:spcPct val="80000"/>
              </a:lnSpc>
              <a:spcBef>
                <a:spcPts val="611"/>
              </a:spcBef>
              <a:buClr>
                <a:schemeClr val="accent2"/>
              </a:buClr>
              <a:buSzPct val="100000"/>
              <a:buFont typeface="Average"/>
              <a:buChar char="•"/>
            </a:pPr>
            <a:r>
              <a:rPr lang="en-US" sz="22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The research process became a means for research participants to protest in relation to some problems in their organizations</a:t>
            </a:r>
          </a:p>
          <a:p>
            <a:pPr marL="685800" marR="0" lvl="1" indent="-277844" algn="l" rtl="0">
              <a:lnSpc>
                <a:spcPct val="80000"/>
              </a:lnSpc>
              <a:spcBef>
                <a:spcPts val="611"/>
              </a:spcBef>
              <a:buClr>
                <a:schemeClr val="accent2"/>
              </a:buClr>
              <a:buSzPct val="100000"/>
              <a:buFont typeface="Average"/>
              <a:buChar char="•"/>
            </a:pPr>
            <a:r>
              <a:rPr lang="en-US" sz="22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Ethical guidelines should be based on the empirical study of the actual research situation, considering how ethical procedures are implemented in relation to the specific circumstances</a:t>
            </a:r>
          </a:p>
          <a:p>
            <a:pPr marL="685800" marR="0" lvl="1" indent="-277844" algn="l" rtl="0">
              <a:lnSpc>
                <a:spcPct val="80000"/>
              </a:lnSpc>
              <a:spcBef>
                <a:spcPts val="611"/>
              </a:spcBef>
              <a:buClr>
                <a:schemeClr val="accent2"/>
              </a:buClr>
              <a:buSzPct val="100000"/>
              <a:buFont typeface="Average"/>
              <a:buChar char="•"/>
            </a:pPr>
            <a:r>
              <a:rPr lang="en-US" sz="2200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Researcher’s personal moral responsibility towards the participants in the research and the research setting</a:t>
            </a:r>
          </a:p>
          <a:p>
            <a:pPr marL="457200" marR="0" lvl="1" indent="0" algn="ctr" rtl="0">
              <a:lnSpc>
                <a:spcPct val="80000"/>
              </a:lnSpc>
              <a:spcBef>
                <a:spcPts val="472"/>
              </a:spcBef>
              <a:buClr>
                <a:schemeClr val="accent2"/>
              </a:buClr>
              <a:buSzPct val="25000"/>
              <a:buFont typeface="Arial"/>
              <a:buNone/>
            </a:pPr>
            <a:r>
              <a:rPr lang="en-US" sz="1572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Paoletti, I. (2014). “Ethics and the Social Dimension of Research Activities” </a:t>
            </a:r>
            <a:r>
              <a:rPr lang="en-US" sz="1572" b="0" i="1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Human Studies</a:t>
            </a:r>
            <a:r>
              <a:rPr lang="en-US" sz="1572" b="0" i="0" u="none" strike="noStrike" cap="none" baseline="0">
                <a:solidFill>
                  <a:schemeClr val="lt2"/>
                </a:solidFill>
                <a:latin typeface="Average"/>
                <a:ea typeface="Average"/>
                <a:cs typeface="Average"/>
                <a:sym typeface="Average"/>
              </a:rPr>
              <a:t>. 37(2), 257-277.</a:t>
            </a:r>
          </a:p>
          <a:p>
            <a:pPr marL="685800" marR="0" lvl="1" indent="-146367" algn="l" rtl="0">
              <a:lnSpc>
                <a:spcPct val="80000"/>
              </a:lnSpc>
              <a:spcBef>
                <a:spcPts val="555"/>
              </a:spcBef>
              <a:buClr>
                <a:schemeClr val="accent2"/>
              </a:buClr>
              <a:buFont typeface="Arial"/>
              <a:buNone/>
            </a:pPr>
            <a:endParaRPr sz="185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920" algn="l" rtl="0">
              <a:lnSpc>
                <a:spcPct val="80000"/>
              </a:lnSpc>
              <a:spcBef>
                <a:spcPts val="666"/>
              </a:spcBef>
              <a:buClr>
                <a:schemeClr val="accent2"/>
              </a:buClr>
              <a:buFont typeface="Arial"/>
              <a:buNone/>
            </a:pPr>
            <a:endParaRPr sz="222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29920" algn="l" rtl="0">
              <a:lnSpc>
                <a:spcPct val="80000"/>
              </a:lnSpc>
              <a:spcBef>
                <a:spcPts val="666"/>
              </a:spcBef>
              <a:buClr>
                <a:schemeClr val="accent2"/>
              </a:buClr>
              <a:buFont typeface="Arial"/>
              <a:buNone/>
            </a:pPr>
            <a:endParaRPr sz="222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6" name="Shape 3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800275" y="4462275"/>
            <a:ext cx="2179200" cy="144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Shape 311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9148050" y="4226699"/>
            <a:ext cx="2251500" cy="251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2" name="Shape 3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5000" y="159350"/>
            <a:ext cx="4226099" cy="26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Shape 3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718175" y="108775"/>
            <a:ext cx="3001499" cy="3986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Shape 3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08850" y="367350"/>
            <a:ext cx="3501599" cy="262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Shape 315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65001" y="3216147"/>
            <a:ext cx="4226099" cy="3030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Shape 3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697562" y="3344250"/>
            <a:ext cx="3874799" cy="290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 txBox="1">
            <a:spLocks noGrp="1"/>
          </p:cNvSpPr>
          <p:nvPr>
            <p:ph type="title"/>
          </p:nvPr>
        </p:nvSpPr>
        <p:spPr>
          <a:xfrm>
            <a:off x="457200" y="639793"/>
            <a:ext cx="10096499" cy="115090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Works Cited</a:t>
            </a:r>
          </a:p>
        </p:txBody>
      </p:sp>
      <p:sp>
        <p:nvSpPr>
          <p:cNvPr id="322" name="Shape 322"/>
          <p:cNvSpPr txBox="1">
            <a:spLocks noGrp="1"/>
          </p:cNvSpPr>
          <p:nvPr>
            <p:ph type="body" idx="1"/>
          </p:nvPr>
        </p:nvSpPr>
        <p:spPr>
          <a:xfrm>
            <a:off x="560716" y="1584083"/>
            <a:ext cx="11033185" cy="45234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28600" marR="0" lvl="0" indent="-12192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B2D1F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2"/>
              </a:solidFill>
            </a:endParaRPr>
          </a:p>
          <a:p>
            <a:pPr marL="0" marR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B2D1F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lt2"/>
                </a:solidFill>
              </a:rPr>
              <a:t>Creswell, J. Educational research: Planning, conducting and evaluating quantitative and qualitative research (5</a:t>
            </a:r>
            <a:r>
              <a:rPr lang="en-US" sz="1600" b="0" i="0" u="none" strike="noStrike" cap="none" baseline="30000">
                <a:solidFill>
                  <a:schemeClr val="lt2"/>
                </a:solidFill>
              </a:rPr>
              <a:t>th</a:t>
            </a:r>
            <a:r>
              <a:rPr lang="en-US" sz="1600" b="0" i="0" u="none" strike="noStrike" cap="none" baseline="0">
                <a:solidFill>
                  <a:schemeClr val="lt2"/>
                </a:solidFill>
              </a:rPr>
              <a:t> ed.). </a:t>
            </a:r>
          </a:p>
          <a:p>
            <a:pPr marL="0" marR="0" lvl="1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B2D1F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lt2"/>
                </a:solidFill>
              </a:rPr>
              <a:t>	Toronto: Pearson.</a:t>
            </a: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B2D1F"/>
              </a:buClr>
              <a:buFont typeface="Arial"/>
              <a:buNone/>
            </a:pPr>
            <a:endParaRPr sz="1600" b="0" i="0" u="none" strike="noStrike" cap="none" baseline="0">
              <a:solidFill>
                <a:schemeClr val="lt2"/>
              </a:solidFill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9B2D1F"/>
              </a:buClr>
              <a:buSzPct val="25000"/>
              <a:buFont typeface="Arial"/>
              <a:buNone/>
            </a:pPr>
            <a:r>
              <a:rPr lang="en-US" sz="1600" b="0" i="0" u="none" strike="noStrike" cap="none" baseline="0">
                <a:solidFill>
                  <a:schemeClr val="lt2"/>
                </a:solidFill>
              </a:rPr>
              <a:t>Paoletti, I. (2014). “Ethics and the Social Dimension of Research Activities” </a:t>
            </a:r>
            <a:r>
              <a:rPr lang="en-US" sz="1600" b="0" i="1" u="none" strike="noStrike" cap="none" baseline="0">
                <a:solidFill>
                  <a:schemeClr val="lt2"/>
                </a:solidFill>
              </a:rPr>
              <a:t>Human Studies</a:t>
            </a:r>
            <a:r>
              <a:rPr lang="en-US" sz="1600" b="0" i="0" u="none" strike="noStrike" cap="none" baseline="0">
                <a:solidFill>
                  <a:schemeClr val="lt2"/>
                </a:solidFill>
              </a:rPr>
              <a:t>. 37(2), 257-277.</a:t>
            </a:r>
          </a:p>
          <a:p>
            <a:pPr marL="228600" marR="0" lvl="0" indent="-121920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9B2D1F"/>
              </a:buClr>
              <a:buFont typeface="Arial"/>
              <a:buNone/>
            </a:pPr>
            <a:endParaRPr sz="2400" b="0" i="0" u="none" strike="noStrike" cap="none" baseline="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520250" y="308518"/>
            <a:ext cx="10096499" cy="115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buClr>
                <a:schemeClr val="accent4"/>
              </a:buClr>
              <a:buSzPct val="25000"/>
              <a:buFont typeface="Calibri"/>
              <a:buNone/>
            </a:pPr>
            <a:r>
              <a:rPr lang="en-US" sz="4000" b="1" i="0" u="none" strike="noStrike" cap="none" baseline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Presentation Preview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457200" y="1459325"/>
            <a:ext cx="10096499" cy="3327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lvl="0" indent="0" rtl="0">
              <a:lnSpc>
                <a:spcPct val="150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latin typeface="Average"/>
                <a:ea typeface="Average"/>
                <a:cs typeface="Average"/>
                <a:sym typeface="Average"/>
              </a:rPr>
              <a:t>•</a:t>
            </a:r>
            <a:r>
              <a:rPr lang="en-US" sz="2000" b="1">
                <a:latin typeface="Average"/>
                <a:ea typeface="Average"/>
                <a:cs typeface="Average"/>
                <a:sym typeface="Average"/>
              </a:rPr>
              <a:t>Introduction + KWL chart</a:t>
            </a:r>
          </a:p>
          <a:p>
            <a:pPr marL="0" lvl="0" indent="0" rtl="0">
              <a:lnSpc>
                <a:spcPct val="150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latin typeface="Average"/>
                <a:ea typeface="Average"/>
                <a:cs typeface="Average"/>
                <a:sym typeface="Average"/>
              </a:rPr>
              <a:t>•</a:t>
            </a:r>
            <a:r>
              <a:rPr lang="en-US" sz="2000" b="1">
                <a:latin typeface="Average"/>
                <a:ea typeface="Average"/>
                <a:cs typeface="Average"/>
                <a:sym typeface="Average"/>
              </a:rPr>
              <a:t>Defining, Using and History of Ethnographic Research </a:t>
            </a:r>
            <a:r>
              <a:rPr lang="en-US" sz="2000" i="1">
                <a:latin typeface="Average"/>
                <a:ea typeface="Average"/>
                <a:cs typeface="Average"/>
                <a:sym typeface="Average"/>
              </a:rPr>
              <a:t>Emily</a:t>
            </a:r>
          </a:p>
          <a:p>
            <a:pPr marL="0" lvl="0" indent="0" rtl="0">
              <a:lnSpc>
                <a:spcPct val="150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latin typeface="Average"/>
                <a:ea typeface="Average"/>
                <a:cs typeface="Average"/>
                <a:sym typeface="Average"/>
              </a:rPr>
              <a:t>•</a:t>
            </a:r>
            <a:r>
              <a:rPr lang="en-US" sz="2000" b="1">
                <a:latin typeface="Average"/>
                <a:ea typeface="Average"/>
                <a:cs typeface="Average"/>
                <a:sym typeface="Average"/>
              </a:rPr>
              <a:t>Three Types of Ethnographic Designs </a:t>
            </a:r>
            <a:r>
              <a:rPr lang="en-US" sz="2000" i="1">
                <a:latin typeface="Average"/>
                <a:ea typeface="Average"/>
                <a:cs typeface="Average"/>
                <a:sym typeface="Average"/>
              </a:rPr>
              <a:t>Aliya</a:t>
            </a:r>
          </a:p>
          <a:p>
            <a:pPr marL="0" lvl="0" indent="0" rtl="0">
              <a:lnSpc>
                <a:spcPct val="150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latin typeface="Average"/>
                <a:ea typeface="Average"/>
                <a:cs typeface="Average"/>
                <a:sym typeface="Average"/>
              </a:rPr>
              <a:t>•</a:t>
            </a:r>
            <a:r>
              <a:rPr lang="en-US" sz="2000" b="1">
                <a:latin typeface="Average"/>
                <a:ea typeface="Average"/>
                <a:cs typeface="Average"/>
                <a:sym typeface="Average"/>
              </a:rPr>
              <a:t>Ethnographic Research Video</a:t>
            </a:r>
          </a:p>
          <a:p>
            <a:pPr marL="0" lvl="0" indent="0" rtl="0">
              <a:lnSpc>
                <a:spcPct val="150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latin typeface="Average"/>
                <a:ea typeface="Average"/>
                <a:cs typeface="Average"/>
                <a:sym typeface="Average"/>
              </a:rPr>
              <a:t>•</a:t>
            </a:r>
            <a:r>
              <a:rPr lang="en-US" sz="2000" b="1">
                <a:latin typeface="Average"/>
                <a:ea typeface="Average"/>
                <a:cs typeface="Average"/>
                <a:sym typeface="Average"/>
              </a:rPr>
              <a:t>Steps in Conducting Ethnographic Research </a:t>
            </a:r>
            <a:r>
              <a:rPr lang="en-US" sz="2000" i="1">
                <a:latin typeface="Average"/>
                <a:ea typeface="Average"/>
                <a:cs typeface="Average"/>
                <a:sym typeface="Average"/>
              </a:rPr>
              <a:t>Brianna</a:t>
            </a:r>
          </a:p>
          <a:p>
            <a:pPr marL="0" lvl="0" indent="0" rtl="0">
              <a:lnSpc>
                <a:spcPct val="150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latin typeface="Average"/>
                <a:ea typeface="Average"/>
                <a:cs typeface="Average"/>
                <a:sym typeface="Average"/>
              </a:rPr>
              <a:t>•</a:t>
            </a:r>
            <a:r>
              <a:rPr lang="en-US" sz="2000" b="1">
                <a:latin typeface="Average"/>
                <a:ea typeface="Average"/>
                <a:cs typeface="Average"/>
                <a:sym typeface="Average"/>
              </a:rPr>
              <a:t>Group Activity</a:t>
            </a:r>
          </a:p>
          <a:p>
            <a:pPr marL="0" lvl="0" indent="0" rtl="0">
              <a:lnSpc>
                <a:spcPct val="150000"/>
              </a:lnSpc>
              <a:spcBef>
                <a:spcPts val="500"/>
              </a:spcBef>
              <a:buClr>
                <a:schemeClr val="dk1"/>
              </a:buClr>
              <a:buSzPct val="55000"/>
              <a:buFont typeface="Arial"/>
              <a:buNone/>
            </a:pPr>
            <a:r>
              <a:rPr lang="en-US" sz="2000">
                <a:latin typeface="Average"/>
                <a:ea typeface="Average"/>
                <a:cs typeface="Average"/>
                <a:sym typeface="Average"/>
              </a:rPr>
              <a:t>•</a:t>
            </a:r>
            <a:r>
              <a:rPr lang="en-US" sz="2000" b="1">
                <a:latin typeface="Average"/>
                <a:ea typeface="Average"/>
                <a:cs typeface="Average"/>
                <a:sym typeface="Average"/>
              </a:rPr>
              <a:t>Ethical Issues in Ethnographic Research </a:t>
            </a:r>
            <a:r>
              <a:rPr lang="en-US" sz="2000" i="1">
                <a:latin typeface="Average"/>
                <a:ea typeface="Average"/>
                <a:cs typeface="Average"/>
                <a:sym typeface="Average"/>
              </a:rPr>
              <a:t>Puja</a:t>
            </a:r>
          </a:p>
          <a:p>
            <a:pPr marL="0" lvl="0" indent="0" rtl="0">
              <a:lnSpc>
                <a:spcPct val="150000"/>
              </a:lnSpc>
              <a:spcBef>
                <a:spcPts val="500"/>
              </a:spcBef>
              <a:buClr>
                <a:schemeClr val="dk1"/>
              </a:buClr>
              <a:buFont typeface="Arial"/>
              <a:buNone/>
            </a:pPr>
            <a:endParaRPr sz="2200" i="1"/>
          </a:p>
          <a:p>
            <a:pPr marL="0" lvl="0" indent="0" rtl="0">
              <a:lnSpc>
                <a:spcPct val="150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latin typeface="Arial"/>
                <a:ea typeface="Arial"/>
                <a:cs typeface="Arial"/>
                <a:sym typeface="Arial"/>
              </a:rPr>
              <a:t>•</a:t>
            </a:r>
            <a:r>
              <a:rPr lang="en-US" sz="2200" b="1"/>
              <a:t>Conclusion- Wrap up KWL chart</a:t>
            </a:r>
          </a:p>
          <a:p>
            <a:pPr marL="228600" marR="0" lvl="0" indent="-121920" algn="l" rtl="0">
              <a:lnSpc>
                <a:spcPct val="90000"/>
              </a:lnSpc>
              <a:spcBef>
                <a:spcPts val="0"/>
              </a:spcBef>
              <a:buClr>
                <a:schemeClr val="accent2"/>
              </a:buClr>
              <a:buFont typeface="Arial"/>
              <a:buNone/>
            </a:pPr>
            <a:endParaRPr/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23650" y="1780337"/>
            <a:ext cx="3333750" cy="3781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350843"/>
            <a:ext cx="10096499" cy="115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800" b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Defining Ethnographic Design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540050"/>
            <a:ext cx="10096499" cy="37778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600"/>
              </a:spcBef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•A qualitative research approach that analyzes, describes, 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and interprets a culture-sharing group.</a:t>
            </a:r>
          </a:p>
          <a:p>
            <a:pPr marL="0" lvl="0" indent="0" rtl="0">
              <a:lnSpc>
                <a:spcPct val="115000"/>
              </a:lnSpc>
              <a:spcBef>
                <a:spcPts val="6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•</a:t>
            </a:r>
            <a:r>
              <a:rPr lang="en-US" u="sng">
                <a:latin typeface="Average"/>
                <a:ea typeface="Average"/>
                <a:cs typeface="Average"/>
                <a:sym typeface="Average"/>
              </a:rPr>
              <a:t>Observable aspects of a culture-group:</a:t>
            </a:r>
          </a:p>
          <a:p>
            <a:pPr marL="457200" lvl="0" indent="-228600" rtl="0">
              <a:lnSpc>
                <a:spcPct val="115000"/>
              </a:lnSpc>
              <a:spcBef>
                <a:spcPts val="600"/>
              </a:spcBef>
              <a:buClr>
                <a:schemeClr val="lt2"/>
              </a:buClr>
              <a:buFont typeface="Average"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Political structure</a:t>
            </a:r>
          </a:p>
          <a:p>
            <a:pPr marL="457200" lvl="0" indent="-228600" rtl="0">
              <a:lnSpc>
                <a:spcPct val="115000"/>
              </a:lnSpc>
              <a:spcBef>
                <a:spcPts val="600"/>
              </a:spcBef>
              <a:buClr>
                <a:schemeClr val="lt2"/>
              </a:buClr>
              <a:buFont typeface="Average"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Economics</a:t>
            </a:r>
          </a:p>
          <a:p>
            <a:pPr marL="457200" lvl="0" indent="-228600" rtl="0">
              <a:lnSpc>
                <a:spcPct val="115000"/>
              </a:lnSpc>
              <a:spcBef>
                <a:spcPts val="600"/>
              </a:spcBef>
              <a:buClr>
                <a:schemeClr val="lt2"/>
              </a:buClr>
              <a:buFont typeface="Average"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Language development and patterns</a:t>
            </a:r>
          </a:p>
          <a:p>
            <a:pPr marL="457200" lvl="0" indent="-228600" rtl="0">
              <a:lnSpc>
                <a:spcPct val="115000"/>
              </a:lnSpc>
              <a:spcBef>
                <a:spcPts val="600"/>
              </a:spcBef>
              <a:buClr>
                <a:schemeClr val="lt2"/>
              </a:buClr>
              <a:buFont typeface="Average"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Rituals</a:t>
            </a:r>
          </a:p>
          <a:p>
            <a:pPr marL="457200" lvl="0" indent="-228600" rtl="0">
              <a:lnSpc>
                <a:spcPct val="115000"/>
              </a:lnSpc>
              <a:spcBef>
                <a:spcPts val="600"/>
              </a:spcBef>
              <a:buClr>
                <a:schemeClr val="lt2"/>
              </a:buClr>
              <a:buFont typeface="Average"/>
            </a:pPr>
            <a:r>
              <a:rPr lang="en-US">
                <a:latin typeface="Average"/>
                <a:ea typeface="Average"/>
                <a:cs typeface="Average"/>
                <a:sym typeface="Average"/>
              </a:rPr>
              <a:t>Relationships/Interactions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69175" y="1846976"/>
            <a:ext cx="3454224" cy="45153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title"/>
          </p:nvPr>
        </p:nvSpPr>
        <p:spPr>
          <a:xfrm>
            <a:off x="457200" y="422493"/>
            <a:ext cx="10096499" cy="1150799"/>
          </a:xfrm>
          <a:prstGeom prst="rect">
            <a:avLst/>
          </a:prstGeom>
        </p:spPr>
        <p:txBody>
          <a:bodyPr lIns="121900" tIns="121900" rIns="121900" bIns="1219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4600" b="0">
                <a:solidFill>
                  <a:srgbClr val="E1DFDF"/>
                </a:solidFill>
                <a:latin typeface="Oswald"/>
                <a:ea typeface="Oswald"/>
                <a:cs typeface="Oswald"/>
                <a:sym typeface="Oswald"/>
              </a:rPr>
              <a:t>When To Use Ethnographic Design</a:t>
            </a:r>
            <a:r>
              <a:rPr lang="en-US" sz="4600" b="0">
                <a:solidFill>
                  <a:srgbClr val="675E4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457200" y="1825625"/>
            <a:ext cx="10096499" cy="3777899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b="1" i="1">
                <a:latin typeface="Average"/>
                <a:ea typeface="Average"/>
                <a:cs typeface="Average"/>
                <a:sym typeface="Average"/>
              </a:rPr>
              <a:t>Purpose: To understand a bigger issue by closely studying a culture-sharing group.</a:t>
            </a: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latin typeface="Average"/>
                <a:ea typeface="Average"/>
                <a:cs typeface="Average"/>
                <a:sym typeface="Average"/>
              </a:rPr>
              <a:t>•When you have access to a culture-sharing group &amp; approval</a:t>
            </a: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latin typeface="Average"/>
                <a:ea typeface="Average"/>
                <a:cs typeface="Average"/>
                <a:sym typeface="Average"/>
              </a:rPr>
              <a:t>•Ability to be an observer or participant</a:t>
            </a: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latin typeface="Average"/>
                <a:ea typeface="Average"/>
                <a:cs typeface="Average"/>
                <a:sym typeface="Average"/>
              </a:rPr>
              <a:t>•Document collection &amp; detailed records</a:t>
            </a: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buNone/>
            </a:pPr>
            <a:r>
              <a:rPr lang="en-US" sz="2200">
                <a:latin typeface="Average"/>
                <a:ea typeface="Average"/>
                <a:cs typeface="Average"/>
                <a:sym typeface="Average"/>
              </a:rPr>
              <a:t>•Interest in adding knowledge and studying </a:t>
            </a:r>
            <a:r>
              <a:rPr lang="en-US" sz="2200" b="1">
                <a:latin typeface="Average"/>
                <a:ea typeface="Average"/>
                <a:cs typeface="Average"/>
                <a:sym typeface="Average"/>
              </a:rPr>
              <a:t>cultural themes</a:t>
            </a:r>
          </a:p>
          <a:p>
            <a:pPr marL="0" lvl="0" indent="0" rtl="0">
              <a:lnSpc>
                <a:spcPct val="115000"/>
              </a:lnSpc>
              <a:spcBef>
                <a:spcPts val="500"/>
              </a:spcBef>
              <a:buClr>
                <a:schemeClr val="dk1"/>
              </a:buClr>
              <a:buSzPct val="50000"/>
              <a:buFont typeface="Arial"/>
              <a:buNone/>
            </a:pPr>
            <a:r>
              <a:rPr lang="en-US" sz="2200">
                <a:solidFill>
                  <a:srgbClr val="675E47"/>
                </a:solidFill>
                <a:latin typeface="Average"/>
                <a:ea typeface="Average"/>
                <a:cs typeface="Average"/>
                <a:sym typeface="Average"/>
              </a:rPr>
              <a:t>Ex. Theme: Persistence in distance education course (Garland, 1993)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Shape 108"/>
          <p:cNvPicPr preferRelativeResize="0"/>
          <p:nvPr/>
        </p:nvPicPr>
        <p:blipFill rotWithShape="1">
          <a:blip r:embed="rId3">
            <a:alphaModFix/>
          </a:blip>
          <a:srcRect t="4660" b="-4659"/>
          <a:stretch/>
        </p:blipFill>
        <p:spPr>
          <a:xfrm>
            <a:off x="2576725" y="761850"/>
            <a:ext cx="6734751" cy="5411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-US"/>
              <a:t>Development of Ethnography Research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3599" y="1027350"/>
            <a:ext cx="9730275" cy="601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564950" y="522841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3000" b="1">
                <a:solidFill>
                  <a:schemeClr val="lt2"/>
                </a:solidFill>
              </a:rPr>
              <a:t>WHAT ARE THE TYPES OF ETHNOGRAPHIC DESIGNS?</a:t>
            </a:r>
          </a:p>
        </p:txBody>
      </p:sp>
      <p:pic>
        <p:nvPicPr>
          <p:cNvPr id="122" name="Shape 1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7462" y="1685200"/>
            <a:ext cx="9815675" cy="4327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791125" y="2037575"/>
            <a:ext cx="10046999" cy="361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buClr>
                <a:schemeClr val="lt2"/>
              </a:buClr>
              <a:buSzPct val="100000"/>
              <a:buFont typeface="Georgia"/>
              <a:buAutoNum type="arabicPeriod"/>
            </a:pPr>
            <a:r>
              <a:rPr lang="en-US" sz="2400" b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The realist ethnography</a:t>
            </a: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buClr>
                <a:schemeClr val="lt2"/>
              </a:buClr>
              <a:buSzPct val="100000"/>
              <a:buFont typeface="Georgia"/>
              <a:buAutoNum type="arabicPeriod"/>
            </a:pPr>
            <a:r>
              <a:rPr lang="en-US" sz="2400" b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The case study</a:t>
            </a:r>
          </a:p>
          <a:p>
            <a:pPr marL="457200" lvl="0" indent="-381000" rtl="0">
              <a:lnSpc>
                <a:spcPct val="115000"/>
              </a:lnSpc>
              <a:spcBef>
                <a:spcPts val="1000"/>
              </a:spcBef>
              <a:buClr>
                <a:schemeClr val="lt2"/>
              </a:buClr>
              <a:buSzPct val="100000"/>
              <a:buFont typeface="Georgia"/>
              <a:buAutoNum type="arabicPeriod"/>
            </a:pPr>
            <a:r>
              <a:rPr lang="en-US" sz="2400" b="1">
                <a:solidFill>
                  <a:schemeClr val="lt2"/>
                </a:solidFill>
                <a:latin typeface="Georgia"/>
                <a:ea typeface="Georgia"/>
                <a:cs typeface="Georgia"/>
                <a:sym typeface="Georgia"/>
              </a:rPr>
              <a:t>The critical ethnography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  <p:pic>
        <p:nvPicPr>
          <p:cNvPr id="129" name="Shape 1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75425" y="3326925"/>
            <a:ext cx="5239775" cy="2949699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xfrm>
            <a:off x="415650" y="776841"/>
            <a:ext cx="11360700" cy="763500"/>
          </a:xfrm>
          <a:prstGeom prst="rect">
            <a:avLst/>
          </a:prstGeom>
        </p:spPr>
        <p:txBody>
          <a:bodyPr lIns="121900" tIns="121900" rIns="121900" bIns="121900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-US" sz="2800" b="1">
                <a:solidFill>
                  <a:schemeClr val="lt2"/>
                </a:solidFill>
              </a:rPr>
              <a:t>THREE TYPES OF ETHNOGRAPHIC DESIGNS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1808</Words>
  <Application>Microsoft Macintosh PowerPoint</Application>
  <PresentationFormat>Custom</PresentationFormat>
  <Paragraphs>265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Rokkitt</vt:lpstr>
      <vt:lpstr>Average</vt:lpstr>
      <vt:lpstr>Oswald</vt:lpstr>
      <vt:lpstr>Questrial</vt:lpstr>
      <vt:lpstr>slate</vt:lpstr>
      <vt:lpstr>PowerPoint Presentation</vt:lpstr>
      <vt:lpstr>Objectives</vt:lpstr>
      <vt:lpstr>Presentation Preview</vt:lpstr>
      <vt:lpstr>Defining Ethnographic Design</vt:lpstr>
      <vt:lpstr>When To Use Ethnographic Design </vt:lpstr>
      <vt:lpstr>PowerPoint Presentation</vt:lpstr>
      <vt:lpstr>Development of Ethnography Research</vt:lpstr>
      <vt:lpstr>WHAT ARE THE TYPES OF ETHNOGRAPHIC DESIGNS?</vt:lpstr>
      <vt:lpstr>THREE TYPES OF ETHNOGRAPHIC DESIGNS</vt:lpstr>
      <vt:lpstr>Realist Ethnography</vt:lpstr>
      <vt:lpstr>Case Study Ethnography</vt:lpstr>
      <vt:lpstr>Types of Qualitative Case Studies</vt:lpstr>
      <vt:lpstr>The Critical Ethnography</vt:lpstr>
      <vt:lpstr>Qallunaat! Studying the white people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Ethical Issues Conducting Ethnography </vt:lpstr>
      <vt:lpstr>Activity </vt:lpstr>
      <vt:lpstr>Ethical Issues Conducting Ethnography </vt:lpstr>
      <vt:lpstr>Ethics and the Social Dimension of Research Activities</vt:lpstr>
      <vt:lpstr>Ethics and the Social Dimension of Research Activities</vt:lpstr>
      <vt:lpstr>PowerPoint Presentation</vt:lpstr>
      <vt:lpstr>Works Cited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anon anon</cp:lastModifiedBy>
  <cp:revision>1</cp:revision>
  <dcterms:modified xsi:type="dcterms:W3CDTF">2015-11-23T21:18:26Z</dcterms:modified>
</cp:coreProperties>
</file>