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80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5839134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decide on an idea to experiment, assign people to to experiece it, and figure out if people who experienced it did better, worse, or other than those who did not experience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Extraneous variables: in random assigning individuals, we control for extraneous variables influence between new practice and the outcome; any influences in selecting participants, procedures, statistics or design likely to affect the outcome and provides a different explanation for our results than expected; all experiments have some random error that can’t be controlled, but can try to control extraneous factors</a:t>
            </a:r>
          </a:p>
          <a:p>
            <a:pPr rtl="0">
              <a:spcBef>
                <a:spcPts val="0"/>
              </a:spcBef>
              <a:buNone/>
            </a:pPr>
            <a:endParaRPr/>
          </a:p>
          <a:p>
            <a:pPr rtl="0">
              <a:spcBef>
                <a:spcPts val="0"/>
              </a:spcBef>
              <a:buNone/>
            </a:pPr>
            <a:r>
              <a:rPr lang="en"/>
              <a:t>Pretest, posttest: eg assess students’ attitudes towards smoking before and after course</a:t>
            </a:r>
          </a:p>
          <a:p>
            <a:pPr rtl="0">
              <a:spcBef>
                <a:spcPts val="0"/>
              </a:spcBef>
              <a:buNone/>
            </a:pPr>
            <a:r>
              <a:rPr lang="en"/>
              <a:t>Advantages/Disadvantages:: time and effort to administer, raise student’s expectations about outcomes, pretest may influence experimental treatment, test scores affect post test scores (participants anticipate questions)</a:t>
            </a:r>
          </a:p>
          <a:p>
            <a:pPr rtl="0">
              <a:spcBef>
                <a:spcPts val="0"/>
              </a:spcBef>
              <a:buNone/>
            </a:pPr>
            <a:endParaRPr/>
          </a:p>
          <a:p>
            <a:pPr rtl="0">
              <a:spcBef>
                <a:spcPts val="0"/>
              </a:spcBef>
              <a:buNone/>
            </a:pPr>
            <a:r>
              <a:rPr lang="en"/>
              <a:t>Covariates: eg remove students with parents who smoke from the experiment</a:t>
            </a:r>
          </a:p>
          <a:p>
            <a:pPr rtl="0">
              <a:spcBef>
                <a:spcPts val="0"/>
              </a:spcBef>
              <a:buNone/>
            </a:pPr>
            <a:endParaRPr/>
          </a:p>
          <a:p>
            <a:pPr rtl="0">
              <a:spcBef>
                <a:spcPts val="0"/>
              </a:spcBef>
              <a:buNone/>
            </a:pPr>
            <a:r>
              <a:rPr lang="en"/>
              <a:t>Matching participant: eg boys and girls distributed equally (10 boys, 4 girls -.&gt; 5/2, 5/2)</a:t>
            </a:r>
          </a:p>
          <a:p>
            <a:pPr rtl="0">
              <a:spcBef>
                <a:spcPts val="0"/>
              </a:spcBef>
              <a:buNone/>
            </a:pPr>
            <a:endParaRPr/>
          </a:p>
          <a:p>
            <a:pPr>
              <a:spcBef>
                <a:spcPts val="0"/>
              </a:spcBef>
              <a:buNone/>
            </a:pPr>
            <a:r>
              <a:rPr lang="en"/>
              <a:t>Blocking variables: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4286250" y="0"/>
            <a:ext cx="723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4358475" y="0"/>
            <a:ext cx="3853199" cy="5143499"/>
          </a:xfrm>
          <a:prstGeom prst="rect">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6800" b="1">
                <a:latin typeface="Playfair Display"/>
                <a:ea typeface="Playfair Display"/>
                <a:cs typeface="Playfair Display"/>
                <a:sym typeface="Playfair Display"/>
              </a:defRPr>
            </a:lvl1pPr>
            <a:lvl2pPr algn="ctr">
              <a:spcBef>
                <a:spcPts val="0"/>
              </a:spcBef>
              <a:buSzPct val="100000"/>
              <a:buFont typeface="Playfair Display"/>
              <a:defRPr sz="6800" b="1">
                <a:latin typeface="Playfair Display"/>
                <a:ea typeface="Playfair Display"/>
                <a:cs typeface="Playfair Display"/>
                <a:sym typeface="Playfair Display"/>
              </a:defRPr>
            </a:lvl2pPr>
            <a:lvl3pPr algn="ctr">
              <a:spcBef>
                <a:spcPts val="0"/>
              </a:spcBef>
              <a:buSzPct val="100000"/>
              <a:buFont typeface="Playfair Display"/>
              <a:defRPr sz="6800" b="1">
                <a:latin typeface="Playfair Display"/>
                <a:ea typeface="Playfair Display"/>
                <a:cs typeface="Playfair Display"/>
                <a:sym typeface="Playfair Display"/>
              </a:defRPr>
            </a:lvl3pPr>
            <a:lvl4pPr algn="ctr">
              <a:spcBef>
                <a:spcPts val="0"/>
              </a:spcBef>
              <a:buSzPct val="100000"/>
              <a:buFont typeface="Playfair Display"/>
              <a:defRPr sz="6800" b="1">
                <a:latin typeface="Playfair Display"/>
                <a:ea typeface="Playfair Display"/>
                <a:cs typeface="Playfair Display"/>
                <a:sym typeface="Playfair Display"/>
              </a:defRPr>
            </a:lvl4pPr>
            <a:lvl5pPr algn="ctr">
              <a:spcBef>
                <a:spcPts val="0"/>
              </a:spcBef>
              <a:buSzPct val="100000"/>
              <a:buFont typeface="Playfair Display"/>
              <a:defRPr sz="6800" b="1">
                <a:latin typeface="Playfair Display"/>
                <a:ea typeface="Playfair Display"/>
                <a:cs typeface="Playfair Display"/>
                <a:sym typeface="Playfair Display"/>
              </a:defRPr>
            </a:lvl5pPr>
            <a:lvl6pPr algn="ctr">
              <a:spcBef>
                <a:spcPts val="0"/>
              </a:spcBef>
              <a:buSzPct val="100000"/>
              <a:buFont typeface="Playfair Display"/>
              <a:defRPr sz="6800" b="1">
                <a:latin typeface="Playfair Display"/>
                <a:ea typeface="Playfair Display"/>
                <a:cs typeface="Playfair Display"/>
                <a:sym typeface="Playfair Display"/>
              </a:defRPr>
            </a:lvl6pPr>
            <a:lvl7pPr algn="ctr">
              <a:spcBef>
                <a:spcPts val="0"/>
              </a:spcBef>
              <a:buSzPct val="100000"/>
              <a:buFont typeface="Playfair Display"/>
              <a:defRPr sz="6800" b="1">
                <a:latin typeface="Playfair Display"/>
                <a:ea typeface="Playfair Display"/>
                <a:cs typeface="Playfair Display"/>
                <a:sym typeface="Playfair Display"/>
              </a:defRPr>
            </a:lvl7pPr>
            <a:lvl8pPr algn="ctr">
              <a:spcBef>
                <a:spcPts val="0"/>
              </a:spcBef>
              <a:buSzPct val="100000"/>
              <a:buFont typeface="Playfair Display"/>
              <a:defRPr sz="6800" b="1">
                <a:latin typeface="Playfair Display"/>
                <a:ea typeface="Playfair Display"/>
                <a:cs typeface="Playfair Display"/>
                <a:sym typeface="Playfair Display"/>
              </a:defRPr>
            </a:lvl8pPr>
            <a:lvl9pPr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2" name="Shape 12"/>
          <p:cNvSpPr txBox="1">
            <a:spLocks noGrp="1"/>
          </p:cNvSpPr>
          <p:nvPr>
            <p:ph type="subTitle" idx="1"/>
          </p:nvPr>
        </p:nvSpPr>
        <p:spPr>
          <a:xfrm>
            <a:off x="344250" y="3550650"/>
            <a:ext cx="4910100" cy="577799"/>
          </a:xfrm>
          <a:prstGeom prst="rect">
            <a:avLst/>
          </a:prstGeom>
          <a:solidFill>
            <a:schemeClr val="dk2"/>
          </a:solidFill>
        </p:spPr>
        <p:txBody>
          <a:bodyPr lIns="91425" tIns="91425" rIns="91425" bIns="91425" anchor="ctr" anchorCtr="0"/>
          <a:lstStyle>
            <a:lvl1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3" name="Shape 1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999925"/>
            <a:ext cx="8520599" cy="2146199"/>
          </a:xfrm>
          <a:prstGeom prst="rect">
            <a:avLst/>
          </a:prstGeom>
        </p:spPr>
        <p:txBody>
          <a:bodyPr lIns="91425" tIns="91425" rIns="91425" bIns="91425" anchor="b" anchorCtr="0"/>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a:endParaRPr/>
          </a:p>
        </p:txBody>
      </p:sp>
      <p:sp>
        <p:nvSpPr>
          <p:cNvPr id="49" name="Shape 49"/>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0" name="Shape 5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accent5"/>
        </a:solidFill>
        <a:effectLst/>
      </p:bgPr>
    </p:bg>
    <p:spTree>
      <p:nvGrpSpPr>
        <p:cNvPr id="1" name="Shape 14"/>
        <p:cNvGrpSpPr/>
        <p:nvPr/>
      </p:nvGrpSpPr>
      <p:grpSpPr>
        <a:xfrm>
          <a:off x="0" y="0"/>
          <a:ext cx="0" cy="0"/>
          <a:chOff x="0" y="0"/>
          <a:chExt cx="0" cy="0"/>
        </a:xfrm>
      </p:grpSpPr>
      <p:sp>
        <p:nvSpPr>
          <p:cNvPr id="15" name="Shape 15"/>
          <p:cNvSpPr/>
          <p:nvPr/>
        </p:nvSpPr>
        <p:spPr>
          <a:xfrm rot="5400000">
            <a:off x="4550700" y="-498599"/>
            <a:ext cx="42600" cy="84557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algn="ctr">
              <a:spcBef>
                <a:spcPts val="0"/>
              </a:spcBef>
              <a:buSzPct val="100000"/>
              <a:buFont typeface="Playfair Display"/>
              <a:defRPr sz="4800" b="1">
                <a:latin typeface="Playfair Display"/>
                <a:ea typeface="Playfair Display"/>
                <a:cs typeface="Playfair Display"/>
                <a:sym typeface="Playfair Display"/>
              </a:defRPr>
            </a:lvl1pPr>
            <a:lvl2pPr algn="ctr">
              <a:spcBef>
                <a:spcPts val="0"/>
              </a:spcBef>
              <a:buSzPct val="100000"/>
              <a:buFont typeface="Playfair Display"/>
              <a:defRPr sz="4800" b="1">
                <a:latin typeface="Playfair Display"/>
                <a:ea typeface="Playfair Display"/>
                <a:cs typeface="Playfair Display"/>
                <a:sym typeface="Playfair Display"/>
              </a:defRPr>
            </a:lvl2pPr>
            <a:lvl3pPr algn="ctr">
              <a:spcBef>
                <a:spcPts val="0"/>
              </a:spcBef>
              <a:buSzPct val="100000"/>
              <a:buFont typeface="Playfair Display"/>
              <a:defRPr sz="4800" b="1">
                <a:latin typeface="Playfair Display"/>
                <a:ea typeface="Playfair Display"/>
                <a:cs typeface="Playfair Display"/>
                <a:sym typeface="Playfair Display"/>
              </a:defRPr>
            </a:lvl3pPr>
            <a:lvl4pPr algn="ctr">
              <a:spcBef>
                <a:spcPts val="0"/>
              </a:spcBef>
              <a:buSzPct val="100000"/>
              <a:buFont typeface="Playfair Display"/>
              <a:defRPr sz="4800" b="1">
                <a:latin typeface="Playfair Display"/>
                <a:ea typeface="Playfair Display"/>
                <a:cs typeface="Playfair Display"/>
                <a:sym typeface="Playfair Display"/>
              </a:defRPr>
            </a:lvl4pPr>
            <a:lvl5pPr algn="ctr">
              <a:spcBef>
                <a:spcPts val="0"/>
              </a:spcBef>
              <a:buSzPct val="100000"/>
              <a:buFont typeface="Playfair Display"/>
              <a:defRPr sz="4800" b="1">
                <a:latin typeface="Playfair Display"/>
                <a:ea typeface="Playfair Display"/>
                <a:cs typeface="Playfair Display"/>
                <a:sym typeface="Playfair Display"/>
              </a:defRPr>
            </a:lvl5pPr>
            <a:lvl6pPr algn="ctr">
              <a:spcBef>
                <a:spcPts val="0"/>
              </a:spcBef>
              <a:buSzPct val="100000"/>
              <a:buFont typeface="Playfair Display"/>
              <a:defRPr sz="4800" b="1">
                <a:latin typeface="Playfair Display"/>
                <a:ea typeface="Playfair Display"/>
                <a:cs typeface="Playfair Display"/>
                <a:sym typeface="Playfair Display"/>
              </a:defRPr>
            </a:lvl6pPr>
            <a:lvl7pPr algn="ctr">
              <a:spcBef>
                <a:spcPts val="0"/>
              </a:spcBef>
              <a:buSzPct val="100000"/>
              <a:buFont typeface="Playfair Display"/>
              <a:defRPr sz="4800" b="1">
                <a:latin typeface="Playfair Display"/>
                <a:ea typeface="Playfair Display"/>
                <a:cs typeface="Playfair Display"/>
                <a:sym typeface="Playfair Display"/>
              </a:defRPr>
            </a:lvl7pPr>
            <a:lvl8pPr algn="ctr">
              <a:spcBef>
                <a:spcPts val="0"/>
              </a:spcBef>
              <a:buSzPct val="100000"/>
              <a:buFont typeface="Playfair Display"/>
              <a:defRPr sz="4800" b="1">
                <a:latin typeface="Playfair Display"/>
                <a:ea typeface="Playfair Display"/>
                <a:cs typeface="Playfair Display"/>
                <a:sym typeface="Playfair Display"/>
              </a:defRPr>
            </a:lvl8pPr>
            <a:lvl9pPr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7" name="Shape 1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234075"/>
            <a:ext cx="8520599" cy="3334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234050"/>
            <a:ext cx="3999899" cy="33348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6" name="Shape 3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265500" y="1081675"/>
            <a:ext cx="4045199" cy="17861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6" name="Shape 4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234075"/>
            <a:ext cx="8520599" cy="33348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7" name="Shape 7"/>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com/v/Hxbz656Euyw"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hyperlink" Target="http://www.timeanddate.com/stopwatch/" TargetMode="External"/><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44250" y="698675"/>
            <a:ext cx="8455500" cy="2852099"/>
          </a:xfrm>
          <a:prstGeom prst="rect">
            <a:avLst/>
          </a:prstGeom>
        </p:spPr>
        <p:txBody>
          <a:bodyPr lIns="91425" tIns="91425" rIns="91425" bIns="91425" anchor="ctr" anchorCtr="0">
            <a:noAutofit/>
          </a:bodyPr>
          <a:lstStyle/>
          <a:p>
            <a:pPr algn="l">
              <a:spcBef>
                <a:spcPts val="0"/>
              </a:spcBef>
              <a:buNone/>
            </a:pPr>
            <a:r>
              <a:rPr lang="en" sz="6000"/>
              <a:t>Experimental Design </a:t>
            </a:r>
          </a:p>
        </p:txBody>
      </p:sp>
      <p:sp>
        <p:nvSpPr>
          <p:cNvPr id="55" name="Shape 55"/>
          <p:cNvSpPr txBox="1">
            <a:spLocks noGrp="1"/>
          </p:cNvSpPr>
          <p:nvPr>
            <p:ph type="subTitle" idx="1"/>
          </p:nvPr>
        </p:nvSpPr>
        <p:spPr>
          <a:xfrm>
            <a:off x="348725" y="2695425"/>
            <a:ext cx="8520599" cy="792600"/>
          </a:xfrm>
          <a:prstGeom prst="rect">
            <a:avLst/>
          </a:prstGeom>
        </p:spPr>
        <p:txBody>
          <a:bodyPr lIns="91425" tIns="91425" rIns="91425" bIns="91425" anchor="ctr" anchorCtr="0">
            <a:noAutofit/>
          </a:bodyPr>
          <a:lstStyle/>
          <a:p>
            <a:pPr>
              <a:spcBef>
                <a:spcPts val="0"/>
              </a:spcBef>
              <a:buNone/>
            </a:pPr>
            <a:r>
              <a:rPr lang="en"/>
              <a:t>Ragu, Nickola, Marina, &amp; Shannon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Outcome measures</a:t>
            </a:r>
          </a:p>
        </p:txBody>
      </p:sp>
      <p:sp>
        <p:nvSpPr>
          <p:cNvPr id="121" name="Shape 121"/>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228600" rtl="0">
              <a:spcBef>
                <a:spcPts val="0"/>
              </a:spcBef>
              <a:buChar char="●"/>
            </a:pPr>
            <a:r>
              <a:rPr lang="en"/>
              <a:t>The outcome is the dependent variable that is the presumed effect of the treatment variable</a:t>
            </a:r>
          </a:p>
          <a:p>
            <a:pPr marL="457200" lvl="0" indent="-228600" rtl="0">
              <a:spcBef>
                <a:spcPts val="0"/>
              </a:spcBef>
              <a:buChar char="●"/>
            </a:pPr>
            <a:r>
              <a:rPr lang="en"/>
              <a:t>It is the effect predicted in the cause-effect equation stated in a hypothesis</a:t>
            </a:r>
          </a:p>
          <a:p>
            <a:pPr lvl="0">
              <a:spcBef>
                <a:spcPts val="0"/>
              </a:spcBef>
              <a:buNone/>
            </a:pPr>
            <a:endParaRPr/>
          </a:p>
        </p:txBody>
      </p:sp>
      <p:sp>
        <p:nvSpPr>
          <p:cNvPr id="122" name="Shape 122"/>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Group comparisons</a:t>
            </a:r>
          </a:p>
        </p:txBody>
      </p:sp>
      <p:sp>
        <p:nvSpPr>
          <p:cNvPr id="128" name="Shape 128"/>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228600" rtl="0">
              <a:spcBef>
                <a:spcPts val="0"/>
              </a:spcBef>
              <a:buChar char="●"/>
            </a:pPr>
            <a:r>
              <a:rPr lang="en"/>
              <a:t>The process of a researcher obtaining dependent variable scores for individuals or groups and comparing the means and variance both within and between groups</a:t>
            </a:r>
          </a:p>
          <a:p>
            <a:pPr lvl="0">
              <a:spcBef>
                <a:spcPts val="0"/>
              </a:spcBef>
              <a:buNone/>
            </a:pPr>
            <a:endParaRPr/>
          </a:p>
        </p:txBody>
      </p:sp>
      <p:sp>
        <p:nvSpPr>
          <p:cNvPr id="129" name="Shape 129"/>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R</a:t>
            </a:r>
          </a:p>
        </p:txBody>
      </p:sp>
      <p:pic>
        <p:nvPicPr>
          <p:cNvPr id="130" name="Shape 130"/>
          <p:cNvPicPr preferRelativeResize="0"/>
          <p:nvPr/>
        </p:nvPicPr>
        <p:blipFill>
          <a:blip r:embed="rId3">
            <a:alphaModFix/>
          </a:blip>
          <a:stretch>
            <a:fillRect/>
          </a:stretch>
        </p:blipFill>
        <p:spPr>
          <a:xfrm>
            <a:off x="3238500" y="2291850"/>
            <a:ext cx="2667000" cy="266700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Threats to validity</a:t>
            </a:r>
          </a:p>
        </p:txBody>
      </p:sp>
      <p:sp>
        <p:nvSpPr>
          <p:cNvPr id="136" name="Shape 136"/>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228600" rtl="0">
              <a:spcBef>
                <a:spcPts val="0"/>
              </a:spcBef>
              <a:buChar char="●"/>
            </a:pPr>
            <a:r>
              <a:rPr lang="en"/>
              <a:t>Threats to internal validity</a:t>
            </a:r>
          </a:p>
          <a:p>
            <a:pPr marL="914400" lvl="1" indent="-228600" rtl="0">
              <a:spcBef>
                <a:spcPts val="0"/>
              </a:spcBef>
              <a:buChar char="○"/>
            </a:pPr>
            <a:r>
              <a:rPr lang="en"/>
              <a:t>A study that has good internal validity has ensured that other independent variables or confounding variables did not cause the results.</a:t>
            </a:r>
          </a:p>
          <a:p>
            <a:pPr marL="914400" lvl="1" indent="-228600" rtl="0">
              <a:spcBef>
                <a:spcPts val="0"/>
              </a:spcBef>
              <a:buChar char="○"/>
            </a:pPr>
            <a:r>
              <a:rPr lang="en"/>
              <a:t>For instance, maturation (individuals developing or changing during the experiment) is a threat to internal validity</a:t>
            </a:r>
          </a:p>
          <a:p>
            <a:pPr marL="457200" lvl="0" indent="0" rtl="0">
              <a:spcBef>
                <a:spcPts val="0"/>
              </a:spcBef>
              <a:buNone/>
            </a:pPr>
            <a:endParaRPr/>
          </a:p>
          <a:p>
            <a:pPr marL="457200" lvl="0" indent="-228600" rtl="0">
              <a:spcBef>
                <a:spcPts val="0"/>
              </a:spcBef>
              <a:buChar char="●"/>
            </a:pPr>
            <a:r>
              <a:rPr lang="en"/>
              <a:t>Threats to external validity</a:t>
            </a:r>
          </a:p>
          <a:p>
            <a:pPr marL="914400" lvl="1" indent="-228600" rtl="0">
              <a:spcBef>
                <a:spcPts val="0"/>
              </a:spcBef>
              <a:buChar char="○"/>
            </a:pPr>
            <a:r>
              <a:rPr lang="en"/>
              <a:t>Problems that threaten the ability to generalize the results to other persons, settings, etc.</a:t>
            </a:r>
          </a:p>
          <a:p>
            <a:pPr marL="914400" lvl="1" indent="-228600" rtl="0">
              <a:spcBef>
                <a:spcPts val="0"/>
              </a:spcBef>
              <a:buChar char="○"/>
            </a:pPr>
            <a:r>
              <a:rPr lang="en"/>
              <a:t>For example, a researcher may not be able to generalize findings to past and future situations</a:t>
            </a:r>
          </a:p>
          <a:p>
            <a:pPr lvl="0">
              <a:spcBef>
                <a:spcPts val="0"/>
              </a:spcBef>
              <a:buNone/>
            </a:pPr>
            <a:endParaRPr/>
          </a:p>
        </p:txBody>
      </p:sp>
      <p:sp>
        <p:nvSpPr>
          <p:cNvPr id="137" name="Shape 137"/>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79550" y="193275"/>
            <a:ext cx="8184900" cy="1152899"/>
          </a:xfrm>
          <a:prstGeom prst="rect">
            <a:avLst/>
          </a:prstGeom>
          <a:solidFill>
            <a:schemeClr val="dk1"/>
          </a:solidFill>
        </p:spPr>
        <p:txBody>
          <a:bodyPr lIns="91425" tIns="91425" rIns="91425" bIns="91425" anchor="ctr" anchorCtr="0">
            <a:noAutofit/>
          </a:bodyPr>
          <a:lstStyle/>
          <a:p>
            <a:pPr>
              <a:spcBef>
                <a:spcPts val="0"/>
              </a:spcBef>
              <a:buNone/>
            </a:pPr>
            <a:r>
              <a:rPr lang="en"/>
              <a:t>Learn them well...</a:t>
            </a:r>
          </a:p>
        </p:txBody>
      </p:sp>
      <p:sp>
        <p:nvSpPr>
          <p:cNvPr id="143" name="Shape 143">
            <a:hlinkClick r:id="rId3"/>
          </p:cNvPr>
          <p:cNvSpPr/>
          <p:nvPr/>
        </p:nvSpPr>
        <p:spPr>
          <a:xfrm>
            <a:off x="2286000" y="1538675"/>
            <a:ext cx="4572000" cy="342900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b="14828"/>
          <a:stretch/>
        </p:blipFill>
        <p:spPr>
          <a:xfrm>
            <a:off x="4863000" y="300964"/>
            <a:ext cx="4045200" cy="4541561"/>
          </a:xfrm>
          <a:prstGeom prst="rect">
            <a:avLst/>
          </a:prstGeom>
          <a:noFill/>
          <a:ln w="76200" cap="flat" cmpd="sng">
            <a:solidFill>
              <a:schemeClr val="accent5"/>
            </a:solidFill>
            <a:prstDash val="solid"/>
            <a:round/>
            <a:headEnd type="none" w="med" len="med"/>
            <a:tailEnd type="none" w="med" len="med"/>
          </a:ln>
        </p:spPr>
      </p:pic>
      <p:sp>
        <p:nvSpPr>
          <p:cNvPr id="149" name="Shape 149"/>
          <p:cNvSpPr txBox="1">
            <a:spLocks noGrp="1"/>
          </p:cNvSpPr>
          <p:nvPr>
            <p:ph type="title"/>
          </p:nvPr>
        </p:nvSpPr>
        <p:spPr>
          <a:xfrm>
            <a:off x="265500" y="1081675"/>
            <a:ext cx="4045199" cy="1786199"/>
          </a:xfrm>
          <a:prstGeom prst="rect">
            <a:avLst/>
          </a:prstGeom>
        </p:spPr>
        <p:txBody>
          <a:bodyPr lIns="91425" tIns="91425" rIns="91425" bIns="91425" anchor="b" anchorCtr="0">
            <a:noAutofit/>
          </a:bodyPr>
          <a:lstStyle/>
          <a:p>
            <a:pPr>
              <a:spcBef>
                <a:spcPts val="0"/>
              </a:spcBef>
              <a:buNone/>
            </a:pPr>
            <a:r>
              <a:rPr lang="en"/>
              <a:t>ACTIVITY TIME</a:t>
            </a:r>
          </a:p>
        </p:txBody>
      </p:sp>
      <p:sp>
        <p:nvSpPr>
          <p:cNvPr id="150" name="Shape 150"/>
          <p:cNvSpPr txBox="1"/>
          <p:nvPr/>
        </p:nvSpPr>
        <p:spPr>
          <a:xfrm>
            <a:off x="537925" y="3314050"/>
            <a:ext cx="3681300" cy="1786199"/>
          </a:xfrm>
          <a:prstGeom prst="rect">
            <a:avLst/>
          </a:prstGeom>
          <a:noFill/>
          <a:ln>
            <a:noFill/>
          </a:ln>
        </p:spPr>
        <p:txBody>
          <a:bodyPr lIns="91425" tIns="91425" rIns="91425" bIns="91425" anchor="ctr" anchorCtr="0">
            <a:noAutofit/>
          </a:bodyPr>
          <a:lstStyle/>
          <a:p>
            <a:pPr rtl="0">
              <a:spcBef>
                <a:spcPts val="0"/>
              </a:spcBef>
              <a:buNone/>
            </a:pPr>
            <a:r>
              <a:rPr lang="en" u="sng">
                <a:solidFill>
                  <a:schemeClr val="hlink"/>
                </a:solidFill>
                <a:hlinkClick r:id="rId4"/>
              </a:rPr>
              <a:t>http://www.timeanddate.com/stopwatch/</a:t>
            </a:r>
          </a:p>
          <a:p>
            <a:pPr lvl="0" rtl="0">
              <a:spcBef>
                <a:spcPts val="0"/>
              </a:spcBef>
              <a:buNone/>
            </a:pPr>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Outline</a:t>
            </a:r>
          </a:p>
        </p:txBody>
      </p:sp>
      <p:sp>
        <p:nvSpPr>
          <p:cNvPr id="156" name="Shape 156"/>
          <p:cNvSpPr txBox="1">
            <a:spLocks noGrp="1"/>
          </p:cNvSpPr>
          <p:nvPr>
            <p:ph type="body" idx="1"/>
          </p:nvPr>
        </p:nvSpPr>
        <p:spPr>
          <a:xfrm>
            <a:off x="311700" y="1017725"/>
            <a:ext cx="8520599" cy="3939599"/>
          </a:xfrm>
          <a:prstGeom prst="rect">
            <a:avLst/>
          </a:prstGeom>
          <a:ln>
            <a:noFill/>
          </a:ln>
        </p:spPr>
        <p:txBody>
          <a:bodyPr lIns="91425" tIns="91425" rIns="91425" bIns="91425" anchor="t" anchorCtr="0">
            <a:noAutofit/>
          </a:bodyPr>
          <a:lstStyle/>
          <a:p>
            <a:pPr lvl="0" rtl="0">
              <a:spcBef>
                <a:spcPts val="0"/>
              </a:spcBef>
              <a:buNone/>
            </a:pPr>
            <a:r>
              <a:rPr lang="en" sz="1400"/>
              <a:t>The Experiment</a:t>
            </a:r>
          </a:p>
          <a:p>
            <a:pPr marL="457200" lvl="0" indent="-228600" rtl="0">
              <a:spcBef>
                <a:spcPts val="0"/>
              </a:spcBef>
              <a:buSzPct val="100000"/>
            </a:pPr>
            <a:r>
              <a:rPr lang="en" sz="1400"/>
              <a:t>Groups were randomly assigned (pretend)</a:t>
            </a:r>
          </a:p>
          <a:p>
            <a:pPr marL="457200" lvl="0" indent="-228600" rtl="0">
              <a:spcBef>
                <a:spcPts val="0"/>
              </a:spcBef>
              <a:buSzPct val="100000"/>
            </a:pPr>
            <a:r>
              <a:rPr lang="en" sz="1400"/>
              <a:t>The treatment group is given redbull while the control group were not.</a:t>
            </a:r>
          </a:p>
          <a:p>
            <a:pPr marL="457200" lvl="0" indent="-228600" rtl="0">
              <a:spcBef>
                <a:spcPts val="0"/>
              </a:spcBef>
              <a:buSzPct val="100000"/>
            </a:pPr>
            <a:r>
              <a:rPr lang="en" sz="1400"/>
              <a:t>All individuals are given the same jigsaw puzzle to put together.</a:t>
            </a:r>
          </a:p>
          <a:p>
            <a:pPr marL="457200" lvl="0" indent="-228600" rtl="0">
              <a:spcBef>
                <a:spcPts val="0"/>
              </a:spcBef>
              <a:buSzPct val="100000"/>
            </a:pPr>
            <a:r>
              <a:rPr lang="en" sz="1400"/>
              <a:t>They were timed to see how long it took to finish the puzzle.</a:t>
            </a:r>
          </a:p>
          <a:p>
            <a:pPr rtl="0">
              <a:spcBef>
                <a:spcPts val="0"/>
              </a:spcBef>
              <a:buNone/>
            </a:pPr>
            <a:r>
              <a:rPr lang="en" sz="1400"/>
              <a:t>Discussion Questions</a:t>
            </a:r>
          </a:p>
          <a:p>
            <a:pPr marL="457200" marR="0" lvl="0" indent="-228600" algn="l" rtl="0">
              <a:lnSpc>
                <a:spcPct val="115000"/>
              </a:lnSpc>
              <a:spcBef>
                <a:spcPts val="0"/>
              </a:spcBef>
              <a:spcAft>
                <a:spcPts val="1600"/>
              </a:spcAft>
              <a:buSzPct val="100000"/>
            </a:pPr>
            <a:r>
              <a:rPr lang="en" sz="1400"/>
              <a:t>Identify the independent (treatment and control group), dependent, and controlled variables.</a:t>
            </a:r>
          </a:p>
          <a:p>
            <a:pPr marL="457200" marR="0" lvl="0" indent="-228600" algn="l" rtl="0">
              <a:lnSpc>
                <a:spcPct val="115000"/>
              </a:lnSpc>
              <a:spcBef>
                <a:spcPts val="0"/>
              </a:spcBef>
              <a:spcAft>
                <a:spcPts val="1600"/>
              </a:spcAft>
              <a:buSzPct val="100000"/>
            </a:pPr>
            <a:r>
              <a:rPr lang="en" sz="1400"/>
              <a:t>Assess the experiment using the key characteristics of experimental design as a starting point:</a:t>
            </a:r>
          </a:p>
          <a:p>
            <a:pPr marL="914400" marR="0" lvl="1" indent="-304800" algn="l" rtl="0">
              <a:lnSpc>
                <a:spcPct val="115000"/>
              </a:lnSpc>
              <a:spcBef>
                <a:spcPts val="0"/>
              </a:spcBef>
              <a:spcAft>
                <a:spcPts val="1600"/>
              </a:spcAft>
              <a:buSzPct val="100000"/>
              <a:buChar char="❏"/>
            </a:pPr>
            <a:r>
              <a:rPr lang="en" sz="1200"/>
              <a:t>Random assignment </a:t>
            </a:r>
          </a:p>
          <a:p>
            <a:pPr marL="914400" marR="0" lvl="1" indent="-304800" algn="l" rtl="0">
              <a:lnSpc>
                <a:spcPct val="115000"/>
              </a:lnSpc>
              <a:spcBef>
                <a:spcPts val="0"/>
              </a:spcBef>
              <a:spcAft>
                <a:spcPts val="1600"/>
              </a:spcAft>
              <a:buSzPct val="100000"/>
              <a:buChar char="❏"/>
            </a:pPr>
            <a:r>
              <a:rPr lang="en" sz="1200"/>
              <a:t>Control over extraneous variables</a:t>
            </a:r>
          </a:p>
          <a:p>
            <a:pPr marL="914400" marR="0" lvl="1" indent="-304800" algn="l" rtl="0">
              <a:lnSpc>
                <a:spcPct val="115000"/>
              </a:lnSpc>
              <a:spcBef>
                <a:spcPts val="0"/>
              </a:spcBef>
              <a:spcAft>
                <a:spcPts val="1600"/>
              </a:spcAft>
              <a:buSzPct val="100000"/>
              <a:buChar char="❏"/>
            </a:pPr>
            <a:r>
              <a:rPr lang="en" sz="1200"/>
              <a:t>Manipulation of the treatment conditions</a:t>
            </a:r>
          </a:p>
          <a:p>
            <a:pPr marL="914400" marR="0" lvl="1" indent="-304800" algn="l" rtl="0">
              <a:lnSpc>
                <a:spcPct val="115000"/>
              </a:lnSpc>
              <a:spcBef>
                <a:spcPts val="0"/>
              </a:spcBef>
              <a:spcAft>
                <a:spcPts val="1600"/>
              </a:spcAft>
              <a:buSzPct val="100000"/>
              <a:buChar char="❏"/>
            </a:pPr>
            <a:r>
              <a:rPr lang="en" sz="1200"/>
              <a:t>Outcome measures</a:t>
            </a:r>
          </a:p>
          <a:p>
            <a:pPr marL="914400" marR="0" lvl="1" indent="-304800" algn="l" rtl="0">
              <a:lnSpc>
                <a:spcPct val="115000"/>
              </a:lnSpc>
              <a:spcBef>
                <a:spcPts val="0"/>
              </a:spcBef>
              <a:spcAft>
                <a:spcPts val="1600"/>
              </a:spcAft>
              <a:buSzPct val="100000"/>
              <a:buChar char="❏"/>
            </a:pPr>
            <a:r>
              <a:rPr lang="en" sz="1200"/>
              <a:t>Group Comparisons</a:t>
            </a:r>
          </a:p>
          <a:p>
            <a:pPr marL="914400" marR="0" lvl="1" indent="-304800" algn="l" rtl="0">
              <a:lnSpc>
                <a:spcPct val="115000"/>
              </a:lnSpc>
              <a:spcBef>
                <a:spcPts val="0"/>
              </a:spcBef>
              <a:spcAft>
                <a:spcPts val="1600"/>
              </a:spcAft>
              <a:buSzPct val="100000"/>
              <a:buChar char="❏"/>
            </a:pPr>
            <a:r>
              <a:rPr lang="en" sz="1200"/>
              <a:t>Threats to validity</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625" y="237200"/>
            <a:ext cx="8520599" cy="572699"/>
          </a:xfrm>
          <a:prstGeom prst="rect">
            <a:avLst/>
          </a:prstGeom>
        </p:spPr>
        <p:txBody>
          <a:bodyPr lIns="91425" tIns="91425" rIns="91425" bIns="91425" anchor="t" anchorCtr="0">
            <a:noAutofit/>
          </a:bodyPr>
          <a:lstStyle/>
          <a:p>
            <a:pPr lvl="0" rtl="0">
              <a:spcBef>
                <a:spcPts val="0"/>
              </a:spcBef>
              <a:buNone/>
            </a:pPr>
            <a:r>
              <a:rPr lang="en"/>
              <a:t>Variables… Have you learned them well enough?</a:t>
            </a:r>
          </a:p>
        </p:txBody>
      </p:sp>
      <p:sp>
        <p:nvSpPr>
          <p:cNvPr id="162" name="Shape 162"/>
          <p:cNvSpPr txBox="1">
            <a:spLocks noGrp="1"/>
          </p:cNvSpPr>
          <p:nvPr>
            <p:ph type="body" idx="1"/>
          </p:nvPr>
        </p:nvSpPr>
        <p:spPr>
          <a:xfrm>
            <a:off x="178125" y="796200"/>
            <a:ext cx="8787599" cy="4220999"/>
          </a:xfrm>
          <a:prstGeom prst="rect">
            <a:avLst/>
          </a:prstGeom>
        </p:spPr>
        <p:txBody>
          <a:bodyPr lIns="91425" tIns="91425" rIns="91425" bIns="91425" anchor="t" anchorCtr="0">
            <a:noAutofit/>
          </a:bodyPr>
          <a:lstStyle/>
          <a:p>
            <a:pPr rtl="0">
              <a:spcBef>
                <a:spcPts val="0"/>
              </a:spcBef>
              <a:buNone/>
            </a:pPr>
            <a:r>
              <a:rPr lang="en"/>
              <a:t>Hypothesis: The consumption of Red Bull shortens the time an individual requires to complete a puzzle.</a:t>
            </a:r>
          </a:p>
          <a:p>
            <a:pPr rtl="0">
              <a:spcBef>
                <a:spcPts val="0"/>
              </a:spcBef>
              <a:buNone/>
            </a:pPr>
            <a:r>
              <a:rPr lang="en" sz="1400"/>
              <a:t>Independent Variable</a:t>
            </a:r>
          </a:p>
          <a:p>
            <a:pPr marL="457200" lvl="0" indent="-228600" rtl="0">
              <a:spcBef>
                <a:spcPts val="0"/>
              </a:spcBef>
              <a:buSzPct val="100000"/>
            </a:pPr>
            <a:r>
              <a:rPr lang="en" sz="1400" u="sng"/>
              <a:t>Whether or not individuals consumed Red Bull</a:t>
            </a:r>
          </a:p>
          <a:p>
            <a:pPr lvl="0" rtl="0">
              <a:spcBef>
                <a:spcPts val="0"/>
              </a:spcBef>
              <a:buNone/>
            </a:pPr>
            <a:r>
              <a:rPr lang="en" sz="1400"/>
              <a:t>Dependent Variable</a:t>
            </a:r>
          </a:p>
          <a:p>
            <a:pPr marL="457200" lvl="0" indent="-228600" rtl="0">
              <a:spcBef>
                <a:spcPts val="0"/>
              </a:spcBef>
              <a:buSzPct val="100000"/>
            </a:pPr>
            <a:r>
              <a:rPr lang="en" sz="1400" u="sng"/>
              <a:t>The time it to put the puzzle together</a:t>
            </a:r>
          </a:p>
          <a:p>
            <a:pPr marL="457200" lvl="0" indent="-228600" rtl="0">
              <a:spcBef>
                <a:spcPts val="0"/>
              </a:spcBef>
              <a:buSzPct val="100000"/>
            </a:pPr>
            <a:r>
              <a:rPr lang="en" sz="1400"/>
              <a:t>The time was observed and measured</a:t>
            </a:r>
          </a:p>
          <a:p>
            <a:pPr marR="0" algn="l" rtl="0">
              <a:lnSpc>
                <a:spcPct val="115000"/>
              </a:lnSpc>
              <a:spcBef>
                <a:spcPts val="0"/>
              </a:spcBef>
              <a:spcAft>
                <a:spcPts val="1600"/>
              </a:spcAft>
              <a:buNone/>
            </a:pPr>
            <a:r>
              <a:rPr lang="en" sz="1400"/>
              <a:t>Controlled Variable</a:t>
            </a:r>
          </a:p>
          <a:p>
            <a:pPr marL="457200" marR="0" lvl="0" indent="-228600" algn="l" rtl="0">
              <a:lnSpc>
                <a:spcPct val="115000"/>
              </a:lnSpc>
              <a:spcBef>
                <a:spcPts val="0"/>
              </a:spcBef>
              <a:spcAft>
                <a:spcPts val="1600"/>
              </a:spcAft>
              <a:buSzPct val="100000"/>
            </a:pPr>
            <a:r>
              <a:rPr lang="en" sz="1400" u="sng"/>
              <a:t>All of the participants were tested with the </a:t>
            </a:r>
            <a:r>
              <a:rPr lang="en" sz="1400" b="1" u="sng"/>
              <a:t>same</a:t>
            </a:r>
            <a:r>
              <a:rPr lang="en" sz="1400" u="sng"/>
              <a:t> puzzle</a:t>
            </a:r>
          </a:p>
          <a:p>
            <a:pPr marL="457200" marR="0" lvl="0" indent="-228600" algn="l" rtl="0">
              <a:lnSpc>
                <a:spcPct val="115000"/>
              </a:lnSpc>
              <a:spcBef>
                <a:spcPts val="0"/>
              </a:spcBef>
              <a:spcAft>
                <a:spcPts val="1600"/>
              </a:spcAft>
              <a:buSzPct val="100000"/>
            </a:pPr>
            <a:r>
              <a:rPr lang="en" sz="1400" u="sng"/>
              <a:t>All of the participants were given the </a:t>
            </a:r>
            <a:r>
              <a:rPr lang="en" sz="1400" b="1" u="sng"/>
              <a:t>same</a:t>
            </a:r>
            <a:r>
              <a:rPr lang="en" sz="1400" u="sng"/>
              <a:t> amount of Red Bull</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Types of experimental designs</a:t>
            </a:r>
          </a:p>
        </p:txBody>
      </p:sp>
      <p:sp>
        <p:nvSpPr>
          <p:cNvPr id="168" name="Shape 168"/>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228600" rtl="0">
              <a:spcBef>
                <a:spcPts val="0"/>
              </a:spcBef>
              <a:buChar char="●"/>
            </a:pPr>
            <a:r>
              <a:rPr lang="en"/>
              <a:t>Between-group designs</a:t>
            </a:r>
          </a:p>
          <a:p>
            <a:pPr marL="914400" lvl="1" indent="-228600" rtl="0">
              <a:spcBef>
                <a:spcPts val="0"/>
              </a:spcBef>
              <a:buChar char="○"/>
            </a:pPr>
            <a:r>
              <a:rPr lang="en"/>
              <a:t>True experiments: involves random assignment of participants to groups or units</a:t>
            </a:r>
          </a:p>
          <a:p>
            <a:pPr marL="914400" lvl="1" indent="-228600" rtl="0">
              <a:spcBef>
                <a:spcPts val="0"/>
              </a:spcBef>
              <a:buChar char="○"/>
            </a:pPr>
            <a:r>
              <a:rPr lang="en"/>
              <a:t>Quasi experiments: involves the use of an intervention, but no random assignment</a:t>
            </a:r>
          </a:p>
          <a:p>
            <a:pPr marL="914400" lvl="1" indent="-228600" rtl="0">
              <a:spcBef>
                <a:spcPts val="0"/>
              </a:spcBef>
              <a:buChar char="○"/>
            </a:pPr>
            <a:r>
              <a:rPr lang="en"/>
              <a:t>Factorial designs: involves one or two groups, but the researcher tests for the interaction of two or more independent variables</a:t>
            </a:r>
          </a:p>
          <a:p>
            <a:pPr marL="457200" lvl="0" indent="-228600" rtl="0">
              <a:spcBef>
                <a:spcPts val="0"/>
              </a:spcBef>
              <a:buChar char="●"/>
            </a:pPr>
            <a:r>
              <a:rPr lang="en"/>
              <a:t>Within-group or individual designs </a:t>
            </a:r>
          </a:p>
          <a:p>
            <a:pPr marL="914400" lvl="1" indent="-228600" rtl="0">
              <a:spcBef>
                <a:spcPts val="0"/>
              </a:spcBef>
              <a:buChar char="○"/>
            </a:pPr>
            <a:r>
              <a:rPr lang="en"/>
              <a:t>Time-series experiments: studying a single group and collecting more than one outcome measure</a:t>
            </a:r>
          </a:p>
          <a:p>
            <a:pPr marL="914400" lvl="1" indent="-228600" rtl="0">
              <a:spcBef>
                <a:spcPts val="0"/>
              </a:spcBef>
              <a:buChar char="○"/>
            </a:pPr>
            <a:r>
              <a:rPr lang="en"/>
              <a:t>Repeated-measures experiments: involves only one group, but the researcher tests more than one intervention by alternating administrations of the experimental treatment</a:t>
            </a:r>
          </a:p>
          <a:p>
            <a:pPr marL="914400" lvl="1" indent="-228600" rtl="0">
              <a:spcBef>
                <a:spcPts val="0"/>
              </a:spcBef>
              <a:buChar char="○"/>
            </a:pPr>
            <a:r>
              <a:rPr lang="en"/>
              <a:t>Single-subject experiments: examines one or more individuals at a time by establishing a baseline behaviour, administering the intervention, and determining the long-term impact when the intervention is given and withdrawn</a:t>
            </a:r>
          </a:p>
          <a:p>
            <a:pPr marL="0" lvl="0" indent="0" rtl="0">
              <a:spcBef>
                <a:spcPts val="0"/>
              </a:spcBef>
              <a:buNone/>
            </a:pPr>
            <a:endParaRPr/>
          </a:p>
        </p:txBody>
      </p:sp>
      <p:sp>
        <p:nvSpPr>
          <p:cNvPr id="169" name="Shape 169"/>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pic>
        <p:nvPicPr>
          <p:cNvPr id="170" name="Shape 170"/>
          <p:cNvPicPr preferRelativeResize="0"/>
          <p:nvPr/>
        </p:nvPicPr>
        <p:blipFill>
          <a:blip r:embed="rId3">
            <a:alphaModFix/>
          </a:blip>
          <a:stretch>
            <a:fillRect/>
          </a:stretch>
        </p:blipFill>
        <p:spPr>
          <a:xfrm>
            <a:off x="6401675" y="99249"/>
            <a:ext cx="1733424" cy="1447399"/>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65500" y="397850"/>
            <a:ext cx="4045199" cy="1786199"/>
          </a:xfrm>
          <a:prstGeom prst="rect">
            <a:avLst/>
          </a:prstGeom>
        </p:spPr>
        <p:txBody>
          <a:bodyPr lIns="91425" tIns="91425" rIns="91425" bIns="91425" anchor="b" anchorCtr="0">
            <a:noAutofit/>
          </a:bodyPr>
          <a:lstStyle/>
          <a:p>
            <a:pPr>
              <a:spcBef>
                <a:spcPts val="0"/>
              </a:spcBef>
              <a:buNone/>
            </a:pPr>
            <a:r>
              <a:rPr lang="en"/>
              <a:t>Potential Ethical Issues</a:t>
            </a:r>
          </a:p>
        </p:txBody>
      </p:sp>
      <p:sp>
        <p:nvSpPr>
          <p:cNvPr id="176" name="Shape 176"/>
          <p:cNvSpPr txBox="1">
            <a:spLocks noGrp="1"/>
          </p:cNvSpPr>
          <p:nvPr>
            <p:ph type="body" idx="1"/>
          </p:nvPr>
        </p:nvSpPr>
        <p:spPr>
          <a:xfrm>
            <a:off x="4939500" y="724200"/>
            <a:ext cx="3837000" cy="3893100"/>
          </a:xfrm>
          <a:prstGeom prst="rect">
            <a:avLst/>
          </a:prstGeom>
          <a:solidFill>
            <a:srgbClr val="FFFFFF"/>
          </a:solidFill>
        </p:spPr>
        <p:txBody>
          <a:bodyPr lIns="91425" tIns="91425" rIns="91425" bIns="91425" anchor="ctr" anchorCtr="0">
            <a:noAutofit/>
          </a:bodyPr>
          <a:lstStyle/>
          <a:p>
            <a:pPr marL="457200" lvl="0" indent="-228600" rtl="0">
              <a:spcBef>
                <a:spcPts val="0"/>
              </a:spcBef>
            </a:pPr>
            <a:r>
              <a:rPr lang="en"/>
              <a:t>Withholding experimental treatment from some individuals who might benefit from receiving it</a:t>
            </a:r>
          </a:p>
          <a:p>
            <a:pPr marL="457200" lvl="0" indent="-228600" rtl="0">
              <a:spcBef>
                <a:spcPts val="0"/>
              </a:spcBef>
            </a:pPr>
            <a:r>
              <a:rPr lang="en"/>
              <a:t>When do you conclude an experiment?</a:t>
            </a:r>
          </a:p>
          <a:p>
            <a:pPr marL="457200" lvl="0" indent="-228600" rtl="0">
              <a:spcBef>
                <a:spcPts val="0"/>
              </a:spcBef>
            </a:pPr>
            <a:r>
              <a:rPr lang="en"/>
              <a:t>Will the experiment provide the best answers to the problem?</a:t>
            </a:r>
          </a:p>
        </p:txBody>
      </p:sp>
      <p:sp>
        <p:nvSpPr>
          <p:cNvPr id="177" name="Shape 177"/>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R</a:t>
            </a:r>
          </a:p>
        </p:txBody>
      </p:sp>
      <p:pic>
        <p:nvPicPr>
          <p:cNvPr id="178" name="Shape 178"/>
          <p:cNvPicPr preferRelativeResize="0"/>
          <p:nvPr/>
        </p:nvPicPr>
        <p:blipFill rotWithShape="1">
          <a:blip r:embed="rId3">
            <a:alphaModFix/>
          </a:blip>
          <a:srcRect t="8466"/>
          <a:stretch/>
        </p:blipFill>
        <p:spPr>
          <a:xfrm>
            <a:off x="224325" y="2497425"/>
            <a:ext cx="4127549" cy="2119799"/>
          </a:xfrm>
          <a:prstGeom prst="rect">
            <a:avLst/>
          </a:prstGeom>
          <a:noFill/>
          <a:ln w="76200" cap="flat" cmpd="sng">
            <a:solidFill>
              <a:schemeClr val="accent5"/>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Evaluating an Experiment</a:t>
            </a:r>
          </a:p>
        </p:txBody>
      </p:sp>
      <p:sp>
        <p:nvSpPr>
          <p:cNvPr id="184" name="Shape 184"/>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228600" rtl="0">
              <a:spcBef>
                <a:spcPts val="0"/>
              </a:spcBef>
              <a:buChar char="●"/>
            </a:pPr>
            <a:r>
              <a:rPr lang="en"/>
              <a:t>Key elements:</a:t>
            </a:r>
          </a:p>
          <a:p>
            <a:pPr marL="457200" lvl="0" indent="-317500" rtl="0">
              <a:spcBef>
                <a:spcPts val="0"/>
              </a:spcBef>
              <a:buSzPct val="100000"/>
              <a:buChar char="●"/>
            </a:pPr>
            <a:r>
              <a:rPr lang="en" sz="1400"/>
              <a:t>The experiment has a powerful intervention</a:t>
            </a:r>
          </a:p>
          <a:p>
            <a:pPr marL="457200" lvl="0" indent="-317500" rtl="0">
              <a:spcBef>
                <a:spcPts val="0"/>
              </a:spcBef>
              <a:buSzPct val="100000"/>
              <a:buChar char="●"/>
            </a:pPr>
            <a:r>
              <a:rPr lang="en" sz="1400"/>
              <a:t>Participants gain from involvement in the intervention </a:t>
            </a:r>
          </a:p>
          <a:p>
            <a:pPr marL="457200" lvl="0" indent="-317500" rtl="0">
              <a:spcBef>
                <a:spcPts val="0"/>
              </a:spcBef>
              <a:buSzPct val="100000"/>
              <a:buChar char="●"/>
            </a:pPr>
            <a:r>
              <a:rPr lang="en" sz="1400"/>
              <a:t>An adequate number of participants per group were selected in a systematic way</a:t>
            </a:r>
          </a:p>
          <a:p>
            <a:pPr marL="457200" lvl="0" indent="-317500" rtl="0">
              <a:spcBef>
                <a:spcPts val="0"/>
              </a:spcBef>
              <a:buSzPct val="100000"/>
              <a:buChar char="●"/>
            </a:pPr>
            <a:r>
              <a:rPr lang="en" sz="1400"/>
              <a:t>Valid, reliable, and sensitive measures were used</a:t>
            </a:r>
          </a:p>
          <a:p>
            <a:pPr marL="457200" lvl="0" indent="-317500" rtl="0">
              <a:spcBef>
                <a:spcPts val="0"/>
              </a:spcBef>
              <a:buSzPct val="100000"/>
              <a:buChar char="●"/>
            </a:pPr>
            <a:r>
              <a:rPr lang="en" sz="1400"/>
              <a:t>Extraneous factors were controlled</a:t>
            </a:r>
          </a:p>
          <a:p>
            <a:pPr marL="457200" lvl="0" indent="-317500">
              <a:spcBef>
                <a:spcPts val="0"/>
              </a:spcBef>
              <a:buSzPct val="100000"/>
              <a:buChar char="●"/>
            </a:pPr>
            <a:r>
              <a:rPr lang="en" sz="1400"/>
              <a:t>Threats to internal and external validity were addressed</a:t>
            </a:r>
          </a:p>
        </p:txBody>
      </p:sp>
      <p:sp>
        <p:nvSpPr>
          <p:cNvPr id="185" name="Shape 185"/>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08025"/>
            <a:ext cx="8520599" cy="572699"/>
          </a:xfrm>
          <a:prstGeom prst="rect">
            <a:avLst/>
          </a:prstGeom>
        </p:spPr>
        <p:txBody>
          <a:bodyPr lIns="91425" tIns="91425" rIns="91425" bIns="91425" anchor="t" anchorCtr="0">
            <a:noAutofit/>
          </a:bodyPr>
          <a:lstStyle/>
          <a:p>
            <a:pPr>
              <a:spcBef>
                <a:spcPts val="0"/>
              </a:spcBef>
              <a:buNone/>
            </a:pPr>
            <a:r>
              <a:rPr lang="en"/>
              <a:t>By the end of this lesson, you will be able to:</a:t>
            </a:r>
          </a:p>
        </p:txBody>
      </p:sp>
      <p:sp>
        <p:nvSpPr>
          <p:cNvPr id="61" name="Shape 61"/>
          <p:cNvSpPr txBox="1">
            <a:spLocks noGrp="1"/>
          </p:cNvSpPr>
          <p:nvPr>
            <p:ph type="body" idx="1"/>
          </p:nvPr>
        </p:nvSpPr>
        <p:spPr>
          <a:xfrm>
            <a:off x="311700" y="1234075"/>
            <a:ext cx="8520599" cy="3334800"/>
          </a:xfrm>
          <a:prstGeom prst="rect">
            <a:avLst/>
          </a:prstGeom>
        </p:spPr>
        <p:txBody>
          <a:bodyPr lIns="91425" tIns="91425" rIns="91425" bIns="91425" anchor="t" anchorCtr="0">
            <a:noAutofit/>
          </a:bodyPr>
          <a:lstStyle/>
          <a:p>
            <a:pPr marL="457200" lvl="0" indent="-228600" rtl="0">
              <a:spcBef>
                <a:spcPts val="0"/>
              </a:spcBef>
            </a:pPr>
            <a:r>
              <a:rPr lang="en"/>
              <a:t>Define experimental research, describe when to use it, and how it developed</a:t>
            </a:r>
          </a:p>
          <a:p>
            <a:pPr marL="457200" lvl="0" indent="-228600" rtl="0">
              <a:spcBef>
                <a:spcPts val="0"/>
              </a:spcBef>
            </a:pPr>
            <a:r>
              <a:rPr lang="en"/>
              <a:t>Identify the key characteristics of experiments</a:t>
            </a:r>
          </a:p>
          <a:p>
            <a:pPr marL="457200" lvl="0" indent="-228600" rtl="0">
              <a:spcBef>
                <a:spcPts val="0"/>
              </a:spcBef>
            </a:pPr>
            <a:r>
              <a:rPr lang="en"/>
              <a:t>State the different types of experimental designs</a:t>
            </a:r>
          </a:p>
          <a:p>
            <a:pPr marL="457200" lvl="0" indent="-228600" rtl="0">
              <a:spcBef>
                <a:spcPts val="0"/>
              </a:spcBef>
            </a:pPr>
            <a:r>
              <a:rPr lang="en"/>
              <a:t>Realize possible ethical issues in experimental research</a:t>
            </a:r>
          </a:p>
          <a:p>
            <a:pPr marL="457200" lvl="0" indent="-228600" rtl="0">
              <a:spcBef>
                <a:spcPts val="0"/>
              </a:spcBef>
            </a:pPr>
            <a:r>
              <a:rPr lang="en"/>
              <a:t>Explain the steps in conducting an experiment</a:t>
            </a:r>
          </a:p>
          <a:p>
            <a:pPr marL="457200" lvl="0" indent="-228600">
              <a:spcBef>
                <a:spcPts val="0"/>
              </a:spcBef>
            </a:pPr>
            <a:r>
              <a:rPr lang="en"/>
              <a:t>Evaluate the quality of experimental study</a:t>
            </a:r>
          </a:p>
        </p:txBody>
      </p:sp>
      <p:sp>
        <p:nvSpPr>
          <p:cNvPr id="62" name="Shape 62"/>
          <p:cNvSpPr txBox="1"/>
          <p:nvPr/>
        </p:nvSpPr>
        <p:spPr>
          <a:xfrm>
            <a:off x="8692175" y="99250"/>
            <a:ext cx="340800" cy="438299"/>
          </a:xfrm>
          <a:prstGeom prst="rect">
            <a:avLst/>
          </a:prstGeom>
          <a:noFill/>
          <a:ln>
            <a:noFill/>
          </a:ln>
        </p:spPr>
        <p:txBody>
          <a:bodyPr lIns="91425" tIns="91425" rIns="91425" bIns="91425" anchor="t" anchorCtr="0">
            <a:noAutofit/>
          </a:bodyPr>
          <a:lstStyle/>
          <a:p>
            <a:pPr>
              <a:spcBef>
                <a:spcPts val="0"/>
              </a:spcBef>
              <a:buNone/>
            </a:pPr>
            <a:r>
              <a:rPr lang="en"/>
              <a:t>R</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Steps in conducting an experiment</a:t>
            </a:r>
          </a:p>
        </p:txBody>
      </p:sp>
      <p:sp>
        <p:nvSpPr>
          <p:cNvPr id="191" name="Shape 191"/>
          <p:cNvSpPr txBox="1">
            <a:spLocks noGrp="1"/>
          </p:cNvSpPr>
          <p:nvPr>
            <p:ph type="body" idx="1"/>
          </p:nvPr>
        </p:nvSpPr>
        <p:spPr>
          <a:xfrm>
            <a:off x="311700" y="1201100"/>
            <a:ext cx="8520599" cy="3334800"/>
          </a:xfrm>
          <a:prstGeom prst="rect">
            <a:avLst/>
          </a:prstGeom>
        </p:spPr>
        <p:txBody>
          <a:bodyPr lIns="91425" tIns="91425" rIns="91425" bIns="91425" anchor="t" anchorCtr="0">
            <a:noAutofit/>
          </a:bodyPr>
          <a:lstStyle/>
          <a:p>
            <a:pPr marL="457200" lvl="0" indent="-228600" rtl="0">
              <a:spcBef>
                <a:spcPts val="0"/>
              </a:spcBef>
            </a:pPr>
            <a:r>
              <a:rPr lang="en"/>
              <a:t>Is it the best design?</a:t>
            </a:r>
          </a:p>
          <a:p>
            <a:pPr marL="457200" lvl="0" indent="-228600" rtl="0">
              <a:spcBef>
                <a:spcPts val="0"/>
              </a:spcBef>
            </a:pPr>
            <a:r>
              <a:rPr lang="en"/>
              <a:t>Form a hypothesis</a:t>
            </a:r>
          </a:p>
          <a:p>
            <a:pPr marL="457200" lvl="0" indent="-228600" rtl="0">
              <a:spcBef>
                <a:spcPts val="0"/>
              </a:spcBef>
            </a:pPr>
            <a:r>
              <a:rPr lang="en"/>
              <a:t>Select the experimental unit and participants to be involved</a:t>
            </a:r>
          </a:p>
          <a:p>
            <a:pPr marL="457200" lvl="0" indent="-228600" rtl="0">
              <a:spcBef>
                <a:spcPts val="0"/>
              </a:spcBef>
            </a:pPr>
            <a:r>
              <a:rPr lang="en"/>
              <a:t>Possible randomly assigning individuals to groups</a:t>
            </a:r>
          </a:p>
          <a:p>
            <a:pPr marL="457200" lvl="0" indent="-228600" rtl="0">
              <a:spcBef>
                <a:spcPts val="0"/>
              </a:spcBef>
            </a:pPr>
            <a:r>
              <a:rPr lang="en"/>
              <a:t>Conduct the experiment</a:t>
            </a:r>
          </a:p>
          <a:p>
            <a:pPr marL="457200" lvl="0" indent="-228600" rtl="0">
              <a:spcBef>
                <a:spcPts val="0"/>
              </a:spcBef>
            </a:pPr>
            <a:r>
              <a:rPr lang="en"/>
              <a:t>Analyze and report the results</a:t>
            </a:r>
          </a:p>
          <a:p>
            <a:pPr marL="457200" lvl="0" indent="-228600" rtl="0">
              <a:spcBef>
                <a:spcPts val="0"/>
              </a:spcBef>
            </a:pPr>
            <a:r>
              <a:rPr lang="en"/>
              <a:t>Evaluate the success of the process</a:t>
            </a:r>
          </a:p>
        </p:txBody>
      </p:sp>
      <p:sp>
        <p:nvSpPr>
          <p:cNvPr id="192" name="Shape 192"/>
          <p:cNvSpPr txBox="1"/>
          <p:nvPr/>
        </p:nvSpPr>
        <p:spPr>
          <a:xfrm>
            <a:off x="8692175" y="175450"/>
            <a:ext cx="340800" cy="438299"/>
          </a:xfrm>
          <a:prstGeom prst="rect">
            <a:avLst/>
          </a:prstGeom>
          <a:noFill/>
          <a:ln>
            <a:noFill/>
          </a:ln>
        </p:spPr>
        <p:txBody>
          <a:bodyPr lIns="91425" tIns="91425" rIns="91425" bIns="91425" anchor="t" anchorCtr="0">
            <a:noAutofit/>
          </a:bodyPr>
          <a:lstStyle/>
          <a:p>
            <a:pPr lvl="0" rtl="0">
              <a:spcBef>
                <a:spcPts val="0"/>
              </a:spcBef>
              <a:buNone/>
            </a:pPr>
            <a:r>
              <a:rPr lang="en"/>
              <a:t>R</a:t>
            </a:r>
          </a:p>
        </p:txBody>
      </p:sp>
      <p:pic>
        <p:nvPicPr>
          <p:cNvPr id="193" name="Shape 193"/>
          <p:cNvPicPr preferRelativeResize="0"/>
          <p:nvPr/>
        </p:nvPicPr>
        <p:blipFill>
          <a:blip r:embed="rId3">
            <a:alphaModFix/>
          </a:blip>
          <a:stretch>
            <a:fillRect/>
          </a:stretch>
        </p:blipFill>
        <p:spPr>
          <a:xfrm>
            <a:off x="6174250" y="2273950"/>
            <a:ext cx="2517924" cy="2692249"/>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What is an experiment?</a:t>
            </a:r>
          </a:p>
        </p:txBody>
      </p:sp>
      <p:sp>
        <p:nvSpPr>
          <p:cNvPr id="68" name="Shape 68"/>
          <p:cNvSpPr txBox="1">
            <a:spLocks noGrp="1"/>
          </p:cNvSpPr>
          <p:nvPr>
            <p:ph type="body" idx="1"/>
          </p:nvPr>
        </p:nvSpPr>
        <p:spPr>
          <a:xfrm>
            <a:off x="311700" y="1152475"/>
            <a:ext cx="8520599" cy="1443899"/>
          </a:xfrm>
          <a:prstGeom prst="rect">
            <a:avLst/>
          </a:prstGeom>
        </p:spPr>
        <p:txBody>
          <a:bodyPr lIns="91425" tIns="91425" rIns="91425" bIns="91425" anchor="t" anchorCtr="0">
            <a:noAutofit/>
          </a:bodyPr>
          <a:lstStyle/>
          <a:p>
            <a:pPr marL="457200" lvl="0" indent="-228600" rtl="0">
              <a:spcBef>
                <a:spcPts val="0"/>
              </a:spcBef>
            </a:pPr>
            <a:r>
              <a:rPr lang="en"/>
              <a:t>Testing an idea (or practice or procedure) to determine if it affects an outcome or dependent variable</a:t>
            </a:r>
          </a:p>
          <a:p>
            <a:pPr rtl="0">
              <a:spcBef>
                <a:spcPts val="0"/>
              </a:spcBef>
              <a:buNone/>
            </a:pPr>
            <a:endParaRPr/>
          </a:p>
          <a:p>
            <a:pPr rtl="0">
              <a:spcBef>
                <a:spcPts val="0"/>
              </a:spcBef>
              <a:buNone/>
            </a:pPr>
            <a:endParaRPr/>
          </a:p>
          <a:p>
            <a:pPr lvl="0" rtl="0">
              <a:spcBef>
                <a:spcPts val="0"/>
              </a:spcBef>
              <a:buNone/>
            </a:pPr>
            <a:endParaRPr/>
          </a:p>
        </p:txBody>
      </p:sp>
      <p:sp>
        <p:nvSpPr>
          <p:cNvPr id="69" name="Shape 69"/>
          <p:cNvSpPr txBox="1"/>
          <p:nvPr/>
        </p:nvSpPr>
        <p:spPr>
          <a:xfrm>
            <a:off x="431075" y="3125300"/>
            <a:ext cx="8131799" cy="1234500"/>
          </a:xfrm>
          <a:prstGeom prst="rect">
            <a:avLst/>
          </a:prstGeom>
          <a:solidFill>
            <a:srgbClr val="F4CCCC"/>
          </a:solid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Can students really multitask? An experimental study of instant messaging while reading</a:t>
            </a:r>
          </a:p>
          <a:p>
            <a:pPr lvl="0" rtl="0">
              <a:lnSpc>
                <a:spcPct val="115000"/>
              </a:lnSpc>
              <a:spcBef>
                <a:spcPts val="0"/>
              </a:spcBef>
              <a:spcAft>
                <a:spcPts val="1600"/>
              </a:spcAft>
              <a:buClr>
                <a:schemeClr val="dk1"/>
              </a:buClr>
              <a:buSzPct val="61111"/>
              <a:buFont typeface="Arial"/>
              <a:buNone/>
            </a:pPr>
            <a:r>
              <a:rPr lang="en" sz="1800">
                <a:solidFill>
                  <a:schemeClr val="dk2"/>
                </a:solidFill>
              </a:rPr>
              <a:t>Bowman, Levine, Waite, &amp; Gendron (2010)</a:t>
            </a:r>
          </a:p>
        </p:txBody>
      </p:sp>
      <p:sp>
        <p:nvSpPr>
          <p:cNvPr id="70" name="Shape 70"/>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R</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When do you use it?</a:t>
            </a:r>
          </a:p>
        </p:txBody>
      </p:sp>
      <p:sp>
        <p:nvSpPr>
          <p:cNvPr id="76" name="Shape 76"/>
          <p:cNvSpPr txBox="1">
            <a:spLocks noGrp="1"/>
          </p:cNvSpPr>
          <p:nvPr>
            <p:ph type="body" idx="1"/>
          </p:nvPr>
        </p:nvSpPr>
        <p:spPr>
          <a:xfrm>
            <a:off x="311700" y="1152475"/>
            <a:ext cx="8397899" cy="2393999"/>
          </a:xfrm>
          <a:prstGeom prst="rect">
            <a:avLst/>
          </a:prstGeom>
        </p:spPr>
        <p:txBody>
          <a:bodyPr lIns="91425" tIns="91425" rIns="91425" bIns="91425" anchor="t" anchorCtr="0">
            <a:noAutofit/>
          </a:bodyPr>
          <a:lstStyle/>
          <a:p>
            <a:pPr marL="457200" lvl="0" indent="-228600" rtl="0">
              <a:spcBef>
                <a:spcPts val="0"/>
              </a:spcBef>
              <a:buChar char="●"/>
            </a:pPr>
            <a:r>
              <a:rPr lang="en"/>
              <a:t>Experiments are used to establish possible cause and effect between independent and dependent variables</a:t>
            </a:r>
          </a:p>
          <a:p>
            <a:pPr marL="457200" lvl="0" indent="-228600" rtl="0">
              <a:spcBef>
                <a:spcPts val="0"/>
              </a:spcBef>
              <a:buChar char="●"/>
            </a:pPr>
            <a:r>
              <a:rPr lang="en"/>
              <a:t>The experimenter attempts to control all variables that influence the outcome except for the independent variable </a:t>
            </a:r>
          </a:p>
          <a:p>
            <a:pPr marL="457200" lvl="0" indent="-228600">
              <a:spcBef>
                <a:spcPts val="0"/>
              </a:spcBef>
              <a:buChar char="●"/>
            </a:pPr>
            <a:r>
              <a:rPr lang="en"/>
              <a:t>Then, when the independent variable influences the dependent variable, one can conclude that the independent variable probably caused the dependent variable</a:t>
            </a:r>
          </a:p>
        </p:txBody>
      </p:sp>
      <p:sp>
        <p:nvSpPr>
          <p:cNvPr id="77" name="Shape 77"/>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8500" y="463225"/>
            <a:ext cx="4519199" cy="1786199"/>
          </a:xfrm>
          <a:prstGeom prst="rect">
            <a:avLst/>
          </a:prstGeom>
        </p:spPr>
        <p:txBody>
          <a:bodyPr lIns="91425" tIns="91425" rIns="91425" bIns="91425" anchor="b" anchorCtr="0">
            <a:noAutofit/>
          </a:bodyPr>
          <a:lstStyle/>
          <a:p>
            <a:pPr>
              <a:spcBef>
                <a:spcPts val="0"/>
              </a:spcBef>
              <a:buNone/>
            </a:pPr>
            <a:r>
              <a:rPr lang="en"/>
              <a:t>When did experiments develop?</a:t>
            </a:r>
          </a:p>
        </p:txBody>
      </p:sp>
      <p:sp>
        <p:nvSpPr>
          <p:cNvPr id="83" name="Shape 83"/>
          <p:cNvSpPr txBox="1">
            <a:spLocks noGrp="1"/>
          </p:cNvSpPr>
          <p:nvPr>
            <p:ph type="body" idx="1"/>
          </p:nvPr>
        </p:nvSpPr>
        <p:spPr>
          <a:xfrm>
            <a:off x="4939500" y="724200"/>
            <a:ext cx="3837000" cy="3869400"/>
          </a:xfrm>
          <a:prstGeom prst="rect">
            <a:avLst/>
          </a:prstGeom>
          <a:solidFill>
            <a:schemeClr val="lt1"/>
          </a:solidFill>
        </p:spPr>
        <p:txBody>
          <a:bodyPr lIns="91425" tIns="91425" rIns="91425" bIns="91425" anchor="ctr" anchorCtr="0">
            <a:noAutofit/>
          </a:bodyPr>
          <a:lstStyle/>
          <a:p>
            <a:pPr marL="457200" lvl="0" indent="-228600" rtl="0">
              <a:spcBef>
                <a:spcPts val="0"/>
              </a:spcBef>
              <a:buChar char="●"/>
            </a:pPr>
            <a:r>
              <a:rPr lang="en"/>
              <a:t>Began in the late 19th and early 20th centuries</a:t>
            </a:r>
          </a:p>
          <a:p>
            <a:pPr marL="457200" lvl="0" indent="-228600">
              <a:spcBef>
                <a:spcPts val="0"/>
              </a:spcBef>
              <a:buChar char="●"/>
            </a:pPr>
            <a:r>
              <a:rPr lang="en"/>
              <a:t>Since the 1980’s, experiments have grown in complexity and sophistication with the use of computers and improved statistical procedures</a:t>
            </a:r>
          </a:p>
        </p:txBody>
      </p:sp>
      <p:sp>
        <p:nvSpPr>
          <p:cNvPr id="84" name="Shape 84"/>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pic>
        <p:nvPicPr>
          <p:cNvPr id="85" name="Shape 85"/>
          <p:cNvPicPr preferRelativeResize="0"/>
          <p:nvPr/>
        </p:nvPicPr>
        <p:blipFill>
          <a:blip r:embed="rId3">
            <a:alphaModFix/>
          </a:blip>
          <a:stretch>
            <a:fillRect/>
          </a:stretch>
        </p:blipFill>
        <p:spPr>
          <a:xfrm>
            <a:off x="450550" y="2413525"/>
            <a:ext cx="3675100" cy="2450073"/>
          </a:xfrm>
          <a:prstGeom prst="rect">
            <a:avLst/>
          </a:prstGeom>
          <a:noFill/>
          <a:ln w="114300" cap="flat" cmpd="sng">
            <a:solidFill>
              <a:schemeClr val="accent5"/>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The key characteristics of experiments</a:t>
            </a:r>
          </a:p>
        </p:txBody>
      </p:sp>
      <p:sp>
        <p:nvSpPr>
          <p:cNvPr id="91" name="Shape 91"/>
          <p:cNvSpPr txBox="1">
            <a:spLocks noGrp="1"/>
          </p:cNvSpPr>
          <p:nvPr>
            <p:ph type="body" idx="1"/>
          </p:nvPr>
        </p:nvSpPr>
        <p:spPr>
          <a:xfrm>
            <a:off x="311700" y="1152475"/>
            <a:ext cx="8520599" cy="2051100"/>
          </a:xfrm>
          <a:prstGeom prst="rect">
            <a:avLst/>
          </a:prstGeom>
        </p:spPr>
        <p:txBody>
          <a:bodyPr lIns="91425" tIns="91425" rIns="91425" bIns="91425" anchor="t" anchorCtr="0">
            <a:noAutofit/>
          </a:bodyPr>
          <a:lstStyle/>
          <a:p>
            <a:pPr marL="457200" lvl="0" indent="-228600" rtl="0">
              <a:spcBef>
                <a:spcPts val="0"/>
              </a:spcBef>
              <a:buClr>
                <a:srgbClr val="434343"/>
              </a:buClr>
              <a:buChar char="●"/>
            </a:pPr>
            <a:r>
              <a:rPr lang="en">
                <a:solidFill>
                  <a:srgbClr val="434343"/>
                </a:solidFill>
              </a:rPr>
              <a:t>Random assignment </a:t>
            </a:r>
          </a:p>
          <a:p>
            <a:pPr marL="457200" lvl="0" indent="-228600" rtl="0">
              <a:spcBef>
                <a:spcPts val="0"/>
              </a:spcBef>
              <a:buClr>
                <a:srgbClr val="434343"/>
              </a:buClr>
              <a:buChar char="●"/>
            </a:pPr>
            <a:r>
              <a:rPr lang="en">
                <a:solidFill>
                  <a:srgbClr val="434343"/>
                </a:solidFill>
              </a:rPr>
              <a:t>Control over extraneous variables</a:t>
            </a:r>
          </a:p>
          <a:p>
            <a:pPr marL="457200" lvl="0" indent="-228600" rtl="0">
              <a:spcBef>
                <a:spcPts val="0"/>
              </a:spcBef>
              <a:buClr>
                <a:srgbClr val="434343"/>
              </a:buClr>
              <a:buChar char="●"/>
            </a:pPr>
            <a:r>
              <a:rPr lang="en">
                <a:solidFill>
                  <a:srgbClr val="434343"/>
                </a:solidFill>
              </a:rPr>
              <a:t>Manipulation of the treatment conditions</a:t>
            </a:r>
          </a:p>
          <a:p>
            <a:pPr marL="457200" lvl="0" indent="-228600" rtl="0">
              <a:spcBef>
                <a:spcPts val="0"/>
              </a:spcBef>
              <a:buClr>
                <a:srgbClr val="434343"/>
              </a:buClr>
              <a:buChar char="●"/>
            </a:pPr>
            <a:r>
              <a:rPr lang="en">
                <a:solidFill>
                  <a:srgbClr val="434343"/>
                </a:solidFill>
              </a:rPr>
              <a:t>Outcome measures</a:t>
            </a:r>
          </a:p>
          <a:p>
            <a:pPr marL="457200" lvl="0" indent="-228600" rtl="0">
              <a:spcBef>
                <a:spcPts val="0"/>
              </a:spcBef>
              <a:buClr>
                <a:srgbClr val="434343"/>
              </a:buClr>
              <a:buChar char="●"/>
            </a:pPr>
            <a:r>
              <a:rPr lang="en">
                <a:solidFill>
                  <a:srgbClr val="434343"/>
                </a:solidFill>
              </a:rPr>
              <a:t>Group Comparisons</a:t>
            </a:r>
          </a:p>
          <a:p>
            <a:pPr marL="457200" lvl="0" indent="-228600">
              <a:spcBef>
                <a:spcPts val="0"/>
              </a:spcBef>
              <a:buClr>
                <a:srgbClr val="434343"/>
              </a:buClr>
              <a:buChar char="●"/>
            </a:pPr>
            <a:r>
              <a:rPr lang="en">
                <a:solidFill>
                  <a:srgbClr val="434343"/>
                </a:solidFill>
              </a:rPr>
              <a:t>Threats to validity</a:t>
            </a:r>
          </a:p>
        </p:txBody>
      </p:sp>
      <p:sp>
        <p:nvSpPr>
          <p:cNvPr id="92" name="Shape 92"/>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Random assignment </a:t>
            </a:r>
          </a:p>
        </p:txBody>
      </p:sp>
      <p:sp>
        <p:nvSpPr>
          <p:cNvPr id="98" name="Shape 98"/>
          <p:cNvSpPr txBox="1">
            <a:spLocks noGrp="1"/>
          </p:cNvSpPr>
          <p:nvPr>
            <p:ph type="body" idx="1"/>
          </p:nvPr>
        </p:nvSpPr>
        <p:spPr>
          <a:xfrm>
            <a:off x="311700" y="1152475"/>
            <a:ext cx="8520599" cy="1923900"/>
          </a:xfrm>
          <a:prstGeom prst="rect">
            <a:avLst/>
          </a:prstGeom>
        </p:spPr>
        <p:txBody>
          <a:bodyPr lIns="91425" tIns="91425" rIns="91425" bIns="91425" anchor="t" anchorCtr="0">
            <a:noAutofit/>
          </a:bodyPr>
          <a:lstStyle/>
          <a:p>
            <a:pPr marL="457200" lvl="0" indent="-228600" rtl="0">
              <a:spcBef>
                <a:spcPts val="0"/>
              </a:spcBef>
              <a:buChar char="●"/>
            </a:pPr>
            <a:r>
              <a:rPr lang="en"/>
              <a:t>The process of assigning individuals at random to different groups in an experiment </a:t>
            </a:r>
          </a:p>
          <a:p>
            <a:pPr marL="457200" lvl="0" indent="-228600" rtl="0">
              <a:spcBef>
                <a:spcPts val="0"/>
              </a:spcBef>
              <a:buChar char="●"/>
            </a:pPr>
            <a:r>
              <a:rPr lang="en"/>
              <a:t>Distinguishes a “true” experiment from a less-than-rigorous “quasi experiment” </a:t>
            </a:r>
          </a:p>
          <a:p>
            <a:pPr marL="457200" lvl="0" indent="-228600">
              <a:spcBef>
                <a:spcPts val="0"/>
              </a:spcBef>
              <a:buChar char="●"/>
            </a:pPr>
            <a:r>
              <a:rPr lang="en"/>
              <a:t>Bias in the personal characteristics of individuals are distributed equally among groups</a:t>
            </a:r>
          </a:p>
        </p:txBody>
      </p:sp>
      <p:sp>
        <p:nvSpPr>
          <p:cNvPr id="99" name="Shape 99"/>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R</a:t>
            </a:r>
          </a:p>
        </p:txBody>
      </p:sp>
      <p:pic>
        <p:nvPicPr>
          <p:cNvPr id="100" name="Shape 100"/>
          <p:cNvPicPr preferRelativeResize="0"/>
          <p:nvPr/>
        </p:nvPicPr>
        <p:blipFill>
          <a:blip r:embed="rId3">
            <a:alphaModFix/>
          </a:blip>
          <a:stretch>
            <a:fillRect/>
          </a:stretch>
        </p:blipFill>
        <p:spPr>
          <a:xfrm>
            <a:off x="2570647" y="2840975"/>
            <a:ext cx="3308024" cy="2165525"/>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Control Over Extraneous Variable</a:t>
            </a:r>
          </a:p>
        </p:txBody>
      </p:sp>
      <p:sp>
        <p:nvSpPr>
          <p:cNvPr id="106" name="Shape 106"/>
          <p:cNvSpPr txBox="1">
            <a:spLocks noGrp="1"/>
          </p:cNvSpPr>
          <p:nvPr>
            <p:ph type="body" idx="1"/>
          </p:nvPr>
        </p:nvSpPr>
        <p:spPr>
          <a:xfrm>
            <a:off x="311700" y="1076275"/>
            <a:ext cx="8520599" cy="3879900"/>
          </a:xfrm>
          <a:prstGeom prst="rect">
            <a:avLst/>
          </a:prstGeom>
        </p:spPr>
        <p:txBody>
          <a:bodyPr lIns="91425" tIns="91425" rIns="91425" bIns="91425" anchor="t" anchorCtr="0">
            <a:noAutofit/>
          </a:bodyPr>
          <a:lstStyle/>
          <a:p>
            <a:pPr marL="457200" lvl="0" indent="-228600" rtl="0">
              <a:spcBef>
                <a:spcPts val="0"/>
              </a:spcBef>
            </a:pPr>
            <a:r>
              <a:rPr lang="en"/>
              <a:t>Pretests and Posttests</a:t>
            </a:r>
          </a:p>
          <a:p>
            <a:pPr marL="914400" lvl="1" indent="-228600" rtl="0">
              <a:spcBef>
                <a:spcPts val="0"/>
              </a:spcBef>
            </a:pPr>
            <a:r>
              <a:rPr lang="en"/>
              <a:t>measuring an attribute or characteristic used for assessing participants</a:t>
            </a:r>
          </a:p>
          <a:p>
            <a:pPr marL="914400" lvl="1" indent="-228600" rtl="0">
              <a:spcBef>
                <a:spcPts val="0"/>
              </a:spcBef>
            </a:pPr>
            <a:r>
              <a:rPr lang="en"/>
              <a:t>advantages and disadvantages?</a:t>
            </a:r>
          </a:p>
          <a:p>
            <a:pPr marL="457200" lvl="0" indent="-228600" rtl="0">
              <a:spcBef>
                <a:spcPts val="0"/>
              </a:spcBef>
            </a:pPr>
            <a:r>
              <a:rPr lang="en"/>
              <a:t>Covariates</a:t>
            </a:r>
          </a:p>
          <a:p>
            <a:pPr marL="914400" lvl="1" indent="-228600" rtl="0">
              <a:spcBef>
                <a:spcPts val="0"/>
              </a:spcBef>
            </a:pPr>
            <a:r>
              <a:rPr lang="en"/>
              <a:t>statistically controls aspects of the experiment</a:t>
            </a:r>
          </a:p>
          <a:p>
            <a:pPr marL="914400" lvl="1" indent="-228600" rtl="0">
              <a:spcBef>
                <a:spcPts val="0"/>
              </a:spcBef>
            </a:pPr>
            <a:r>
              <a:rPr lang="en"/>
              <a:t>relates to the dependent variable but not the independent variable</a:t>
            </a:r>
          </a:p>
          <a:p>
            <a:pPr marL="457200" lvl="0" indent="-228600" rtl="0">
              <a:spcBef>
                <a:spcPts val="0"/>
              </a:spcBef>
            </a:pPr>
            <a:r>
              <a:rPr lang="en"/>
              <a:t>Matching of Participants</a:t>
            </a:r>
          </a:p>
          <a:p>
            <a:pPr marL="914400" lvl="1" indent="-228600" rtl="0">
              <a:spcBef>
                <a:spcPts val="0"/>
              </a:spcBef>
            </a:pPr>
            <a:r>
              <a:rPr lang="en"/>
              <a:t>identify personal characteristics that may influence the outcome and assign individuals with that characteristic equally across the groups</a:t>
            </a:r>
          </a:p>
          <a:p>
            <a:pPr marL="457200" lvl="0" indent="-228600" rtl="0">
              <a:spcBef>
                <a:spcPts val="0"/>
              </a:spcBef>
            </a:pPr>
            <a:r>
              <a:rPr lang="en"/>
              <a:t>Homogenous Samples</a:t>
            </a:r>
          </a:p>
          <a:p>
            <a:pPr marL="914400" lvl="1" indent="-228600" rtl="0">
              <a:spcBef>
                <a:spcPts val="0"/>
              </a:spcBef>
            </a:pPr>
            <a:r>
              <a:rPr lang="en"/>
              <a:t>selecting people who vary little in their personal characteristics (age, abilities, gender, race)</a:t>
            </a:r>
          </a:p>
          <a:p>
            <a:pPr marL="457200" lvl="0" indent="-228600" rtl="0">
              <a:spcBef>
                <a:spcPts val="0"/>
              </a:spcBef>
            </a:pPr>
            <a:r>
              <a:rPr lang="en"/>
              <a:t>Blocking Variables</a:t>
            </a:r>
          </a:p>
          <a:p>
            <a:pPr marL="914400" lvl="1" indent="-228600">
              <a:spcBef>
                <a:spcPts val="0"/>
              </a:spcBef>
            </a:pPr>
            <a:r>
              <a:rPr lang="en"/>
              <a:t>dividing participants into subgroups (age, gender, race) and analyze the impact of each group subgroup on the outcome</a:t>
            </a:r>
          </a:p>
        </p:txBody>
      </p:sp>
      <p:sp>
        <p:nvSpPr>
          <p:cNvPr id="107" name="Shape 107"/>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R</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Manipulation of treatment conditions</a:t>
            </a:r>
          </a:p>
        </p:txBody>
      </p:sp>
      <p:sp>
        <p:nvSpPr>
          <p:cNvPr id="113" name="Shape 113"/>
          <p:cNvSpPr txBox="1">
            <a:spLocks noGrp="1"/>
          </p:cNvSpPr>
          <p:nvPr>
            <p:ph type="body" idx="1"/>
          </p:nvPr>
        </p:nvSpPr>
        <p:spPr>
          <a:xfrm>
            <a:off x="311700" y="1152475"/>
            <a:ext cx="8520599" cy="2413800"/>
          </a:xfrm>
          <a:prstGeom prst="rect">
            <a:avLst/>
          </a:prstGeom>
        </p:spPr>
        <p:txBody>
          <a:bodyPr lIns="91425" tIns="91425" rIns="91425" bIns="91425" anchor="t" anchorCtr="0">
            <a:noAutofit/>
          </a:bodyPr>
          <a:lstStyle/>
          <a:p>
            <a:pPr marL="457200" lvl="0" indent="-228600" rtl="0">
              <a:spcBef>
                <a:spcPts val="0"/>
              </a:spcBef>
              <a:buChar char="●"/>
            </a:pPr>
            <a:r>
              <a:rPr lang="en"/>
              <a:t>In experiments, treatment variables are independent variables that the researcher manipulates to determine their effect on the dependent variable</a:t>
            </a:r>
          </a:p>
          <a:p>
            <a:pPr marL="457200" lvl="0" indent="-228600" rtl="0">
              <a:spcBef>
                <a:spcPts val="0"/>
              </a:spcBef>
              <a:buChar char="●"/>
            </a:pPr>
            <a:r>
              <a:rPr lang="en"/>
              <a:t>Participants are assigned to different groups/conditions; the most basic research design has an experimental/treatment group and a control group</a:t>
            </a:r>
          </a:p>
          <a:p>
            <a:pPr marL="457200" lvl="0" indent="-228600" rtl="0">
              <a:spcBef>
                <a:spcPts val="0"/>
              </a:spcBef>
              <a:buChar char="●"/>
            </a:pPr>
            <a:r>
              <a:rPr lang="en"/>
              <a:t>Participants in the experimental group experience something different than in the control group to examine whether or not the treatment condition influenced an outcome or a dependent variable</a:t>
            </a:r>
          </a:p>
          <a:p>
            <a:pPr lvl="0">
              <a:spcBef>
                <a:spcPts val="0"/>
              </a:spcBef>
              <a:buNone/>
            </a:pPr>
            <a:endParaRPr/>
          </a:p>
        </p:txBody>
      </p:sp>
      <p:sp>
        <p:nvSpPr>
          <p:cNvPr id="114" name="Shape 114"/>
          <p:cNvSpPr txBox="1"/>
          <p:nvPr/>
        </p:nvSpPr>
        <p:spPr>
          <a:xfrm>
            <a:off x="8692175" y="99250"/>
            <a:ext cx="340800" cy="438299"/>
          </a:xfrm>
          <a:prstGeom prst="rect">
            <a:avLst/>
          </a:prstGeom>
          <a:noFill/>
          <a:ln>
            <a:noFill/>
          </a:ln>
        </p:spPr>
        <p:txBody>
          <a:bodyPr lIns="91425" tIns="91425" rIns="91425" bIns="91425" anchor="t" anchorCtr="0">
            <a:noAutofit/>
          </a:bodyPr>
          <a:lstStyle/>
          <a:p>
            <a:pPr lvl="0" rtl="0">
              <a:spcBef>
                <a:spcPts val="0"/>
              </a:spcBef>
              <a:buNone/>
            </a:pPr>
            <a:r>
              <a:rPr lang="en"/>
              <a:t>M</a:t>
            </a:r>
          </a:p>
        </p:txBody>
      </p:sp>
      <p:pic>
        <p:nvPicPr>
          <p:cNvPr id="115" name="Shape 115"/>
          <p:cNvPicPr preferRelativeResize="0"/>
          <p:nvPr/>
        </p:nvPicPr>
        <p:blipFill>
          <a:blip r:embed="rId3">
            <a:alphaModFix/>
          </a:blip>
          <a:stretch>
            <a:fillRect/>
          </a:stretch>
        </p:blipFill>
        <p:spPr>
          <a:xfrm>
            <a:off x="1930449" y="3427924"/>
            <a:ext cx="5014300" cy="155530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Macintosh PowerPoint</Application>
  <PresentationFormat>On-screen Show (16:9)</PresentationFormat>
  <Paragraphs>145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Playfair Display</vt:lpstr>
      <vt:lpstr>Montserrat</vt:lpstr>
      <vt:lpstr>Oswald</vt:lpstr>
      <vt:lpstr>pop</vt:lpstr>
      <vt:lpstr>Experimental Design </vt:lpstr>
      <vt:lpstr>By the end of this lesson, you will be able to:</vt:lpstr>
      <vt:lpstr>What is an experiment?</vt:lpstr>
      <vt:lpstr>When do you use it?</vt:lpstr>
      <vt:lpstr>When did experiments develop?</vt:lpstr>
      <vt:lpstr>The key characteristics of experiments</vt:lpstr>
      <vt:lpstr>Random assignment </vt:lpstr>
      <vt:lpstr>Control Over Extraneous Variable</vt:lpstr>
      <vt:lpstr>Manipulation of treatment conditions</vt:lpstr>
      <vt:lpstr>Outcome measures</vt:lpstr>
      <vt:lpstr>Group comparisons</vt:lpstr>
      <vt:lpstr>Threats to validity</vt:lpstr>
      <vt:lpstr>Learn them well...</vt:lpstr>
      <vt:lpstr>ACTIVITY TIME</vt:lpstr>
      <vt:lpstr>Outline</vt:lpstr>
      <vt:lpstr>Variables… Have you learned them well enough?</vt:lpstr>
      <vt:lpstr>Types of experimental designs</vt:lpstr>
      <vt:lpstr>Potential Ethical Issues</vt:lpstr>
      <vt:lpstr>Evaluating an Experiment</vt:lpstr>
      <vt:lpstr>Steps in conducting an experiment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Design </dc:title>
  <cp:lastModifiedBy>anon anon</cp:lastModifiedBy>
  <cp:revision>1</cp:revision>
  <dcterms:modified xsi:type="dcterms:W3CDTF">2015-11-05T14:55:25Z</dcterms:modified>
</cp:coreProperties>
</file>