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F38EA5E-E1D1-4007-B07E-2764DEEA9B06}">
  <a:tblStyle styleId="{5F38EA5E-E1D1-4007-B07E-2764DEEA9B0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3" d="100"/>
          <a:sy n="123" d="100"/>
        </p:scale>
        <p:origin x="-1984"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3185157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000">
                <a:solidFill>
                  <a:schemeClr val="accent3"/>
                </a:solidFill>
                <a:latin typeface="Average"/>
                <a:ea typeface="Average"/>
                <a:cs typeface="Average"/>
                <a:sym typeface="Average"/>
              </a:rPr>
              <a:t>Hey guys, I added subtitles that relate to our different areas of focus. You know 100% more about your content than I do, so feel free to make changes. Also, do you think this is OK as it is? I worry it might be a big wordy.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is cool.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Shape 4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2" name="Shape 4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com/v/aQrtB7cZDrA" TargetMode="External"/><Relationship Id="rId4" Type="http://schemas.openxmlformats.org/officeDocument/2006/relationships/image" Target="../media/image24.jpg"/><Relationship Id="rId5" Type="http://schemas.openxmlformats.org/officeDocument/2006/relationships/hyperlink" Target="https://www.youtube.com/watch?v=aQrtB7cZDrA" TargetMode="External"/><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xX1-FgkfWo8" TargetMode="External"/><Relationship Id="rId4" Type="http://schemas.openxmlformats.org/officeDocument/2006/relationships/hyperlink" Target="http://youtube.com/v/xX1-FgkfWo8" TargetMode="External"/><Relationship Id="rId5" Type="http://schemas.openxmlformats.org/officeDocument/2006/relationships/image" Target="../media/image25.jp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eslhipho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3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3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3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3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9.jpg"/><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0.jpg"/></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g"/><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4.jpg"/></Relationships>
</file>

<file path=ppt/slides/_rels/slide51.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jpg"/><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7.jpg"/></Relationships>
</file>

<file path=ppt/slides/_rels/slide53.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49.jpg"/><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jpg"/><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hyperlink" Target="https://play.kahoot.it/%23/?quizId=db192121-a636-48ef-8c97-4450ed0a08c8" TargetMode="External"/><Relationship Id="rId4" Type="http://schemas.openxmlformats.org/officeDocument/2006/relationships/image" Target="../media/image52.png"/><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www.youtube.com/watch?v=aQrtB7cZDrA"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www.youtube.com/watch?v=xX1-FgkfWo8"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g"/><Relationship Id="rId4" Type="http://schemas.openxmlformats.org/officeDocument/2006/relationships/image" Target="../media/image54.jpg"/><Relationship Id="rId5" Type="http://schemas.openxmlformats.org/officeDocument/2006/relationships/image" Target="../media/image55.jpg"/><Relationship Id="rId6" Type="http://schemas.openxmlformats.org/officeDocument/2006/relationships/image" Target="../media/image56.jpg"/><Relationship Id="rId7" Type="http://schemas.openxmlformats.org/officeDocument/2006/relationships/image" Target="../media/image57.jpg"/><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52200" y="267968"/>
            <a:ext cx="8439600" cy="1640700"/>
          </a:xfrm>
          <a:prstGeom prst="rect">
            <a:avLst/>
          </a:prstGeom>
        </p:spPr>
        <p:txBody>
          <a:bodyPr lIns="91425" tIns="91425" rIns="91425" bIns="91425" anchor="b" anchorCtr="0">
            <a:noAutofit/>
          </a:bodyPr>
          <a:lstStyle/>
          <a:p>
            <a:pPr lvl="0">
              <a:spcBef>
                <a:spcPts val="0"/>
              </a:spcBef>
              <a:buNone/>
            </a:pPr>
            <a:r>
              <a:rPr lang="en" b="1"/>
              <a:t>FORMAL </a:t>
            </a:r>
            <a:r>
              <a:rPr lang="en"/>
              <a:t>and </a:t>
            </a:r>
            <a:r>
              <a:rPr lang="en" i="1"/>
              <a:t>INFORMAL </a:t>
            </a:r>
            <a:r>
              <a:rPr lang="en" u="sng"/>
              <a:t>Language</a:t>
            </a:r>
          </a:p>
        </p:txBody>
      </p:sp>
      <p:sp>
        <p:nvSpPr>
          <p:cNvPr id="60" name="Shape 60"/>
          <p:cNvSpPr txBox="1">
            <a:spLocks noGrp="1"/>
          </p:cNvSpPr>
          <p:nvPr>
            <p:ph type="subTitle" idx="1"/>
          </p:nvPr>
        </p:nvSpPr>
        <p:spPr>
          <a:xfrm>
            <a:off x="671250" y="3174874"/>
            <a:ext cx="7801500" cy="1453199"/>
          </a:xfrm>
          <a:prstGeom prst="rect">
            <a:avLst/>
          </a:prstGeom>
        </p:spPr>
        <p:txBody>
          <a:bodyPr lIns="91425" tIns="91425" rIns="91425" bIns="91425" anchor="t" anchorCtr="0">
            <a:noAutofit/>
          </a:bodyPr>
          <a:lstStyle/>
          <a:p>
            <a:pPr lvl="0">
              <a:spcBef>
                <a:spcPts val="0"/>
              </a:spcBef>
              <a:buNone/>
            </a:pPr>
            <a:r>
              <a:rPr lang="en" sz="1400"/>
              <a:t>How languages evolved, why we have language rules, and what the future might look like.</a:t>
            </a:r>
          </a:p>
          <a:p>
            <a:pPr lvl="0">
              <a:spcBef>
                <a:spcPts val="0"/>
              </a:spcBef>
              <a:buNone/>
            </a:pPr>
            <a:r>
              <a:rPr lang="en" sz="1400"/>
              <a:t>~</a:t>
            </a:r>
          </a:p>
          <a:p>
            <a:pPr lvl="0">
              <a:spcBef>
                <a:spcPts val="0"/>
              </a:spcBef>
              <a:buNone/>
            </a:pPr>
            <a:r>
              <a:rPr lang="en" sz="1400"/>
              <a:t>Slang: The benefits and dangers of utilizing it in the classroom</a:t>
            </a:r>
          </a:p>
          <a:p>
            <a:pPr lvl="0">
              <a:spcBef>
                <a:spcPts val="0"/>
              </a:spcBef>
              <a:buNone/>
            </a:pPr>
            <a:r>
              <a:rPr lang="en" sz="1400"/>
              <a:t>~</a:t>
            </a:r>
          </a:p>
          <a:p>
            <a:pPr lvl="0">
              <a:spcBef>
                <a:spcPts val="0"/>
              </a:spcBef>
              <a:buNone/>
            </a:pPr>
            <a:r>
              <a:rPr lang="en" sz="1400"/>
              <a:t>Social Media: how new forms of communication are changing language in our present society.</a:t>
            </a:r>
          </a:p>
        </p:txBody>
      </p:sp>
      <p:sp>
        <p:nvSpPr>
          <p:cNvPr id="61" name="Shape 61"/>
          <p:cNvSpPr txBox="1"/>
          <p:nvPr/>
        </p:nvSpPr>
        <p:spPr>
          <a:xfrm>
            <a:off x="914400" y="2143675"/>
            <a:ext cx="7299900" cy="853500"/>
          </a:xfrm>
          <a:prstGeom prst="rect">
            <a:avLst/>
          </a:prstGeom>
          <a:noFill/>
          <a:ln>
            <a:noFill/>
          </a:ln>
        </p:spPr>
        <p:txBody>
          <a:bodyPr lIns="91425" tIns="91425" rIns="91425" bIns="91425" anchor="t" anchorCtr="0">
            <a:noAutofit/>
          </a:bodyPr>
          <a:lstStyle/>
          <a:p>
            <a:pPr lvl="0" algn="ctr">
              <a:spcBef>
                <a:spcPts val="0"/>
              </a:spcBef>
              <a:buNone/>
            </a:pPr>
            <a:r>
              <a:rPr lang="en" sz="1600">
                <a:solidFill>
                  <a:srgbClr val="FFFFFF"/>
                </a:solidFill>
                <a:latin typeface="Average"/>
                <a:ea typeface="Average"/>
                <a:cs typeface="Average"/>
                <a:sym typeface="Average"/>
              </a:rPr>
              <a:t>Jena Racher, Mackenzie Densham, and Hamish Inksetter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a:t>What are the universal traits of language?</a:t>
            </a:r>
          </a:p>
        </p:txBody>
      </p:sp>
      <p:sp>
        <p:nvSpPr>
          <p:cNvPr id="131" name="Shape 13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spcAft>
                <a:spcPts val="1000"/>
              </a:spcAft>
            </a:pPr>
            <a:r>
              <a:rPr lang="en"/>
              <a:t>Some specific language patterns are repeated, but are not universal</a:t>
            </a:r>
          </a:p>
          <a:p>
            <a:pPr marL="914400" lvl="1" indent="-228600">
              <a:spcBef>
                <a:spcPts val="0"/>
              </a:spcBef>
              <a:spcAft>
                <a:spcPts val="1000"/>
              </a:spcAft>
            </a:pPr>
            <a:r>
              <a:rPr lang="en"/>
              <a:t>‘M’ sounds for ‘Mother’; ‘R’ sounds for ‘Snore’</a:t>
            </a:r>
          </a:p>
          <a:p>
            <a:pPr marL="457200" lvl="0" indent="-228600" rtl="0">
              <a:spcBef>
                <a:spcPts val="0"/>
              </a:spcBef>
              <a:spcAft>
                <a:spcPts val="1000"/>
              </a:spcAft>
            </a:pPr>
            <a:r>
              <a:rPr lang="en"/>
              <a:t>Is language infinit?</a:t>
            </a:r>
          </a:p>
          <a:p>
            <a:pPr marL="457200" lvl="0" indent="-228600" rtl="0">
              <a:spcBef>
                <a:spcPts val="0"/>
              </a:spcBef>
              <a:spcAft>
                <a:spcPts val="1000"/>
              </a:spcAft>
            </a:pPr>
            <a:r>
              <a:rPr lang="en"/>
              <a:t>Chomsky’s theory of ‘Setting Parameters’</a:t>
            </a:r>
          </a:p>
          <a:p>
            <a:pPr marL="457200" lvl="0" indent="-228600" rtl="0">
              <a:spcBef>
                <a:spcPts val="0"/>
              </a:spcBef>
              <a:spcAft>
                <a:spcPts val="1000"/>
              </a:spcAft>
            </a:pPr>
            <a:r>
              <a:rPr lang="en"/>
              <a:t>Is music the true universal language?</a:t>
            </a:r>
          </a:p>
          <a:p>
            <a:pPr marL="914400" lvl="1" indent="-228600" rtl="0">
              <a:spcBef>
                <a:spcPts val="0"/>
              </a:spcBef>
              <a:spcAft>
                <a:spcPts val="1000"/>
              </a:spcAft>
            </a:pPr>
            <a:r>
              <a:rPr lang="en"/>
              <a:t>“Music is the most direct and mysterious way of conveying and evoking feeling. It is a way of connecting one consciousness to another. I think the nearest thing to telepathy is making music together.” Oliver Sacks (quoted in </a:t>
            </a:r>
            <a:r>
              <a:rPr lang="en" i="1"/>
              <a:t>The Making of Language</a:t>
            </a:r>
            <a:r>
              <a:rPr lang="en"/>
              <a:t>, 2011)</a:t>
            </a:r>
          </a:p>
          <a:p>
            <a:pPr marL="457200" lvl="0" indent="0" rt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Common Limitations on Language</a:t>
            </a:r>
          </a:p>
        </p:txBody>
      </p:sp>
      <p:sp>
        <p:nvSpPr>
          <p:cNvPr id="137" name="Shape 137"/>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lgn="ctr" rtl="0">
              <a:spcBef>
                <a:spcPts val="0"/>
              </a:spcBef>
              <a:buNone/>
            </a:pPr>
            <a:r>
              <a:rPr lang="en" sz="1800"/>
              <a:t>Filters</a:t>
            </a:r>
          </a:p>
          <a:p>
            <a:pPr lvl="0" algn="ctr">
              <a:spcBef>
                <a:spcPts val="0"/>
              </a:spcBef>
              <a:buNone/>
            </a:pPr>
            <a:r>
              <a:rPr lang="en"/>
              <a:t>(physical limitations, such as pitch, vocal capacity)</a:t>
            </a:r>
          </a:p>
        </p:txBody>
      </p:sp>
      <p:sp>
        <p:nvSpPr>
          <p:cNvPr id="138" name="Shape 138"/>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lgn="ctr" rtl="0">
              <a:spcBef>
                <a:spcPts val="0"/>
              </a:spcBef>
              <a:buNone/>
            </a:pPr>
            <a:r>
              <a:rPr lang="en" sz="1800"/>
              <a:t>Preference</a:t>
            </a:r>
          </a:p>
          <a:p>
            <a:pPr lvl="0" algn="ctr" rtl="0">
              <a:spcBef>
                <a:spcPts val="0"/>
              </a:spcBef>
              <a:buNone/>
            </a:pPr>
            <a:r>
              <a:rPr lang="en"/>
              <a:t>(word length affecting memory, and ease of use) </a:t>
            </a:r>
          </a:p>
          <a:p>
            <a:pPr lvl="0" algn="ctr">
              <a:spcBef>
                <a:spcPts val="0"/>
              </a:spcBef>
              <a:buNone/>
            </a:pPr>
            <a:endParaRPr sz="1800"/>
          </a:p>
        </p:txBody>
      </p:sp>
      <p:pic>
        <p:nvPicPr>
          <p:cNvPr id="139" name="Shape 139" descr="Image result for hearing horn"/>
          <p:cNvPicPr preferRelativeResize="0"/>
          <p:nvPr/>
        </p:nvPicPr>
        <p:blipFill>
          <a:blip r:embed="rId3">
            <a:alphaModFix/>
          </a:blip>
          <a:stretch>
            <a:fillRect/>
          </a:stretch>
        </p:blipFill>
        <p:spPr>
          <a:xfrm>
            <a:off x="764950" y="1987000"/>
            <a:ext cx="3039307" cy="2907624"/>
          </a:xfrm>
          <a:prstGeom prst="rect">
            <a:avLst/>
          </a:prstGeom>
          <a:noFill/>
          <a:ln>
            <a:noFill/>
          </a:ln>
        </p:spPr>
      </p:pic>
      <p:pic>
        <p:nvPicPr>
          <p:cNvPr id="140" name="Shape 140"/>
          <p:cNvPicPr preferRelativeResize="0"/>
          <p:nvPr/>
        </p:nvPicPr>
        <p:blipFill>
          <a:blip r:embed="rId4">
            <a:alphaModFix/>
          </a:blip>
          <a:stretch>
            <a:fillRect/>
          </a:stretch>
        </p:blipFill>
        <p:spPr>
          <a:xfrm>
            <a:off x="3979459" y="1987000"/>
            <a:ext cx="5034491" cy="2907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GRAMMAR</a:t>
            </a:r>
          </a:p>
        </p:txBody>
      </p:sp>
      <p:pic>
        <p:nvPicPr>
          <p:cNvPr id="146" name="Shape 146"/>
          <p:cNvPicPr preferRelativeResize="0"/>
          <p:nvPr/>
        </p:nvPicPr>
        <p:blipFill>
          <a:blip r:embed="rId3">
            <a:alphaModFix/>
          </a:blip>
          <a:stretch>
            <a:fillRect/>
          </a:stretch>
        </p:blipFill>
        <p:spPr>
          <a:xfrm>
            <a:off x="311700" y="3869775"/>
            <a:ext cx="8579699" cy="979474"/>
          </a:xfrm>
          <a:prstGeom prst="rect">
            <a:avLst/>
          </a:prstGeom>
          <a:noFill/>
          <a:ln>
            <a:noFill/>
          </a:ln>
        </p:spPr>
      </p:pic>
      <p:sp>
        <p:nvSpPr>
          <p:cNvPr id="147" name="Shape 147"/>
          <p:cNvSpPr txBox="1"/>
          <p:nvPr/>
        </p:nvSpPr>
        <p:spPr>
          <a:xfrm>
            <a:off x="311700" y="1108425"/>
            <a:ext cx="5550900" cy="2518200"/>
          </a:xfrm>
          <a:prstGeom prst="rect">
            <a:avLst/>
          </a:prstGeom>
          <a:noFill/>
          <a:ln>
            <a:noFill/>
          </a:ln>
        </p:spPr>
        <p:txBody>
          <a:bodyPr lIns="91425" tIns="91425" rIns="91425" bIns="91425" anchor="t" anchorCtr="0">
            <a:noAutofit/>
          </a:bodyPr>
          <a:lstStyle/>
          <a:p>
            <a:pPr marL="457200" lvl="0" indent="-228600" rtl="0">
              <a:spcBef>
                <a:spcPts val="0"/>
              </a:spcBef>
              <a:spcAft>
                <a:spcPts val="1000"/>
              </a:spcAft>
              <a:buClr>
                <a:srgbClr val="D9D9D9"/>
              </a:buClr>
              <a:buFont typeface="Times New Roman"/>
              <a:buChar char="●"/>
            </a:pPr>
            <a:r>
              <a:rPr lang="en">
                <a:solidFill>
                  <a:srgbClr val="D9D9D9"/>
                </a:solidFill>
                <a:latin typeface="Times New Roman"/>
                <a:ea typeface="Times New Roman"/>
                <a:cs typeface="Times New Roman"/>
                <a:sym typeface="Times New Roman"/>
              </a:rPr>
              <a:t>Grammar IS universal</a:t>
            </a:r>
          </a:p>
          <a:p>
            <a:pPr marL="457200" lvl="0" indent="-228600" rtl="0">
              <a:spcBef>
                <a:spcPts val="0"/>
              </a:spcBef>
              <a:spcAft>
                <a:spcPts val="1000"/>
              </a:spcAft>
              <a:buClr>
                <a:srgbClr val="D9D9D9"/>
              </a:buClr>
              <a:buFont typeface="Times New Roman"/>
              <a:buChar char="●"/>
            </a:pPr>
            <a:r>
              <a:rPr lang="en">
                <a:solidFill>
                  <a:srgbClr val="D9D9D9"/>
                </a:solidFill>
                <a:latin typeface="Times New Roman"/>
                <a:ea typeface="Times New Roman"/>
                <a:cs typeface="Times New Roman"/>
                <a:sym typeface="Times New Roman"/>
              </a:rPr>
              <a:t>Language needs rules in order for us to understand one another</a:t>
            </a:r>
          </a:p>
          <a:p>
            <a:pPr marL="457200" lvl="0" indent="-228600" rtl="0">
              <a:spcBef>
                <a:spcPts val="0"/>
              </a:spcBef>
              <a:spcAft>
                <a:spcPts val="1000"/>
              </a:spcAft>
              <a:buClr>
                <a:srgbClr val="D9D9D9"/>
              </a:buClr>
              <a:buFont typeface="Times New Roman"/>
              <a:buChar char="●"/>
            </a:pPr>
            <a:r>
              <a:rPr lang="en">
                <a:solidFill>
                  <a:srgbClr val="D9D9D9"/>
                </a:solidFill>
                <a:latin typeface="Times New Roman"/>
                <a:ea typeface="Times New Roman"/>
                <a:cs typeface="Times New Roman"/>
                <a:sym typeface="Times New Roman"/>
              </a:rPr>
              <a:t>Grammar is not a product of writing</a:t>
            </a:r>
          </a:p>
          <a:p>
            <a:pPr marL="914400" lvl="1" indent="-228600" rtl="0">
              <a:spcBef>
                <a:spcPts val="0"/>
              </a:spcBef>
              <a:spcAft>
                <a:spcPts val="1000"/>
              </a:spcAft>
              <a:buClr>
                <a:srgbClr val="D9D9D9"/>
              </a:buClr>
              <a:buFont typeface="Times New Roman"/>
              <a:buChar char="○"/>
            </a:pPr>
            <a:r>
              <a:rPr lang="en">
                <a:solidFill>
                  <a:srgbClr val="D9D9D9"/>
                </a:solidFill>
                <a:latin typeface="Times New Roman"/>
                <a:ea typeface="Times New Roman"/>
                <a:cs typeface="Times New Roman"/>
                <a:sym typeface="Times New Roman"/>
              </a:rPr>
              <a:t>Grammar rules were sophisticated in pre-colonial non-textual societies</a:t>
            </a:r>
          </a:p>
          <a:p>
            <a:pPr marL="457200" lvl="0" indent="-228600" rtl="0">
              <a:spcBef>
                <a:spcPts val="0"/>
              </a:spcBef>
              <a:spcAft>
                <a:spcPts val="1000"/>
              </a:spcAft>
              <a:buClr>
                <a:srgbClr val="D9D9D9"/>
              </a:buClr>
              <a:buFont typeface="Times New Roman"/>
              <a:buChar char="●"/>
            </a:pPr>
            <a:r>
              <a:rPr lang="en">
                <a:solidFill>
                  <a:srgbClr val="D9D9D9"/>
                </a:solidFill>
                <a:latin typeface="Times New Roman"/>
                <a:ea typeface="Times New Roman"/>
                <a:cs typeface="Times New Roman"/>
                <a:sym typeface="Times New Roman"/>
              </a:rPr>
              <a:t>Two building blocks of most languages: NOUNS and VERBS</a:t>
            </a:r>
          </a:p>
          <a:p>
            <a:pPr marL="457200" lvl="0" indent="-228600">
              <a:spcBef>
                <a:spcPts val="0"/>
              </a:spcBef>
              <a:spcAft>
                <a:spcPts val="1000"/>
              </a:spcAft>
              <a:buClr>
                <a:srgbClr val="D9D9D9"/>
              </a:buClr>
              <a:buFont typeface="Times New Roman"/>
              <a:buChar char="●"/>
            </a:pPr>
            <a:r>
              <a:rPr lang="en">
                <a:solidFill>
                  <a:srgbClr val="D9D9D9"/>
                </a:solidFill>
                <a:latin typeface="Times New Roman"/>
                <a:ea typeface="Times New Roman"/>
                <a:cs typeface="Times New Roman"/>
                <a:sym typeface="Times New Roman"/>
              </a:rPr>
              <a:t>Three components of language: Phonology, Syntax, and Semantics</a:t>
            </a:r>
          </a:p>
        </p:txBody>
      </p:sp>
      <p:pic>
        <p:nvPicPr>
          <p:cNvPr id="148" name="Shape 148"/>
          <p:cNvPicPr preferRelativeResize="0"/>
          <p:nvPr/>
        </p:nvPicPr>
        <p:blipFill>
          <a:blip r:embed="rId4">
            <a:alphaModFix/>
          </a:blip>
          <a:stretch>
            <a:fillRect/>
          </a:stretch>
        </p:blipFill>
        <p:spPr>
          <a:xfrm>
            <a:off x="5803350" y="2355300"/>
            <a:ext cx="3028950" cy="151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Origins of Grammar</a:t>
            </a:r>
          </a:p>
        </p:txBody>
      </p:sp>
      <p:sp>
        <p:nvSpPr>
          <p:cNvPr id="154" name="Shape 15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“In the beginning was the word. But by the time the second word was added to it, there was trouble. For with it came syntax, the thing that tripped up so many people.” </a:t>
            </a:r>
          </a:p>
          <a:p>
            <a:pPr lvl="0" algn="r">
              <a:spcBef>
                <a:spcPts val="0"/>
              </a:spcBef>
              <a:buNone/>
            </a:pPr>
            <a:r>
              <a:rPr lang="en"/>
              <a:t>-John Simon, Paradigm Lost</a:t>
            </a:r>
          </a:p>
          <a:p>
            <a:pPr lvl="0">
              <a:spcBef>
                <a:spcPts val="0"/>
              </a:spcBef>
              <a:buNone/>
            </a:pPr>
            <a:r>
              <a:rPr lang="en"/>
              <a:t>“Grammatical form, in which speech is naturally coded into some kind of subject-verb-object form (though not necessarily in that order), bears so close a resemblance to the natural way of thinking about the world that it is difficult to believe that the two are unconnected.” </a:t>
            </a:r>
          </a:p>
          <a:p>
            <a:pPr lvl="0" algn="r">
              <a:spcBef>
                <a:spcPts val="0"/>
              </a:spcBef>
              <a:buNone/>
            </a:pPr>
            <a:r>
              <a:rPr lang="en"/>
              <a:t>-Robin Dunbar, “Theory of mind and the evolution of language” (1998)</a:t>
            </a: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Grammar, like language, is adaptive and ever-changing</a:t>
            </a:r>
          </a:p>
        </p:txBody>
      </p:sp>
      <p:pic>
        <p:nvPicPr>
          <p:cNvPr id="160" name="Shape 160" descr="Image result for spread of humans around the world map"/>
          <p:cNvPicPr preferRelativeResize="0"/>
          <p:nvPr/>
        </p:nvPicPr>
        <p:blipFill>
          <a:blip r:embed="rId3">
            <a:alphaModFix/>
          </a:blip>
          <a:stretch>
            <a:fillRect/>
          </a:stretch>
        </p:blipFill>
        <p:spPr>
          <a:xfrm>
            <a:off x="546100" y="1160400"/>
            <a:ext cx="8051800" cy="3784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Is the evolution of language a result of natural selection, or domestication?</a:t>
            </a:r>
          </a:p>
        </p:txBody>
      </p:sp>
      <p:pic>
        <p:nvPicPr>
          <p:cNvPr id="171" name="Shape 171"/>
          <p:cNvPicPr preferRelativeResize="0"/>
          <p:nvPr/>
        </p:nvPicPr>
        <p:blipFill>
          <a:blip r:embed="rId3">
            <a:alphaModFix/>
          </a:blip>
          <a:stretch>
            <a:fillRect/>
          </a:stretch>
        </p:blipFill>
        <p:spPr>
          <a:xfrm>
            <a:off x="1566626" y="1468375"/>
            <a:ext cx="6010750" cy="33834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Grammar as a Reflection of Worldview</a:t>
            </a:r>
          </a:p>
        </p:txBody>
      </p:sp>
      <p:sp>
        <p:nvSpPr>
          <p:cNvPr id="177" name="Shape 17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spcAft>
                <a:spcPts val="1000"/>
              </a:spcAft>
            </a:pPr>
            <a:r>
              <a:rPr lang="en"/>
              <a:t>How our language is structured will affect the way we see the world</a:t>
            </a:r>
          </a:p>
          <a:p>
            <a:pPr marL="914400" lvl="1" indent="-228600" rtl="0">
              <a:spcBef>
                <a:spcPts val="0"/>
              </a:spcBef>
              <a:spcAft>
                <a:spcPts val="1000"/>
              </a:spcAft>
            </a:pPr>
            <a:r>
              <a:rPr lang="en"/>
              <a:t>How we see the world will impact the adaptations in our grammar</a:t>
            </a:r>
          </a:p>
          <a:p>
            <a:pPr marL="457200" lvl="0" indent="-228600" rtl="0">
              <a:spcBef>
                <a:spcPts val="0"/>
              </a:spcBef>
              <a:spcAft>
                <a:spcPts val="1000"/>
              </a:spcAft>
            </a:pPr>
            <a:r>
              <a:rPr lang="en"/>
              <a:t>As conditions in life change, so to will worldview, and with it forms of language.</a:t>
            </a:r>
          </a:p>
          <a:p>
            <a:pPr lvl="0">
              <a:spcBef>
                <a:spcPts val="0"/>
              </a:spcBef>
              <a:buNone/>
            </a:pPr>
            <a:endParaRPr/>
          </a:p>
        </p:txBody>
      </p:sp>
      <p:pic>
        <p:nvPicPr>
          <p:cNvPr id="178" name="Shape 178" descr="Image result for mirror glasses landscape"/>
          <p:cNvPicPr preferRelativeResize="0"/>
          <p:nvPr/>
        </p:nvPicPr>
        <p:blipFill>
          <a:blip r:embed="rId3">
            <a:alphaModFix/>
          </a:blip>
          <a:stretch>
            <a:fillRect/>
          </a:stretch>
        </p:blipFill>
        <p:spPr>
          <a:xfrm>
            <a:off x="1494650" y="2453325"/>
            <a:ext cx="6154700" cy="2572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Lets Recap...</a:t>
            </a:r>
          </a:p>
        </p:txBody>
      </p:sp>
      <p:sp>
        <p:nvSpPr>
          <p:cNvPr id="184" name="Shape 18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If language is constantly changing through adaptative evolution, then...</a:t>
            </a:r>
          </a:p>
          <a:p>
            <a:pPr marL="457200" lvl="0" indent="-228600" rtl="0">
              <a:spcBef>
                <a:spcPts val="0"/>
              </a:spcBef>
              <a:spcAft>
                <a:spcPts val="1000"/>
              </a:spcAft>
            </a:pPr>
            <a:r>
              <a:rPr lang="en"/>
              <a:t>What are conventions?</a:t>
            </a:r>
          </a:p>
          <a:p>
            <a:pPr marL="0" lvl="0" indent="0" rtl="0">
              <a:spcBef>
                <a:spcPts val="0"/>
              </a:spcBef>
              <a:spcAft>
                <a:spcPts val="1000"/>
              </a:spcAft>
              <a:buNone/>
            </a:pPr>
            <a:endParaRPr/>
          </a:p>
          <a:p>
            <a:pPr marL="457200" lvl="0" indent="-228600" rtl="0">
              <a:spcBef>
                <a:spcPts val="0"/>
              </a:spcBef>
              <a:spcAft>
                <a:spcPts val="1000"/>
              </a:spcAft>
            </a:pPr>
            <a:r>
              <a:rPr lang="en"/>
              <a:t>Are all languages equal?</a:t>
            </a:r>
          </a:p>
          <a:p>
            <a:pPr lvl="0" rtl="0">
              <a:spcBef>
                <a:spcPts val="0"/>
              </a:spcBef>
              <a:spcAft>
                <a:spcPts val="1000"/>
              </a:spcAft>
              <a:buNone/>
            </a:pPr>
            <a:endParaRPr/>
          </a:p>
          <a:p>
            <a:pPr marL="457200" lvl="0" indent="-228600" rtl="0">
              <a:spcBef>
                <a:spcPts val="0"/>
              </a:spcBef>
              <a:spcAft>
                <a:spcPts val="1000"/>
              </a:spcAft>
            </a:pPr>
            <a:r>
              <a:rPr lang="en"/>
              <a:t>Is there such thing as a language that is ‘incorrect’ or ‘improper’?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124175"/>
            <a:ext cx="8520600" cy="572700"/>
          </a:xfrm>
          <a:prstGeom prst="rect">
            <a:avLst/>
          </a:prstGeom>
        </p:spPr>
        <p:txBody>
          <a:bodyPr lIns="91425" tIns="91425" rIns="91425" bIns="91425" anchor="t" anchorCtr="0">
            <a:noAutofit/>
          </a:bodyPr>
          <a:lstStyle/>
          <a:p>
            <a:pPr lvl="0" algn="ctr">
              <a:spcBef>
                <a:spcPts val="0"/>
              </a:spcBef>
              <a:buNone/>
            </a:pPr>
            <a:r>
              <a:rPr lang="en"/>
              <a:t>Case Study: African American Language (aka Ebonics)</a:t>
            </a:r>
          </a:p>
        </p:txBody>
      </p:sp>
      <p:sp>
        <p:nvSpPr>
          <p:cNvPr id="190" name="Shape 190" descr="Professor Mary Zeigler of Georgia University talks about the influence that African American's have had on the development of American English. Her students discuss the importance of their own language as an expression of their cultural identity.  PLEASE NOTE: Comments for and against the study of African American English are welcome, but racial abuse will not be tolerated." title="African American English">
            <a:hlinkClick r:id="rId3"/>
          </p:cNvPr>
          <p:cNvSpPr/>
          <p:nvPr/>
        </p:nvSpPr>
        <p:spPr>
          <a:xfrm>
            <a:off x="1861438" y="1001550"/>
            <a:ext cx="5421124" cy="4065849"/>
          </a:xfrm>
          <a:prstGeom prst="rect">
            <a:avLst/>
          </a:prstGeom>
          <a:blipFill>
            <a:blip r:embed="rId4">
              <a:alphaModFix/>
            </a:blip>
            <a:stretch>
              <a:fillRect/>
            </a:stretch>
          </a:blipFill>
          <a:ln>
            <a:noFill/>
          </a:ln>
        </p:spPr>
      </p:sp>
      <p:sp>
        <p:nvSpPr>
          <p:cNvPr id="191" name="Shape 191"/>
          <p:cNvSpPr txBox="1"/>
          <p:nvPr/>
        </p:nvSpPr>
        <p:spPr>
          <a:xfrm>
            <a:off x="2109900" y="700050"/>
            <a:ext cx="5104500" cy="301500"/>
          </a:xfrm>
          <a:prstGeom prst="rect">
            <a:avLst/>
          </a:prstGeom>
          <a:noFill/>
          <a:ln>
            <a:noFill/>
          </a:ln>
        </p:spPr>
        <p:txBody>
          <a:bodyPr lIns="91425" tIns="91425" rIns="91425" bIns="91425" anchor="t" anchorCtr="0">
            <a:noAutofit/>
          </a:bodyPr>
          <a:lstStyle/>
          <a:p>
            <a:pPr lvl="0">
              <a:spcBef>
                <a:spcPts val="0"/>
              </a:spcBef>
              <a:buNone/>
            </a:pPr>
            <a:r>
              <a:rPr lang="en" sz="1100" u="sng">
                <a:solidFill>
                  <a:schemeClr val="hlink"/>
                </a:solidFill>
                <a:hlinkClick r:id="rId5"/>
              </a:rPr>
              <a:t>https://www.youtube.com/watch?v=aQrtB7cZDrA</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Formal vs Informal               Conventional vs Unconventional</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a:spcBef>
                <a:spcPts val="0"/>
              </a:spcBef>
              <a:buNone/>
            </a:pPr>
            <a:r>
              <a:rPr lang="en" sz="2200"/>
              <a:t>To teach language we need to know how and why it began, how it evolved, how it continues to change, and what holds it together.</a:t>
            </a:r>
          </a:p>
          <a:p>
            <a:pPr lvl="0" algn="ctr" rtl="0">
              <a:spcBef>
                <a:spcPts val="0"/>
              </a:spcBef>
              <a:buNone/>
            </a:pPr>
            <a:endParaRPr sz="2200"/>
          </a:p>
          <a:p>
            <a:pPr lvl="0" algn="ctr">
              <a:spcBef>
                <a:spcPts val="0"/>
              </a:spcBef>
              <a:buNone/>
            </a:pPr>
            <a:r>
              <a:rPr lang="en" sz="2200"/>
              <a:t>What is meant by ‘formal’ or ‘conventional’ in terms of language?</a:t>
            </a:r>
          </a:p>
          <a:p>
            <a:pPr lvl="0">
              <a:spcBef>
                <a:spcPts val="0"/>
              </a:spcBef>
              <a:buNone/>
            </a:pPr>
            <a:endParaRPr sz="2200"/>
          </a:p>
          <a:p>
            <a:pPr lvl="0" algn="ctr">
              <a:spcBef>
                <a:spcPts val="0"/>
              </a:spcBef>
              <a:buNone/>
            </a:pPr>
            <a:r>
              <a:rPr lang="en" sz="2200"/>
              <a:t>What is the impact of this on our teaching practice?</a:t>
            </a:r>
          </a:p>
          <a:p>
            <a:pPr lvl="0">
              <a:spcBef>
                <a:spcPts val="0"/>
              </a:spcBef>
              <a:buNone/>
            </a:pPr>
            <a:endParaRPr/>
          </a:p>
          <a:p>
            <a:pPr lvl="0" rtl="0">
              <a:spcBef>
                <a:spcPts val="0"/>
              </a:spcBef>
              <a:buNone/>
            </a:pPr>
            <a:endParaRP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124175"/>
            <a:ext cx="8520600" cy="572700"/>
          </a:xfrm>
          <a:prstGeom prst="rect">
            <a:avLst/>
          </a:prstGeom>
        </p:spPr>
        <p:txBody>
          <a:bodyPr lIns="91425" tIns="91425" rIns="91425" bIns="91425" anchor="t" anchorCtr="0">
            <a:noAutofit/>
          </a:bodyPr>
          <a:lstStyle/>
          <a:p>
            <a:pPr lvl="0" algn="ctr" rtl="0">
              <a:spcBef>
                <a:spcPts val="0"/>
              </a:spcBef>
              <a:buNone/>
            </a:pPr>
            <a:r>
              <a:rPr lang="en"/>
              <a:t>Case Study: African American Language (aka Ebonics)</a:t>
            </a:r>
          </a:p>
        </p:txBody>
      </p:sp>
      <p:sp>
        <p:nvSpPr>
          <p:cNvPr id="197" name="Shape 197"/>
          <p:cNvSpPr txBox="1"/>
          <p:nvPr/>
        </p:nvSpPr>
        <p:spPr>
          <a:xfrm>
            <a:off x="2109900" y="700050"/>
            <a:ext cx="5104500" cy="301500"/>
          </a:xfrm>
          <a:prstGeom prst="rect">
            <a:avLst/>
          </a:prstGeom>
          <a:noFill/>
          <a:ln>
            <a:noFill/>
          </a:ln>
        </p:spPr>
        <p:txBody>
          <a:bodyPr lIns="91425" tIns="91425" rIns="91425" bIns="91425" anchor="t" anchorCtr="0">
            <a:noAutofit/>
          </a:bodyPr>
          <a:lstStyle/>
          <a:p>
            <a:pPr lvl="0" rtl="0">
              <a:spcBef>
                <a:spcPts val="0"/>
              </a:spcBef>
              <a:buNone/>
            </a:pPr>
            <a:r>
              <a:rPr lang="en" sz="1100" u="sng">
                <a:solidFill>
                  <a:schemeClr val="hlink"/>
                </a:solidFill>
                <a:hlinkClick r:id="rId3"/>
              </a:rPr>
              <a:t>https://www.youtube.com/watch?v=xX1-FgkfWo8</a:t>
            </a:r>
          </a:p>
          <a:p>
            <a:pPr lvl="0" rtl="0">
              <a:spcBef>
                <a:spcPts val="0"/>
              </a:spcBef>
              <a:buNone/>
            </a:pPr>
            <a:endParaRPr/>
          </a:p>
        </p:txBody>
      </p:sp>
      <p:sp>
        <p:nvSpPr>
          <p:cNvPr id="198" name="Shape 198" descr="This clip from the documentary &quot;Do you speak American?&quot; demonstrates how many California schools (in the wake of the 1996 Oakland, CA Ebonics controversy) use knowledge and structure of African American Vernacular English (AAVE or Ebonics) in the classroom as a tool for teaching children (who are speakers of non-standard dialects of English, such as AAVE) how to speak and use the standard American English dialect." title="DYSA African American English (or Ebonics) in the classroom">
            <a:hlinkClick r:id="rId4"/>
          </p:cNvPr>
          <p:cNvSpPr/>
          <p:nvPr/>
        </p:nvSpPr>
        <p:spPr>
          <a:xfrm>
            <a:off x="1850925" y="1004725"/>
            <a:ext cx="5442150" cy="4081625"/>
          </a:xfrm>
          <a:prstGeom prst="rect">
            <a:avLst/>
          </a:prstGeom>
          <a:blipFill>
            <a:blip r:embed="rId5">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311700" y="427825"/>
            <a:ext cx="8520600" cy="41412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a:t>“We are like mariners who have to rebuild their ship on the high seas, without ever being able to strip it down in dock and construct it afresh from the best available components.” </a:t>
            </a:r>
          </a:p>
          <a:p>
            <a:pPr lvl="0" algn="r" rtl="0">
              <a:lnSpc>
                <a:spcPct val="100000"/>
              </a:lnSpc>
              <a:spcBef>
                <a:spcPts val="0"/>
              </a:spcBef>
              <a:spcAft>
                <a:spcPts val="0"/>
              </a:spcAft>
              <a:buNone/>
            </a:pPr>
            <a:r>
              <a:rPr lang="en"/>
              <a:t>-Otto Neurath, 'Protocol statements' (1932) </a:t>
            </a:r>
          </a:p>
          <a:p>
            <a:pPr lvl="0" algn="r" rtl="0">
              <a:lnSpc>
                <a:spcPct val="100000"/>
              </a:lnSpc>
              <a:spcBef>
                <a:spcPts val="0"/>
              </a:spcBef>
              <a:spcAft>
                <a:spcPts val="0"/>
              </a:spcAft>
              <a:buNone/>
            </a:pPr>
            <a:r>
              <a:rPr lang="en"/>
              <a:t>(quoted in </a:t>
            </a:r>
            <a:r>
              <a:rPr lang="en" i="1"/>
              <a:t>The Seeds of Speech</a:t>
            </a:r>
            <a:r>
              <a:rPr lang="en"/>
              <a:t>, 1996, p. 148)</a:t>
            </a:r>
          </a:p>
          <a:p>
            <a:pPr lvl="0" algn="r" rtl="0">
              <a:lnSpc>
                <a:spcPct val="100000"/>
              </a:lnSpc>
              <a:spcBef>
                <a:spcPts val="0"/>
              </a:spcBef>
              <a:spcAft>
                <a:spcPts val="0"/>
              </a:spcAft>
              <a:buNone/>
            </a:pPr>
            <a:endParaRPr/>
          </a:p>
          <a:p>
            <a:pPr lvl="0" algn="r" rtl="0">
              <a:lnSpc>
                <a:spcPct val="100000"/>
              </a:lnSpc>
              <a:spcBef>
                <a:spcPts val="0"/>
              </a:spcBef>
              <a:spcAft>
                <a:spcPts val="0"/>
              </a:spcAft>
              <a:buNone/>
            </a:pPr>
            <a:endParaRPr/>
          </a:p>
          <a:p>
            <a:pPr lvl="0" algn="r" rtl="0">
              <a:lnSpc>
                <a:spcPct val="100000"/>
              </a:lnSpc>
              <a:spcBef>
                <a:spcPts val="0"/>
              </a:spcBef>
              <a:spcAft>
                <a:spcPts val="0"/>
              </a:spcAft>
              <a:buNone/>
            </a:pPr>
            <a:r>
              <a:rPr lang="en" sz="1400">
                <a:solidFill>
                  <a:srgbClr val="D9D9D9"/>
                </a:solidFill>
              </a:rPr>
              <a:t>“...we, as humans, have an impossible responsibility [...] of managing something, our language, that we can never understand completely, something so complex that much of what is important about it is always likely to elude us. We have no choice but to attempt something we're very likely to fail at, through sheer ignorance and stupidity. It matters what we all think justice is, what we all think a convention is, what we all think truth and power and beauty are, but as individuals, we aren't completely competent to decide what any of those words </a:t>
            </a:r>
            <a:r>
              <a:rPr lang="en" sz="1400" i="1">
                <a:solidFill>
                  <a:srgbClr val="D9D9D9"/>
                </a:solidFill>
              </a:rPr>
              <a:t>should</a:t>
            </a:r>
            <a:r>
              <a:rPr lang="en" sz="1400">
                <a:solidFill>
                  <a:srgbClr val="D9D9D9"/>
                </a:solidFill>
              </a:rPr>
              <a:t> mean. [...However] We humans are not puppets dancing at the end of strings held by maladaptive memes - we’re gardeners, domesticators, and creators, the ambitious rivals to Nature itself.”</a:t>
            </a:r>
          </a:p>
          <a:p>
            <a:pPr lvl="0" rtl="0">
              <a:lnSpc>
                <a:spcPct val="100000"/>
              </a:lnSpc>
              <a:spcBef>
                <a:spcPts val="0"/>
              </a:spcBef>
              <a:spcAft>
                <a:spcPts val="0"/>
              </a:spcAft>
              <a:buNone/>
            </a:pPr>
            <a:endParaRPr sz="1400">
              <a:solidFill>
                <a:srgbClr val="D9D9D9"/>
              </a:solidFill>
            </a:endParaRPr>
          </a:p>
          <a:p>
            <a:pPr lvl="0" rtl="0">
              <a:lnSpc>
                <a:spcPct val="100000"/>
              </a:lnSpc>
              <a:spcBef>
                <a:spcPts val="0"/>
              </a:spcBef>
              <a:spcAft>
                <a:spcPts val="0"/>
              </a:spcAft>
              <a:buNone/>
            </a:pPr>
            <a:r>
              <a:rPr lang="en">
                <a:solidFill>
                  <a:srgbClr val="D9D9D9"/>
                </a:solidFill>
              </a:rPr>
              <a:t>-Daniel Cloud, </a:t>
            </a:r>
            <a:r>
              <a:rPr lang="en" i="1">
                <a:solidFill>
                  <a:srgbClr val="D9D9D9"/>
                </a:solidFill>
              </a:rPr>
              <a:t>The Domestication of Language</a:t>
            </a:r>
            <a:r>
              <a:rPr lang="en">
                <a:solidFill>
                  <a:srgbClr val="D9D9D9"/>
                </a:solidFill>
              </a:rPr>
              <a:t> (2015), p. 248-249</a:t>
            </a:r>
          </a:p>
          <a:p>
            <a:pPr lvl="0" algn="r">
              <a:spcBef>
                <a:spcPts val="0"/>
              </a:spcBef>
              <a:buNone/>
            </a:pPr>
            <a:endParaRPr/>
          </a:p>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Defining Slang</a:t>
            </a:r>
          </a:p>
        </p:txBody>
      </p:sp>
      <p:sp>
        <p:nvSpPr>
          <p:cNvPr id="209" name="Shape 209"/>
          <p:cNvSpPr txBox="1">
            <a:spLocks noGrp="1"/>
          </p:cNvSpPr>
          <p:nvPr>
            <p:ph type="body" idx="1"/>
          </p:nvPr>
        </p:nvSpPr>
        <p:spPr>
          <a:xfrm>
            <a:off x="311700" y="1404044"/>
            <a:ext cx="85206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sz="2400"/>
              <a:t>“Very informal language patterns or vocabulary used by particular groups, or in special contexts, or to reflect trends”</a:t>
            </a:r>
          </a:p>
          <a:p>
            <a:pPr lvl="0">
              <a:spcBef>
                <a:spcPts val="0"/>
              </a:spcBef>
              <a:buNone/>
            </a:pPr>
            <a:endParaRPr sz="2400"/>
          </a:p>
          <a:p>
            <a:pPr lvl="0">
              <a:spcBef>
                <a:spcPts val="0"/>
              </a:spcBef>
              <a:buNone/>
            </a:pPr>
            <a:endParaRPr sz="2400">
              <a:solidFill>
                <a:srgbClr val="FFFFFF"/>
              </a:solidFill>
            </a:endParaRPr>
          </a:p>
          <a:p>
            <a:pPr lvl="0">
              <a:spcBef>
                <a:spcPts val="0"/>
              </a:spcBef>
              <a:buNone/>
            </a:pPr>
            <a:r>
              <a:rPr lang="en" sz="1200">
                <a:solidFill>
                  <a:srgbClr val="FFFFFF"/>
                </a:solidFill>
                <a:latin typeface="Arial"/>
                <a:ea typeface="Arial"/>
                <a:cs typeface="Arial"/>
                <a:sym typeface="Arial"/>
              </a:rPr>
              <a:t>Ontario Ministry of Education. (2007). </a:t>
            </a:r>
            <a:r>
              <a:rPr lang="en" sz="1200" i="1">
                <a:solidFill>
                  <a:srgbClr val="FFFFFF"/>
                </a:solidFill>
                <a:latin typeface="Arial"/>
                <a:ea typeface="Arial"/>
                <a:cs typeface="Arial"/>
                <a:sym typeface="Arial"/>
              </a:rPr>
              <a:t>The Ontario Curriculum, Grades 11 and 12: English</a:t>
            </a:r>
            <a:r>
              <a:rPr lang="en" sz="1200">
                <a:solidFill>
                  <a:srgbClr val="FFFFFF"/>
                </a:solidFill>
                <a:latin typeface="Arial"/>
                <a:ea typeface="Arial"/>
                <a:cs typeface="Arial"/>
                <a:sym typeface="Arial"/>
              </a:rPr>
              <a:t>. Retrieved March 25, 2017, from http://www.edu.gov.on.ca/eng/curriculum/secondary/english1112currb.pdf</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Slang: Contextually Appropriate?</a:t>
            </a:r>
          </a:p>
        </p:txBody>
      </p:sp>
      <p:sp>
        <p:nvSpPr>
          <p:cNvPr id="215" name="Shape 2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000"/>
              <a:t>“...one of the major stumbling blocks is the assumption among many linguists that thanks to their elusive nature which is characteristic of subcultures, being mostly oral and short-lived, slang terms are considered peripheral to language. To these linguists and scholars, slang is nothing more than a quirk, a linguistic deviancy substituted for what is regarded as ‘standard’ and therefore can not be neatly classified by a system of discrete labels”.</a:t>
            </a:r>
          </a:p>
          <a:p>
            <a:pPr lvl="0">
              <a:spcBef>
                <a:spcPts val="0"/>
              </a:spcBef>
              <a:buNone/>
            </a:pPr>
            <a:endParaRPr>
              <a:solidFill>
                <a:srgbClr val="FFFFFF"/>
              </a:solidFill>
            </a:endParaRPr>
          </a:p>
          <a:p>
            <a:pPr lvl="0" rtl="0">
              <a:spcBef>
                <a:spcPts val="0"/>
              </a:spcBef>
              <a:buNone/>
            </a:pPr>
            <a:r>
              <a:rPr lang="en" sz="1200">
                <a:solidFill>
                  <a:srgbClr val="FFFFFF"/>
                </a:solidFill>
                <a:latin typeface="Arial"/>
                <a:ea typeface="Arial"/>
                <a:cs typeface="Arial"/>
                <a:sym typeface="Arial"/>
              </a:rPr>
              <a:t>J., Amari. (2010). </a:t>
            </a:r>
            <a:r>
              <a:rPr lang="en" sz="1200" i="1">
                <a:solidFill>
                  <a:srgbClr val="FFFFFF"/>
                </a:solidFill>
                <a:latin typeface="Arial"/>
                <a:ea typeface="Arial"/>
                <a:cs typeface="Arial"/>
                <a:sym typeface="Arial"/>
              </a:rPr>
              <a:t>The Fifth International Conference on Historical Lexicography and Lexicology</a:t>
            </a:r>
            <a:r>
              <a:rPr lang="en" sz="1200">
                <a:solidFill>
                  <a:srgbClr val="FFFFFF"/>
                </a:solidFill>
                <a:latin typeface="Arial"/>
                <a:ea typeface="Arial"/>
                <a:cs typeface="Arial"/>
                <a:sym typeface="Arial"/>
              </a:rPr>
              <a:t>. Retrieved March 20, 2017, from https://ora.ox.ac.uk/objects/uuid:fd2d4042-0f65-4037-bfd3-230c6193bc1d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Paradoxical Nature of Allowing Students to Use Slang</a:t>
            </a:r>
          </a:p>
        </p:txBody>
      </p:sp>
      <p:sp>
        <p:nvSpPr>
          <p:cNvPr id="221" name="Shape 22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SzPct val="100000"/>
            </a:pPr>
            <a:r>
              <a:rPr lang="en" sz="2400"/>
              <a:t>If slang is difficult (or impossible) to quantify and define:</a:t>
            </a:r>
          </a:p>
          <a:p>
            <a:pPr marL="914400" lvl="1" indent="-342900" rtl="0">
              <a:spcBef>
                <a:spcPts val="0"/>
              </a:spcBef>
              <a:buSzPct val="100000"/>
            </a:pPr>
            <a:r>
              <a:rPr lang="en" sz="1800"/>
              <a:t>How do we as teachers give our students parameters for success?</a:t>
            </a:r>
          </a:p>
          <a:p>
            <a:pPr marL="1371600" lvl="2" indent="-228600" rtl="0">
              <a:spcBef>
                <a:spcPts val="0"/>
              </a:spcBef>
            </a:pPr>
            <a:r>
              <a:rPr lang="en"/>
              <a:t>A rubric?  A checklist of approved words? </a:t>
            </a:r>
          </a:p>
          <a:p>
            <a:pPr marL="1371600" lvl="2" indent="-228600" rtl="0">
              <a:spcBef>
                <a:spcPts val="0"/>
              </a:spcBef>
            </a:pPr>
            <a:r>
              <a:rPr lang="en"/>
              <a:t>What are the rules for breaking the rules?</a:t>
            </a:r>
          </a:p>
          <a:p>
            <a:pPr marL="0" lvl="0" indent="0" rtl="0">
              <a:spcBef>
                <a:spcPts val="0"/>
              </a:spcBef>
              <a:buNone/>
            </a:pPr>
            <a:endParaRPr/>
          </a:p>
          <a:p>
            <a:pPr lvl="0" rtl="0">
              <a:spcBef>
                <a:spcPts val="0"/>
              </a:spcBef>
              <a:buNone/>
            </a:pPr>
            <a:r>
              <a:rPr lang="en"/>
              <a:t>Should slang be confined to assignments centred around investigating slang, or can slang be incorporated into the larger bulk of schoolwork that students are completing?</a:t>
            </a:r>
          </a:p>
          <a:p>
            <a:pPr marL="0" lvl="0" indent="0" rtl="0">
              <a:spcBef>
                <a:spcPts val="0"/>
              </a:spcBef>
              <a:buNone/>
            </a:pPr>
            <a:endParaRPr/>
          </a:p>
          <a:p>
            <a:pPr marL="0" lvl="0" indent="0" rt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Slang in the Ontario Grades 11 and 12: English Curriculum </a:t>
            </a:r>
          </a:p>
        </p:txBody>
      </p:sp>
      <p:sp>
        <p:nvSpPr>
          <p:cNvPr id="227" name="Shape 22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marR="0" lvl="0" algn="l" rtl="0">
              <a:lnSpc>
                <a:spcPct val="115000"/>
              </a:lnSpc>
              <a:spcBef>
                <a:spcPts val="0"/>
              </a:spcBef>
              <a:spcAft>
                <a:spcPts val="1600"/>
              </a:spcAft>
              <a:buNone/>
            </a:pPr>
            <a:endParaRPr/>
          </a:p>
        </p:txBody>
      </p:sp>
      <p:graphicFrame>
        <p:nvGraphicFramePr>
          <p:cNvPr id="228" name="Shape 228"/>
          <p:cNvGraphicFramePr/>
          <p:nvPr/>
        </p:nvGraphicFramePr>
        <p:xfrm>
          <a:off x="952500" y="1307812"/>
          <a:ext cx="3000000" cy="3000000"/>
        </p:xfrm>
        <a:graphic>
          <a:graphicData uri="http://schemas.openxmlformats.org/drawingml/2006/table">
            <a:tbl>
              <a:tblPr>
                <a:noFill/>
                <a:tableStyleId>{5F38EA5E-E1D1-4007-B07E-2764DEEA9B06}</a:tableStyleId>
              </a:tblPr>
              <a:tblGrid>
                <a:gridCol w="3619500"/>
                <a:gridCol w="3619500"/>
              </a:tblGrid>
              <a:tr h="381000">
                <a:tc>
                  <a:txBody>
                    <a:bodyPr/>
                    <a:lstStyle/>
                    <a:p>
                      <a:pPr lvl="0" algn="ctr">
                        <a:spcBef>
                          <a:spcPts val="0"/>
                        </a:spcBef>
                        <a:buNone/>
                      </a:pPr>
                      <a:r>
                        <a:rPr lang="en" sz="1800">
                          <a:solidFill>
                            <a:srgbClr val="D5A6BD"/>
                          </a:solidFill>
                        </a:rPr>
                        <a:t>Comprehension</a:t>
                      </a:r>
                    </a:p>
                  </a:txBody>
                  <a:tcPr marL="91425" marR="91425" marT="91425" marB="91425"/>
                </a:tc>
                <a:tc>
                  <a:txBody>
                    <a:bodyPr/>
                    <a:lstStyle/>
                    <a:p>
                      <a:pPr lvl="0" algn="ctr">
                        <a:spcBef>
                          <a:spcPts val="0"/>
                        </a:spcBef>
                        <a:buNone/>
                      </a:pPr>
                      <a:r>
                        <a:rPr lang="en" sz="1800">
                          <a:solidFill>
                            <a:srgbClr val="D5A6BD"/>
                          </a:solidFill>
                        </a:rPr>
                        <a:t>Application</a:t>
                      </a:r>
                    </a:p>
                  </a:txBody>
                  <a:tcPr marL="91425" marR="91425" marT="91425" marB="91425"/>
                </a:tc>
              </a:tr>
              <a:tr h="381000">
                <a:tc>
                  <a:txBody>
                    <a:bodyPr/>
                    <a:lstStyle/>
                    <a:p>
                      <a:pPr marL="457200" lvl="0" indent="-228600" rtl="0">
                        <a:spcBef>
                          <a:spcPts val="0"/>
                        </a:spcBef>
                        <a:buClr>
                          <a:srgbClr val="EFEFEF"/>
                        </a:buClr>
                        <a:buChar char="●"/>
                      </a:pPr>
                      <a:r>
                        <a:rPr lang="en">
                          <a:solidFill>
                            <a:srgbClr val="EFEFEF"/>
                          </a:solidFill>
                        </a:rPr>
                        <a:t>ENG3U -  Reading 3.1: </a:t>
                      </a:r>
                      <a:r>
                        <a:rPr lang="en">
                          <a:solidFill>
                            <a:srgbClr val="F1C232"/>
                          </a:solidFill>
                        </a:rPr>
                        <a:t>Automatically understand most words in a variety of reading contexts</a:t>
                      </a:r>
                    </a:p>
                    <a:p>
                      <a:pPr marL="457200" lvl="0" indent="-228600">
                        <a:spcBef>
                          <a:spcPts val="0"/>
                        </a:spcBef>
                        <a:buClr>
                          <a:srgbClr val="EFEFEF"/>
                        </a:buClr>
                        <a:buChar char="●"/>
                      </a:pPr>
                      <a:r>
                        <a:rPr lang="en">
                          <a:solidFill>
                            <a:srgbClr val="EFEFEF"/>
                          </a:solidFill>
                        </a:rPr>
                        <a:t>ETS4C - Literature 2.5:</a:t>
                      </a:r>
                      <a:r>
                        <a:rPr lang="en">
                          <a:solidFill>
                            <a:srgbClr val="F1C232"/>
                          </a:solidFill>
                        </a:rPr>
                        <a:t> Identify various elements of style used in texts and explain how they help communicate meaning and enhance the effectiveness of the text </a:t>
                      </a:r>
                    </a:p>
                  </a:txBody>
                  <a:tcPr marL="91425" marR="91425" marT="91425" marB="91425"/>
                </a:tc>
                <a:tc>
                  <a:txBody>
                    <a:bodyPr/>
                    <a:lstStyle/>
                    <a:p>
                      <a:pPr marL="457200" lvl="0" indent="-228600" rtl="0">
                        <a:spcBef>
                          <a:spcPts val="0"/>
                        </a:spcBef>
                        <a:buClr>
                          <a:srgbClr val="EFEFEF"/>
                        </a:buClr>
                        <a:buChar char="●"/>
                      </a:pPr>
                      <a:r>
                        <a:rPr lang="en">
                          <a:solidFill>
                            <a:srgbClr val="EFEFEF"/>
                          </a:solidFill>
                        </a:rPr>
                        <a:t>ENG3E - Writing 2.2: </a:t>
                      </a:r>
                      <a:r>
                        <a:rPr lang="en">
                          <a:solidFill>
                            <a:srgbClr val="F1C232"/>
                          </a:solidFill>
                        </a:rPr>
                        <a:t>Establish a voice, modifying language and tone to suit form, audience, and purpose</a:t>
                      </a:r>
                    </a:p>
                    <a:p>
                      <a:pPr marL="457200" lvl="0" indent="-228600" rtl="0">
                        <a:spcBef>
                          <a:spcPts val="0"/>
                        </a:spcBef>
                        <a:buClr>
                          <a:srgbClr val="EFEFEF"/>
                        </a:buClr>
                        <a:buChar char="●"/>
                      </a:pPr>
                      <a:r>
                        <a:rPr lang="en">
                          <a:solidFill>
                            <a:srgbClr val="EFEFEF"/>
                          </a:solidFill>
                        </a:rPr>
                        <a:t>ENG4C - Writing 3.2: </a:t>
                      </a:r>
                      <a:r>
                        <a:rPr lang="en">
                          <a:solidFill>
                            <a:srgbClr val="F1C232"/>
                          </a:solidFill>
                        </a:rPr>
                        <a:t>Build vocabulary for writing by reviewing and refining word choice as appropriate for the purpose</a:t>
                      </a:r>
                    </a:p>
                    <a:p>
                      <a:pPr marL="457200" lvl="0" indent="-228600" rtl="0">
                        <a:spcBef>
                          <a:spcPts val="0"/>
                        </a:spcBef>
                        <a:buClr>
                          <a:srgbClr val="EFEFEF"/>
                        </a:buClr>
                        <a:buChar char="●"/>
                      </a:pPr>
                      <a:r>
                        <a:rPr lang="en">
                          <a:solidFill>
                            <a:srgbClr val="EFEFEF"/>
                          </a:solidFill>
                        </a:rPr>
                        <a:t>ENG4E - Writing 3.4: </a:t>
                      </a:r>
                      <a:r>
                        <a:rPr lang="en">
                          <a:solidFill>
                            <a:srgbClr val="F1C232"/>
                          </a:solidFill>
                        </a:rPr>
                        <a:t>Use grammar conventions to communicate their intended meaning clearly and fluently</a:t>
                      </a:r>
                    </a:p>
                    <a:p>
                      <a:pPr marL="457200" lvl="0" indent="-228600" rtl="0">
                        <a:spcBef>
                          <a:spcPts val="0"/>
                        </a:spcBef>
                        <a:buClr>
                          <a:srgbClr val="EFEFEF"/>
                        </a:buClr>
                        <a:buChar char="●"/>
                      </a:pPr>
                      <a:r>
                        <a:rPr lang="en">
                          <a:solidFill>
                            <a:srgbClr val="EFEFEF"/>
                          </a:solidFill>
                        </a:rPr>
                        <a:t>EWC4U - Writing 4.2: </a:t>
                      </a:r>
                      <a:r>
                        <a:rPr lang="en">
                          <a:solidFill>
                            <a:srgbClr val="F1C232"/>
                          </a:solidFill>
                        </a:rPr>
                        <a:t>Provide constructive feedback to peers</a:t>
                      </a:r>
                    </a:p>
                    <a:p>
                      <a:pPr lvl="0">
                        <a:spcBef>
                          <a:spcPts val="0"/>
                        </a:spcBef>
                        <a:buNone/>
                      </a:pPr>
                      <a:endParaRPr>
                        <a:solidFill>
                          <a:srgbClr val="EFEFEF"/>
                        </a:solidFill>
                      </a:endParaRPr>
                    </a:p>
                  </a:txBody>
                  <a:tcPr marL="91425" marR="91425" marT="91425" marB="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Other Curriculum Links</a:t>
            </a:r>
          </a:p>
        </p:txBody>
      </p:sp>
      <p:sp>
        <p:nvSpPr>
          <p:cNvPr id="234" name="Shape 23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000"/>
              <a:t>The Ontario Grades 9-12: Classical Studies and International Languages expectations include:</a:t>
            </a:r>
          </a:p>
          <a:p>
            <a:pPr marL="457200" lvl="0" indent="-228600" rtl="0">
              <a:spcBef>
                <a:spcPts val="0"/>
              </a:spcBef>
            </a:pPr>
            <a:r>
              <a:rPr lang="en"/>
              <a:t>Conducting research to identify the meaning of slang encountered in a blog</a:t>
            </a:r>
          </a:p>
          <a:p>
            <a:pPr marL="457200" lvl="0" indent="-228600" rtl="0">
              <a:spcBef>
                <a:spcPts val="0"/>
              </a:spcBef>
            </a:pPr>
            <a:r>
              <a:rPr lang="en"/>
              <a:t>Comparing the use of slang with the use of the standard target-language form</a:t>
            </a:r>
          </a:p>
          <a:p>
            <a:pPr marL="457200" lvl="0" indent="-228600" rtl="0">
              <a:spcBef>
                <a:spcPts val="0"/>
              </a:spcBef>
            </a:pPr>
            <a:r>
              <a:rPr lang="en"/>
              <a:t>Identifying jargon and slang</a:t>
            </a:r>
          </a:p>
          <a:p>
            <a:pPr marL="457200" lvl="0" indent="-228600" rtl="0">
              <a:spcBef>
                <a:spcPts val="0"/>
              </a:spcBef>
            </a:pPr>
            <a:r>
              <a:rPr lang="en"/>
              <a:t>Composing a rap containing common target-language slang</a:t>
            </a:r>
          </a:p>
          <a:p>
            <a:pPr marL="457200" lvl="0" indent="-228600" rtl="0">
              <a:spcBef>
                <a:spcPts val="0"/>
              </a:spcBef>
            </a:pPr>
            <a:r>
              <a:rPr lang="en"/>
              <a:t>Creating a personal lexicon of words, including slang in online messaging </a:t>
            </a:r>
          </a:p>
          <a:p>
            <a:pPr marR="0" lvl="0" algn="l" rtl="0">
              <a:lnSpc>
                <a:spcPct val="115000"/>
              </a:lnSpc>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Ontario Grades 1-8: Language Curriculum... </a:t>
            </a:r>
          </a:p>
        </p:txBody>
      </p:sp>
      <p:sp>
        <p:nvSpPr>
          <p:cNvPr id="240" name="Shape 24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SzPct val="100000"/>
            </a:pPr>
            <a:r>
              <a:rPr lang="en" sz="2400"/>
              <a:t>Does not talk directly about slang</a:t>
            </a:r>
          </a:p>
          <a:p>
            <a:pPr marL="457200" lvl="0" indent="-381000" rtl="0">
              <a:spcBef>
                <a:spcPts val="0"/>
              </a:spcBef>
              <a:buSzPct val="100000"/>
            </a:pPr>
            <a:r>
              <a:rPr lang="en" sz="2400"/>
              <a:t>Involves the use of idioms, formal vs informal language use and comprehension, and other such expectations in which slang could be incorporated.</a:t>
            </a:r>
          </a:p>
          <a:p>
            <a:pPr lvl="0" algn="l" rt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Benefits of Slang for ESL Students</a:t>
            </a:r>
          </a:p>
        </p:txBody>
      </p:sp>
      <p:sp>
        <p:nvSpPr>
          <p:cNvPr id="246" name="Shape 24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15000"/>
              </a:lnSpc>
              <a:spcBef>
                <a:spcPts val="0"/>
              </a:spcBef>
              <a:spcAft>
                <a:spcPts val="1300"/>
              </a:spcAft>
              <a:buNone/>
            </a:pPr>
            <a:r>
              <a:rPr lang="en">
                <a:solidFill>
                  <a:srgbClr val="EFEFEF"/>
                </a:solidFill>
              </a:rPr>
              <a:t>“...[Zhang] stands in front of her classmates reading from a sheet of paper. She’s practiced the lines over and over under her breath.  ‘</a:t>
            </a:r>
            <a:r>
              <a:rPr lang="en">
                <a:solidFill>
                  <a:srgbClr val="F1C232"/>
                </a:solidFill>
              </a:rPr>
              <a:t>You can count on one thing</a:t>
            </a:r>
            <a:r>
              <a:rPr lang="en">
                <a:solidFill>
                  <a:srgbClr val="EFEFEF"/>
                </a:solidFill>
              </a:rPr>
              <a:t>,’ she said, forming each word carefully. ‘</a:t>
            </a:r>
            <a:r>
              <a:rPr lang="en">
                <a:solidFill>
                  <a:srgbClr val="F1C232"/>
                </a:solidFill>
              </a:rPr>
              <a:t>If a critic thinks a movie is a bomb, it’ll be a smash hit</a:t>
            </a:r>
            <a:r>
              <a:rPr lang="en">
                <a:solidFill>
                  <a:srgbClr val="EFEFEF"/>
                </a:solidFill>
              </a:rPr>
              <a:t>.’”</a:t>
            </a:r>
          </a:p>
          <a:p>
            <a:pPr lvl="0" rtl="0">
              <a:lnSpc>
                <a:spcPct val="115000"/>
              </a:lnSpc>
              <a:spcBef>
                <a:spcPts val="0"/>
              </a:spcBef>
              <a:spcAft>
                <a:spcPts val="1300"/>
              </a:spcAft>
              <a:buNone/>
            </a:pPr>
            <a:r>
              <a:rPr lang="en">
                <a:solidFill>
                  <a:srgbClr val="EFEFEF"/>
                </a:solidFill>
              </a:rPr>
              <a:t>“She’s among thousands of students who come to the United States with hopes of picking up what they can’t get back home: the idioms, the catchphrases – the slang.”</a:t>
            </a:r>
          </a:p>
          <a:p>
            <a:pPr lvl="0" rtl="0">
              <a:spcBef>
                <a:spcPts val="0"/>
              </a:spcBef>
              <a:buNone/>
            </a:pPr>
            <a:endParaRPr/>
          </a:p>
          <a:p>
            <a:pPr lvl="0">
              <a:spcBef>
                <a:spcPts val="0"/>
              </a:spcBef>
              <a:buNone/>
            </a:pPr>
            <a:r>
              <a:rPr lang="en" sz="1200">
                <a:solidFill>
                  <a:srgbClr val="FFFFFF"/>
                </a:solidFill>
                <a:latin typeface="Arial"/>
                <a:ea typeface="Arial"/>
                <a:cs typeface="Arial"/>
                <a:sym typeface="Arial"/>
              </a:rPr>
              <a:t>J., Huang. (2013, December 27). English learners demand slang; teachers try to keep up. Retrieved March 25, 2017, from http://www.scpr.org/blogs/multiamerican/2013/11/04/15109/english-language-learners-demand-slang-teachers-tr/?slide=3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Creative Use of Slang in the Classroom</a:t>
            </a:r>
          </a:p>
        </p:txBody>
      </p:sp>
      <p:sp>
        <p:nvSpPr>
          <p:cNvPr id="252" name="Shape 25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Slang can be used as a tool to promote learning in all students, whether ELL or native speakers.  It can also be used as a hook in order to motivate students who might otherwise be disengaged, or find language lessons to be unrelatable. </a:t>
            </a:r>
          </a:p>
          <a:p>
            <a:pPr lvl="0">
              <a:spcBef>
                <a:spcPts val="0"/>
              </a:spcBef>
              <a:buNone/>
            </a:pPr>
            <a:r>
              <a:rPr lang="en"/>
              <a:t>One resource for teachers that demonstrates the versatility of slang in the classroom is ‘</a:t>
            </a:r>
            <a:r>
              <a:rPr lang="en" u="sng">
                <a:solidFill>
                  <a:schemeClr val="hlink"/>
                </a:solidFill>
                <a:hlinkClick r:id="rId3"/>
              </a:rPr>
              <a:t>http://eslhiphop.com/</a:t>
            </a:r>
            <a:r>
              <a:rPr lang="en"/>
              <a:t>’, which: </a:t>
            </a:r>
          </a:p>
          <a:p>
            <a:pPr marL="457200" lvl="0" indent="-228600" rtl="0">
              <a:spcBef>
                <a:spcPts val="0"/>
              </a:spcBef>
            </a:pPr>
            <a:r>
              <a:rPr lang="en"/>
              <a:t>engages students through pop-culture music</a:t>
            </a:r>
          </a:p>
          <a:p>
            <a:pPr marL="457200" lvl="0" indent="-228600" rtl="0">
              <a:spcBef>
                <a:spcPts val="0"/>
              </a:spcBef>
            </a:pPr>
            <a:r>
              <a:rPr lang="en"/>
              <a:t>teaches students by dissecting pop-culture slang</a:t>
            </a:r>
          </a:p>
          <a:p>
            <a:pPr marL="457200" lvl="0" indent="-228600" rtl="0">
              <a:spcBef>
                <a:spcPts val="0"/>
              </a:spcBef>
            </a:pPr>
            <a:r>
              <a:rPr lang="en"/>
              <a:t>also focuses on grammar - not </a:t>
            </a:r>
            <a:r>
              <a:rPr lang="en" i="1"/>
              <a:t>just </a:t>
            </a:r>
            <a:r>
              <a:rPr lang="en"/>
              <a:t>for ESL students  </a:t>
            </a:r>
          </a:p>
          <a:p>
            <a:pPr lvl="0" algn="l">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t>Origins of Language</a:t>
            </a:r>
          </a:p>
        </p:txBody>
      </p:sp>
      <p:sp>
        <p:nvSpPr>
          <p:cNvPr id="73" name="Shape 73"/>
          <p:cNvSpPr txBox="1">
            <a:spLocks noGrp="1"/>
          </p:cNvSpPr>
          <p:nvPr>
            <p:ph type="body" idx="1"/>
          </p:nvPr>
        </p:nvSpPr>
        <p:spPr>
          <a:xfrm>
            <a:off x="311700" y="1389600"/>
            <a:ext cx="3849900" cy="3179400"/>
          </a:xfrm>
          <a:prstGeom prst="rect">
            <a:avLst/>
          </a:prstGeom>
        </p:spPr>
        <p:txBody>
          <a:bodyPr lIns="91425" tIns="91425" rIns="91425" bIns="91425" anchor="t" anchorCtr="0">
            <a:noAutofit/>
          </a:bodyPr>
          <a:lstStyle/>
          <a:p>
            <a:pPr marL="457200" lvl="0" indent="-342900" rtl="0">
              <a:spcBef>
                <a:spcPts val="0"/>
              </a:spcBef>
              <a:spcAft>
                <a:spcPts val="1000"/>
              </a:spcAft>
              <a:buSzPct val="100000"/>
            </a:pPr>
            <a:r>
              <a:rPr lang="en" sz="1800"/>
              <a:t>Earliest writing: 5000 years ago</a:t>
            </a:r>
          </a:p>
          <a:p>
            <a:pPr marL="457200" lvl="0" indent="-342900" rtl="0">
              <a:spcBef>
                <a:spcPts val="0"/>
              </a:spcBef>
              <a:spcAft>
                <a:spcPts val="1000"/>
              </a:spcAft>
              <a:buSzPct val="100000"/>
            </a:pPr>
            <a:r>
              <a:rPr lang="en" sz="1800"/>
              <a:t>Emergence of language: between 50,000 and 250,000 years ago</a:t>
            </a:r>
          </a:p>
          <a:p>
            <a:pPr marL="914400" lvl="1" indent="-342900">
              <a:spcBef>
                <a:spcPts val="0"/>
              </a:spcBef>
              <a:spcAft>
                <a:spcPts val="1000"/>
              </a:spcAft>
              <a:buSzPct val="100000"/>
            </a:pPr>
            <a:r>
              <a:rPr lang="en" sz="1800"/>
              <a:t>100,000 years ago = most common estimate</a:t>
            </a:r>
          </a:p>
        </p:txBody>
      </p:sp>
      <p:pic>
        <p:nvPicPr>
          <p:cNvPr id="74" name="Shape 74" descr="Image result for far side caveman class"/>
          <p:cNvPicPr preferRelativeResize="0"/>
          <p:nvPr/>
        </p:nvPicPr>
        <p:blipFill>
          <a:blip r:embed="rId3">
            <a:alphaModFix/>
          </a:blip>
          <a:stretch>
            <a:fillRect/>
          </a:stretch>
        </p:blipFill>
        <p:spPr>
          <a:xfrm>
            <a:off x="4380525" y="152400"/>
            <a:ext cx="3766708" cy="48386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Slang: Potentially Harmful</a:t>
            </a:r>
          </a:p>
        </p:txBody>
      </p:sp>
      <p:sp>
        <p:nvSpPr>
          <p:cNvPr id="258" name="Shape 25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50000"/>
              </a:lnSpc>
              <a:spcBef>
                <a:spcPts val="0"/>
              </a:spcBef>
              <a:spcAft>
                <a:spcPts val="0"/>
              </a:spcAft>
              <a:buNone/>
            </a:pPr>
            <a:r>
              <a:rPr lang="en"/>
              <a:t>According to Professor Lassiter at the University of Pennsylvania:</a:t>
            </a:r>
          </a:p>
          <a:p>
            <a:pPr lvl="0" rtl="0">
              <a:lnSpc>
                <a:spcPct val="150000"/>
              </a:lnSpc>
              <a:spcBef>
                <a:spcPts val="0"/>
              </a:spcBef>
              <a:spcAft>
                <a:spcPts val="0"/>
              </a:spcAft>
              <a:buNone/>
            </a:pPr>
            <a:endParaRPr/>
          </a:p>
          <a:p>
            <a:pPr lvl="0" rtl="0">
              <a:lnSpc>
                <a:spcPct val="150000"/>
              </a:lnSpc>
              <a:spcBef>
                <a:spcPts val="0"/>
              </a:spcBef>
              <a:spcAft>
                <a:spcPts val="0"/>
              </a:spcAft>
              <a:buNone/>
            </a:pPr>
            <a:r>
              <a:rPr lang="en"/>
              <a:t>"Admissions officers have...shared that a lot of the [admission] essays they're encountering now are deeply rooted in this technological culture of cut-off sentences where you're writing like you speak, [and] after the first few sentences, college admissions professionals toss them to the side."</a:t>
            </a:r>
          </a:p>
          <a:p>
            <a:pPr lvl="0" rtl="0">
              <a:lnSpc>
                <a:spcPct val="150000"/>
              </a:lnSpc>
              <a:spcBef>
                <a:spcPts val="0"/>
              </a:spcBef>
              <a:spcAft>
                <a:spcPts val="0"/>
              </a:spcAft>
              <a:buNone/>
            </a:pPr>
            <a:endParaRPr/>
          </a:p>
          <a:p>
            <a:pPr lvl="0">
              <a:spcBef>
                <a:spcPts val="0"/>
              </a:spcBef>
              <a:buNone/>
            </a:pPr>
            <a:r>
              <a:rPr lang="en" sz="1200">
                <a:solidFill>
                  <a:srgbClr val="FFFFFF"/>
                </a:solidFill>
                <a:latin typeface="Arial"/>
                <a:ea typeface="Arial"/>
                <a:cs typeface="Arial"/>
                <a:sym typeface="Arial"/>
              </a:rPr>
              <a:t>R., Lytle. (2011, June 13). How Slang Affects Students in the Classroom. Retrieved March 21, 2017, from https://www.usnews.com/education/high-schools/articles/2011/06/13/how-slang-affects-students-in-the-classroom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TL;DR Version</a:t>
            </a:r>
          </a:p>
        </p:txBody>
      </p:sp>
      <p:sp>
        <p:nvSpPr>
          <p:cNvPr id="264" name="Shape 26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Slang comprehension and use are a part of the Ontario curriculum</a:t>
            </a:r>
          </a:p>
          <a:p>
            <a:pPr marL="457200" lvl="0" indent="-228600" rtl="0">
              <a:spcBef>
                <a:spcPts val="0"/>
              </a:spcBef>
            </a:pPr>
            <a:r>
              <a:rPr lang="en"/>
              <a:t>Slang can be a contextually valuable tool inside of the classroom</a:t>
            </a:r>
          </a:p>
          <a:p>
            <a:pPr marL="457200" lvl="0" indent="-228600" rtl="0">
              <a:spcBef>
                <a:spcPts val="0"/>
              </a:spcBef>
            </a:pPr>
            <a:r>
              <a:rPr lang="en"/>
              <a:t>Problems arise when students are unable to distinguish between slang, and formal language - whether read, written or spoken</a:t>
            </a:r>
          </a:p>
          <a:p>
            <a:pPr marL="914400" lvl="1" indent="-228600" rtl="0">
              <a:spcBef>
                <a:spcPts val="0"/>
              </a:spcBef>
            </a:pPr>
            <a:r>
              <a:rPr lang="en"/>
              <a:t>Students should learn the rules of, and gain competence in using formal language before bending or breaking the rules</a:t>
            </a:r>
          </a:p>
          <a:p>
            <a:pPr marL="1371600" lvl="2" indent="-228600" rtl="0">
              <a:spcBef>
                <a:spcPts val="0"/>
              </a:spcBef>
            </a:pPr>
            <a:r>
              <a:rPr lang="en"/>
              <a:t>Manipulation of the rules should be deliberate, not from a place of ignorance and incompetence  </a:t>
            </a:r>
          </a:p>
          <a:p>
            <a:pPr marL="457200" lvl="0" indent="0" rtl="0">
              <a:spcBef>
                <a:spcPts val="0"/>
              </a:spcBef>
              <a:buNone/>
            </a:pPr>
            <a:endParaRPr/>
          </a:p>
          <a:p>
            <a:pPr lvl="0" rtl="0">
              <a:spcBef>
                <a:spcPts val="0"/>
              </a:spcBef>
              <a:buNone/>
            </a:pPr>
            <a:endParaRPr/>
          </a:p>
          <a:p>
            <a:pPr marL="0" lvl="0" indent="0" rtl="0">
              <a:spcBef>
                <a:spcPts val="0"/>
              </a:spcBef>
              <a:buNone/>
            </a:pPr>
            <a:endParaRPr/>
          </a:p>
          <a:p>
            <a:pPr marL="0" lvl="0" indent="0">
              <a:spcBef>
                <a:spcPts val="0"/>
              </a:spcBef>
              <a:buNone/>
            </a:pPr>
            <a:r>
              <a:rPr lang="en"/>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231737"/>
            <a:ext cx="8520600" cy="572700"/>
          </a:xfrm>
          <a:prstGeom prst="rect">
            <a:avLst/>
          </a:prstGeom>
        </p:spPr>
        <p:txBody>
          <a:bodyPr lIns="91425" tIns="91425" rIns="91425" bIns="91425" anchor="t" anchorCtr="0">
            <a:noAutofit/>
          </a:bodyPr>
          <a:lstStyle/>
          <a:p>
            <a:pPr lvl="0" rtl="0">
              <a:spcBef>
                <a:spcPts val="0"/>
              </a:spcBef>
              <a:buNone/>
            </a:pPr>
            <a:r>
              <a:rPr lang="en"/>
              <a:t>The Internet and Social Media!</a:t>
            </a:r>
          </a:p>
        </p:txBody>
      </p:sp>
      <p:sp>
        <p:nvSpPr>
          <p:cNvPr id="270" name="Shape 270"/>
          <p:cNvSpPr txBox="1">
            <a:spLocks noGrp="1"/>
          </p:cNvSpPr>
          <p:nvPr>
            <p:ph type="body" idx="1"/>
          </p:nvPr>
        </p:nvSpPr>
        <p:spPr>
          <a:xfrm>
            <a:off x="311700" y="950125"/>
            <a:ext cx="8520600" cy="34164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2400"/>
              <a:t>Where did we come from? Where will we go?</a:t>
            </a:r>
          </a:p>
          <a:p>
            <a:pPr lvl="0" rtl="0">
              <a:lnSpc>
                <a:spcPct val="100000"/>
              </a:lnSpc>
              <a:spcBef>
                <a:spcPts val="0"/>
              </a:spcBef>
              <a:spcAft>
                <a:spcPts val="0"/>
              </a:spcAft>
              <a:buNone/>
            </a:pPr>
            <a:r>
              <a:rPr lang="en" sz="2400"/>
              <a:t>1969: </a:t>
            </a:r>
          </a:p>
          <a:p>
            <a:pPr lvl="0" algn="ctr" rtl="0">
              <a:lnSpc>
                <a:spcPct val="100000"/>
              </a:lnSpc>
              <a:spcBef>
                <a:spcPts val="0"/>
              </a:spcBef>
              <a:spcAft>
                <a:spcPts val="0"/>
              </a:spcAft>
              <a:buNone/>
            </a:pPr>
            <a:endParaRPr sz="2400"/>
          </a:p>
        </p:txBody>
      </p:sp>
      <p:pic>
        <p:nvPicPr>
          <p:cNvPr id="271" name="Shape 271"/>
          <p:cNvPicPr preferRelativeResize="0"/>
          <p:nvPr/>
        </p:nvPicPr>
        <p:blipFill>
          <a:blip r:embed="rId3">
            <a:alphaModFix/>
          </a:blip>
          <a:stretch>
            <a:fillRect/>
          </a:stretch>
        </p:blipFill>
        <p:spPr>
          <a:xfrm>
            <a:off x="1534475" y="1635175"/>
            <a:ext cx="5908700" cy="34163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p:nvPr/>
        </p:nvSpPr>
        <p:spPr>
          <a:xfrm>
            <a:off x="7" y="289703"/>
            <a:ext cx="1317900" cy="853500"/>
          </a:xfrm>
          <a:prstGeom prst="rect">
            <a:avLst/>
          </a:prstGeom>
          <a:noFill/>
          <a:ln>
            <a:noFill/>
          </a:ln>
        </p:spPr>
        <p:txBody>
          <a:bodyPr lIns="91425" tIns="91425" rIns="91425" bIns="91425" anchor="t" anchorCtr="0">
            <a:noAutofit/>
          </a:bodyPr>
          <a:lstStyle/>
          <a:p>
            <a:pPr lvl="0">
              <a:spcBef>
                <a:spcPts val="0"/>
              </a:spcBef>
              <a:buNone/>
            </a:pPr>
            <a:r>
              <a:rPr lang="en" sz="2600">
                <a:solidFill>
                  <a:srgbClr val="B7B7B7"/>
                </a:solidFill>
                <a:latin typeface="Average"/>
                <a:ea typeface="Average"/>
                <a:cs typeface="Average"/>
                <a:sym typeface="Average"/>
              </a:rPr>
              <a:t>Today: This is a map of all the devices connected to the internet</a:t>
            </a:r>
          </a:p>
        </p:txBody>
      </p:sp>
      <p:pic>
        <p:nvPicPr>
          <p:cNvPr id="277" name="Shape 277"/>
          <p:cNvPicPr preferRelativeResize="0"/>
          <p:nvPr/>
        </p:nvPicPr>
        <p:blipFill>
          <a:blip r:embed="rId3">
            <a:alphaModFix/>
          </a:blip>
          <a:stretch>
            <a:fillRect/>
          </a:stretch>
        </p:blipFill>
        <p:spPr>
          <a:xfrm>
            <a:off x="1382900" y="218599"/>
            <a:ext cx="7394949" cy="4544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11700" y="149704"/>
            <a:ext cx="8520600" cy="572700"/>
          </a:xfrm>
          <a:prstGeom prst="rect">
            <a:avLst/>
          </a:prstGeom>
        </p:spPr>
        <p:txBody>
          <a:bodyPr lIns="91425" tIns="91425" rIns="91425" bIns="91425" anchor="t" anchorCtr="0">
            <a:noAutofit/>
          </a:bodyPr>
          <a:lstStyle/>
          <a:p>
            <a:pPr lvl="0">
              <a:spcBef>
                <a:spcPts val="0"/>
              </a:spcBef>
              <a:buNone/>
            </a:pPr>
            <a:r>
              <a:rPr lang="en"/>
              <a:t>Social Media is ever-growing and expanding!</a:t>
            </a:r>
          </a:p>
        </p:txBody>
      </p:sp>
      <p:sp>
        <p:nvSpPr>
          <p:cNvPr id="283" name="Shape 283"/>
          <p:cNvSpPr txBox="1">
            <a:spLocks noGrp="1"/>
          </p:cNvSpPr>
          <p:nvPr>
            <p:ph type="body" idx="1"/>
          </p:nvPr>
        </p:nvSpPr>
        <p:spPr>
          <a:xfrm>
            <a:off x="246073" y="722405"/>
            <a:ext cx="8520600" cy="3416400"/>
          </a:xfrm>
          <a:prstGeom prst="rect">
            <a:avLst/>
          </a:prstGeom>
        </p:spPr>
        <p:txBody>
          <a:bodyPr lIns="91425" tIns="91425" rIns="91425" bIns="91425" anchor="t" anchorCtr="0">
            <a:noAutofit/>
          </a:bodyPr>
          <a:lstStyle/>
          <a:p>
            <a:pPr lvl="0">
              <a:lnSpc>
                <a:spcPct val="100000"/>
              </a:lnSpc>
              <a:spcBef>
                <a:spcPts val="0"/>
              </a:spcBef>
              <a:buNone/>
            </a:pPr>
            <a:r>
              <a:rPr lang="en"/>
              <a:t>How do we define social media? </a:t>
            </a:r>
          </a:p>
          <a:p>
            <a:pPr lvl="0" rtl="0">
              <a:lnSpc>
                <a:spcPct val="100000"/>
              </a:lnSpc>
              <a:spcBef>
                <a:spcPts val="0"/>
              </a:spcBef>
              <a:buNone/>
            </a:pPr>
            <a:r>
              <a:rPr lang="en"/>
              <a:t>“Social media is the collective of online communications channels dedicated to community-based input, interaction, content-sharing and collaboration.” </a:t>
            </a:r>
          </a:p>
          <a:p>
            <a:pPr lvl="0">
              <a:lnSpc>
                <a:spcPct val="100000"/>
              </a:lnSpc>
              <a:spcBef>
                <a:spcPts val="0"/>
              </a:spcBef>
              <a:buNone/>
            </a:pPr>
            <a:r>
              <a:rPr lang="en"/>
              <a:t>We all probably know, or most likely are on, a social media platform! Facebook, Skype, Snapchat, Linkedin, Twitter and even if you think you are not, Blackboard and Prof. Fleming’s Blog are all consider ‘social media’ because it allows people to connect and to share</a:t>
            </a:r>
          </a:p>
          <a:p>
            <a:pPr lvl="0">
              <a:spcBef>
                <a:spcPts val="0"/>
              </a:spcBef>
              <a:buNone/>
            </a:pPr>
            <a:r>
              <a:rPr lang="en" sz="1100">
                <a:solidFill>
                  <a:srgbClr val="FFFFFF"/>
                </a:solidFill>
                <a:latin typeface="Arial"/>
                <a:ea typeface="Arial"/>
                <a:cs typeface="Arial"/>
                <a:sym typeface="Arial"/>
              </a:rPr>
              <a:t>Rouse, M. (2016, September). What is Social Media? Retrieved March 20, 2017, from http://whatis.techtarget.com/definition/social-media</a:t>
            </a:r>
          </a:p>
        </p:txBody>
      </p:sp>
      <p:pic>
        <p:nvPicPr>
          <p:cNvPr id="284" name="Shape 284"/>
          <p:cNvPicPr preferRelativeResize="0"/>
          <p:nvPr/>
        </p:nvPicPr>
        <p:blipFill>
          <a:blip r:embed="rId3">
            <a:alphaModFix/>
          </a:blip>
          <a:stretch>
            <a:fillRect/>
          </a:stretch>
        </p:blipFill>
        <p:spPr>
          <a:xfrm>
            <a:off x="486736" y="3811500"/>
            <a:ext cx="8039274" cy="1332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Social Media is Impacting the World</a:t>
            </a:r>
          </a:p>
        </p:txBody>
      </p:sp>
      <p:sp>
        <p:nvSpPr>
          <p:cNvPr id="290" name="Shape 290"/>
          <p:cNvSpPr txBox="1">
            <a:spLocks noGrp="1"/>
          </p:cNvSpPr>
          <p:nvPr>
            <p:ph type="body" idx="1"/>
          </p:nvPr>
        </p:nvSpPr>
        <p:spPr>
          <a:xfrm>
            <a:off x="404663" y="1094289"/>
            <a:ext cx="8520600" cy="3773100"/>
          </a:xfrm>
          <a:prstGeom prst="rect">
            <a:avLst/>
          </a:prstGeom>
        </p:spPr>
        <p:txBody>
          <a:bodyPr lIns="91425" tIns="91425" rIns="91425" bIns="91425" anchor="t" anchorCtr="0">
            <a:noAutofit/>
          </a:bodyPr>
          <a:lstStyle/>
          <a:p>
            <a:pPr lvl="0">
              <a:spcBef>
                <a:spcPts val="0"/>
              </a:spcBef>
              <a:buNone/>
            </a:pPr>
            <a:r>
              <a:rPr lang="en" sz="1600"/>
              <a:t>I don’t need to convince you that Social Media is important. </a:t>
            </a:r>
          </a:p>
          <a:p>
            <a:pPr lvl="0">
              <a:spcBef>
                <a:spcPts val="0"/>
              </a:spcBef>
              <a:buNone/>
            </a:pPr>
            <a:r>
              <a:rPr lang="en" sz="1600"/>
              <a:t>9 out of 10 teenagers have at least one social media account</a:t>
            </a:r>
          </a:p>
          <a:p>
            <a:pPr lvl="0">
              <a:spcBef>
                <a:spcPts val="0"/>
              </a:spcBef>
              <a:buNone/>
            </a:pPr>
            <a:r>
              <a:rPr lang="en" sz="1600"/>
              <a:t>“Forty-five per cent of eight to 11 year olds use social networking sites. For the eight to 11 year olds we found that the top four sites were YouTube, Moshi Monsters, Club Penguin and Facebook, with the most popular activities being playing games, private messaging, posting comments and posting their own status updates. In other words, they ‘like’, they post, they share just the same as their older counterparts. And they value it, very much. In fact, the proportion of eight to nine year olds who rated the internet as ‘very important’ had doubled since 2009” </a:t>
            </a:r>
          </a:p>
          <a:p>
            <a:pPr lvl="0">
              <a:spcBef>
                <a:spcPts val="0"/>
              </a:spcBef>
              <a:buNone/>
            </a:pPr>
            <a:r>
              <a:rPr lang="en" sz="1100">
                <a:solidFill>
                  <a:srgbClr val="FFFFFF"/>
                </a:solidFill>
              </a:rPr>
              <a:t>Hughes, B. (2016, April 01). How Social Media is Reshaping Today's Education System. Retrieved March 20, 2017, from https://www.entrepreneur.com/article/273044 </a:t>
            </a:r>
          </a:p>
          <a:p>
            <a:pPr lvl="0">
              <a:spcBef>
                <a:spcPts val="0"/>
              </a:spcBef>
              <a:buNone/>
            </a:pPr>
            <a:r>
              <a:rPr lang="en" sz="1050">
                <a:solidFill>
                  <a:srgbClr val="FFFFFF"/>
                </a:solidFill>
                <a:latin typeface="Arial"/>
                <a:ea typeface="Arial"/>
                <a:cs typeface="Arial"/>
                <a:sym typeface="Arial"/>
              </a:rPr>
              <a:t>Kids online: The statistics. (n.d.). Retrieved March 20, 2017, from http://www.kidsmatter.edu.au/health-and-community/enewsletter/kids-online-statistics</a:t>
            </a:r>
          </a:p>
        </p:txBody>
      </p:sp>
      <p:pic>
        <p:nvPicPr>
          <p:cNvPr id="291" name="Shape 291"/>
          <p:cNvPicPr preferRelativeResize="0"/>
          <p:nvPr/>
        </p:nvPicPr>
        <p:blipFill>
          <a:blip r:embed="rId3">
            <a:alphaModFix/>
          </a:blip>
          <a:stretch>
            <a:fillRect/>
          </a:stretch>
        </p:blipFill>
        <p:spPr>
          <a:xfrm>
            <a:off x="6464043" y="125225"/>
            <a:ext cx="1870550" cy="1972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Canadian Stats for Social Media:</a:t>
            </a:r>
          </a:p>
        </p:txBody>
      </p:sp>
      <p:sp>
        <p:nvSpPr>
          <p:cNvPr id="297" name="Shape 2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WeAreSocial did a survey review of many countries and their use of social media, they worked with the GlobalWebIndex, and statistic government agencies in each country, to come up with the growth changes and uses of social media through the population. </a:t>
            </a:r>
          </a:p>
          <a:p>
            <a:pPr lvl="0">
              <a:spcBef>
                <a:spcPts val="0"/>
              </a:spcBef>
              <a:buNone/>
            </a:pPr>
            <a:r>
              <a:rPr lang="en"/>
              <a:t>The following pictures show the growth and population of Canadians who use social media:</a:t>
            </a: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sz="1200">
                <a:solidFill>
                  <a:srgbClr val="FFFFFF"/>
                </a:solidFill>
              </a:rPr>
              <a:t>Rosabel, D. (2016, January 27). Digital in 2016. Retrieved March 23, 2017, from http://wearesocial.com/sg/special-reports/digital-2016</a:t>
            </a:r>
          </a:p>
        </p:txBody>
      </p:sp>
      <p:pic>
        <p:nvPicPr>
          <p:cNvPr id="298" name="Shape 298"/>
          <p:cNvPicPr preferRelativeResize="0"/>
          <p:nvPr/>
        </p:nvPicPr>
        <p:blipFill>
          <a:blip r:embed="rId3">
            <a:alphaModFix/>
          </a:blip>
          <a:stretch>
            <a:fillRect/>
          </a:stretch>
        </p:blipFill>
        <p:spPr>
          <a:xfrm>
            <a:off x="1266048" y="3050350"/>
            <a:ext cx="6428697" cy="1116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Shape 303"/>
          <p:cNvPicPr preferRelativeResize="0"/>
          <p:nvPr/>
        </p:nvPicPr>
        <p:blipFill>
          <a:blip r:embed="rId3">
            <a:alphaModFix/>
          </a:blip>
          <a:stretch>
            <a:fillRect/>
          </a:stretch>
        </p:blipFill>
        <p:spPr>
          <a:xfrm>
            <a:off x="1068788" y="190025"/>
            <a:ext cx="7006399" cy="47634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p:cNvPicPr preferRelativeResize="0"/>
          <p:nvPr/>
        </p:nvPicPr>
        <p:blipFill>
          <a:blip r:embed="rId3">
            <a:alphaModFix/>
          </a:blip>
          <a:stretch>
            <a:fillRect/>
          </a:stretch>
        </p:blipFill>
        <p:spPr>
          <a:xfrm>
            <a:off x="863357" y="114062"/>
            <a:ext cx="7290775" cy="49153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p:cNvPicPr preferRelativeResize="0"/>
          <p:nvPr/>
        </p:nvPicPr>
        <p:blipFill>
          <a:blip r:embed="rId3">
            <a:alphaModFix/>
          </a:blip>
          <a:stretch>
            <a:fillRect/>
          </a:stretch>
        </p:blipFill>
        <p:spPr>
          <a:xfrm>
            <a:off x="1395578" y="186950"/>
            <a:ext cx="6352849" cy="476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57750" y="108350"/>
            <a:ext cx="8428500" cy="755700"/>
          </a:xfrm>
          <a:prstGeom prst="rect">
            <a:avLst/>
          </a:prstGeom>
        </p:spPr>
        <p:txBody>
          <a:bodyPr lIns="91425" tIns="91425" rIns="91425" bIns="91425" anchor="b" anchorCtr="0">
            <a:noAutofit/>
          </a:bodyPr>
          <a:lstStyle/>
          <a:p>
            <a:pPr lvl="0" algn="ctr">
              <a:spcBef>
                <a:spcPts val="0"/>
              </a:spcBef>
              <a:buNone/>
            </a:pPr>
            <a:r>
              <a:rPr lang="en"/>
              <a:t>Beliefs about the origins of language before the modern period</a:t>
            </a:r>
          </a:p>
        </p:txBody>
      </p:sp>
      <p:pic>
        <p:nvPicPr>
          <p:cNvPr id="80" name="Shape 80" descr="Image result for plato cave"/>
          <p:cNvPicPr preferRelativeResize="0"/>
          <p:nvPr/>
        </p:nvPicPr>
        <p:blipFill>
          <a:blip r:embed="rId3">
            <a:alphaModFix/>
          </a:blip>
          <a:stretch>
            <a:fillRect/>
          </a:stretch>
        </p:blipFill>
        <p:spPr>
          <a:xfrm>
            <a:off x="142650" y="998848"/>
            <a:ext cx="3396525" cy="1915052"/>
          </a:xfrm>
          <a:prstGeom prst="rect">
            <a:avLst/>
          </a:prstGeom>
          <a:noFill/>
          <a:ln>
            <a:noFill/>
          </a:ln>
        </p:spPr>
      </p:pic>
      <p:pic>
        <p:nvPicPr>
          <p:cNvPr id="81" name="Shape 81" descr="Image result for adam naming the beasts"/>
          <p:cNvPicPr preferRelativeResize="0"/>
          <p:nvPr/>
        </p:nvPicPr>
        <p:blipFill>
          <a:blip r:embed="rId4">
            <a:alphaModFix/>
          </a:blip>
          <a:stretch>
            <a:fillRect/>
          </a:stretch>
        </p:blipFill>
        <p:spPr>
          <a:xfrm>
            <a:off x="142650" y="3022875"/>
            <a:ext cx="3396525" cy="1940875"/>
          </a:xfrm>
          <a:prstGeom prst="rect">
            <a:avLst/>
          </a:prstGeom>
          <a:noFill/>
          <a:ln>
            <a:noFill/>
          </a:ln>
        </p:spPr>
      </p:pic>
      <p:pic>
        <p:nvPicPr>
          <p:cNvPr id="82" name="Shape 82" descr="Image result for tower of babel"/>
          <p:cNvPicPr preferRelativeResize="0"/>
          <p:nvPr/>
        </p:nvPicPr>
        <p:blipFill>
          <a:blip r:embed="rId5">
            <a:alphaModFix/>
          </a:blip>
          <a:stretch>
            <a:fillRect/>
          </a:stretch>
        </p:blipFill>
        <p:spPr>
          <a:xfrm>
            <a:off x="3691575" y="1016450"/>
            <a:ext cx="5127603" cy="397464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Shape 318"/>
          <p:cNvPicPr preferRelativeResize="0"/>
          <p:nvPr/>
        </p:nvPicPr>
        <p:blipFill>
          <a:blip r:embed="rId3">
            <a:alphaModFix/>
          </a:blip>
          <a:stretch>
            <a:fillRect/>
          </a:stretch>
        </p:blipFill>
        <p:spPr>
          <a:xfrm>
            <a:off x="1003171" y="76200"/>
            <a:ext cx="7137650" cy="49910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Shape 323"/>
          <p:cNvPicPr preferRelativeResize="0"/>
          <p:nvPr/>
        </p:nvPicPr>
        <p:blipFill>
          <a:blip r:embed="rId3">
            <a:alphaModFix/>
          </a:blip>
          <a:stretch>
            <a:fillRect/>
          </a:stretch>
        </p:blipFill>
        <p:spPr>
          <a:xfrm>
            <a:off x="1038725" y="76200"/>
            <a:ext cx="7066550" cy="49910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11700" y="122359"/>
            <a:ext cx="8520600" cy="572700"/>
          </a:xfrm>
          <a:prstGeom prst="rect">
            <a:avLst/>
          </a:prstGeom>
        </p:spPr>
        <p:txBody>
          <a:bodyPr lIns="91425" tIns="91425" rIns="91425" bIns="91425" anchor="t" anchorCtr="0">
            <a:noAutofit/>
          </a:bodyPr>
          <a:lstStyle/>
          <a:p>
            <a:pPr lvl="0">
              <a:spcBef>
                <a:spcPts val="0"/>
              </a:spcBef>
              <a:buNone/>
            </a:pPr>
            <a:r>
              <a:rPr lang="en"/>
              <a:t>Brief History of Social Media</a:t>
            </a:r>
          </a:p>
        </p:txBody>
      </p:sp>
      <p:sp>
        <p:nvSpPr>
          <p:cNvPr id="329" name="Shape 329"/>
          <p:cNvSpPr txBox="1">
            <a:spLocks noGrp="1"/>
          </p:cNvSpPr>
          <p:nvPr>
            <p:ph type="body" idx="1"/>
          </p:nvPr>
        </p:nvSpPr>
        <p:spPr>
          <a:xfrm>
            <a:off x="311700" y="695050"/>
            <a:ext cx="5568900" cy="3416400"/>
          </a:xfrm>
          <a:prstGeom prst="rect">
            <a:avLst/>
          </a:prstGeom>
        </p:spPr>
        <p:txBody>
          <a:bodyPr lIns="91425" tIns="91425" rIns="91425" bIns="91425" anchor="t" anchorCtr="0">
            <a:noAutofit/>
          </a:bodyPr>
          <a:lstStyle/>
          <a:p>
            <a:pPr marL="457200" lvl="0" indent="-311150" rtl="0">
              <a:spcBef>
                <a:spcPts val="0"/>
              </a:spcBef>
              <a:buSzPct val="100000"/>
            </a:pPr>
            <a:r>
              <a:rPr lang="en" sz="1300"/>
              <a:t>The real beginnings started with the old snail mail to send letters</a:t>
            </a:r>
          </a:p>
          <a:p>
            <a:pPr marL="457200" lvl="0" indent="-311150" rtl="0">
              <a:spcBef>
                <a:spcPts val="0"/>
              </a:spcBef>
              <a:buSzPct val="100000"/>
            </a:pPr>
            <a:r>
              <a:rPr lang="en" sz="1300"/>
              <a:t>Started in Britain with SixDegrees.com (which was a networking sites to see who you were connected to, nonmembers could accept their relationship, first to be able to create profiles and search for other members)</a:t>
            </a:r>
          </a:p>
          <a:p>
            <a:pPr marL="457200" lvl="0" indent="-311150" rtl="0">
              <a:spcBef>
                <a:spcPts val="0"/>
              </a:spcBef>
              <a:buSzPct val="100000"/>
            </a:pPr>
            <a:r>
              <a:rPr lang="en" sz="1300"/>
              <a:t>After, many different sites followed this but with specific members in mind</a:t>
            </a:r>
          </a:p>
          <a:p>
            <a:pPr marL="457200" lvl="0" indent="-311150" rtl="0">
              <a:spcBef>
                <a:spcPts val="0"/>
              </a:spcBef>
              <a:buSzPct val="100000"/>
            </a:pPr>
            <a:r>
              <a:rPr lang="en" sz="1300"/>
              <a:t>Next Ryze, which was taken over by Tribe.net but we now use LinkedIn (for business)</a:t>
            </a:r>
          </a:p>
          <a:p>
            <a:pPr marL="457200" lvl="0" indent="-311150" rtl="0">
              <a:spcBef>
                <a:spcPts val="0"/>
              </a:spcBef>
              <a:buSzPct val="100000"/>
            </a:pPr>
            <a:r>
              <a:rPr lang="en" sz="1300"/>
              <a:t>Next was the rise of meeting sites (Match.com and Friendster.com)</a:t>
            </a:r>
          </a:p>
          <a:p>
            <a:pPr marL="457200" lvl="0" indent="-311150" rtl="0">
              <a:spcBef>
                <a:spcPts val="0"/>
              </a:spcBef>
              <a:buSzPct val="100000"/>
            </a:pPr>
            <a:r>
              <a:rPr lang="en" sz="1300"/>
              <a:t>2003: The Social Media Boom! (Everything from interest-sites, traveling sites and religious affiliates, many have came and failed but others have survived)</a:t>
            </a:r>
          </a:p>
          <a:p>
            <a:pPr marL="457200" lvl="0" indent="-311150" rtl="0">
              <a:spcBef>
                <a:spcPts val="0"/>
              </a:spcBef>
              <a:buSzPct val="100000"/>
            </a:pPr>
            <a:r>
              <a:rPr lang="en" sz="1300"/>
              <a:t>MySpace was the first to be able to reach a large audience across the world</a:t>
            </a:r>
          </a:p>
          <a:p>
            <a:pPr lvl="0" rtl="0">
              <a:spcBef>
                <a:spcPts val="0"/>
              </a:spcBef>
              <a:buNone/>
            </a:pPr>
            <a:r>
              <a:rPr lang="en" sz="1050">
                <a:solidFill>
                  <a:srgbClr val="FFFFFF"/>
                </a:solidFill>
                <a:latin typeface="Arial"/>
                <a:ea typeface="Arial"/>
                <a:cs typeface="Arial"/>
                <a:sym typeface="Arial"/>
              </a:rPr>
              <a:t>Boyd, D. M., &amp; Ellison, N. B. (2007, December 17). Social Network Sites: Definition, History, and Scholarship. Retrieved March 22, 2017, from http://onlinelibrary.wiley.com/doi/10.1111/j.1083-6101.2007.00393.x/full</a:t>
            </a:r>
          </a:p>
        </p:txBody>
      </p:sp>
      <p:pic>
        <p:nvPicPr>
          <p:cNvPr id="330" name="Shape 330"/>
          <p:cNvPicPr preferRelativeResize="0"/>
          <p:nvPr/>
        </p:nvPicPr>
        <p:blipFill>
          <a:blip r:embed="rId3">
            <a:alphaModFix/>
          </a:blip>
          <a:stretch>
            <a:fillRect/>
          </a:stretch>
        </p:blipFill>
        <p:spPr>
          <a:xfrm>
            <a:off x="5880449" y="0"/>
            <a:ext cx="2951849" cy="51435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218727" y="460925"/>
            <a:ext cx="1618799" cy="572700"/>
          </a:xfrm>
          <a:prstGeom prst="rect">
            <a:avLst/>
          </a:prstGeom>
        </p:spPr>
        <p:txBody>
          <a:bodyPr lIns="91425" tIns="91425" rIns="91425" bIns="91425" anchor="t" anchorCtr="0">
            <a:noAutofit/>
          </a:bodyPr>
          <a:lstStyle/>
          <a:p>
            <a:pPr lvl="0">
              <a:spcBef>
                <a:spcPts val="0"/>
              </a:spcBef>
              <a:buNone/>
            </a:pPr>
            <a:r>
              <a:rPr lang="en" sz="3400"/>
              <a:t>DANGER! </a:t>
            </a:r>
          </a:p>
        </p:txBody>
      </p:sp>
      <p:sp>
        <p:nvSpPr>
          <p:cNvPr id="336" name="Shape 336"/>
          <p:cNvSpPr txBox="1">
            <a:spLocks noGrp="1"/>
          </p:cNvSpPr>
          <p:nvPr>
            <p:ph type="body" idx="1"/>
          </p:nvPr>
        </p:nvSpPr>
        <p:spPr>
          <a:xfrm>
            <a:off x="1925050" y="137225"/>
            <a:ext cx="7115100" cy="896400"/>
          </a:xfrm>
          <a:prstGeom prst="rect">
            <a:avLst/>
          </a:prstGeom>
        </p:spPr>
        <p:txBody>
          <a:bodyPr lIns="91425" tIns="91425" rIns="91425" bIns="91425" anchor="t" anchorCtr="0">
            <a:noAutofit/>
          </a:bodyPr>
          <a:lstStyle/>
          <a:p>
            <a:pPr lvl="0">
              <a:spcBef>
                <a:spcPts val="0"/>
              </a:spcBef>
              <a:buNone/>
            </a:pPr>
            <a:r>
              <a:rPr lang="en" sz="1700"/>
              <a:t>Before you decide to throw social media into your classroom, be sure to first talk to your students about the dangers of being online and the severity of cyberbullying. There is no one way to talk about it, but there are a lot of resources out there to help you with your own diverse classroom.</a:t>
            </a:r>
          </a:p>
          <a:p>
            <a:pPr lvl="0">
              <a:spcBef>
                <a:spcPts val="0"/>
              </a:spcBef>
              <a:buNone/>
            </a:pPr>
            <a:endParaRPr/>
          </a:p>
          <a:p>
            <a:pPr lvl="0">
              <a:spcBef>
                <a:spcPts val="0"/>
              </a:spcBef>
              <a:buNone/>
            </a:pPr>
            <a:endParaRPr/>
          </a:p>
        </p:txBody>
      </p:sp>
      <p:pic>
        <p:nvPicPr>
          <p:cNvPr id="337" name="Shape 337"/>
          <p:cNvPicPr preferRelativeResize="0"/>
          <p:nvPr/>
        </p:nvPicPr>
        <p:blipFill>
          <a:blip r:embed="rId3">
            <a:alphaModFix/>
          </a:blip>
          <a:stretch>
            <a:fillRect/>
          </a:stretch>
        </p:blipFill>
        <p:spPr>
          <a:xfrm>
            <a:off x="2824445" y="1512844"/>
            <a:ext cx="2484700" cy="3515825"/>
          </a:xfrm>
          <a:prstGeom prst="rect">
            <a:avLst/>
          </a:prstGeom>
          <a:noFill/>
          <a:ln>
            <a:noFill/>
          </a:ln>
        </p:spPr>
      </p:pic>
      <p:pic>
        <p:nvPicPr>
          <p:cNvPr id="338" name="Shape 338"/>
          <p:cNvPicPr preferRelativeResize="0"/>
          <p:nvPr/>
        </p:nvPicPr>
        <p:blipFill>
          <a:blip r:embed="rId4">
            <a:alphaModFix/>
          </a:blip>
          <a:stretch>
            <a:fillRect/>
          </a:stretch>
        </p:blipFill>
        <p:spPr>
          <a:xfrm>
            <a:off x="100067" y="1512838"/>
            <a:ext cx="2636876" cy="3515825"/>
          </a:xfrm>
          <a:prstGeom prst="rect">
            <a:avLst/>
          </a:prstGeom>
          <a:noFill/>
          <a:ln>
            <a:noFill/>
          </a:ln>
        </p:spPr>
      </p:pic>
      <p:pic>
        <p:nvPicPr>
          <p:cNvPr id="339" name="Shape 339"/>
          <p:cNvPicPr preferRelativeResize="0"/>
          <p:nvPr/>
        </p:nvPicPr>
        <p:blipFill>
          <a:blip r:embed="rId5">
            <a:alphaModFix/>
          </a:blip>
          <a:stretch>
            <a:fillRect/>
          </a:stretch>
        </p:blipFill>
        <p:spPr>
          <a:xfrm>
            <a:off x="5396648" y="2160219"/>
            <a:ext cx="3548750" cy="25238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311700" y="215331"/>
            <a:ext cx="8520600" cy="572700"/>
          </a:xfrm>
          <a:prstGeom prst="rect">
            <a:avLst/>
          </a:prstGeom>
        </p:spPr>
        <p:txBody>
          <a:bodyPr lIns="91425" tIns="91425" rIns="91425" bIns="91425" anchor="t" anchorCtr="0">
            <a:noAutofit/>
          </a:bodyPr>
          <a:lstStyle/>
          <a:p>
            <a:pPr lvl="0">
              <a:spcBef>
                <a:spcPts val="0"/>
              </a:spcBef>
              <a:buNone/>
            </a:pPr>
            <a:r>
              <a:rPr lang="en"/>
              <a:t>Social Media Language</a:t>
            </a:r>
          </a:p>
        </p:txBody>
      </p:sp>
      <p:sp>
        <p:nvSpPr>
          <p:cNvPr id="345" name="Shape 345"/>
          <p:cNvSpPr txBox="1">
            <a:spLocks noGrp="1"/>
          </p:cNvSpPr>
          <p:nvPr>
            <p:ph type="body" idx="1"/>
          </p:nvPr>
        </p:nvSpPr>
        <p:spPr>
          <a:xfrm>
            <a:off x="3177427" y="863550"/>
            <a:ext cx="5764200" cy="3416400"/>
          </a:xfrm>
          <a:prstGeom prst="rect">
            <a:avLst/>
          </a:prstGeom>
        </p:spPr>
        <p:txBody>
          <a:bodyPr lIns="91425" tIns="91425" rIns="91425" bIns="91425" anchor="t" anchorCtr="0">
            <a:noAutofit/>
          </a:bodyPr>
          <a:lstStyle/>
          <a:p>
            <a:pPr lvl="0">
              <a:spcBef>
                <a:spcPts val="0"/>
              </a:spcBef>
              <a:buNone/>
            </a:pPr>
            <a:r>
              <a:rPr lang="en"/>
              <a:t>Shorter character counts and shorter time to read, means users have to shorten their words to get their point across</a:t>
            </a:r>
          </a:p>
          <a:p>
            <a:pPr lvl="0">
              <a:spcBef>
                <a:spcPts val="0"/>
              </a:spcBef>
              <a:buNone/>
            </a:pPr>
            <a:r>
              <a:rPr lang="en"/>
              <a:t>“social media is an emotion-rich language… various sentiment related expressions, such as emoticons (“:d”, “X- 8”), interjections (“bwahaha”, “brrrr”), acronyms (“lol”, “lmao”), etc.,”</a:t>
            </a:r>
          </a:p>
          <a:p>
            <a:pPr lvl="0">
              <a:spcBef>
                <a:spcPts val="0"/>
              </a:spcBef>
              <a:buNone/>
            </a:pPr>
            <a:r>
              <a:rPr lang="en"/>
              <a:t>People spell words wrong both on purpose and not on purpose, but more and more words are added to the dictionary that social media users have created to get their point across faster</a:t>
            </a:r>
          </a:p>
        </p:txBody>
      </p:sp>
      <p:pic>
        <p:nvPicPr>
          <p:cNvPr id="346" name="Shape 346"/>
          <p:cNvPicPr preferRelativeResize="0"/>
          <p:nvPr/>
        </p:nvPicPr>
        <p:blipFill>
          <a:blip r:embed="rId3">
            <a:alphaModFix/>
          </a:blip>
          <a:stretch>
            <a:fillRect/>
          </a:stretch>
        </p:blipFill>
        <p:spPr>
          <a:xfrm>
            <a:off x="311706" y="1442329"/>
            <a:ext cx="2581999" cy="2581999"/>
          </a:xfrm>
          <a:prstGeom prst="rect">
            <a:avLst/>
          </a:prstGeom>
          <a:noFill/>
          <a:ln>
            <a:noFill/>
          </a:ln>
        </p:spPr>
      </p:pic>
      <p:sp>
        <p:nvSpPr>
          <p:cNvPr id="347" name="Shape 347"/>
          <p:cNvSpPr txBox="1"/>
          <p:nvPr/>
        </p:nvSpPr>
        <p:spPr>
          <a:xfrm>
            <a:off x="181500" y="4678640"/>
            <a:ext cx="8962500" cy="7986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050">
                <a:solidFill>
                  <a:schemeClr val="dk1"/>
                </a:solidFill>
              </a:rPr>
              <a:t>Lui, F., Weng, F., &amp; Jiang, X. (2012). Proceedings of the 50th Annual Meeting of the Association for Computational Linguistics. </a:t>
            </a:r>
            <a:r>
              <a:rPr lang="en" sz="1050" i="1">
                <a:solidFill>
                  <a:schemeClr val="dk1"/>
                </a:solidFill>
              </a:rPr>
              <a:t>A Broad-Coverage Normalization System for Social Media Language,</a:t>
            </a:r>
            <a:r>
              <a:rPr lang="en" sz="1050">
                <a:solidFill>
                  <a:schemeClr val="dk1"/>
                </a:solidFill>
              </a:rPr>
              <a:t> 1035-1044. Retrieved March 22, 2017, from http://www.anthology.aclweb.org/P/P12/P12-1109.pdf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Emoji’s: What are they? </a:t>
            </a:r>
          </a:p>
        </p:txBody>
      </p:sp>
      <p:sp>
        <p:nvSpPr>
          <p:cNvPr id="353" name="Shape 353"/>
          <p:cNvSpPr txBox="1">
            <a:spLocks noGrp="1"/>
          </p:cNvSpPr>
          <p:nvPr>
            <p:ph type="body" idx="1"/>
          </p:nvPr>
        </p:nvSpPr>
        <p:spPr>
          <a:xfrm>
            <a:off x="311700" y="1017725"/>
            <a:ext cx="8520600" cy="3416400"/>
          </a:xfrm>
          <a:prstGeom prst="rect">
            <a:avLst/>
          </a:prstGeom>
        </p:spPr>
        <p:txBody>
          <a:bodyPr lIns="91425" tIns="91425" rIns="91425" bIns="91425" anchor="t" anchorCtr="0">
            <a:noAutofit/>
          </a:bodyPr>
          <a:lstStyle/>
          <a:p>
            <a:pPr lvl="0">
              <a:spcBef>
                <a:spcPts val="0"/>
              </a:spcBef>
              <a:buNone/>
            </a:pPr>
            <a:r>
              <a:rPr lang="en">
                <a:solidFill>
                  <a:srgbClr val="CCCCCC"/>
                </a:solidFill>
              </a:rPr>
              <a:t>Japanese for emotion and picture! “any of various small images, symbols, or icons used in text fields in electronic communication (as in text messages, e-mail, and social media) to express the emotional attitude of the writer, convey information succinctly, communicate a message playfully without using words, etc.” </a:t>
            </a:r>
          </a:p>
          <a:p>
            <a:pPr lvl="0">
              <a:spcBef>
                <a:spcPts val="0"/>
              </a:spcBef>
              <a:buNone/>
            </a:pPr>
            <a:endParaRPr>
              <a:solidFill>
                <a:srgbClr val="CCCCCC"/>
              </a:solidFill>
            </a:endParaRPr>
          </a:p>
          <a:p>
            <a:pPr lvl="0">
              <a:spcBef>
                <a:spcPts val="0"/>
              </a:spcBef>
              <a:buNone/>
            </a:pPr>
            <a:endParaRPr>
              <a:solidFill>
                <a:srgbClr val="CCCCCC"/>
              </a:solidFill>
            </a:endParaRPr>
          </a:p>
          <a:p>
            <a:pPr lvl="0">
              <a:spcBef>
                <a:spcPts val="0"/>
              </a:spcBef>
              <a:buNone/>
            </a:pPr>
            <a:endParaRPr>
              <a:solidFill>
                <a:srgbClr val="CCCCCC"/>
              </a:solidFill>
            </a:endParaRPr>
          </a:p>
          <a:p>
            <a:pPr lvl="0">
              <a:spcBef>
                <a:spcPts val="0"/>
              </a:spcBef>
              <a:buNone/>
            </a:pPr>
            <a:r>
              <a:rPr lang="en"/>
              <a:t>Emoji dictionary: https://emojidictionary.emojifoundation.com/</a:t>
            </a:r>
          </a:p>
          <a:p>
            <a:pPr lvl="0">
              <a:spcBef>
                <a:spcPts val="0"/>
              </a:spcBef>
              <a:buNone/>
            </a:pPr>
            <a:r>
              <a:rPr lang="en" sz="1050">
                <a:solidFill>
                  <a:srgbClr val="FFFFFF"/>
                </a:solidFill>
                <a:latin typeface="Arial"/>
                <a:ea typeface="Arial"/>
                <a:cs typeface="Arial"/>
                <a:sym typeface="Arial"/>
              </a:rPr>
              <a:t>Emoji. (n.d.). Retrieved March 26, 2017, from https://www.merriam-webster.com/dictionary/emoji</a:t>
            </a:r>
          </a:p>
        </p:txBody>
      </p:sp>
      <p:pic>
        <p:nvPicPr>
          <p:cNvPr id="354" name="Shape 354" descr="new-whatsapp-emojis.jpg"/>
          <p:cNvPicPr preferRelativeResize="0"/>
          <p:nvPr/>
        </p:nvPicPr>
        <p:blipFill>
          <a:blip r:embed="rId3">
            <a:alphaModFix/>
          </a:blip>
          <a:stretch>
            <a:fillRect/>
          </a:stretch>
        </p:blipFill>
        <p:spPr>
          <a:xfrm>
            <a:off x="311700" y="2504574"/>
            <a:ext cx="3695350" cy="1543225"/>
          </a:xfrm>
          <a:prstGeom prst="rect">
            <a:avLst/>
          </a:prstGeom>
          <a:noFill/>
          <a:ln>
            <a:noFill/>
          </a:ln>
        </p:spPr>
      </p:pic>
      <p:pic>
        <p:nvPicPr>
          <p:cNvPr id="355" name="Shape 355" descr="snapchat-emojis-2016.jpg"/>
          <p:cNvPicPr preferRelativeResize="0"/>
          <p:nvPr/>
        </p:nvPicPr>
        <p:blipFill>
          <a:blip r:embed="rId4">
            <a:alphaModFix/>
          </a:blip>
          <a:stretch>
            <a:fillRect/>
          </a:stretch>
        </p:blipFill>
        <p:spPr>
          <a:xfrm>
            <a:off x="4545375" y="2504575"/>
            <a:ext cx="3458307" cy="15432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ctrTitle"/>
          </p:nvPr>
        </p:nvSpPr>
        <p:spPr>
          <a:xfrm>
            <a:off x="671257" y="110250"/>
            <a:ext cx="7801500" cy="1730100"/>
          </a:xfrm>
          <a:prstGeom prst="rect">
            <a:avLst/>
          </a:prstGeom>
        </p:spPr>
        <p:txBody>
          <a:bodyPr lIns="91425" tIns="91425" rIns="91425" bIns="91425" anchor="b" anchorCtr="0">
            <a:noAutofit/>
          </a:bodyPr>
          <a:lstStyle/>
          <a:p>
            <a:pPr lvl="0">
              <a:spcBef>
                <a:spcPts val="0"/>
              </a:spcBef>
              <a:buNone/>
            </a:pPr>
            <a:r>
              <a:rPr lang="en"/>
              <a:t>SHOULD WE USE THEM IN THE CLASSROOM?</a:t>
            </a:r>
          </a:p>
        </p:txBody>
      </p:sp>
      <p:pic>
        <p:nvPicPr>
          <p:cNvPr id="361" name="Shape 361" descr="Cerdas-Berinteraksi-dengan-Blog-dan-Media-Sosial.jpg"/>
          <p:cNvPicPr preferRelativeResize="0"/>
          <p:nvPr/>
        </p:nvPicPr>
        <p:blipFill>
          <a:blip r:embed="rId3">
            <a:alphaModFix/>
          </a:blip>
          <a:stretch>
            <a:fillRect/>
          </a:stretch>
        </p:blipFill>
        <p:spPr>
          <a:xfrm>
            <a:off x="1894300" y="1840349"/>
            <a:ext cx="5355386" cy="31507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311700" y="235375"/>
            <a:ext cx="8520600" cy="572700"/>
          </a:xfrm>
          <a:prstGeom prst="rect">
            <a:avLst/>
          </a:prstGeom>
        </p:spPr>
        <p:txBody>
          <a:bodyPr lIns="91425" tIns="91425" rIns="91425" bIns="91425" anchor="t" anchorCtr="0">
            <a:noAutofit/>
          </a:bodyPr>
          <a:lstStyle/>
          <a:p>
            <a:pPr lvl="0">
              <a:spcBef>
                <a:spcPts val="0"/>
              </a:spcBef>
              <a:buNone/>
            </a:pPr>
            <a:r>
              <a:rPr lang="en"/>
              <a:t>YYAAAASSSSSSSS QUEEN! (The pros of SML)</a:t>
            </a:r>
          </a:p>
        </p:txBody>
      </p:sp>
      <p:sp>
        <p:nvSpPr>
          <p:cNvPr id="367" name="Shape 367"/>
          <p:cNvSpPr txBox="1">
            <a:spLocks noGrp="1"/>
          </p:cNvSpPr>
          <p:nvPr>
            <p:ph type="body" idx="1"/>
          </p:nvPr>
        </p:nvSpPr>
        <p:spPr>
          <a:xfrm>
            <a:off x="311700" y="738200"/>
            <a:ext cx="8520600" cy="3416400"/>
          </a:xfrm>
          <a:prstGeom prst="rect">
            <a:avLst/>
          </a:prstGeom>
        </p:spPr>
        <p:txBody>
          <a:bodyPr lIns="91425" tIns="91425" rIns="91425" bIns="91425" anchor="t" anchorCtr="0">
            <a:noAutofit/>
          </a:bodyPr>
          <a:lstStyle/>
          <a:p>
            <a:pPr marL="457200" lvl="0" indent="-228600">
              <a:spcBef>
                <a:spcPts val="0"/>
              </a:spcBef>
            </a:pPr>
            <a:r>
              <a:rPr lang="en"/>
              <a:t>ELL: use of emoticons to connect would be easy for the learner</a:t>
            </a:r>
          </a:p>
          <a:p>
            <a:pPr marL="457200" lvl="0" indent="-228600">
              <a:spcBef>
                <a:spcPts val="0"/>
              </a:spcBef>
            </a:pPr>
            <a:r>
              <a:rPr lang="en"/>
              <a:t>Easy way to connect to your students with something that they are most likely already using and know, increase participation</a:t>
            </a:r>
          </a:p>
          <a:p>
            <a:pPr marL="457200" lvl="0" indent="-228600" rtl="0">
              <a:spcBef>
                <a:spcPts val="0"/>
              </a:spcBef>
            </a:pPr>
            <a:r>
              <a:rPr lang="en"/>
              <a:t>It is a great collaboration tool for students to connect to each other and their community, they can connect to professionals as well for help (homework or otherwise)</a:t>
            </a:r>
          </a:p>
          <a:p>
            <a:pPr marL="457200" lvl="0" indent="-228600" rtl="0">
              <a:spcBef>
                <a:spcPts val="0"/>
              </a:spcBef>
            </a:pPr>
            <a:r>
              <a:rPr lang="en"/>
              <a:t>As a teacher, it is great for connecting to parents, students, community and colleagues  </a:t>
            </a:r>
          </a:p>
          <a:p>
            <a:pPr marL="457200" lvl="0" indent="-228600" rtl="0">
              <a:spcBef>
                <a:spcPts val="0"/>
              </a:spcBef>
            </a:pPr>
            <a:r>
              <a:rPr lang="en"/>
              <a:t>Create a blog to prepare them for the future (many workplaces use a blog now, getting hired because of a blog)</a:t>
            </a:r>
          </a:p>
          <a:p>
            <a:pPr marL="457200" lvl="0" indent="-228600" rtl="0">
              <a:spcBef>
                <a:spcPts val="0"/>
              </a:spcBef>
            </a:pPr>
            <a:r>
              <a:rPr lang="en"/>
              <a:t>The Ontario Language Arts curriculum has a Media Literacy section, but it is outdated and does not talk about social media (LOL its got CD! #throwback!)</a:t>
            </a:r>
          </a:p>
          <a:p>
            <a:pPr lvl="0">
              <a:spcBef>
                <a:spcPts val="0"/>
              </a:spcBef>
              <a:buNone/>
            </a:pPr>
            <a:r>
              <a:rPr lang="en" sz="1050">
                <a:solidFill>
                  <a:srgbClr val="FFFFFF"/>
                </a:solidFill>
                <a:latin typeface="Arial"/>
                <a:ea typeface="Arial"/>
                <a:cs typeface="Arial"/>
                <a:sym typeface="Arial"/>
              </a:rPr>
              <a:t>5 pros and cons of social media in the classroom for educational use. (2016, May 30). Retrieved March 21, 2017, from https://www.schooliseasy.com/2014/02/social-media-in-the-classroom/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Ughhhh SMH hundo P not down (the cons of SML)</a:t>
            </a:r>
          </a:p>
        </p:txBody>
      </p:sp>
      <p:sp>
        <p:nvSpPr>
          <p:cNvPr id="373" name="Shape 3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Safety  and Cyber Bullying is always a concern with students in an online platform</a:t>
            </a:r>
          </a:p>
          <a:p>
            <a:pPr marL="457200" lvl="0" indent="-228600" rtl="0">
              <a:spcBef>
                <a:spcPts val="0"/>
              </a:spcBef>
            </a:pPr>
            <a:r>
              <a:rPr lang="en"/>
              <a:t>Inappropriateness can easily arise  </a:t>
            </a:r>
          </a:p>
          <a:p>
            <a:pPr marL="457200" lvl="0" indent="-228600" rtl="0">
              <a:spcBef>
                <a:spcPts val="0"/>
              </a:spcBef>
            </a:pPr>
            <a:r>
              <a:rPr lang="en"/>
              <a:t>If rules and standards are not set up, students can become distracted in the classroom or use it for personal use</a:t>
            </a:r>
          </a:p>
          <a:p>
            <a:pPr marL="457200" lvl="0" indent="-228600" rtl="0">
              <a:spcBef>
                <a:spcPts val="0"/>
              </a:spcBef>
            </a:pPr>
            <a:r>
              <a:rPr lang="en"/>
              <a:t>Social Media Language is hard to understand for ELL students because most of it is based on what the word sounds like</a:t>
            </a:r>
          </a:p>
          <a:p>
            <a:pPr marL="457200" lvl="0" indent="-228600" rtl="0">
              <a:spcBef>
                <a:spcPts val="0"/>
              </a:spcBef>
              <a:spcAft>
                <a:spcPts val="0"/>
              </a:spcAft>
            </a:pPr>
            <a:r>
              <a:rPr lang="en"/>
              <a:t>Unfortunately, incorporating technology cost money and some schools don’t have it, or some students may not have access to social media and will not know the culture of it</a:t>
            </a:r>
          </a:p>
          <a:p>
            <a:pPr lvl="0" rtl="0">
              <a:spcBef>
                <a:spcPts val="0"/>
              </a:spcBef>
              <a:buNone/>
            </a:pPr>
            <a:r>
              <a:rPr lang="en" sz="1050">
                <a:solidFill>
                  <a:srgbClr val="FFFFFF"/>
                </a:solidFill>
                <a:latin typeface="Arial"/>
                <a:ea typeface="Arial"/>
                <a:cs typeface="Arial"/>
                <a:sym typeface="Arial"/>
              </a:rPr>
              <a:t>5 pros and cons of social media in the classroom for educational use. (2016, May 30). Retrieved March 21, 2017, from https://www.schooliseasy.com/2014/02/social-media-in-the-classroom/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311700" y="291300"/>
            <a:ext cx="8520600" cy="572700"/>
          </a:xfrm>
          <a:prstGeom prst="rect">
            <a:avLst/>
          </a:prstGeom>
        </p:spPr>
        <p:txBody>
          <a:bodyPr lIns="91425" tIns="91425" rIns="91425" bIns="91425" anchor="t" anchorCtr="0">
            <a:noAutofit/>
          </a:bodyPr>
          <a:lstStyle/>
          <a:p>
            <a:pPr lvl="0">
              <a:spcBef>
                <a:spcPts val="0"/>
              </a:spcBef>
              <a:buNone/>
            </a:pPr>
            <a:r>
              <a:rPr lang="en"/>
              <a:t>How to use them in the classroom?</a:t>
            </a:r>
          </a:p>
        </p:txBody>
      </p:sp>
      <p:sp>
        <p:nvSpPr>
          <p:cNvPr id="379" name="Shape 379"/>
          <p:cNvSpPr txBox="1">
            <a:spLocks noGrp="1"/>
          </p:cNvSpPr>
          <p:nvPr>
            <p:ph type="body" idx="1"/>
          </p:nvPr>
        </p:nvSpPr>
        <p:spPr>
          <a:xfrm>
            <a:off x="311700" y="863550"/>
            <a:ext cx="8520600" cy="3416400"/>
          </a:xfrm>
          <a:prstGeom prst="rect">
            <a:avLst/>
          </a:prstGeom>
        </p:spPr>
        <p:txBody>
          <a:bodyPr lIns="91425" tIns="91425" rIns="91425" bIns="91425" anchor="t" anchorCtr="0">
            <a:noAutofit/>
          </a:bodyPr>
          <a:lstStyle/>
          <a:p>
            <a:pPr lvl="0">
              <a:spcBef>
                <a:spcPts val="0"/>
              </a:spcBef>
              <a:buNone/>
            </a:pPr>
            <a:r>
              <a:rPr lang="en"/>
              <a:t>In general:</a:t>
            </a:r>
          </a:p>
          <a:p>
            <a:pPr marL="457200" lvl="0" indent="-228600" rtl="0">
              <a:spcBef>
                <a:spcPts val="0"/>
              </a:spcBef>
            </a:pPr>
            <a:r>
              <a:rPr lang="en"/>
              <a:t>Blogging or vlogging instead of journaling </a:t>
            </a:r>
          </a:p>
          <a:p>
            <a:pPr marL="457200" lvl="0" indent="-228600" rtl="0">
              <a:spcBef>
                <a:spcPts val="0"/>
              </a:spcBef>
            </a:pPr>
            <a:r>
              <a:rPr lang="en"/>
              <a:t>Statuses, tweets or snaps instead of Exit/Entrance Slips</a:t>
            </a:r>
          </a:p>
          <a:p>
            <a:pPr marL="457200" lvl="0" indent="-228600" rtl="0">
              <a:spcBef>
                <a:spcPts val="0"/>
              </a:spcBef>
            </a:pPr>
            <a:r>
              <a:rPr lang="en"/>
              <a:t>Create a Facebook Profile for a character or person they are studying</a:t>
            </a:r>
          </a:p>
          <a:p>
            <a:pPr marL="457200" lvl="0" indent="-228600" rtl="0">
              <a:spcBef>
                <a:spcPts val="0"/>
              </a:spcBef>
            </a:pPr>
            <a:r>
              <a:rPr lang="en"/>
              <a:t>Use Skype to go on a class field trip without leaving the classroom!</a:t>
            </a:r>
          </a:p>
          <a:p>
            <a:pPr marL="457200" lvl="0" indent="-228600" rtl="0">
              <a:spcBef>
                <a:spcPts val="0"/>
              </a:spcBef>
            </a:pPr>
            <a:r>
              <a:rPr lang="en"/>
              <a:t>Connect to parents!</a:t>
            </a:r>
          </a:p>
          <a:p>
            <a:pPr marL="457200" lvl="0" indent="-228600" rtl="0">
              <a:spcBef>
                <a:spcPts val="0"/>
              </a:spcBef>
            </a:pPr>
            <a:r>
              <a:rPr lang="en"/>
              <a:t>Tweet to professionals to get more research!</a:t>
            </a:r>
          </a:p>
          <a:p>
            <a:pPr marL="457200" lvl="0" indent="-228600" rtl="0">
              <a:spcBef>
                <a:spcPts val="0"/>
              </a:spcBef>
            </a:pPr>
            <a:r>
              <a:rPr lang="en"/>
              <a:t>Create polls easily! </a:t>
            </a:r>
          </a:p>
          <a:p>
            <a:pPr marL="457200" lvl="0" indent="-228600" rtl="0">
              <a:spcBef>
                <a:spcPts val="0"/>
              </a:spcBef>
            </a:pPr>
            <a:r>
              <a:rPr lang="en"/>
              <a:t>Create stories through snapchat, twitter or Facebook</a:t>
            </a:r>
          </a:p>
          <a:p>
            <a:pPr marL="457200" lvl="0" indent="-228600" rtl="0">
              <a:spcBef>
                <a:spcPts val="0"/>
              </a:spcBef>
              <a:spcAft>
                <a:spcPts val="0"/>
              </a:spcAft>
            </a:pPr>
            <a:r>
              <a:rPr lang="en"/>
              <a:t>Help students understand the business world and how to create a resume on Linkedin </a:t>
            </a:r>
          </a:p>
          <a:p>
            <a:pPr lvl="0">
              <a:spcBef>
                <a:spcPts val="0"/>
              </a:spcBef>
              <a:buNone/>
            </a:pPr>
            <a:r>
              <a:rPr lang="en" sz="1050">
                <a:solidFill>
                  <a:srgbClr val="FFFFFF"/>
                </a:solidFill>
                <a:latin typeface="Arial"/>
                <a:ea typeface="Arial"/>
                <a:cs typeface="Arial"/>
                <a:sym typeface="Arial"/>
              </a:rPr>
              <a:t>Writers, S. (2016, October 13). 100 Inspiring Ways to Use Social Media In the Classroom. Retrieved March 23, 2017, from http://www.onlineuniversities.com/blog/2010/05/100-inspiring-ways-to-use-social-media-in-the-classroom/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Early modern theories about the origins of language</a:t>
            </a:r>
          </a:p>
        </p:txBody>
      </p:sp>
      <p:pic>
        <p:nvPicPr>
          <p:cNvPr id="88" name="Shape 88" descr="Image result for scientific revolution"/>
          <p:cNvPicPr preferRelativeResize="0"/>
          <p:nvPr/>
        </p:nvPicPr>
        <p:blipFill>
          <a:blip r:embed="rId3">
            <a:alphaModFix/>
          </a:blip>
          <a:stretch>
            <a:fillRect/>
          </a:stretch>
        </p:blipFill>
        <p:spPr>
          <a:xfrm>
            <a:off x="311700" y="1315838"/>
            <a:ext cx="4170625" cy="3074425"/>
          </a:xfrm>
          <a:prstGeom prst="rect">
            <a:avLst/>
          </a:prstGeom>
          <a:noFill/>
          <a:ln>
            <a:noFill/>
          </a:ln>
        </p:spPr>
      </p:pic>
      <p:pic>
        <p:nvPicPr>
          <p:cNvPr id="89" name="Shape 89" descr="Image result for Bird song"/>
          <p:cNvPicPr preferRelativeResize="0"/>
          <p:nvPr/>
        </p:nvPicPr>
        <p:blipFill>
          <a:blip r:embed="rId4">
            <a:alphaModFix/>
          </a:blip>
          <a:stretch>
            <a:fillRect/>
          </a:stretch>
        </p:blipFill>
        <p:spPr>
          <a:xfrm>
            <a:off x="4727100" y="1536249"/>
            <a:ext cx="4235325" cy="263359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Geography and Mathematics</a:t>
            </a:r>
          </a:p>
        </p:txBody>
      </p:sp>
      <p:sp>
        <p:nvSpPr>
          <p:cNvPr id="385" name="Shape 385"/>
          <p:cNvSpPr txBox="1">
            <a:spLocks noGrp="1"/>
          </p:cNvSpPr>
          <p:nvPr>
            <p:ph type="body" idx="1"/>
          </p:nvPr>
        </p:nvSpPr>
        <p:spPr>
          <a:xfrm>
            <a:off x="311700" y="1033625"/>
            <a:ext cx="8520600" cy="3416400"/>
          </a:xfrm>
          <a:prstGeom prst="rect">
            <a:avLst/>
          </a:prstGeom>
        </p:spPr>
        <p:txBody>
          <a:bodyPr lIns="91425" tIns="91425" rIns="91425" bIns="91425" anchor="t" anchorCtr="0">
            <a:noAutofit/>
          </a:bodyPr>
          <a:lstStyle/>
          <a:p>
            <a:pPr lvl="0">
              <a:spcBef>
                <a:spcPts val="0"/>
              </a:spcBef>
              <a:buNone/>
            </a:pPr>
            <a:r>
              <a:rPr lang="en"/>
              <a:t>Learning Probability Through Twitter:</a:t>
            </a:r>
          </a:p>
          <a:p>
            <a:pPr lvl="0">
              <a:spcBef>
                <a:spcPts val="0"/>
              </a:spcBef>
              <a:buNone/>
            </a:pPr>
            <a:r>
              <a:rPr lang="en"/>
              <a:t>One teacher used Tweets as a hook for teaching probability to his grade 4/5 class. He tweeted out to the world, </a:t>
            </a:r>
          </a:p>
          <a:p>
            <a:pPr lvl="0">
              <a:spcBef>
                <a:spcPts val="0"/>
              </a:spcBef>
              <a:buNone/>
            </a:pPr>
            <a:endParaRPr/>
          </a:p>
          <a:p>
            <a:pPr lvl="0">
              <a:spcBef>
                <a:spcPts val="0"/>
              </a:spcBef>
              <a:spcAft>
                <a:spcPts val="0"/>
              </a:spcAft>
              <a:buNone/>
            </a:pPr>
            <a:r>
              <a:rPr lang="en">
                <a:solidFill>
                  <a:srgbClr val="D9D9D9"/>
                </a:solidFill>
              </a:rPr>
              <a:t>“</a:t>
            </a:r>
            <a:r>
              <a:rPr lang="en" i="1">
                <a:solidFill>
                  <a:srgbClr val="D9D9D9"/>
                </a:solidFill>
                <a:latin typeface="Georgia"/>
                <a:ea typeface="Georgia"/>
                <a:cs typeface="Georgia"/>
                <a:sym typeface="Georgia"/>
              </a:rPr>
              <a:t>Explore with the children the language that they have used in the session. Ask: Is the same vocabulary used in other countries? Ask Twitter network to respond to: “What is the probability that it will snow where you are?” Explore the responses and discuss the reasons for any differences.”</a:t>
            </a:r>
          </a:p>
          <a:p>
            <a:pPr lvl="0">
              <a:spcBef>
                <a:spcPts val="0"/>
              </a:spcBef>
              <a:spcAft>
                <a:spcPts val="1000"/>
              </a:spcAft>
              <a:buNone/>
            </a:pPr>
            <a:r>
              <a:rPr lang="en">
                <a:solidFill>
                  <a:srgbClr val="D9D9D9"/>
                </a:solidFill>
                <a:latin typeface="Georgia"/>
                <a:ea typeface="Georgia"/>
                <a:cs typeface="Georgia"/>
                <a:sym typeface="Georgia"/>
              </a:rPr>
              <a:t>In result they learned the geography, slang and culture of each responses’ country!</a:t>
            </a:r>
          </a:p>
          <a:p>
            <a:pPr lvl="0">
              <a:spcBef>
                <a:spcPts val="0"/>
              </a:spcBef>
              <a:spcAft>
                <a:spcPts val="0"/>
              </a:spcAft>
              <a:buNone/>
            </a:pPr>
            <a:r>
              <a:rPr lang="en" sz="1050">
                <a:solidFill>
                  <a:srgbClr val="FFFFFF"/>
                </a:solidFill>
                <a:latin typeface="Arial"/>
                <a:ea typeface="Arial"/>
                <a:cs typeface="Arial"/>
                <a:sym typeface="Arial"/>
              </a:rPr>
              <a:t>Barrett, T. (n.d.). Plan, Tweet, Teach, Tweet, Learn, Smile. Retrieved March 27, 2017, from http://tbarrett.edublogs.org/2008/03/07/plan-tweet-teach-tweet-learn-smile/</a:t>
            </a:r>
          </a:p>
          <a:p>
            <a:pPr lvl="0">
              <a:spcBef>
                <a:spcPts val="0"/>
              </a:spcBef>
              <a:buNone/>
            </a:pPr>
            <a:endParaRPr/>
          </a:p>
        </p:txBody>
      </p:sp>
      <p:pic>
        <p:nvPicPr>
          <p:cNvPr id="386" name="Shape 386" descr="twit1.JPG"/>
          <p:cNvPicPr preferRelativeResize="0"/>
          <p:nvPr/>
        </p:nvPicPr>
        <p:blipFill>
          <a:blip r:embed="rId3">
            <a:alphaModFix/>
          </a:blip>
          <a:stretch>
            <a:fillRect/>
          </a:stretch>
        </p:blipFill>
        <p:spPr>
          <a:xfrm>
            <a:off x="311700" y="2255174"/>
            <a:ext cx="7333674" cy="7496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Art</a:t>
            </a:r>
          </a:p>
        </p:txBody>
      </p:sp>
      <p:sp>
        <p:nvSpPr>
          <p:cNvPr id="392" name="Shape 39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Use Instagram and Snapchat to help teach about Photography. You can use the filters to teach about the elements and principles of art.</a:t>
            </a:r>
          </a:p>
          <a:p>
            <a:pPr lvl="0">
              <a:spcBef>
                <a:spcPts val="0"/>
              </a:spcBef>
              <a:buNone/>
            </a:pPr>
            <a:r>
              <a:rPr lang="en" sz="1200">
                <a:solidFill>
                  <a:schemeClr val="dk1"/>
                </a:solidFill>
                <a:latin typeface="Arial"/>
                <a:ea typeface="Arial"/>
                <a:cs typeface="Arial"/>
                <a:sym typeface="Arial"/>
              </a:rPr>
              <a:t>Ontario Ministry of Education. (2009). </a:t>
            </a:r>
            <a:r>
              <a:rPr lang="en" sz="1200" i="1">
                <a:solidFill>
                  <a:schemeClr val="dk1"/>
                </a:solidFill>
                <a:latin typeface="Arial"/>
                <a:ea typeface="Arial"/>
                <a:cs typeface="Arial"/>
                <a:sym typeface="Arial"/>
              </a:rPr>
              <a:t>The Ontario Curriculum, Grades 1-8: The Arts</a:t>
            </a:r>
            <a:r>
              <a:rPr lang="en" sz="1200">
                <a:solidFill>
                  <a:schemeClr val="dk1"/>
                </a:solidFill>
                <a:latin typeface="Arial"/>
                <a:ea typeface="Arial"/>
                <a:cs typeface="Arial"/>
                <a:sym typeface="Arial"/>
              </a:rPr>
              <a:t>. Retrieved March 25, 2017, from http://www.edu.gov.on.ca/eng/curriculum/elementary/arts18b09curr.pdf</a:t>
            </a:r>
          </a:p>
          <a:p>
            <a:pPr lvl="0">
              <a:spcBef>
                <a:spcPts val="0"/>
              </a:spcBef>
              <a:buNone/>
            </a:pPr>
            <a:endParaRPr/>
          </a:p>
        </p:txBody>
      </p:sp>
      <p:pic>
        <p:nvPicPr>
          <p:cNvPr id="393" name="Shape 393" descr="instapresetsv2.jpg"/>
          <p:cNvPicPr preferRelativeResize="0"/>
          <p:nvPr/>
        </p:nvPicPr>
        <p:blipFill>
          <a:blip r:embed="rId3">
            <a:alphaModFix/>
          </a:blip>
          <a:stretch>
            <a:fillRect/>
          </a:stretch>
        </p:blipFill>
        <p:spPr>
          <a:xfrm>
            <a:off x="151650" y="2632974"/>
            <a:ext cx="4093974" cy="2337524"/>
          </a:xfrm>
          <a:prstGeom prst="rect">
            <a:avLst/>
          </a:prstGeom>
          <a:noFill/>
          <a:ln>
            <a:noFill/>
          </a:ln>
        </p:spPr>
      </p:pic>
      <p:pic>
        <p:nvPicPr>
          <p:cNvPr id="394" name="Shape 394" descr="babies-named-after-instagram-filters-720x547-600x315.jpg"/>
          <p:cNvPicPr preferRelativeResize="0"/>
          <p:nvPr/>
        </p:nvPicPr>
        <p:blipFill>
          <a:blip r:embed="rId4">
            <a:alphaModFix/>
          </a:blip>
          <a:stretch>
            <a:fillRect/>
          </a:stretch>
        </p:blipFill>
        <p:spPr>
          <a:xfrm>
            <a:off x="4528525" y="2632984"/>
            <a:ext cx="4452424" cy="23375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English</a:t>
            </a:r>
          </a:p>
        </p:txBody>
      </p:sp>
      <p:sp>
        <p:nvSpPr>
          <p:cNvPr id="400" name="Shape 400"/>
          <p:cNvSpPr txBox="1">
            <a:spLocks noGrp="1"/>
          </p:cNvSpPr>
          <p:nvPr>
            <p:ph type="body" idx="1"/>
          </p:nvPr>
        </p:nvSpPr>
        <p:spPr>
          <a:xfrm>
            <a:off x="311700" y="1152475"/>
            <a:ext cx="4736100" cy="3416400"/>
          </a:xfrm>
          <a:prstGeom prst="rect">
            <a:avLst/>
          </a:prstGeom>
        </p:spPr>
        <p:txBody>
          <a:bodyPr lIns="91425" tIns="91425" rIns="91425" bIns="91425" anchor="t" anchorCtr="0">
            <a:noAutofit/>
          </a:bodyPr>
          <a:lstStyle/>
          <a:p>
            <a:pPr marL="457200" lvl="0" indent="-228600" rtl="0">
              <a:spcBef>
                <a:spcPts val="0"/>
              </a:spcBef>
            </a:pPr>
            <a:r>
              <a:rPr lang="en"/>
              <a:t>Use there :( eng by edtin it</a:t>
            </a:r>
          </a:p>
          <a:p>
            <a:pPr marL="914400" lvl="1" indent="-342900" rtl="0">
              <a:spcBef>
                <a:spcPts val="0"/>
              </a:spcBef>
              <a:buSzPct val="100000"/>
            </a:pPr>
            <a:r>
              <a:rPr lang="en" sz="1800"/>
              <a:t>Collect various different celebrity tweets and have the students edit them to be correct english. You can teach them both proper editing techniques, grammar and spelling! It is also a great activity to teach them about social media language and why it isn’t proper english</a:t>
            </a:r>
          </a:p>
          <a:p>
            <a:pPr lvl="0">
              <a:spcBef>
                <a:spcPts val="0"/>
              </a:spcBef>
              <a:buNone/>
            </a:pPr>
            <a:endParaRPr/>
          </a:p>
        </p:txBody>
      </p:sp>
      <p:pic>
        <p:nvPicPr>
          <p:cNvPr id="401" name="Shape 401" descr="dc5edb7ecb1f82beb8204d5042113040.jpg"/>
          <p:cNvPicPr preferRelativeResize="0"/>
          <p:nvPr/>
        </p:nvPicPr>
        <p:blipFill>
          <a:blip r:embed="rId3">
            <a:alphaModFix/>
          </a:blip>
          <a:stretch>
            <a:fillRect/>
          </a:stretch>
        </p:blipFill>
        <p:spPr>
          <a:xfrm>
            <a:off x="5167200" y="240812"/>
            <a:ext cx="2254525" cy="466187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History!</a:t>
            </a:r>
          </a:p>
        </p:txBody>
      </p:sp>
      <p:sp>
        <p:nvSpPr>
          <p:cNvPr id="407" name="Shape 407"/>
          <p:cNvSpPr txBox="1">
            <a:spLocks noGrp="1"/>
          </p:cNvSpPr>
          <p:nvPr>
            <p:ph type="body" idx="1"/>
          </p:nvPr>
        </p:nvSpPr>
        <p:spPr>
          <a:xfrm>
            <a:off x="311700" y="1152475"/>
            <a:ext cx="4943700" cy="858000"/>
          </a:xfrm>
          <a:prstGeom prst="rect">
            <a:avLst/>
          </a:prstGeom>
        </p:spPr>
        <p:txBody>
          <a:bodyPr lIns="91425" tIns="91425" rIns="91425" bIns="91425" anchor="t" anchorCtr="0">
            <a:noAutofit/>
          </a:bodyPr>
          <a:lstStyle/>
          <a:p>
            <a:pPr marL="457200" lvl="0" indent="-228600" rtl="0">
              <a:spcBef>
                <a:spcPts val="0"/>
              </a:spcBef>
            </a:pPr>
            <a:r>
              <a:rPr lang="en"/>
              <a:t>Instead of biographies, create playlist and facebook accounts of historical people</a:t>
            </a:r>
          </a:p>
          <a:p>
            <a:pPr lvl="0">
              <a:spcBef>
                <a:spcPts val="0"/>
              </a:spcBef>
              <a:buNone/>
            </a:pPr>
            <a:endParaRPr/>
          </a:p>
        </p:txBody>
      </p:sp>
      <p:pic>
        <p:nvPicPr>
          <p:cNvPr id="408" name="Shape 408" descr="f1d4c92e82bbec47cc272d300761cdfe.jpg"/>
          <p:cNvPicPr preferRelativeResize="0"/>
          <p:nvPr/>
        </p:nvPicPr>
        <p:blipFill>
          <a:blip r:embed="rId3">
            <a:alphaModFix/>
          </a:blip>
          <a:stretch>
            <a:fillRect/>
          </a:stretch>
        </p:blipFill>
        <p:spPr>
          <a:xfrm>
            <a:off x="5534850" y="223625"/>
            <a:ext cx="3297449" cy="3474825"/>
          </a:xfrm>
          <a:prstGeom prst="rect">
            <a:avLst/>
          </a:prstGeom>
          <a:noFill/>
          <a:ln>
            <a:noFill/>
          </a:ln>
        </p:spPr>
      </p:pic>
      <p:pic>
        <p:nvPicPr>
          <p:cNvPr id="409" name="Shape 409" descr="Asteroid-FB.jpg"/>
          <p:cNvPicPr preferRelativeResize="0"/>
          <p:nvPr/>
        </p:nvPicPr>
        <p:blipFill>
          <a:blip r:embed="rId4">
            <a:alphaModFix/>
          </a:blip>
          <a:stretch>
            <a:fillRect/>
          </a:stretch>
        </p:blipFill>
        <p:spPr>
          <a:xfrm>
            <a:off x="3511451" y="2010501"/>
            <a:ext cx="5320850" cy="3018249"/>
          </a:xfrm>
          <a:prstGeom prst="rect">
            <a:avLst/>
          </a:prstGeom>
          <a:noFill/>
          <a:ln>
            <a:noFill/>
          </a:ln>
        </p:spPr>
      </p:pic>
      <p:sp>
        <p:nvSpPr>
          <p:cNvPr id="410" name="Shape 410"/>
          <p:cNvSpPr txBox="1"/>
          <p:nvPr/>
        </p:nvSpPr>
        <p:spPr>
          <a:xfrm>
            <a:off x="293525" y="2222325"/>
            <a:ext cx="3060900" cy="2599800"/>
          </a:xfrm>
          <a:prstGeom prst="rect">
            <a:avLst/>
          </a:prstGeom>
          <a:noFill/>
          <a:ln>
            <a:noFill/>
          </a:ln>
        </p:spPr>
        <p:txBody>
          <a:bodyPr lIns="91425" tIns="91425" rIns="91425" bIns="91425" anchor="t" anchorCtr="0">
            <a:noAutofit/>
          </a:bodyPr>
          <a:lstStyle/>
          <a:p>
            <a:pPr marL="457200" lvl="0" indent="-342900">
              <a:spcBef>
                <a:spcPts val="0"/>
              </a:spcBef>
              <a:buClr>
                <a:srgbClr val="CCCCCC"/>
              </a:buClr>
              <a:buSzPct val="100000"/>
              <a:buFont typeface="Average"/>
              <a:buChar char="●"/>
            </a:pPr>
            <a:r>
              <a:rPr lang="en" sz="1800">
                <a:solidFill>
                  <a:srgbClr val="CCCCCC"/>
                </a:solidFill>
                <a:latin typeface="Average"/>
                <a:ea typeface="Average"/>
                <a:cs typeface="Average"/>
                <a:sym typeface="Average"/>
              </a:rPr>
              <a:t>Have your students create statuses of important historical events and have them ‘like’ and ‘comment’ on them by the historical people who were around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311700" y="95600"/>
            <a:ext cx="8520600" cy="572700"/>
          </a:xfrm>
          <a:prstGeom prst="rect">
            <a:avLst/>
          </a:prstGeom>
        </p:spPr>
        <p:txBody>
          <a:bodyPr lIns="91425" tIns="91425" rIns="91425" bIns="91425" anchor="t" anchorCtr="0">
            <a:noAutofit/>
          </a:bodyPr>
          <a:lstStyle/>
          <a:p>
            <a:pPr lvl="0">
              <a:spcBef>
                <a:spcPts val="0"/>
              </a:spcBef>
              <a:buNone/>
            </a:pPr>
            <a:r>
              <a:rPr lang="en"/>
              <a:t>Emoji Activity</a:t>
            </a:r>
          </a:p>
        </p:txBody>
      </p:sp>
      <p:sp>
        <p:nvSpPr>
          <p:cNvPr id="416" name="Shape 416"/>
          <p:cNvSpPr txBox="1">
            <a:spLocks noGrp="1"/>
          </p:cNvSpPr>
          <p:nvPr>
            <p:ph type="body" idx="1"/>
          </p:nvPr>
        </p:nvSpPr>
        <p:spPr>
          <a:xfrm>
            <a:off x="209650" y="668300"/>
            <a:ext cx="3829800" cy="3416400"/>
          </a:xfrm>
          <a:prstGeom prst="rect">
            <a:avLst/>
          </a:prstGeom>
        </p:spPr>
        <p:txBody>
          <a:bodyPr lIns="91425" tIns="91425" rIns="91425" bIns="91425" anchor="t" anchorCtr="0">
            <a:noAutofit/>
          </a:bodyPr>
          <a:lstStyle/>
          <a:p>
            <a:pPr lvl="0">
              <a:spcBef>
                <a:spcPts val="0"/>
              </a:spcBef>
              <a:buNone/>
            </a:pPr>
            <a:r>
              <a:rPr lang="en"/>
              <a:t>Using only 5 (or less) emoji’s give a summary of a well-known Fairy Tale. </a:t>
            </a:r>
          </a:p>
          <a:p>
            <a:pPr lvl="0">
              <a:spcBef>
                <a:spcPts val="0"/>
              </a:spcBef>
              <a:buNone/>
            </a:pPr>
            <a:r>
              <a:rPr lang="en" sz="1600"/>
              <a:t>You could use this for anything. Use the Emoji’ Summary to assess student’ comprehension and understanding in History (give a summary of the Seven Year War), Geography (create a story to describe the effects of global warming), Science (describe the effects of an experiment), Dramatic Arts (summarize a play), or could be used as an Exit Slip for the student to describe how the class went.  </a:t>
            </a:r>
          </a:p>
          <a:p>
            <a:pPr lvl="0">
              <a:spcBef>
                <a:spcPts val="0"/>
              </a:spcBef>
              <a:buNone/>
            </a:pPr>
            <a:endParaRPr/>
          </a:p>
        </p:txBody>
      </p:sp>
      <p:pic>
        <p:nvPicPr>
          <p:cNvPr id="417" name="Shape 417" descr="2BABEB8400000578-3211382-Hamlet_has_plenty_of_dead_emojis_and_also_ghosts_and_skulls_make-m-8_1440611736552.jpg"/>
          <p:cNvPicPr preferRelativeResize="0"/>
          <p:nvPr/>
        </p:nvPicPr>
        <p:blipFill>
          <a:blip r:embed="rId3">
            <a:alphaModFix/>
          </a:blip>
          <a:stretch>
            <a:fillRect/>
          </a:stretch>
        </p:blipFill>
        <p:spPr>
          <a:xfrm>
            <a:off x="4082100" y="399886"/>
            <a:ext cx="2390549" cy="4343725"/>
          </a:xfrm>
          <a:prstGeom prst="rect">
            <a:avLst/>
          </a:prstGeom>
          <a:noFill/>
          <a:ln>
            <a:noFill/>
          </a:ln>
        </p:spPr>
      </p:pic>
      <p:pic>
        <p:nvPicPr>
          <p:cNvPr id="418" name="Shape 418" descr="2BABEB8D00000578-3211382-Romeo_and_Juliet_s_starcrossed_lovers_reimagined_in_emojis_with_-m-7_1440611706230.jpg"/>
          <p:cNvPicPr preferRelativeResize="0"/>
          <p:nvPr/>
        </p:nvPicPr>
        <p:blipFill>
          <a:blip r:embed="rId4">
            <a:alphaModFix/>
          </a:blip>
          <a:stretch>
            <a:fillRect/>
          </a:stretch>
        </p:blipFill>
        <p:spPr>
          <a:xfrm>
            <a:off x="6515300" y="399874"/>
            <a:ext cx="2463250" cy="434372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Kahoots!!</a:t>
            </a:r>
          </a:p>
        </p:txBody>
      </p:sp>
      <p:sp>
        <p:nvSpPr>
          <p:cNvPr id="424" name="Shape 42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https://play.kahoot.it/#/?quizId=db192121-a636-48ef-8c97-4450ed0a08c8</a:t>
            </a:r>
          </a:p>
          <a:p>
            <a:pPr lvl="0">
              <a:spcBef>
                <a:spcPts val="0"/>
              </a:spcBef>
              <a:buNone/>
            </a:pPr>
            <a:endParaRPr>
              <a:solidFill>
                <a:srgbClr val="000000"/>
              </a:solidFill>
            </a:endParaRPr>
          </a:p>
          <a:p>
            <a:pPr lvl="0">
              <a:spcBef>
                <a:spcPts val="0"/>
              </a:spcBef>
              <a:buNone/>
            </a:pPr>
            <a:endParaRPr/>
          </a:p>
        </p:txBody>
      </p:sp>
      <p:pic>
        <p:nvPicPr>
          <p:cNvPr id="425" name="Shape 425" descr="6359452378422759902068698652_tumblr_inline_nbp408EeSM1rs9uv6.png"/>
          <p:cNvPicPr preferRelativeResize="0"/>
          <p:nvPr/>
        </p:nvPicPr>
        <p:blipFill>
          <a:blip r:embed="rId4">
            <a:alphaModFix/>
          </a:blip>
          <a:stretch>
            <a:fillRect/>
          </a:stretch>
        </p:blipFill>
        <p:spPr>
          <a:xfrm>
            <a:off x="1816750" y="1767475"/>
            <a:ext cx="5510500" cy="326222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References</a:t>
            </a:r>
          </a:p>
        </p:txBody>
      </p:sp>
      <p:sp>
        <p:nvSpPr>
          <p:cNvPr id="431" name="Shape 43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1200">
                <a:solidFill>
                  <a:srgbClr val="D9D9D9"/>
                </a:solidFill>
              </a:rPr>
              <a:t>5 pros and cons of social media in the classroom for educational use. (2016, May 30). Retrieved March 21, 2017, from https://www.schooliseasy.com/2014/02/social-media-in-the-classroom/</a:t>
            </a:r>
          </a:p>
          <a:p>
            <a:pPr marL="0" lvl="0" indent="0">
              <a:spcBef>
                <a:spcPts val="0"/>
              </a:spcBef>
              <a:buNone/>
            </a:pPr>
            <a:r>
              <a:rPr lang="en" sz="1200">
                <a:solidFill>
                  <a:srgbClr val="D9D9D9"/>
                </a:solidFill>
              </a:rPr>
              <a:t>“African American English” (video). Uploaded on April 15, 2011. </a:t>
            </a:r>
            <a:r>
              <a:rPr lang="en" sz="1200" i="1">
                <a:solidFill>
                  <a:srgbClr val="D9D9D9"/>
                </a:solidFill>
              </a:rPr>
              <a:t>YouTube</a:t>
            </a:r>
            <a:r>
              <a:rPr lang="en" sz="1200">
                <a:solidFill>
                  <a:srgbClr val="D9D9D9"/>
                </a:solidFill>
              </a:rPr>
              <a:t>. Retrieved from:</a:t>
            </a:r>
            <a:r>
              <a:rPr lang="en" sz="1200">
                <a:solidFill>
                  <a:srgbClr val="D9D9D9"/>
                </a:solidFill>
                <a:hlinkClick r:id="rId3"/>
              </a:rPr>
              <a:t> </a:t>
            </a:r>
            <a:r>
              <a:rPr lang="en" sz="1200" u="sng">
                <a:solidFill>
                  <a:srgbClr val="D9D9D9"/>
                </a:solidFill>
                <a:hlinkClick r:id="rId3"/>
              </a:rPr>
              <a:t>https://www.youtube.com/watch?v=aQrtB7cZDrA</a:t>
            </a:r>
            <a:r>
              <a:rPr lang="en" sz="1200">
                <a:solidFill>
                  <a:srgbClr val="D9D9D9"/>
                </a:solidFill>
              </a:rPr>
              <a:t> .</a:t>
            </a:r>
          </a:p>
          <a:p>
            <a:pPr lvl="0">
              <a:spcBef>
                <a:spcPts val="0"/>
              </a:spcBef>
              <a:buNone/>
            </a:pPr>
            <a:r>
              <a:rPr lang="en" sz="1200">
                <a:solidFill>
                  <a:srgbClr val="D9D9D9"/>
                </a:solidFill>
              </a:rPr>
              <a:t>Aitchison, Jean (1996). </a:t>
            </a:r>
            <a:r>
              <a:rPr lang="en" sz="1200" i="1">
                <a:solidFill>
                  <a:srgbClr val="D9D9D9"/>
                </a:solidFill>
              </a:rPr>
              <a:t>The Seeds of Speech</a:t>
            </a:r>
            <a:r>
              <a:rPr lang="en" sz="1200">
                <a:solidFill>
                  <a:srgbClr val="D9D9D9"/>
                </a:solidFill>
              </a:rPr>
              <a:t>. Cambridge: Cambridge University Press.</a:t>
            </a:r>
          </a:p>
          <a:p>
            <a:pPr lvl="0">
              <a:spcBef>
                <a:spcPts val="0"/>
              </a:spcBef>
              <a:buNone/>
            </a:pPr>
            <a:r>
              <a:rPr lang="en" sz="1200">
                <a:solidFill>
                  <a:srgbClr val="D9D9D9"/>
                </a:solidFill>
              </a:rPr>
              <a:t>Andresen, Julie Tetel (2014). </a:t>
            </a:r>
            <a:r>
              <a:rPr lang="en" sz="1200" i="1">
                <a:solidFill>
                  <a:srgbClr val="D9D9D9"/>
                </a:solidFill>
              </a:rPr>
              <a:t>Linguistics and Evolution: A Developmental Approach</a:t>
            </a:r>
            <a:r>
              <a:rPr lang="en" sz="1200">
                <a:solidFill>
                  <a:srgbClr val="D9D9D9"/>
                </a:solidFill>
              </a:rPr>
              <a:t>. New York: Cambridge University Press.</a:t>
            </a:r>
          </a:p>
          <a:p>
            <a:pPr lvl="0" rtl="0">
              <a:spcBef>
                <a:spcPts val="0"/>
              </a:spcBef>
              <a:spcAft>
                <a:spcPts val="0"/>
              </a:spcAft>
              <a:buNone/>
            </a:pPr>
            <a:r>
              <a:rPr lang="en" sz="1200">
                <a:solidFill>
                  <a:srgbClr val="D9D9D9"/>
                </a:solidFill>
              </a:rPr>
              <a:t>Barrett, T. (n.d.). Plan, Tweet, Teach, Tweet, Learn, Smile. Retrieved March 27, 2017, from http://tbarrett.edublogs.org/2008/03/07/plan-tweet-teach-tweet-learn-smile/</a:t>
            </a:r>
          </a:p>
          <a:p>
            <a:pPr lvl="0">
              <a:spcBef>
                <a:spcPts val="0"/>
              </a:spcBef>
              <a:buNone/>
            </a:pPr>
            <a:r>
              <a:rPr lang="en" sz="1200">
                <a:solidFill>
                  <a:srgbClr val="D9D9D9"/>
                </a:solidFill>
              </a:rPr>
              <a:t>Beaken, Mike (2011). </a:t>
            </a:r>
            <a:r>
              <a:rPr lang="en" sz="1200" i="1">
                <a:solidFill>
                  <a:srgbClr val="D9D9D9"/>
                </a:solidFill>
              </a:rPr>
              <a:t>The Making of Language</a:t>
            </a:r>
            <a:r>
              <a:rPr lang="en" sz="1200">
                <a:solidFill>
                  <a:srgbClr val="D9D9D9"/>
                </a:solidFill>
              </a:rPr>
              <a:t>. 2nd Ed. Edinburgh: Dunedin Academic Press.</a:t>
            </a:r>
          </a:p>
          <a:p>
            <a:pPr lvl="0">
              <a:spcBef>
                <a:spcPts val="0"/>
              </a:spcBef>
              <a:buNone/>
            </a:pPr>
            <a:r>
              <a:rPr lang="en" sz="1200">
                <a:solidFill>
                  <a:srgbClr val="D9D9D9"/>
                </a:solidFill>
              </a:rPr>
              <a:t>Bickerton, Derek (1998). “Catastrophic evolution: the case for a single step from protolanguage to full human language.” </a:t>
            </a:r>
            <a:r>
              <a:rPr lang="en" sz="1200" i="1">
                <a:solidFill>
                  <a:srgbClr val="D9D9D9"/>
                </a:solidFill>
              </a:rPr>
              <a:t>Approaches to the Evolution of Language: Social and Cognitive Bases</a:t>
            </a:r>
            <a:r>
              <a:rPr lang="en" sz="1200">
                <a:solidFill>
                  <a:srgbClr val="D9D9D9"/>
                </a:solidFill>
              </a:rPr>
              <a:t>. Ed. James R. Hurford et al. Cambridge: Cambridge University Press.</a:t>
            </a:r>
          </a:p>
          <a:p>
            <a:pPr lvl="0">
              <a:spcBef>
                <a:spcPts val="0"/>
              </a:spcBef>
              <a:buNone/>
            </a:pPr>
            <a:endParaRPr sz="1400" i="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References</a:t>
            </a:r>
          </a:p>
        </p:txBody>
      </p:sp>
      <p:sp>
        <p:nvSpPr>
          <p:cNvPr id="437" name="Shape 437"/>
          <p:cNvSpPr txBox="1">
            <a:spLocks noGrp="1"/>
          </p:cNvSpPr>
          <p:nvPr>
            <p:ph type="body" idx="1"/>
          </p:nvPr>
        </p:nvSpPr>
        <p:spPr>
          <a:xfrm>
            <a:off x="393733" y="1147006"/>
            <a:ext cx="8520600" cy="3416400"/>
          </a:xfrm>
          <a:prstGeom prst="rect">
            <a:avLst/>
          </a:prstGeom>
        </p:spPr>
        <p:txBody>
          <a:bodyPr lIns="91425" tIns="91425" rIns="91425" bIns="91425" anchor="t" anchorCtr="0">
            <a:noAutofit/>
          </a:bodyPr>
          <a:lstStyle/>
          <a:p>
            <a:pPr lvl="0">
              <a:spcBef>
                <a:spcPts val="0"/>
              </a:spcBef>
              <a:buNone/>
            </a:pPr>
            <a:r>
              <a:rPr lang="en" sz="1200">
                <a:solidFill>
                  <a:srgbClr val="D9D9D9"/>
                </a:solidFill>
              </a:rPr>
              <a:t>Boyd, D. M., &amp; Ellison, N. B. (2007, December 17). Social Network Sites: Definition, History, and Scholarship. Retrieved March 22, 2017, from http://onlinelibrary.wiley.com/doi/10.1111/j.1083-6101.2007.00393.x/full</a:t>
            </a:r>
          </a:p>
          <a:p>
            <a:pPr lvl="0">
              <a:spcBef>
                <a:spcPts val="0"/>
              </a:spcBef>
              <a:buNone/>
            </a:pPr>
            <a:r>
              <a:rPr lang="en" sz="1200">
                <a:solidFill>
                  <a:srgbClr val="D9D9D9"/>
                </a:solidFill>
              </a:rPr>
              <a:t>Cloud, Daniel (). </a:t>
            </a:r>
            <a:r>
              <a:rPr lang="en" sz="1200" i="1">
                <a:solidFill>
                  <a:srgbClr val="D9D9D9"/>
                </a:solidFill>
              </a:rPr>
              <a:t>The Domestication of Language: Cultural Evolution and the Uniqueness of the Human Animal</a:t>
            </a:r>
            <a:r>
              <a:rPr lang="en" sz="1200">
                <a:solidFill>
                  <a:srgbClr val="D9D9D9"/>
                </a:solidFill>
              </a:rPr>
              <a:t>. New York: Columbia University Press.</a:t>
            </a:r>
          </a:p>
          <a:p>
            <a:pPr lvl="0">
              <a:spcBef>
                <a:spcPts val="0"/>
              </a:spcBef>
              <a:buNone/>
            </a:pPr>
            <a:r>
              <a:rPr lang="en" sz="1200">
                <a:solidFill>
                  <a:srgbClr val="D9D9D9"/>
                </a:solidFill>
              </a:rPr>
              <a:t>Dunbar, Robin (1998). “Theory of mind and the evolution of language.” </a:t>
            </a:r>
            <a:r>
              <a:rPr lang="en" sz="1200" i="1">
                <a:solidFill>
                  <a:srgbClr val="D9D9D9"/>
                </a:solidFill>
              </a:rPr>
              <a:t>Approaches to the Evolution of Language: Social and Cognitive Bases</a:t>
            </a:r>
            <a:r>
              <a:rPr lang="en" sz="1200">
                <a:solidFill>
                  <a:srgbClr val="D9D9D9"/>
                </a:solidFill>
              </a:rPr>
              <a:t>. Ed. James R. Hurford et al. Cambridge: Cambridge University Press.</a:t>
            </a:r>
          </a:p>
          <a:p>
            <a:pPr lvl="0">
              <a:spcBef>
                <a:spcPts val="0"/>
              </a:spcBef>
              <a:buNone/>
            </a:pPr>
            <a:r>
              <a:rPr lang="en" sz="1200">
                <a:solidFill>
                  <a:srgbClr val="D9D9D9"/>
                </a:solidFill>
              </a:rPr>
              <a:t>“DYSA African American English (or Ebonics) in the classroom” (video clip from documentary, </a:t>
            </a:r>
            <a:r>
              <a:rPr lang="en" sz="1200" i="1">
                <a:solidFill>
                  <a:srgbClr val="D9D9D9"/>
                </a:solidFill>
              </a:rPr>
              <a:t>Do you Speak American?</a:t>
            </a:r>
            <a:r>
              <a:rPr lang="en" sz="1200">
                <a:solidFill>
                  <a:srgbClr val="D9D9D9"/>
                </a:solidFill>
              </a:rPr>
              <a:t>). Uploaded May 8, 2012. </a:t>
            </a:r>
            <a:r>
              <a:rPr lang="en" sz="1200" i="1">
                <a:solidFill>
                  <a:srgbClr val="D9D9D9"/>
                </a:solidFill>
              </a:rPr>
              <a:t>YouTube</a:t>
            </a:r>
            <a:r>
              <a:rPr lang="en" sz="1200">
                <a:solidFill>
                  <a:srgbClr val="D9D9D9"/>
                </a:solidFill>
              </a:rPr>
              <a:t>. Retrieved from:</a:t>
            </a:r>
            <a:r>
              <a:rPr lang="en" sz="1200">
                <a:solidFill>
                  <a:srgbClr val="D9D9D9"/>
                </a:solidFill>
                <a:hlinkClick r:id="rId3"/>
              </a:rPr>
              <a:t> </a:t>
            </a:r>
            <a:r>
              <a:rPr lang="en" sz="1200" u="sng">
                <a:solidFill>
                  <a:srgbClr val="D9D9D9"/>
                </a:solidFill>
                <a:hlinkClick r:id="rId3"/>
              </a:rPr>
              <a:t>https://www.youtube.com/watch?v=xX1-FgkfWo8</a:t>
            </a:r>
          </a:p>
          <a:p>
            <a:pPr lvl="0">
              <a:spcBef>
                <a:spcPts val="0"/>
              </a:spcBef>
              <a:buNone/>
            </a:pPr>
            <a:r>
              <a:rPr lang="en" sz="1200">
                <a:solidFill>
                  <a:srgbClr val="D9D9D9"/>
                </a:solidFill>
              </a:rPr>
              <a:t>Emoji. (n.d.). Retrieved March 26, 2017, from https://www.merriam-webster.com/dictionary/emoji</a:t>
            </a:r>
          </a:p>
          <a:p>
            <a:pPr lvl="0">
              <a:spcBef>
                <a:spcPts val="0"/>
              </a:spcBef>
              <a:buNone/>
            </a:pPr>
            <a:r>
              <a:rPr lang="en" sz="1200">
                <a:solidFill>
                  <a:srgbClr val="D9D9D9"/>
                </a:solidFill>
              </a:rPr>
              <a:t>Hughes, B. (2016, April 01). How Social Media is Reshaping Today's Education System. Retrieved March 20, 2017, from https://www.entrepreneur.com/article/273044</a:t>
            </a:r>
          </a:p>
          <a:p>
            <a:pPr lvl="0">
              <a:spcBef>
                <a:spcPts val="0"/>
              </a:spcBef>
              <a:buNone/>
            </a:pPr>
            <a:endParaRPr sz="1400">
              <a:solidFill>
                <a:srgbClr val="D9D9D9"/>
              </a:solidFill>
            </a:endParaRPr>
          </a:p>
          <a:p>
            <a:pPr lvl="0">
              <a:spcBef>
                <a:spcPts val="0"/>
              </a:spcBef>
              <a:buNone/>
            </a:pPr>
            <a:endParaRPr sz="1400" i="1"/>
          </a:p>
          <a:p>
            <a:pPr lvl="0" rtl="0">
              <a:spcBef>
                <a:spcPts val="0"/>
              </a:spcBef>
              <a:buNone/>
            </a:pPr>
            <a:endParaRPr i="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References</a:t>
            </a:r>
          </a:p>
        </p:txBody>
      </p:sp>
      <p:sp>
        <p:nvSpPr>
          <p:cNvPr id="443" name="Shape 443"/>
          <p:cNvSpPr txBox="1">
            <a:spLocks noGrp="1"/>
          </p:cNvSpPr>
          <p:nvPr>
            <p:ph type="body" idx="1"/>
          </p:nvPr>
        </p:nvSpPr>
        <p:spPr>
          <a:xfrm>
            <a:off x="311700" y="1017725"/>
            <a:ext cx="8520600" cy="3416400"/>
          </a:xfrm>
          <a:prstGeom prst="rect">
            <a:avLst/>
          </a:prstGeom>
        </p:spPr>
        <p:txBody>
          <a:bodyPr lIns="91425" tIns="91425" rIns="91425" bIns="91425" anchor="t" anchorCtr="0">
            <a:noAutofit/>
          </a:bodyPr>
          <a:lstStyle/>
          <a:p>
            <a:pPr lvl="0">
              <a:spcBef>
                <a:spcPts val="0"/>
              </a:spcBef>
              <a:buNone/>
            </a:pPr>
            <a:r>
              <a:rPr lang="en" sz="1200"/>
              <a:t>J., Amari. (2010). </a:t>
            </a:r>
            <a:r>
              <a:rPr lang="en" sz="1200" i="1"/>
              <a:t>The Fifth International Conference on Historical Lexicography and Lexicology</a:t>
            </a:r>
            <a:r>
              <a:rPr lang="en" sz="1200"/>
              <a:t>. Retrieved March 20, 2017, from https://ora.ox.ac.uk/objects/uuid:fd2d4042-0f65-4037-bfd3-230c6193bc1d</a:t>
            </a:r>
          </a:p>
          <a:p>
            <a:pPr lvl="0">
              <a:spcBef>
                <a:spcPts val="0"/>
              </a:spcBef>
              <a:buNone/>
            </a:pPr>
            <a:r>
              <a:rPr lang="en" sz="1200"/>
              <a:t>J., Huang. (2013, December 27). English learners demand slang; teachers try to keep up. Retrieved March 25, 2017, from http://www.scpr.org/blogs/multiamerican/2013/11/04/15109/english-language-learners-demand-slang-teachers-tr/?slide=3</a:t>
            </a:r>
          </a:p>
          <a:p>
            <a:pPr lvl="0">
              <a:spcBef>
                <a:spcPts val="0"/>
              </a:spcBef>
              <a:buNone/>
            </a:pPr>
            <a:r>
              <a:rPr lang="en" sz="1200"/>
              <a:t>Kids online: The statistics. (n.d.). Retrieved March 20, 2017, from http://www.kidsmatter.edu.au/health-and-community/enewsletter/kids-online-statistics</a:t>
            </a:r>
          </a:p>
          <a:p>
            <a:pPr lvl="0">
              <a:spcBef>
                <a:spcPts val="0"/>
              </a:spcBef>
              <a:buNone/>
            </a:pPr>
            <a:r>
              <a:rPr lang="en" sz="1200"/>
              <a:t>Lui, F., Weng, F., &amp; Jiang, X. (2012). Proceedings of the 50th Annual Meeting of the Association for Computational Linguistics. </a:t>
            </a:r>
            <a:r>
              <a:rPr lang="en" sz="1200" i="1"/>
              <a:t>A Broad-Coverage Normalization System for Social Media Language,</a:t>
            </a:r>
            <a:r>
              <a:rPr lang="en" sz="1200"/>
              <a:t> 1035-1044. Retrieved March 22, 2017, from http://www.anthology.aclweb.org/P/P12/P12-1109.pdf</a:t>
            </a:r>
          </a:p>
          <a:p>
            <a:pPr lvl="0">
              <a:spcBef>
                <a:spcPts val="0"/>
              </a:spcBef>
              <a:buNone/>
            </a:pPr>
            <a:r>
              <a:rPr lang="en" sz="1200">
                <a:solidFill>
                  <a:srgbClr val="D9D9D9"/>
                </a:solidFill>
              </a:rPr>
              <a:t>Ontario Ministry of Education. (2007). </a:t>
            </a:r>
            <a:r>
              <a:rPr lang="en" sz="1200" i="1">
                <a:solidFill>
                  <a:srgbClr val="D9D9D9"/>
                </a:solidFill>
              </a:rPr>
              <a:t>The Ontario Curriculum, Grades 11 and 12: English</a:t>
            </a:r>
            <a:r>
              <a:rPr lang="en" sz="1200">
                <a:solidFill>
                  <a:srgbClr val="D9D9D9"/>
                </a:solidFill>
              </a:rPr>
              <a:t>. Retrieved March 25, 2017, from http://www.edu.gov.on.ca/eng/curriculum/secondary/english1112currb.pdf</a:t>
            </a:r>
          </a:p>
          <a:p>
            <a:pPr lvl="0">
              <a:spcBef>
                <a:spcPts val="0"/>
              </a:spcBef>
              <a:buNone/>
            </a:pPr>
            <a:r>
              <a:rPr lang="en" sz="1200">
                <a:solidFill>
                  <a:srgbClr val="D9D9D9"/>
                </a:solidFill>
              </a:rPr>
              <a:t>Ontario Ministry of Education. (2009). </a:t>
            </a:r>
            <a:r>
              <a:rPr lang="en" sz="1200" i="1">
                <a:solidFill>
                  <a:srgbClr val="D9D9D9"/>
                </a:solidFill>
              </a:rPr>
              <a:t>The Ontario Curriculum, Grades 1-8: The Arts</a:t>
            </a:r>
            <a:r>
              <a:rPr lang="en" sz="1200">
                <a:solidFill>
                  <a:srgbClr val="D9D9D9"/>
                </a:solidFill>
              </a:rPr>
              <a:t>. Retrieved March 25, 2017, from http://www.edu.gov.on.ca/eng/curriculum/elementary/arts18b09curr.pdf</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References</a:t>
            </a:r>
          </a:p>
        </p:txBody>
      </p:sp>
      <p:sp>
        <p:nvSpPr>
          <p:cNvPr id="449" name="Shape 44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200">
                <a:solidFill>
                  <a:srgbClr val="D9D9D9"/>
                </a:solidFill>
              </a:rPr>
              <a:t>Rickford, John R (2012). “What is Ebonics (African American English)?” </a:t>
            </a:r>
            <a:r>
              <a:rPr lang="en" sz="1200" i="1">
                <a:solidFill>
                  <a:srgbClr val="D9D9D9"/>
                </a:solidFill>
              </a:rPr>
              <a:t>Linguistic Society of America</a:t>
            </a:r>
            <a:r>
              <a:rPr lang="en" sz="1200">
                <a:solidFill>
                  <a:srgbClr val="D9D9D9"/>
                </a:solidFill>
              </a:rPr>
              <a:t>. Retrieved from: </a:t>
            </a:r>
            <a:r>
              <a:rPr lang="en" sz="1200" i="1">
                <a:solidFill>
                  <a:srgbClr val="D9D9D9"/>
                </a:solidFill>
              </a:rPr>
              <a:t>http://www.linguisticsociety.org/content/what-ebonics-african-american-english</a:t>
            </a:r>
          </a:p>
          <a:p>
            <a:pPr lvl="0">
              <a:spcBef>
                <a:spcPts val="0"/>
              </a:spcBef>
              <a:buNone/>
            </a:pPr>
            <a:r>
              <a:rPr lang="en" sz="1200">
                <a:solidFill>
                  <a:srgbClr val="D9D9D9"/>
                </a:solidFill>
              </a:rPr>
              <a:t>Rosabel, D. (2016, January 27). Digital in 2016. Retrieved March 23, 2017, from http://wearesocial.com/sg/special-reports/digital-2016</a:t>
            </a:r>
          </a:p>
          <a:p>
            <a:pPr lvl="0">
              <a:spcBef>
                <a:spcPts val="0"/>
              </a:spcBef>
              <a:buNone/>
            </a:pPr>
            <a:r>
              <a:rPr lang="en" sz="1200">
                <a:solidFill>
                  <a:srgbClr val="D9D9D9"/>
                </a:solidFill>
              </a:rPr>
              <a:t>Rouse, M. (2016, September). What is Social Media? Retrieved March 20, 2017, from http://whatis.techtarget.com/definition/social-media</a:t>
            </a:r>
          </a:p>
          <a:p>
            <a:pPr lvl="0">
              <a:spcBef>
                <a:spcPts val="0"/>
              </a:spcBef>
              <a:buNone/>
            </a:pPr>
            <a:r>
              <a:rPr lang="en" sz="1200">
                <a:solidFill>
                  <a:srgbClr val="D9D9D9"/>
                </a:solidFill>
              </a:rPr>
              <a:t>R., Lytle. (2011, June 13). How Slang Affects Students in the Classroom. Retrieved March 21, 2017, from https://www.usnews.com/education/high-schools/articles/2011/06/13/how-slang-affects-students-in-the-classroom</a:t>
            </a:r>
          </a:p>
          <a:p>
            <a:pPr lvl="0">
              <a:spcBef>
                <a:spcPts val="0"/>
              </a:spcBef>
              <a:buNone/>
            </a:pPr>
            <a:r>
              <a:rPr lang="en" sz="1250"/>
              <a:t>Writers, S. (2016, October 13). 100 Inspiring Ways to Use Social Media In the Classroom. Retrieved March 23, 2017, from http://www.onlineuniversities.com/blog/2010/05/100-inspiring-ways-to-use-social-media-in-the-classroom/</a:t>
            </a:r>
          </a:p>
          <a:p>
            <a:pPr lvl="0">
              <a:spcBef>
                <a:spcPts val="0"/>
              </a:spcBef>
              <a:buNone/>
            </a:pPr>
            <a:endParaRPr sz="1200">
              <a:solidFill>
                <a:srgbClr val="D9D9D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Debates surrounding the origin of language</a:t>
            </a:r>
          </a:p>
        </p:txBody>
      </p:sp>
      <p:sp>
        <p:nvSpPr>
          <p:cNvPr id="95" name="Shape 95"/>
          <p:cNvSpPr txBox="1">
            <a:spLocks noGrp="1"/>
          </p:cNvSpPr>
          <p:nvPr>
            <p:ph type="body" idx="1"/>
          </p:nvPr>
        </p:nvSpPr>
        <p:spPr>
          <a:xfrm>
            <a:off x="311700" y="1152475"/>
            <a:ext cx="3999900" cy="572700"/>
          </a:xfrm>
          <a:prstGeom prst="rect">
            <a:avLst/>
          </a:prstGeom>
        </p:spPr>
        <p:txBody>
          <a:bodyPr lIns="91425" tIns="91425" rIns="91425" bIns="91425" anchor="t" anchorCtr="0">
            <a:noAutofit/>
          </a:bodyPr>
          <a:lstStyle/>
          <a:p>
            <a:pPr lvl="0">
              <a:spcBef>
                <a:spcPts val="0"/>
              </a:spcBef>
              <a:buNone/>
            </a:pPr>
            <a:r>
              <a:rPr lang="en"/>
              <a:t>Did language emerge quickly? Has it always been messy and complex?</a:t>
            </a:r>
          </a:p>
        </p:txBody>
      </p:sp>
      <p:sp>
        <p:nvSpPr>
          <p:cNvPr id="96" name="Shape 96"/>
          <p:cNvSpPr txBox="1">
            <a:spLocks noGrp="1"/>
          </p:cNvSpPr>
          <p:nvPr>
            <p:ph type="body" idx="2"/>
          </p:nvPr>
        </p:nvSpPr>
        <p:spPr>
          <a:xfrm>
            <a:off x="4832400" y="1152475"/>
            <a:ext cx="3999900" cy="572700"/>
          </a:xfrm>
          <a:prstGeom prst="rect">
            <a:avLst/>
          </a:prstGeom>
        </p:spPr>
        <p:txBody>
          <a:bodyPr lIns="91425" tIns="91425" rIns="91425" bIns="91425" anchor="t" anchorCtr="0">
            <a:noAutofit/>
          </a:bodyPr>
          <a:lstStyle/>
          <a:p>
            <a:pPr lvl="0" algn="r">
              <a:spcBef>
                <a:spcPts val="0"/>
              </a:spcBef>
              <a:buNone/>
            </a:pPr>
            <a:r>
              <a:rPr lang="en"/>
              <a:t>Did language emerge slowly? Did it start off simple and grow complex over time?</a:t>
            </a:r>
          </a:p>
        </p:txBody>
      </p:sp>
      <p:pic>
        <p:nvPicPr>
          <p:cNvPr id="97" name="Shape 97" descr="Image result for rabbit out of hat"/>
          <p:cNvPicPr preferRelativeResize="0"/>
          <p:nvPr/>
        </p:nvPicPr>
        <p:blipFill>
          <a:blip r:embed="rId3">
            <a:alphaModFix/>
          </a:blip>
          <a:stretch>
            <a:fillRect/>
          </a:stretch>
        </p:blipFill>
        <p:spPr>
          <a:xfrm>
            <a:off x="311700" y="1859925"/>
            <a:ext cx="2337124" cy="3113525"/>
          </a:xfrm>
          <a:prstGeom prst="rect">
            <a:avLst/>
          </a:prstGeom>
          <a:noFill/>
          <a:ln>
            <a:noFill/>
          </a:ln>
        </p:spPr>
      </p:pic>
      <p:pic>
        <p:nvPicPr>
          <p:cNvPr id="98" name="Shape 98" descr="Image result for snail mosaic"/>
          <p:cNvPicPr preferRelativeResize="0"/>
          <p:nvPr/>
        </p:nvPicPr>
        <p:blipFill>
          <a:blip r:embed="rId4">
            <a:alphaModFix/>
          </a:blip>
          <a:stretch>
            <a:fillRect/>
          </a:stretch>
        </p:blipFill>
        <p:spPr>
          <a:xfrm>
            <a:off x="4618100" y="1916475"/>
            <a:ext cx="4214199" cy="291587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Shape 454" descr="Image result for blade runner street food subtitle"/>
          <p:cNvPicPr preferRelativeResize="0"/>
          <p:nvPr/>
        </p:nvPicPr>
        <p:blipFill>
          <a:blip r:embed="rId3">
            <a:alphaModFix/>
          </a:blip>
          <a:stretch>
            <a:fillRect/>
          </a:stretch>
        </p:blipFill>
        <p:spPr>
          <a:xfrm>
            <a:off x="0" y="0"/>
            <a:ext cx="3710199" cy="2782649"/>
          </a:xfrm>
          <a:prstGeom prst="rect">
            <a:avLst/>
          </a:prstGeom>
          <a:noFill/>
          <a:ln>
            <a:noFill/>
          </a:ln>
        </p:spPr>
      </p:pic>
      <p:pic>
        <p:nvPicPr>
          <p:cNvPr id="455" name="Shape 455" descr="Related image"/>
          <p:cNvPicPr preferRelativeResize="0"/>
          <p:nvPr/>
        </p:nvPicPr>
        <p:blipFill>
          <a:blip r:embed="rId4">
            <a:alphaModFix/>
          </a:blip>
          <a:stretch>
            <a:fillRect/>
          </a:stretch>
        </p:blipFill>
        <p:spPr>
          <a:xfrm>
            <a:off x="3214700" y="-18525"/>
            <a:ext cx="1836754" cy="2819700"/>
          </a:xfrm>
          <a:prstGeom prst="rect">
            <a:avLst/>
          </a:prstGeom>
          <a:noFill/>
          <a:ln>
            <a:noFill/>
          </a:ln>
        </p:spPr>
      </p:pic>
      <p:pic>
        <p:nvPicPr>
          <p:cNvPr id="456" name="Shape 456" descr="Image result for hitchhiker's guide to the galaxy"/>
          <p:cNvPicPr preferRelativeResize="0"/>
          <p:nvPr/>
        </p:nvPicPr>
        <p:blipFill>
          <a:blip r:embed="rId5">
            <a:alphaModFix/>
          </a:blip>
          <a:stretch>
            <a:fillRect/>
          </a:stretch>
        </p:blipFill>
        <p:spPr>
          <a:xfrm>
            <a:off x="0" y="2323800"/>
            <a:ext cx="1879819" cy="2819700"/>
          </a:xfrm>
          <a:prstGeom prst="rect">
            <a:avLst/>
          </a:prstGeom>
          <a:noFill/>
          <a:ln>
            <a:noFill/>
          </a:ln>
        </p:spPr>
      </p:pic>
      <p:pic>
        <p:nvPicPr>
          <p:cNvPr id="457" name="Shape 457" descr="Image result for star wars chewie c3po"/>
          <p:cNvPicPr preferRelativeResize="0"/>
          <p:nvPr/>
        </p:nvPicPr>
        <p:blipFill>
          <a:blip r:embed="rId6">
            <a:alphaModFix/>
          </a:blip>
          <a:stretch>
            <a:fillRect/>
          </a:stretch>
        </p:blipFill>
        <p:spPr>
          <a:xfrm>
            <a:off x="5051453" y="0"/>
            <a:ext cx="4092547" cy="2782649"/>
          </a:xfrm>
          <a:prstGeom prst="rect">
            <a:avLst/>
          </a:prstGeom>
          <a:noFill/>
          <a:ln>
            <a:noFill/>
          </a:ln>
        </p:spPr>
      </p:pic>
      <p:pic>
        <p:nvPicPr>
          <p:cNvPr id="458" name="Shape 458" descr="Image result for 1984"/>
          <p:cNvPicPr preferRelativeResize="0"/>
          <p:nvPr/>
        </p:nvPicPr>
        <p:blipFill>
          <a:blip r:embed="rId7">
            <a:alphaModFix/>
          </a:blip>
          <a:stretch>
            <a:fillRect/>
          </a:stretch>
        </p:blipFill>
        <p:spPr>
          <a:xfrm>
            <a:off x="1879824" y="2782650"/>
            <a:ext cx="7264174" cy="23608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Descartes vs Darwin</a:t>
            </a:r>
          </a:p>
        </p:txBody>
      </p:sp>
      <p:sp>
        <p:nvSpPr>
          <p:cNvPr id="104" name="Shape 104"/>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marL="457200" lvl="0" indent="-342900" rtl="0">
              <a:spcBef>
                <a:spcPts val="0"/>
              </a:spcBef>
              <a:spcAft>
                <a:spcPts val="1000"/>
              </a:spcAft>
              <a:buSzPct val="100000"/>
            </a:pPr>
            <a:r>
              <a:rPr lang="en" sz="1800"/>
              <a:t>Language as beautiful yet static</a:t>
            </a:r>
          </a:p>
          <a:p>
            <a:pPr marL="457200" lvl="0" indent="-342900" rtl="0">
              <a:spcBef>
                <a:spcPts val="0"/>
              </a:spcBef>
              <a:spcAft>
                <a:spcPts val="1000"/>
              </a:spcAft>
              <a:buSzPct val="100000"/>
            </a:pPr>
            <a:r>
              <a:rPr lang="en" sz="1800"/>
              <a:t>Operates through basis of assumption that communication occurs, and seeks to explain how</a:t>
            </a:r>
          </a:p>
          <a:p>
            <a:pPr marL="457200" lvl="0" indent="-342900" rtl="0">
              <a:spcBef>
                <a:spcPts val="0"/>
              </a:spcBef>
              <a:spcAft>
                <a:spcPts val="1000"/>
              </a:spcAft>
              <a:buSzPct val="100000"/>
            </a:pPr>
            <a:r>
              <a:rPr lang="en" sz="1800"/>
              <a:t>Focuses on abstract linguistic universals</a:t>
            </a:r>
          </a:p>
          <a:p>
            <a:pPr marL="457200" lvl="0" indent="-342900">
              <a:spcBef>
                <a:spcPts val="0"/>
              </a:spcBef>
              <a:spcAft>
                <a:spcPts val="1000"/>
              </a:spcAft>
              <a:buSzPct val="100000"/>
            </a:pPr>
            <a:r>
              <a:rPr lang="en" sz="1800"/>
              <a:t>Engages with the familiar ‘nature vs nurture’ debate</a:t>
            </a:r>
          </a:p>
        </p:txBody>
      </p:sp>
      <p:sp>
        <p:nvSpPr>
          <p:cNvPr id="105" name="Shape 105"/>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marL="457200" lvl="0" indent="-342900" rtl="0">
              <a:spcBef>
                <a:spcPts val="0"/>
              </a:spcBef>
              <a:buSzPct val="100000"/>
            </a:pPr>
            <a:r>
              <a:rPr lang="en" sz="1800"/>
              <a:t>Language as messy and dynamic</a:t>
            </a:r>
          </a:p>
          <a:p>
            <a:pPr marL="457200" lvl="0" indent="-342900" rtl="0">
              <a:spcBef>
                <a:spcPts val="0"/>
              </a:spcBef>
              <a:buSzPct val="100000"/>
            </a:pPr>
            <a:r>
              <a:rPr lang="en" sz="1800"/>
              <a:t>Seeks to answer why communication occurs, and why languages are different</a:t>
            </a:r>
          </a:p>
          <a:p>
            <a:pPr marL="457200" lvl="0" indent="-342900" rtl="0">
              <a:spcBef>
                <a:spcPts val="0"/>
              </a:spcBef>
              <a:buSzPct val="100000"/>
            </a:pPr>
            <a:r>
              <a:rPr lang="en" sz="1800"/>
              <a:t>Focuses on the physical realities of human brain development</a:t>
            </a:r>
          </a:p>
          <a:p>
            <a:pPr marL="457200" lvl="0" indent="-342900">
              <a:spcBef>
                <a:spcPts val="0"/>
              </a:spcBef>
              <a:buSzPct val="100000"/>
            </a:pPr>
            <a:r>
              <a:rPr lang="en" sz="1800"/>
              <a:t>Recasts the nature/nurture debate in the framework of a developmental system that has evolutionary stability</a:t>
            </a:r>
          </a:p>
        </p:txBody>
      </p:sp>
      <p:pic>
        <p:nvPicPr>
          <p:cNvPr id="106" name="Shape 106" descr="Image result for darwin"/>
          <p:cNvPicPr preferRelativeResize="0"/>
          <p:nvPr/>
        </p:nvPicPr>
        <p:blipFill>
          <a:blip r:embed="rId3">
            <a:alphaModFix/>
          </a:blip>
          <a:stretch>
            <a:fillRect/>
          </a:stretch>
        </p:blipFill>
        <p:spPr>
          <a:xfrm>
            <a:off x="6096349" y="0"/>
            <a:ext cx="2158524" cy="1152474"/>
          </a:xfrm>
          <a:prstGeom prst="rect">
            <a:avLst/>
          </a:prstGeom>
          <a:noFill/>
          <a:ln>
            <a:noFill/>
          </a:ln>
        </p:spPr>
      </p:pic>
      <p:pic>
        <p:nvPicPr>
          <p:cNvPr id="107" name="Shape 107" descr="Related image"/>
          <p:cNvPicPr preferRelativeResize="0"/>
          <p:nvPr/>
        </p:nvPicPr>
        <p:blipFill>
          <a:blip r:embed="rId4">
            <a:alphaModFix/>
          </a:blip>
          <a:stretch>
            <a:fillRect/>
          </a:stretch>
        </p:blipFill>
        <p:spPr>
          <a:xfrm>
            <a:off x="1880225" y="0"/>
            <a:ext cx="1152475" cy="1152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Related Origin-of-Language Theories</a:t>
            </a:r>
          </a:p>
        </p:txBody>
      </p:sp>
      <p:sp>
        <p:nvSpPr>
          <p:cNvPr id="113" name="Shape 113"/>
          <p:cNvSpPr txBox="1"/>
          <p:nvPr/>
        </p:nvSpPr>
        <p:spPr>
          <a:xfrm>
            <a:off x="374375" y="1536125"/>
            <a:ext cx="2304300" cy="572700"/>
          </a:xfrm>
          <a:prstGeom prst="rect">
            <a:avLst/>
          </a:prstGeom>
          <a:noFill/>
          <a:ln>
            <a:noFill/>
          </a:ln>
        </p:spPr>
        <p:txBody>
          <a:bodyPr lIns="91425" tIns="91425" rIns="91425" bIns="91425" anchor="t" anchorCtr="0">
            <a:noAutofit/>
          </a:bodyPr>
          <a:lstStyle/>
          <a:p>
            <a:pPr lvl="0" algn="ctr">
              <a:spcBef>
                <a:spcPts val="0"/>
              </a:spcBef>
              <a:buNone/>
            </a:pPr>
            <a:r>
              <a:rPr lang="en" sz="1800">
                <a:solidFill>
                  <a:srgbClr val="EFEFEF"/>
                </a:solidFill>
                <a:latin typeface="Times New Roman"/>
                <a:ea typeface="Times New Roman"/>
                <a:cs typeface="Times New Roman"/>
                <a:sym typeface="Times New Roman"/>
              </a:rPr>
              <a:t>Catastrophic Evolution of Language</a:t>
            </a:r>
          </a:p>
        </p:txBody>
      </p:sp>
      <p:sp>
        <p:nvSpPr>
          <p:cNvPr id="114" name="Shape 114"/>
          <p:cNvSpPr txBox="1"/>
          <p:nvPr/>
        </p:nvSpPr>
        <p:spPr>
          <a:xfrm>
            <a:off x="3694750" y="1613900"/>
            <a:ext cx="1643100" cy="572700"/>
          </a:xfrm>
          <a:prstGeom prst="rect">
            <a:avLst/>
          </a:prstGeom>
          <a:noFill/>
          <a:ln>
            <a:noFill/>
          </a:ln>
        </p:spPr>
        <p:txBody>
          <a:bodyPr lIns="91425" tIns="91425" rIns="91425" bIns="91425" anchor="t" anchorCtr="0">
            <a:noAutofit/>
          </a:bodyPr>
          <a:lstStyle/>
          <a:p>
            <a:pPr lvl="0">
              <a:spcBef>
                <a:spcPts val="0"/>
              </a:spcBef>
              <a:buNone/>
            </a:pPr>
            <a:r>
              <a:rPr lang="en" sz="1800">
                <a:solidFill>
                  <a:srgbClr val="EFEFEF"/>
                </a:solidFill>
                <a:latin typeface="Times New Roman"/>
                <a:ea typeface="Times New Roman"/>
                <a:cs typeface="Times New Roman"/>
                <a:sym typeface="Times New Roman"/>
              </a:rPr>
              <a:t>Gesture Theory</a:t>
            </a:r>
          </a:p>
        </p:txBody>
      </p:sp>
      <p:sp>
        <p:nvSpPr>
          <p:cNvPr id="115" name="Shape 115"/>
          <p:cNvSpPr txBox="1"/>
          <p:nvPr/>
        </p:nvSpPr>
        <p:spPr>
          <a:xfrm>
            <a:off x="6809775" y="1613900"/>
            <a:ext cx="1837800" cy="572700"/>
          </a:xfrm>
          <a:prstGeom prst="rect">
            <a:avLst/>
          </a:prstGeom>
          <a:noFill/>
          <a:ln>
            <a:noFill/>
          </a:ln>
        </p:spPr>
        <p:txBody>
          <a:bodyPr lIns="91425" tIns="91425" rIns="91425" bIns="91425" anchor="t" anchorCtr="0">
            <a:noAutofit/>
          </a:bodyPr>
          <a:lstStyle/>
          <a:p>
            <a:pPr lvl="0" algn="ctr">
              <a:spcBef>
                <a:spcPts val="0"/>
              </a:spcBef>
              <a:buNone/>
            </a:pPr>
            <a:r>
              <a:rPr lang="en" sz="1800">
                <a:solidFill>
                  <a:srgbClr val="EFEFEF"/>
                </a:solidFill>
                <a:latin typeface="Times New Roman"/>
                <a:ea typeface="Times New Roman"/>
                <a:cs typeface="Times New Roman"/>
                <a:sym typeface="Times New Roman"/>
              </a:rPr>
              <a:t>Neuro Biological</a:t>
            </a:r>
          </a:p>
        </p:txBody>
      </p:sp>
      <p:pic>
        <p:nvPicPr>
          <p:cNvPr id="116" name="Shape 116" descr="Image result for big bang space"/>
          <p:cNvPicPr preferRelativeResize="0"/>
          <p:nvPr/>
        </p:nvPicPr>
        <p:blipFill>
          <a:blip r:embed="rId3">
            <a:alphaModFix/>
          </a:blip>
          <a:stretch>
            <a:fillRect/>
          </a:stretch>
        </p:blipFill>
        <p:spPr>
          <a:xfrm>
            <a:off x="243075" y="2186600"/>
            <a:ext cx="2566900" cy="2109075"/>
          </a:xfrm>
          <a:prstGeom prst="rect">
            <a:avLst/>
          </a:prstGeom>
          <a:noFill/>
          <a:ln>
            <a:noFill/>
          </a:ln>
        </p:spPr>
      </p:pic>
      <p:pic>
        <p:nvPicPr>
          <p:cNvPr id="117" name="Shape 117" descr="Image result for gesture angry"/>
          <p:cNvPicPr preferRelativeResize="0"/>
          <p:nvPr/>
        </p:nvPicPr>
        <p:blipFill>
          <a:blip r:embed="rId4">
            <a:alphaModFix/>
          </a:blip>
          <a:stretch>
            <a:fillRect/>
          </a:stretch>
        </p:blipFill>
        <p:spPr>
          <a:xfrm>
            <a:off x="2970975" y="2186600"/>
            <a:ext cx="3202050" cy="2109074"/>
          </a:xfrm>
          <a:prstGeom prst="rect">
            <a:avLst/>
          </a:prstGeom>
          <a:noFill/>
          <a:ln>
            <a:noFill/>
          </a:ln>
        </p:spPr>
      </p:pic>
      <p:pic>
        <p:nvPicPr>
          <p:cNvPr id="118" name="Shape 118" descr="Image result for big brain"/>
          <p:cNvPicPr preferRelativeResize="0"/>
          <p:nvPr/>
        </p:nvPicPr>
        <p:blipFill>
          <a:blip r:embed="rId5">
            <a:alphaModFix/>
          </a:blip>
          <a:stretch>
            <a:fillRect/>
          </a:stretch>
        </p:blipFill>
        <p:spPr>
          <a:xfrm>
            <a:off x="6279824" y="2186599"/>
            <a:ext cx="2774542" cy="2109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But what is language? What is it for?</a:t>
            </a:r>
          </a:p>
        </p:txBody>
      </p:sp>
      <p:pic>
        <p:nvPicPr>
          <p:cNvPr id="124" name="Shape 124"/>
          <p:cNvPicPr preferRelativeResize="0"/>
          <p:nvPr/>
        </p:nvPicPr>
        <p:blipFill>
          <a:blip r:embed="rId3">
            <a:alphaModFix/>
          </a:blip>
          <a:stretch>
            <a:fillRect/>
          </a:stretch>
        </p:blipFill>
        <p:spPr>
          <a:xfrm>
            <a:off x="152400" y="1170125"/>
            <a:ext cx="4514850" cy="3724275"/>
          </a:xfrm>
          <a:prstGeom prst="rect">
            <a:avLst/>
          </a:prstGeom>
          <a:noFill/>
          <a:ln>
            <a:noFill/>
          </a:ln>
        </p:spPr>
      </p:pic>
      <p:pic>
        <p:nvPicPr>
          <p:cNvPr id="125" name="Shape 125"/>
          <p:cNvPicPr preferRelativeResize="0"/>
          <p:nvPr/>
        </p:nvPicPr>
        <p:blipFill>
          <a:blip r:embed="rId4">
            <a:alphaModFix/>
          </a:blip>
          <a:stretch>
            <a:fillRect/>
          </a:stretch>
        </p:blipFill>
        <p:spPr>
          <a:xfrm>
            <a:off x="4819649" y="1170125"/>
            <a:ext cx="4092242" cy="3724275"/>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4337</Words>
  <Application>Microsoft Macintosh PowerPoint</Application>
  <PresentationFormat>On-screen Show (16:9)</PresentationFormat>
  <Paragraphs>275</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slate</vt:lpstr>
      <vt:lpstr>FORMAL and INFORMAL Language</vt:lpstr>
      <vt:lpstr>Formal vs Informal               Conventional vs Unconventional</vt:lpstr>
      <vt:lpstr>Origins of Language</vt:lpstr>
      <vt:lpstr>Beliefs about the origins of language before the modern period</vt:lpstr>
      <vt:lpstr>Early modern theories about the origins of language</vt:lpstr>
      <vt:lpstr>Debates surrounding the origin of language</vt:lpstr>
      <vt:lpstr>Descartes vs Darwin</vt:lpstr>
      <vt:lpstr>Related Origin-of-Language Theories</vt:lpstr>
      <vt:lpstr>But what is language? What is it for?</vt:lpstr>
      <vt:lpstr>What are the universal traits of language?</vt:lpstr>
      <vt:lpstr>Common Limitations on Language</vt:lpstr>
      <vt:lpstr>GRAMMAR</vt:lpstr>
      <vt:lpstr>Origins of Grammar</vt:lpstr>
      <vt:lpstr>Grammar, like language, is adaptive and ever-changing</vt:lpstr>
      <vt:lpstr>PowerPoint Presentation</vt:lpstr>
      <vt:lpstr>Is the evolution of language a result of natural selection, or domestication?</vt:lpstr>
      <vt:lpstr>Grammar as a Reflection of Worldview</vt:lpstr>
      <vt:lpstr>Lets Recap...</vt:lpstr>
      <vt:lpstr>Case Study: African American Language (aka Ebonics)</vt:lpstr>
      <vt:lpstr>Case Study: African American Language (aka Ebonics)</vt:lpstr>
      <vt:lpstr>PowerPoint Presentation</vt:lpstr>
      <vt:lpstr>Defining Slang</vt:lpstr>
      <vt:lpstr>Slang: Contextually Appropriate?</vt:lpstr>
      <vt:lpstr>The Paradoxical Nature of Allowing Students to Use Slang</vt:lpstr>
      <vt:lpstr>Slang in the Ontario Grades 11 and 12: English Curriculum </vt:lpstr>
      <vt:lpstr>Other Curriculum Links</vt:lpstr>
      <vt:lpstr>The Ontario Grades 1-8: Language Curriculum... </vt:lpstr>
      <vt:lpstr>The Benefits of Slang for ESL Students</vt:lpstr>
      <vt:lpstr>Creative Use of Slang in the Classroom</vt:lpstr>
      <vt:lpstr>Slang: Potentially Harmful</vt:lpstr>
      <vt:lpstr>TL;DR Version</vt:lpstr>
      <vt:lpstr>The Internet and Social Media!</vt:lpstr>
      <vt:lpstr>PowerPoint Presentation</vt:lpstr>
      <vt:lpstr>Social Media is ever-growing and expanding!</vt:lpstr>
      <vt:lpstr>Social Media is Impacting the World</vt:lpstr>
      <vt:lpstr>The Canadian Stats for Social Media:</vt:lpstr>
      <vt:lpstr>PowerPoint Presentation</vt:lpstr>
      <vt:lpstr>PowerPoint Presentation</vt:lpstr>
      <vt:lpstr>PowerPoint Presentation</vt:lpstr>
      <vt:lpstr>PowerPoint Presentation</vt:lpstr>
      <vt:lpstr>PowerPoint Presentation</vt:lpstr>
      <vt:lpstr>Brief History of Social Media</vt:lpstr>
      <vt:lpstr>DANGER! </vt:lpstr>
      <vt:lpstr>Social Media Language</vt:lpstr>
      <vt:lpstr>Emoji’s: What are they? </vt:lpstr>
      <vt:lpstr>SHOULD WE USE THEM IN THE CLASSROOM?</vt:lpstr>
      <vt:lpstr>YYAAAASSSSSSSS QUEEN! (The pros of SML)</vt:lpstr>
      <vt:lpstr>Ughhhh SMH hundo P not down (the cons of SML)</vt:lpstr>
      <vt:lpstr>How to use them in the classroom?</vt:lpstr>
      <vt:lpstr>Geography and Mathematics</vt:lpstr>
      <vt:lpstr>Art</vt:lpstr>
      <vt:lpstr>English</vt:lpstr>
      <vt:lpstr>History!</vt:lpstr>
      <vt:lpstr>Emoji Activity</vt:lpstr>
      <vt:lpstr>Kahoots!!</vt:lpstr>
      <vt:lpstr>References</vt:lpstr>
      <vt:lpstr>References</vt:lpstr>
      <vt:lpstr>References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and INFORMAL Language</dc:title>
  <cp:lastModifiedBy>d fleming</cp:lastModifiedBy>
  <cp:revision>1</cp:revision>
  <dcterms:modified xsi:type="dcterms:W3CDTF">2017-12-06T19:59:38Z</dcterms:modified>
</cp:coreProperties>
</file>