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800" y="-1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6780792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ducation.gouv.qc.ca/en/parents-and-guardians/instruction-in-english/" TargetMode="External"/><Relationship Id="rId4" Type="http://schemas.openxmlformats.org/officeDocument/2006/relationships/hyperlink" Target="http://www.education.gouv.qc.ca/en/parents-and-guardians/instruction-in-english/eligibility/"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19751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 dirty="0"/>
          </a:p>
        </p:txBody>
      </p:sp>
    </p:spTree>
    <p:extLst>
      <p:ext uri="{BB962C8B-B14F-4D97-AF65-F5344CB8AC3E}">
        <p14:creationId xmlns:p14="http://schemas.microsoft.com/office/powerpoint/2010/main" val="741809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43394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899236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solidFill>
                  <a:schemeClr val="dk1"/>
                </a:solidFill>
              </a:rPr>
              <a:t>Ministère de l'immigration, Diversité et Inclusion Québec. (2015). </a:t>
            </a:r>
            <a:r>
              <a:rPr lang="en" i="1" dirty="0">
                <a:solidFill>
                  <a:schemeClr val="dk1"/>
                </a:solidFill>
              </a:rPr>
              <a:t>Portraits régionaux 2004-2013 Caractéristiques des immigrants établis au Québec et dans les régions en 2015.</a:t>
            </a:r>
            <a:r>
              <a:rPr lang="en" dirty="0">
                <a:solidFill>
                  <a:schemeClr val="dk1"/>
                </a:solidFill>
              </a:rPr>
              <a:t> Québec: Direction de la planification, de la recherche et des statistiques.</a:t>
            </a:r>
          </a:p>
          <a:p>
            <a:pPr lvl="0" rtl="0">
              <a:spcBef>
                <a:spcPts val="0"/>
              </a:spcBef>
              <a:buClr>
                <a:schemeClr val="dk1"/>
              </a:buClr>
              <a:buFont typeface="Arial"/>
              <a:buNone/>
            </a:pPr>
            <a:endParaRPr dirty="0">
              <a:solidFill>
                <a:schemeClr val="dk1"/>
              </a:solidFill>
            </a:endParaRPr>
          </a:p>
          <a:p>
            <a:pPr lvl="0" rtl="0">
              <a:spcBef>
                <a:spcPts val="0"/>
              </a:spcBef>
              <a:buClr>
                <a:schemeClr val="dk1"/>
              </a:buClr>
              <a:buSzPct val="100000"/>
              <a:buFont typeface="Arial"/>
              <a:buNone/>
            </a:pPr>
            <a:r>
              <a:rPr lang="en" dirty="0">
                <a:solidFill>
                  <a:schemeClr val="dk1"/>
                </a:solidFill>
              </a:rPr>
              <a:t>Ministère de l'immigration, Diversité et Inclusion Québec. (2015). </a:t>
            </a:r>
            <a:r>
              <a:rPr lang="en" i="1" dirty="0">
                <a:solidFill>
                  <a:schemeClr val="dk1"/>
                </a:solidFill>
              </a:rPr>
              <a:t>Présence en 2015 des immigrants admis au Québec de 2004 à 2013.</a:t>
            </a:r>
            <a:r>
              <a:rPr lang="en" dirty="0">
                <a:solidFill>
                  <a:schemeClr val="dk1"/>
                </a:solidFill>
              </a:rPr>
              <a:t> Québec: Direction de la recherche et des statistiques.</a:t>
            </a:r>
          </a:p>
          <a:p>
            <a:pPr lvl="0" rtl="0">
              <a:spcBef>
                <a:spcPts val="0"/>
              </a:spcBef>
              <a:buClr>
                <a:schemeClr val="dk1"/>
              </a:buClr>
              <a:buSzPct val="100000"/>
              <a:buFont typeface="Arial"/>
              <a:buNone/>
            </a:pPr>
            <a:r>
              <a:rPr lang="en" dirty="0">
                <a:solidFill>
                  <a:schemeClr val="dk1"/>
                </a:solidFill>
              </a:rPr>
              <a:t> </a:t>
            </a:r>
          </a:p>
          <a:p>
            <a:pPr>
              <a:spcBef>
                <a:spcPts val="0"/>
              </a:spcBef>
              <a:buNone/>
            </a:pPr>
            <a:endParaRPr dirty="0"/>
          </a:p>
        </p:txBody>
      </p:sp>
    </p:spTree>
    <p:extLst>
      <p:ext uri="{BB962C8B-B14F-4D97-AF65-F5344CB8AC3E}">
        <p14:creationId xmlns:p14="http://schemas.microsoft.com/office/powerpoint/2010/main" val="293754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69755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61358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342697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510679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u="sng">
                <a:solidFill>
                  <a:schemeClr val="hlink"/>
                </a:solidFill>
                <a:hlinkClick r:id="rId3"/>
              </a:rPr>
              <a:t>http://www.education.gouv.qc.ca/en/parents-and-guardians/instruction-in-english/</a:t>
            </a:r>
          </a:p>
          <a:p>
            <a:pPr rtl="0">
              <a:spcBef>
                <a:spcPts val="0"/>
              </a:spcBef>
              <a:buNone/>
            </a:pPr>
            <a:r>
              <a:rPr lang="en" u="sng">
                <a:solidFill>
                  <a:schemeClr val="hlink"/>
                </a:solidFill>
                <a:hlinkClick r:id="rId4"/>
              </a:rPr>
              <a:t>http://www.education.gouv.qc.ca/en/parents-and-guardians/instruction-in-english/eligibility/</a:t>
            </a:r>
          </a:p>
          <a:p>
            <a:pPr>
              <a:spcBef>
                <a:spcPts val="0"/>
              </a:spcBef>
              <a:buNone/>
            </a:pPr>
            <a:endParaRPr/>
          </a:p>
        </p:txBody>
      </p:sp>
    </p:spTree>
    <p:extLst>
      <p:ext uri="{BB962C8B-B14F-4D97-AF65-F5344CB8AC3E}">
        <p14:creationId xmlns:p14="http://schemas.microsoft.com/office/powerpoint/2010/main" val="2639488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42326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lang="en" dirty="0"/>
          </a:p>
        </p:txBody>
      </p:sp>
    </p:spTree>
    <p:extLst>
      <p:ext uri="{BB962C8B-B14F-4D97-AF65-F5344CB8AC3E}">
        <p14:creationId xmlns:p14="http://schemas.microsoft.com/office/powerpoint/2010/main" val="3475532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76637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812982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54368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84942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 dirty="0">
              <a:solidFill>
                <a:schemeClr val="dk1"/>
              </a:solidFill>
            </a:endParaRPr>
          </a:p>
        </p:txBody>
      </p:sp>
    </p:spTree>
    <p:extLst>
      <p:ext uri="{BB962C8B-B14F-4D97-AF65-F5344CB8AC3E}">
        <p14:creationId xmlns:p14="http://schemas.microsoft.com/office/powerpoint/2010/main" val="1569084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933525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lnSpc>
                <a:spcPct val="115000"/>
              </a:lnSpc>
              <a:spcBef>
                <a:spcPts val="0"/>
              </a:spcBef>
              <a:spcAft>
                <a:spcPts val="1600"/>
              </a:spcAft>
              <a:buClr>
                <a:schemeClr val="dk1"/>
              </a:buClr>
              <a:buSzPct val="100000"/>
            </a:pPr>
            <a:endParaRPr lang="en" sz="1000" dirty="0">
              <a:solidFill>
                <a:schemeClr val="dk1"/>
              </a:solidFill>
            </a:endParaRPr>
          </a:p>
        </p:txBody>
      </p:sp>
    </p:spTree>
    <p:extLst>
      <p:ext uri="{BB962C8B-B14F-4D97-AF65-F5344CB8AC3E}">
        <p14:creationId xmlns:p14="http://schemas.microsoft.com/office/powerpoint/2010/main" val="3812115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38080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411256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a:lnSpc>
                <a:spcPct val="115000"/>
              </a:lnSpc>
              <a:spcBef>
                <a:spcPts val="0"/>
              </a:spcBef>
              <a:spcAft>
                <a:spcPts val="1600"/>
              </a:spcAft>
              <a:buClr>
                <a:schemeClr val="dk1"/>
              </a:buClr>
              <a:buSzPct val="100000"/>
            </a:pPr>
            <a:endParaRPr lang="en" sz="1000" dirty="0">
              <a:solidFill>
                <a:schemeClr val="dk1"/>
              </a:solidFill>
            </a:endParaRPr>
          </a:p>
        </p:txBody>
      </p:sp>
    </p:spTree>
    <p:extLst>
      <p:ext uri="{BB962C8B-B14F-4D97-AF65-F5344CB8AC3E}">
        <p14:creationId xmlns:p14="http://schemas.microsoft.com/office/powerpoint/2010/main" val="176645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sz="12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8803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9312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1079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2880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9981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96964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rtl="0">
              <a:spcBef>
                <a:spcPts val="0"/>
              </a:spcBef>
              <a:buSzPct val="100000"/>
              <a:defRPr sz="5200"/>
            </a:lvl1pPr>
            <a:lvl2pPr algn="ctr" rtl="0">
              <a:spcBef>
                <a:spcPts val="0"/>
              </a:spcBef>
              <a:buSzPct val="100000"/>
              <a:defRPr sz="5200"/>
            </a:lvl2pPr>
            <a:lvl3pPr algn="ctr" rtl="0">
              <a:spcBef>
                <a:spcPts val="0"/>
              </a:spcBef>
              <a:buSzPct val="100000"/>
              <a:defRPr sz="5200"/>
            </a:lvl3pPr>
            <a:lvl4pPr algn="ctr" rtl="0">
              <a:spcBef>
                <a:spcPts val="0"/>
              </a:spcBef>
              <a:buSzPct val="100000"/>
              <a:defRPr sz="5200"/>
            </a:lvl4pPr>
            <a:lvl5pPr algn="ctr" rtl="0">
              <a:spcBef>
                <a:spcPts val="0"/>
              </a:spcBef>
              <a:buSzPct val="100000"/>
              <a:defRPr sz="5200"/>
            </a:lvl5pPr>
            <a:lvl6pPr algn="ctr" rtl="0">
              <a:spcBef>
                <a:spcPts val="0"/>
              </a:spcBef>
              <a:buSzPct val="100000"/>
              <a:defRPr sz="5200"/>
            </a:lvl6pPr>
            <a:lvl7pPr algn="ctr" rtl="0">
              <a:spcBef>
                <a:spcPts val="0"/>
              </a:spcBef>
              <a:buSzPct val="100000"/>
              <a:defRPr sz="5200"/>
            </a:lvl7pPr>
            <a:lvl8pPr algn="ctr" rtl="0">
              <a:spcBef>
                <a:spcPts val="0"/>
              </a:spcBef>
              <a:buSzPct val="100000"/>
              <a:defRPr sz="5200"/>
            </a:lvl8pPr>
            <a:lvl9pPr algn="ctr" rtl="0">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rtl="0">
              <a:lnSpc>
                <a:spcPct val="100000"/>
              </a:lnSpc>
              <a:spcBef>
                <a:spcPts val="0"/>
              </a:spcBef>
              <a:spcAft>
                <a:spcPts val="0"/>
              </a:spcAft>
              <a:buSzPct val="100000"/>
              <a:buNone/>
              <a:defRPr sz="2800"/>
            </a:lvl1pPr>
            <a:lvl2pPr algn="ctr" rtl="0">
              <a:lnSpc>
                <a:spcPct val="100000"/>
              </a:lnSpc>
              <a:spcBef>
                <a:spcPts val="0"/>
              </a:spcBef>
              <a:spcAft>
                <a:spcPts val="0"/>
              </a:spcAft>
              <a:buSzPct val="100000"/>
              <a:buNone/>
              <a:defRPr sz="2800"/>
            </a:lvl2pPr>
            <a:lvl3pPr algn="ctr" rtl="0">
              <a:lnSpc>
                <a:spcPct val="100000"/>
              </a:lnSpc>
              <a:spcBef>
                <a:spcPts val="0"/>
              </a:spcBef>
              <a:spcAft>
                <a:spcPts val="0"/>
              </a:spcAft>
              <a:buSzPct val="100000"/>
              <a:buNone/>
              <a:defRPr sz="2800"/>
            </a:lvl3pPr>
            <a:lvl4pPr algn="ctr" rtl="0">
              <a:lnSpc>
                <a:spcPct val="100000"/>
              </a:lnSpc>
              <a:spcBef>
                <a:spcPts val="0"/>
              </a:spcBef>
              <a:spcAft>
                <a:spcPts val="0"/>
              </a:spcAft>
              <a:buSzPct val="100000"/>
              <a:buNone/>
              <a:defRPr sz="2800"/>
            </a:lvl4pPr>
            <a:lvl5pPr algn="ctr" rtl="0">
              <a:lnSpc>
                <a:spcPct val="100000"/>
              </a:lnSpc>
              <a:spcBef>
                <a:spcPts val="0"/>
              </a:spcBef>
              <a:spcAft>
                <a:spcPts val="0"/>
              </a:spcAft>
              <a:buSzPct val="100000"/>
              <a:buNone/>
              <a:defRPr sz="2800"/>
            </a:lvl5pPr>
            <a:lvl6pPr algn="ctr" rtl="0">
              <a:lnSpc>
                <a:spcPct val="100000"/>
              </a:lnSpc>
              <a:spcBef>
                <a:spcPts val="0"/>
              </a:spcBef>
              <a:spcAft>
                <a:spcPts val="0"/>
              </a:spcAft>
              <a:buSzPct val="100000"/>
              <a:buNone/>
              <a:defRPr sz="2800"/>
            </a:lvl6pPr>
            <a:lvl7pPr algn="ctr" rtl="0">
              <a:lnSpc>
                <a:spcPct val="100000"/>
              </a:lnSpc>
              <a:spcBef>
                <a:spcPts val="0"/>
              </a:spcBef>
              <a:spcAft>
                <a:spcPts val="0"/>
              </a:spcAft>
              <a:buSzPct val="100000"/>
              <a:buNone/>
              <a:defRPr sz="2800"/>
            </a:lvl7pPr>
            <a:lvl8pPr algn="ctr" rtl="0">
              <a:lnSpc>
                <a:spcPct val="100000"/>
              </a:lnSpc>
              <a:spcBef>
                <a:spcPts val="0"/>
              </a:spcBef>
              <a:spcAft>
                <a:spcPts val="0"/>
              </a:spcAft>
              <a:buSzPct val="100000"/>
              <a:buNone/>
              <a:defRPr sz="2800"/>
            </a:lvl8pPr>
            <a:lvl9pPr algn="ctr" rtl="0">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rtl="0">
              <a:spcBef>
                <a:spcPts val="0"/>
              </a:spcBef>
              <a:buSzPct val="100000"/>
              <a:defRPr sz="12000"/>
            </a:lvl1pPr>
            <a:lvl2pPr algn="ctr" rtl="0">
              <a:spcBef>
                <a:spcPts val="0"/>
              </a:spcBef>
              <a:buSzPct val="100000"/>
              <a:defRPr sz="12000"/>
            </a:lvl2pPr>
            <a:lvl3pPr algn="ctr" rtl="0">
              <a:spcBef>
                <a:spcPts val="0"/>
              </a:spcBef>
              <a:buSzPct val="100000"/>
              <a:defRPr sz="12000"/>
            </a:lvl3pPr>
            <a:lvl4pPr algn="ctr" rtl="0">
              <a:spcBef>
                <a:spcPts val="0"/>
              </a:spcBef>
              <a:buSzPct val="100000"/>
              <a:defRPr sz="12000"/>
            </a:lvl4pPr>
            <a:lvl5pPr algn="ctr" rtl="0">
              <a:spcBef>
                <a:spcPts val="0"/>
              </a:spcBef>
              <a:buSzPct val="100000"/>
              <a:defRPr sz="12000"/>
            </a:lvl5pPr>
            <a:lvl6pPr algn="ctr" rtl="0">
              <a:spcBef>
                <a:spcPts val="0"/>
              </a:spcBef>
              <a:buSzPct val="100000"/>
              <a:defRPr sz="12000"/>
            </a:lvl6pPr>
            <a:lvl7pPr algn="ctr" rtl="0">
              <a:spcBef>
                <a:spcPts val="0"/>
              </a:spcBef>
              <a:buSzPct val="100000"/>
              <a:defRPr sz="12000"/>
            </a:lvl7pPr>
            <a:lvl8pPr algn="ctr" rtl="0">
              <a:spcBef>
                <a:spcPts val="0"/>
              </a:spcBef>
              <a:buSzPct val="100000"/>
              <a:defRPr sz="12000"/>
            </a:lvl8pPr>
            <a:lvl9pPr algn="ctr" rtl="0">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rtl="0">
              <a:spcBef>
                <a:spcPts val="0"/>
              </a:spcBef>
              <a:buSzPct val="100000"/>
              <a:defRPr sz="3600"/>
            </a:lvl1pPr>
            <a:lvl2pPr algn="ctr" rtl="0">
              <a:spcBef>
                <a:spcPts val="0"/>
              </a:spcBef>
              <a:buSzPct val="100000"/>
              <a:defRPr sz="3600"/>
            </a:lvl2pPr>
            <a:lvl3pPr algn="ctr" rtl="0">
              <a:spcBef>
                <a:spcPts val="0"/>
              </a:spcBef>
              <a:buSzPct val="100000"/>
              <a:defRPr sz="3600"/>
            </a:lvl3pPr>
            <a:lvl4pPr algn="ctr" rtl="0">
              <a:spcBef>
                <a:spcPts val="0"/>
              </a:spcBef>
              <a:buSzPct val="100000"/>
              <a:defRPr sz="3600"/>
            </a:lvl4pPr>
            <a:lvl5pPr algn="ctr" rtl="0">
              <a:spcBef>
                <a:spcPts val="0"/>
              </a:spcBef>
              <a:buSzPct val="100000"/>
              <a:defRPr sz="3600"/>
            </a:lvl5pPr>
            <a:lvl6pPr algn="ctr" rtl="0">
              <a:spcBef>
                <a:spcPts val="0"/>
              </a:spcBef>
              <a:buSzPct val="100000"/>
              <a:defRPr sz="3600"/>
            </a:lvl6pPr>
            <a:lvl7pPr algn="ctr" rtl="0">
              <a:spcBef>
                <a:spcPts val="0"/>
              </a:spcBef>
              <a:buSzPct val="100000"/>
              <a:defRPr sz="3600"/>
            </a:lvl7pPr>
            <a:lvl8pPr algn="ctr" rtl="0">
              <a:spcBef>
                <a:spcPts val="0"/>
              </a:spcBef>
              <a:buSzPct val="100000"/>
              <a:defRPr sz="3600"/>
            </a:lvl8pPr>
            <a:lvl9pPr algn="ctr" rtl="0">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rtl="0">
              <a:spcBef>
                <a:spcPts val="0"/>
              </a:spcBef>
              <a:buSzPct val="100000"/>
              <a:defRPr sz="2400"/>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rtl="0">
              <a:spcBef>
                <a:spcPts val="0"/>
              </a:spcBef>
              <a:buSzPct val="100000"/>
              <a:defRPr sz="4800"/>
            </a:lvl1pPr>
            <a:lvl2pPr rtl="0">
              <a:spcBef>
                <a:spcPts val="0"/>
              </a:spcBef>
              <a:buSzPct val="100000"/>
              <a:defRPr sz="4800"/>
            </a:lvl2pPr>
            <a:lvl3pPr rtl="0">
              <a:spcBef>
                <a:spcPts val="0"/>
              </a:spcBef>
              <a:buSzPct val="100000"/>
              <a:defRPr sz="4800"/>
            </a:lvl3pPr>
            <a:lvl4pPr rtl="0">
              <a:spcBef>
                <a:spcPts val="0"/>
              </a:spcBef>
              <a:buSzPct val="100000"/>
              <a:defRPr sz="4800"/>
            </a:lvl4pPr>
            <a:lvl5pPr rtl="0">
              <a:spcBef>
                <a:spcPts val="0"/>
              </a:spcBef>
              <a:buSzPct val="100000"/>
              <a:defRPr sz="4800"/>
            </a:lvl5pPr>
            <a:lvl6pPr rtl="0">
              <a:spcBef>
                <a:spcPts val="0"/>
              </a:spcBef>
              <a:buSzPct val="100000"/>
              <a:defRPr sz="4800"/>
            </a:lvl6pPr>
            <a:lvl7pPr rtl="0">
              <a:spcBef>
                <a:spcPts val="0"/>
              </a:spcBef>
              <a:buSzPct val="100000"/>
              <a:defRPr sz="4800"/>
            </a:lvl7pPr>
            <a:lvl8pPr rtl="0">
              <a:spcBef>
                <a:spcPts val="0"/>
              </a:spcBef>
              <a:buSzPct val="100000"/>
              <a:defRPr sz="4800"/>
            </a:lvl8pPr>
            <a:lvl9pPr rtl="0">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rtl="0">
              <a:spcBef>
                <a:spcPts val="0"/>
              </a:spcBef>
              <a:buSzPct val="100000"/>
              <a:defRPr sz="4200"/>
            </a:lvl1pPr>
            <a:lvl2pPr algn="ctr" rtl="0">
              <a:spcBef>
                <a:spcPts val="0"/>
              </a:spcBef>
              <a:buSzPct val="100000"/>
              <a:defRPr sz="4200"/>
            </a:lvl2pPr>
            <a:lvl3pPr algn="ctr" rtl="0">
              <a:spcBef>
                <a:spcPts val="0"/>
              </a:spcBef>
              <a:buSzPct val="100000"/>
              <a:defRPr sz="4200"/>
            </a:lvl3pPr>
            <a:lvl4pPr algn="ctr" rtl="0">
              <a:spcBef>
                <a:spcPts val="0"/>
              </a:spcBef>
              <a:buSzPct val="100000"/>
              <a:defRPr sz="4200"/>
            </a:lvl4pPr>
            <a:lvl5pPr algn="ctr" rtl="0">
              <a:spcBef>
                <a:spcPts val="0"/>
              </a:spcBef>
              <a:buSzPct val="100000"/>
              <a:defRPr sz="4200"/>
            </a:lvl5pPr>
            <a:lvl6pPr algn="ctr" rtl="0">
              <a:spcBef>
                <a:spcPts val="0"/>
              </a:spcBef>
              <a:buSzPct val="100000"/>
              <a:defRPr sz="4200"/>
            </a:lvl6pPr>
            <a:lvl7pPr algn="ctr" rtl="0">
              <a:spcBef>
                <a:spcPts val="0"/>
              </a:spcBef>
              <a:buSzPct val="100000"/>
              <a:defRPr sz="4200"/>
            </a:lvl7pPr>
            <a:lvl8pPr algn="ctr" rtl="0">
              <a:spcBef>
                <a:spcPts val="0"/>
              </a:spcBef>
              <a:buSzPct val="100000"/>
              <a:defRPr sz="4200"/>
            </a:lvl8pPr>
            <a:lvl9pPr algn="ctr" rtl="0">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rtl="0">
              <a:lnSpc>
                <a:spcPct val="100000"/>
              </a:lnSpc>
              <a:spcBef>
                <a:spcPts val="0"/>
              </a:spcBef>
              <a:spcAft>
                <a:spcPts val="0"/>
              </a:spcAft>
              <a:buSzPct val="100000"/>
              <a:buNone/>
              <a:defRPr sz="2100"/>
            </a:lvl1pPr>
            <a:lvl2pPr algn="ctr" rtl="0">
              <a:lnSpc>
                <a:spcPct val="100000"/>
              </a:lnSpc>
              <a:spcBef>
                <a:spcPts val="0"/>
              </a:spcBef>
              <a:spcAft>
                <a:spcPts val="0"/>
              </a:spcAft>
              <a:buSzPct val="100000"/>
              <a:buNone/>
              <a:defRPr sz="2100"/>
            </a:lvl2pPr>
            <a:lvl3pPr algn="ctr" rtl="0">
              <a:lnSpc>
                <a:spcPct val="100000"/>
              </a:lnSpc>
              <a:spcBef>
                <a:spcPts val="0"/>
              </a:spcBef>
              <a:spcAft>
                <a:spcPts val="0"/>
              </a:spcAft>
              <a:buSzPct val="100000"/>
              <a:buNone/>
              <a:defRPr sz="2100"/>
            </a:lvl3pPr>
            <a:lvl4pPr algn="ctr" rtl="0">
              <a:lnSpc>
                <a:spcPct val="100000"/>
              </a:lnSpc>
              <a:spcBef>
                <a:spcPts val="0"/>
              </a:spcBef>
              <a:spcAft>
                <a:spcPts val="0"/>
              </a:spcAft>
              <a:buSzPct val="100000"/>
              <a:buNone/>
              <a:defRPr sz="2100"/>
            </a:lvl4pPr>
            <a:lvl5pPr algn="ctr" rtl="0">
              <a:lnSpc>
                <a:spcPct val="100000"/>
              </a:lnSpc>
              <a:spcBef>
                <a:spcPts val="0"/>
              </a:spcBef>
              <a:spcAft>
                <a:spcPts val="0"/>
              </a:spcAft>
              <a:buSzPct val="100000"/>
              <a:buNone/>
              <a:defRPr sz="2100"/>
            </a:lvl5pPr>
            <a:lvl6pPr algn="ctr" rtl="0">
              <a:lnSpc>
                <a:spcPct val="100000"/>
              </a:lnSpc>
              <a:spcBef>
                <a:spcPts val="0"/>
              </a:spcBef>
              <a:spcAft>
                <a:spcPts val="0"/>
              </a:spcAft>
              <a:buSzPct val="100000"/>
              <a:buNone/>
              <a:defRPr sz="2100"/>
            </a:lvl6pPr>
            <a:lvl7pPr algn="ctr" rtl="0">
              <a:lnSpc>
                <a:spcPct val="100000"/>
              </a:lnSpc>
              <a:spcBef>
                <a:spcPts val="0"/>
              </a:spcBef>
              <a:spcAft>
                <a:spcPts val="0"/>
              </a:spcAft>
              <a:buSzPct val="100000"/>
              <a:buNone/>
              <a:defRPr sz="2100"/>
            </a:lvl7pPr>
            <a:lvl8pPr algn="ctr" rtl="0">
              <a:lnSpc>
                <a:spcPct val="100000"/>
              </a:lnSpc>
              <a:spcBef>
                <a:spcPts val="0"/>
              </a:spcBef>
              <a:spcAft>
                <a:spcPts val="0"/>
              </a:spcAft>
              <a:buSzPct val="100000"/>
              <a:buNone/>
              <a:defRPr sz="2100"/>
            </a:lvl8pPr>
            <a:lvl9pPr algn="ctr" rtl="0">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rtl="0">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rtl="0">
              <a:spcBef>
                <a:spcPts val="0"/>
              </a:spcBef>
              <a:buClr>
                <a:schemeClr val="dk1"/>
              </a:buClr>
              <a:buSzPct val="100000"/>
              <a:buNone/>
              <a:defRPr sz="2800">
                <a:solidFill>
                  <a:schemeClr val="dk1"/>
                </a:solidFill>
              </a:defRPr>
            </a:lvl1pPr>
            <a:lvl2pPr rtl="0">
              <a:spcBef>
                <a:spcPts val="0"/>
              </a:spcBef>
              <a:buClr>
                <a:schemeClr val="dk1"/>
              </a:buClr>
              <a:buSzPct val="100000"/>
              <a:buNone/>
              <a:defRPr sz="2800">
                <a:solidFill>
                  <a:schemeClr val="dk1"/>
                </a:solidFill>
              </a:defRPr>
            </a:lvl2pPr>
            <a:lvl3pPr rtl="0">
              <a:spcBef>
                <a:spcPts val="0"/>
              </a:spcBef>
              <a:buClr>
                <a:schemeClr val="dk1"/>
              </a:buClr>
              <a:buSzPct val="100000"/>
              <a:buNone/>
              <a:defRPr sz="2800">
                <a:solidFill>
                  <a:schemeClr val="dk1"/>
                </a:solidFill>
              </a:defRPr>
            </a:lvl3pPr>
            <a:lvl4pPr rtl="0">
              <a:spcBef>
                <a:spcPts val="0"/>
              </a:spcBef>
              <a:buClr>
                <a:schemeClr val="dk1"/>
              </a:buClr>
              <a:buSzPct val="100000"/>
              <a:buNone/>
              <a:defRPr sz="2800">
                <a:solidFill>
                  <a:schemeClr val="dk1"/>
                </a:solidFill>
              </a:defRPr>
            </a:lvl4pPr>
            <a:lvl5pPr rtl="0">
              <a:spcBef>
                <a:spcPts val="0"/>
              </a:spcBef>
              <a:buClr>
                <a:schemeClr val="dk1"/>
              </a:buClr>
              <a:buSzPct val="100000"/>
              <a:buNone/>
              <a:defRPr sz="2800">
                <a:solidFill>
                  <a:schemeClr val="dk1"/>
                </a:solidFill>
              </a:defRPr>
            </a:lvl5pPr>
            <a:lvl6pPr rtl="0">
              <a:spcBef>
                <a:spcPts val="0"/>
              </a:spcBef>
              <a:buClr>
                <a:schemeClr val="dk1"/>
              </a:buClr>
              <a:buSzPct val="100000"/>
              <a:buNone/>
              <a:defRPr sz="2800">
                <a:solidFill>
                  <a:schemeClr val="dk1"/>
                </a:solidFill>
              </a:defRPr>
            </a:lvl6pPr>
            <a:lvl7pPr rtl="0">
              <a:spcBef>
                <a:spcPts val="0"/>
              </a:spcBef>
              <a:buClr>
                <a:schemeClr val="dk1"/>
              </a:buClr>
              <a:buSzPct val="100000"/>
              <a:buNone/>
              <a:defRPr sz="2800">
                <a:solidFill>
                  <a:schemeClr val="dk1"/>
                </a:solidFill>
              </a:defRPr>
            </a:lvl7pPr>
            <a:lvl8pPr rtl="0">
              <a:spcBef>
                <a:spcPts val="0"/>
              </a:spcBef>
              <a:buClr>
                <a:schemeClr val="dk1"/>
              </a:buClr>
              <a:buSzPct val="100000"/>
              <a:buNone/>
              <a:defRPr sz="2800">
                <a:solidFill>
                  <a:schemeClr val="dk1"/>
                </a:solidFill>
              </a:defRPr>
            </a:lvl8pPr>
            <a:lvl9pPr rtl="0">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rtl="0">
              <a:lnSpc>
                <a:spcPct val="115000"/>
              </a:lnSpc>
              <a:spcBef>
                <a:spcPts val="0"/>
              </a:spcBef>
              <a:spcAft>
                <a:spcPts val="1600"/>
              </a:spcAft>
              <a:buClr>
                <a:schemeClr val="dk2"/>
              </a:buClr>
              <a:buSzPct val="100000"/>
              <a:defRPr sz="1800">
                <a:solidFill>
                  <a:schemeClr val="dk2"/>
                </a:solidFill>
              </a:defRPr>
            </a:lvl1pPr>
            <a:lvl2pPr rtl="0">
              <a:lnSpc>
                <a:spcPct val="115000"/>
              </a:lnSpc>
              <a:spcBef>
                <a:spcPts val="0"/>
              </a:spcBef>
              <a:spcAft>
                <a:spcPts val="1600"/>
              </a:spcAft>
              <a:buClr>
                <a:schemeClr val="dk2"/>
              </a:buClr>
              <a:defRPr>
                <a:solidFill>
                  <a:schemeClr val="dk2"/>
                </a:solidFill>
              </a:defRPr>
            </a:lvl2pPr>
            <a:lvl3pPr rtl="0">
              <a:lnSpc>
                <a:spcPct val="115000"/>
              </a:lnSpc>
              <a:spcBef>
                <a:spcPts val="0"/>
              </a:spcBef>
              <a:spcAft>
                <a:spcPts val="1600"/>
              </a:spcAft>
              <a:buClr>
                <a:schemeClr val="dk2"/>
              </a:buClr>
              <a:defRPr>
                <a:solidFill>
                  <a:schemeClr val="dk2"/>
                </a:solidFill>
              </a:defRPr>
            </a:lvl3pPr>
            <a:lvl4pPr rtl="0">
              <a:lnSpc>
                <a:spcPct val="115000"/>
              </a:lnSpc>
              <a:spcBef>
                <a:spcPts val="0"/>
              </a:spcBef>
              <a:spcAft>
                <a:spcPts val="1600"/>
              </a:spcAft>
              <a:buClr>
                <a:schemeClr val="dk2"/>
              </a:buClr>
              <a:defRPr>
                <a:solidFill>
                  <a:schemeClr val="dk2"/>
                </a:solidFill>
              </a:defRPr>
            </a:lvl4pPr>
            <a:lvl5pPr rtl="0">
              <a:lnSpc>
                <a:spcPct val="115000"/>
              </a:lnSpc>
              <a:spcBef>
                <a:spcPts val="0"/>
              </a:spcBef>
              <a:spcAft>
                <a:spcPts val="1600"/>
              </a:spcAft>
              <a:buClr>
                <a:schemeClr val="dk2"/>
              </a:buClr>
              <a:defRPr>
                <a:solidFill>
                  <a:schemeClr val="dk2"/>
                </a:solidFill>
              </a:defRPr>
            </a:lvl5pPr>
            <a:lvl6pPr rtl="0">
              <a:lnSpc>
                <a:spcPct val="115000"/>
              </a:lnSpc>
              <a:spcBef>
                <a:spcPts val="0"/>
              </a:spcBef>
              <a:spcAft>
                <a:spcPts val="1600"/>
              </a:spcAft>
              <a:buClr>
                <a:schemeClr val="dk2"/>
              </a:buClr>
              <a:defRPr>
                <a:solidFill>
                  <a:schemeClr val="dk2"/>
                </a:solidFill>
              </a:defRPr>
            </a:lvl6pPr>
            <a:lvl7pPr rtl="0">
              <a:lnSpc>
                <a:spcPct val="115000"/>
              </a:lnSpc>
              <a:spcBef>
                <a:spcPts val="0"/>
              </a:spcBef>
              <a:spcAft>
                <a:spcPts val="1600"/>
              </a:spcAft>
              <a:buClr>
                <a:schemeClr val="dk2"/>
              </a:buClr>
              <a:defRPr>
                <a:solidFill>
                  <a:schemeClr val="dk2"/>
                </a:solidFill>
              </a:defRPr>
            </a:lvl7pPr>
            <a:lvl8pPr rtl="0">
              <a:lnSpc>
                <a:spcPct val="115000"/>
              </a:lnSpc>
              <a:spcBef>
                <a:spcPts val="0"/>
              </a:spcBef>
              <a:spcAft>
                <a:spcPts val="1600"/>
              </a:spcAft>
              <a:buClr>
                <a:schemeClr val="dk2"/>
              </a:buClr>
              <a:defRPr>
                <a:solidFill>
                  <a:schemeClr val="dk2"/>
                </a:solidFill>
              </a:defRPr>
            </a:lvl8pPr>
            <a:lvl9pPr rtl="0">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youtube.com/watch?v=lahpyrnlLXE" TargetMode="External"/></Relationships>
</file>

<file path=ppt/slides/_rels/slide11.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vGOBYXb1yD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create.kahoot.it" TargetMode="External"/><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2150850"/>
            <a:ext cx="8520599" cy="841800"/>
          </a:xfrm>
          <a:prstGeom prst="rect">
            <a:avLst/>
          </a:prstGeom>
        </p:spPr>
        <p:txBody>
          <a:bodyPr lIns="91425" tIns="91425" rIns="91425" bIns="91425" anchor="ctr" anchorCtr="0">
            <a:noAutofit/>
          </a:bodyPr>
          <a:lstStyle/>
          <a:p>
            <a:pPr rtl="0">
              <a:spcBef>
                <a:spcPts val="0"/>
              </a:spcBef>
              <a:buNone/>
            </a:pPr>
            <a:r>
              <a:rPr lang="en"/>
              <a:t>Franco Canadian Identity?</a:t>
            </a:r>
          </a:p>
          <a:p>
            <a:pPr>
              <a:spcBef>
                <a:spcPts val="0"/>
              </a:spcBef>
              <a:buNone/>
            </a:pPr>
            <a:r>
              <a:rPr lang="en"/>
              <a:t>SLL from an immigrant child’s perspective... </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533325"/>
            <a:ext cx="8520599" cy="841800"/>
          </a:xfrm>
          <a:prstGeom prst="rect">
            <a:avLst/>
          </a:prstGeom>
        </p:spPr>
        <p:txBody>
          <a:bodyPr lIns="91425" tIns="91425" rIns="91425" bIns="91425" anchor="ctr" anchorCtr="0">
            <a:noAutofit/>
          </a:bodyPr>
          <a:lstStyle/>
          <a:p>
            <a:pPr rtl="0">
              <a:spcBef>
                <a:spcPts val="0"/>
              </a:spcBef>
              <a:buNone/>
            </a:pPr>
            <a:r>
              <a:rPr lang="en"/>
              <a:t>Statistics Canada: Language Minorities</a:t>
            </a:r>
          </a:p>
          <a:p>
            <a:pPr>
              <a:spcBef>
                <a:spcPts val="0"/>
              </a:spcBef>
              <a:buNone/>
            </a:pPr>
            <a:r>
              <a:rPr lang="en"/>
              <a:t>Two dominant linguistic perspectives</a:t>
            </a:r>
          </a:p>
        </p:txBody>
      </p:sp>
      <p:sp>
        <p:nvSpPr>
          <p:cNvPr id="109" name="Shape 109"/>
          <p:cNvSpPr txBox="1">
            <a:spLocks noGrp="1"/>
          </p:cNvSpPr>
          <p:nvPr>
            <p:ph type="body" idx="4294967295"/>
          </p:nvPr>
        </p:nvSpPr>
        <p:spPr>
          <a:xfrm>
            <a:off x="311700" y="1825700"/>
            <a:ext cx="8520599" cy="31467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000000"/>
                </a:solidFill>
              </a:rPr>
              <a:t>Video: </a:t>
            </a:r>
            <a:r>
              <a:rPr lang="en" sz="2400" u="sng">
                <a:solidFill>
                  <a:schemeClr val="hlink"/>
                </a:solidFill>
                <a:hlinkClick r:id="rId3"/>
              </a:rPr>
              <a:t>Portrait of Official-Language Minorities in Canada</a:t>
            </a:r>
          </a:p>
          <a:p>
            <a:pPr lvl="0" rtl="0">
              <a:spcBef>
                <a:spcPts val="0"/>
              </a:spcBef>
              <a:buNone/>
            </a:pPr>
            <a:endParaRPr sz="2400">
              <a:solidFill>
                <a:srgbClr val="000000"/>
              </a:solidFill>
            </a:endParaRPr>
          </a:p>
          <a:p>
            <a:pPr marL="457200" lvl="0" indent="-228600" rtl="0">
              <a:lnSpc>
                <a:spcPct val="100000"/>
              </a:lnSpc>
              <a:spcBef>
                <a:spcPts val="0"/>
              </a:spcBef>
              <a:spcAft>
                <a:spcPts val="0"/>
              </a:spcAft>
              <a:buClr>
                <a:schemeClr val="dk1"/>
              </a:buClr>
              <a:buSzPct val="100000"/>
            </a:pPr>
            <a:r>
              <a:rPr lang="en" sz="2400">
                <a:solidFill>
                  <a:schemeClr val="dk1"/>
                </a:solidFill>
              </a:rPr>
              <a:t>Decline in student numbers in English school boards in Quebec. </a:t>
            </a:r>
          </a:p>
          <a:p>
            <a:pPr marL="914400" lvl="1" indent="-228600" rtl="0">
              <a:lnSpc>
                <a:spcPct val="100000"/>
              </a:lnSpc>
              <a:spcBef>
                <a:spcPts val="0"/>
              </a:spcBef>
              <a:spcAft>
                <a:spcPts val="0"/>
              </a:spcAft>
              <a:buClr>
                <a:schemeClr val="dk1"/>
              </a:buClr>
              <a:buSzPct val="100000"/>
            </a:pPr>
            <a:r>
              <a:rPr lang="en" sz="1800">
                <a:solidFill>
                  <a:schemeClr val="dk1"/>
                </a:solidFill>
              </a:rPr>
              <a:t>Beyond the reasons presented in the video, could there be other reasons for this decline?</a:t>
            </a:r>
          </a:p>
          <a:p>
            <a:pPr marL="914400" lvl="1" indent="-228600" rtl="0">
              <a:lnSpc>
                <a:spcPct val="100000"/>
              </a:lnSpc>
              <a:spcBef>
                <a:spcPts val="0"/>
              </a:spcBef>
              <a:spcAft>
                <a:spcPts val="0"/>
              </a:spcAft>
              <a:buClr>
                <a:schemeClr val="dk1"/>
              </a:buClr>
              <a:buSzPct val="100000"/>
            </a:pPr>
            <a:r>
              <a:rPr lang="en" sz="1800">
                <a:solidFill>
                  <a:schemeClr val="dk1"/>
                </a:solidFill>
              </a:rPr>
              <a:t>Is this an example of acculturation?</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Shape 114"/>
          <p:cNvGrpSpPr/>
          <p:nvPr/>
        </p:nvGrpSpPr>
        <p:grpSpPr>
          <a:xfrm>
            <a:off x="2326294" y="792306"/>
            <a:ext cx="2007199" cy="4206692"/>
            <a:chOff x="121175" y="599825"/>
            <a:chExt cx="2057400" cy="4467599"/>
          </a:xfrm>
        </p:grpSpPr>
        <p:sp>
          <p:nvSpPr>
            <p:cNvPr id="115" name="Shape 115"/>
            <p:cNvSpPr/>
            <p:nvPr/>
          </p:nvSpPr>
          <p:spPr>
            <a:xfrm>
              <a:off x="121175" y="599825"/>
              <a:ext cx="2057400" cy="4467599"/>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16" name="Shape 116"/>
            <p:cNvPicPr preferRelativeResize="0"/>
            <p:nvPr/>
          </p:nvPicPr>
          <p:blipFill>
            <a:blip r:embed="rId3">
              <a:alphaModFix/>
            </a:blip>
            <a:stretch>
              <a:fillRect/>
            </a:stretch>
          </p:blipFill>
          <p:spPr>
            <a:xfrm>
              <a:off x="235475" y="666687"/>
              <a:ext cx="1828799" cy="4333875"/>
            </a:xfrm>
            <a:prstGeom prst="rect">
              <a:avLst/>
            </a:prstGeom>
            <a:noFill/>
            <a:ln>
              <a:noFill/>
            </a:ln>
          </p:spPr>
        </p:pic>
      </p:grpSp>
      <p:sp>
        <p:nvSpPr>
          <p:cNvPr id="117" name="Shape 117"/>
          <p:cNvSpPr txBox="1">
            <a:spLocks noGrp="1"/>
          </p:cNvSpPr>
          <p:nvPr>
            <p:ph type="title"/>
          </p:nvPr>
        </p:nvSpPr>
        <p:spPr>
          <a:xfrm>
            <a:off x="768900" y="0"/>
            <a:ext cx="8520599" cy="841800"/>
          </a:xfrm>
          <a:prstGeom prst="rect">
            <a:avLst/>
          </a:prstGeom>
        </p:spPr>
        <p:txBody>
          <a:bodyPr lIns="91425" tIns="91425" rIns="91425" bIns="91425" anchor="ctr" anchorCtr="0">
            <a:noAutofit/>
          </a:bodyPr>
          <a:lstStyle/>
          <a:p>
            <a:pPr>
              <a:spcBef>
                <a:spcPts val="0"/>
              </a:spcBef>
              <a:buNone/>
            </a:pPr>
            <a:r>
              <a:rPr lang="en" sz="1800" b="1">
                <a:solidFill>
                  <a:srgbClr val="000000"/>
                </a:solidFill>
              </a:rPr>
              <a:t>The majority of Francophones live in Quebec, but almost one million are found in Canada's other provinces and territories.</a:t>
            </a:r>
          </a:p>
        </p:txBody>
      </p:sp>
      <p:grpSp>
        <p:nvGrpSpPr>
          <p:cNvPr id="118" name="Shape 118"/>
          <p:cNvGrpSpPr/>
          <p:nvPr/>
        </p:nvGrpSpPr>
        <p:grpSpPr>
          <a:xfrm>
            <a:off x="5572263" y="2245244"/>
            <a:ext cx="1981199" cy="1285800"/>
            <a:chOff x="2218125" y="3606250"/>
            <a:chExt cx="1981199" cy="1285800"/>
          </a:xfrm>
        </p:grpSpPr>
        <p:sp>
          <p:nvSpPr>
            <p:cNvPr id="119" name="Shape 119"/>
            <p:cNvSpPr/>
            <p:nvPr/>
          </p:nvSpPr>
          <p:spPr>
            <a:xfrm>
              <a:off x="2218125" y="3606250"/>
              <a:ext cx="1981199" cy="1285800"/>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20" name="Shape 120"/>
            <p:cNvPicPr preferRelativeResize="0"/>
            <p:nvPr/>
          </p:nvPicPr>
          <p:blipFill>
            <a:blip r:embed="rId4">
              <a:alphaModFix/>
            </a:blip>
            <a:stretch>
              <a:fillRect/>
            </a:stretch>
          </p:blipFill>
          <p:spPr>
            <a:xfrm>
              <a:off x="2327662" y="3710975"/>
              <a:ext cx="1762125" cy="1076325"/>
            </a:xfrm>
            <a:prstGeom prst="rect">
              <a:avLst/>
            </a:prstGeom>
            <a:noFill/>
            <a:ln>
              <a:noFill/>
            </a:ln>
          </p:spPr>
        </p:pic>
      </p:grpSp>
      <p:grpSp>
        <p:nvGrpSpPr>
          <p:cNvPr id="121" name="Shape 121"/>
          <p:cNvGrpSpPr/>
          <p:nvPr/>
        </p:nvGrpSpPr>
        <p:grpSpPr>
          <a:xfrm>
            <a:off x="226571" y="479751"/>
            <a:ext cx="1877994" cy="1446970"/>
            <a:chOff x="3806725" y="3149075"/>
            <a:chExt cx="2057400" cy="1585200"/>
          </a:xfrm>
        </p:grpSpPr>
        <p:sp>
          <p:nvSpPr>
            <p:cNvPr id="122" name="Shape 122"/>
            <p:cNvSpPr/>
            <p:nvPr/>
          </p:nvSpPr>
          <p:spPr>
            <a:xfrm>
              <a:off x="3806725" y="3149075"/>
              <a:ext cx="2057400" cy="1585200"/>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23" name="Shape 123"/>
            <p:cNvPicPr preferRelativeResize="0"/>
            <p:nvPr/>
          </p:nvPicPr>
          <p:blipFill>
            <a:blip r:embed="rId5">
              <a:alphaModFix/>
            </a:blip>
            <a:stretch>
              <a:fillRect/>
            </a:stretch>
          </p:blipFill>
          <p:spPr>
            <a:xfrm>
              <a:off x="3921025" y="3289212"/>
              <a:ext cx="1828800" cy="1304925"/>
            </a:xfrm>
            <a:prstGeom prst="rect">
              <a:avLst/>
            </a:prstGeom>
            <a:noFill/>
            <a:ln>
              <a:noFill/>
            </a:ln>
          </p:spPr>
        </p:pic>
      </p:grpSp>
      <p:grpSp>
        <p:nvGrpSpPr>
          <p:cNvPr id="124" name="Shape 124"/>
          <p:cNvGrpSpPr/>
          <p:nvPr/>
        </p:nvGrpSpPr>
        <p:grpSpPr>
          <a:xfrm>
            <a:off x="6818406" y="793360"/>
            <a:ext cx="2178629" cy="1429691"/>
            <a:chOff x="4288750" y="855275"/>
            <a:chExt cx="2415599" cy="1585200"/>
          </a:xfrm>
        </p:grpSpPr>
        <p:sp>
          <p:nvSpPr>
            <p:cNvPr id="125" name="Shape 125"/>
            <p:cNvSpPr/>
            <p:nvPr/>
          </p:nvSpPr>
          <p:spPr>
            <a:xfrm>
              <a:off x="4288750" y="855275"/>
              <a:ext cx="2415599" cy="1585200"/>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26" name="Shape 126"/>
            <p:cNvPicPr preferRelativeResize="0"/>
            <p:nvPr/>
          </p:nvPicPr>
          <p:blipFill>
            <a:blip r:embed="rId6">
              <a:alphaModFix/>
            </a:blip>
            <a:stretch>
              <a:fillRect/>
            </a:stretch>
          </p:blipFill>
          <p:spPr>
            <a:xfrm>
              <a:off x="4416412" y="997437"/>
              <a:ext cx="2181225" cy="1285875"/>
            </a:xfrm>
            <a:prstGeom prst="rect">
              <a:avLst/>
            </a:prstGeom>
            <a:noFill/>
            <a:ln>
              <a:noFill/>
            </a:ln>
          </p:spPr>
        </p:pic>
      </p:grpSp>
      <p:grpSp>
        <p:nvGrpSpPr>
          <p:cNvPr id="127" name="Shape 127"/>
          <p:cNvGrpSpPr/>
          <p:nvPr/>
        </p:nvGrpSpPr>
        <p:grpSpPr>
          <a:xfrm>
            <a:off x="152384" y="3548984"/>
            <a:ext cx="2026386" cy="1479651"/>
            <a:chOff x="3898875" y="1049700"/>
            <a:chExt cx="2279400" cy="1664399"/>
          </a:xfrm>
        </p:grpSpPr>
        <p:sp>
          <p:nvSpPr>
            <p:cNvPr id="128" name="Shape 128"/>
            <p:cNvSpPr/>
            <p:nvPr/>
          </p:nvSpPr>
          <p:spPr>
            <a:xfrm>
              <a:off x="3898875" y="1049700"/>
              <a:ext cx="2279400" cy="1664399"/>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29" name="Shape 129"/>
            <p:cNvPicPr preferRelativeResize="0"/>
            <p:nvPr/>
          </p:nvPicPr>
          <p:blipFill>
            <a:blip r:embed="rId7">
              <a:alphaModFix/>
            </a:blip>
            <a:stretch>
              <a:fillRect/>
            </a:stretch>
          </p:blipFill>
          <p:spPr>
            <a:xfrm>
              <a:off x="4000500" y="1158000"/>
              <a:ext cx="2057400" cy="1447800"/>
            </a:xfrm>
            <a:prstGeom prst="rect">
              <a:avLst/>
            </a:prstGeom>
            <a:noFill/>
            <a:ln>
              <a:noFill/>
            </a:ln>
          </p:spPr>
        </p:pic>
      </p:grpSp>
      <p:grpSp>
        <p:nvGrpSpPr>
          <p:cNvPr id="130" name="Shape 130"/>
          <p:cNvGrpSpPr/>
          <p:nvPr/>
        </p:nvGrpSpPr>
        <p:grpSpPr>
          <a:xfrm>
            <a:off x="4511238" y="793361"/>
            <a:ext cx="2129400" cy="1285800"/>
            <a:chOff x="5038525" y="1244625"/>
            <a:chExt cx="2129400" cy="1285800"/>
          </a:xfrm>
        </p:grpSpPr>
        <p:sp>
          <p:nvSpPr>
            <p:cNvPr id="131" name="Shape 131"/>
            <p:cNvSpPr/>
            <p:nvPr/>
          </p:nvSpPr>
          <p:spPr>
            <a:xfrm>
              <a:off x="5038525" y="1244625"/>
              <a:ext cx="2129400" cy="1285800"/>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32" name="Shape 132"/>
            <p:cNvPicPr preferRelativeResize="0"/>
            <p:nvPr/>
          </p:nvPicPr>
          <p:blipFill>
            <a:blip r:embed="rId8">
              <a:alphaModFix/>
            </a:blip>
            <a:stretch>
              <a:fillRect/>
            </a:stretch>
          </p:blipFill>
          <p:spPr>
            <a:xfrm>
              <a:off x="5160250" y="1344600"/>
              <a:ext cx="1885950" cy="1085850"/>
            </a:xfrm>
            <a:prstGeom prst="rect">
              <a:avLst/>
            </a:prstGeom>
            <a:noFill/>
            <a:ln>
              <a:noFill/>
            </a:ln>
          </p:spPr>
        </p:pic>
      </p:grpSp>
      <p:grpSp>
        <p:nvGrpSpPr>
          <p:cNvPr id="133" name="Shape 133"/>
          <p:cNvGrpSpPr/>
          <p:nvPr/>
        </p:nvGrpSpPr>
        <p:grpSpPr>
          <a:xfrm>
            <a:off x="3545523" y="2202208"/>
            <a:ext cx="1981193" cy="1173978"/>
            <a:chOff x="6912975" y="884750"/>
            <a:chExt cx="2129400" cy="1261799"/>
          </a:xfrm>
        </p:grpSpPr>
        <p:sp>
          <p:nvSpPr>
            <p:cNvPr id="134" name="Shape 134"/>
            <p:cNvSpPr/>
            <p:nvPr/>
          </p:nvSpPr>
          <p:spPr>
            <a:xfrm>
              <a:off x="6912975" y="884750"/>
              <a:ext cx="2129400" cy="1261799"/>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35" name="Shape 135"/>
            <p:cNvPicPr preferRelativeResize="0"/>
            <p:nvPr/>
          </p:nvPicPr>
          <p:blipFill>
            <a:blip r:embed="rId9">
              <a:alphaModFix/>
            </a:blip>
            <a:stretch>
              <a:fillRect/>
            </a:stretch>
          </p:blipFill>
          <p:spPr>
            <a:xfrm>
              <a:off x="7039450" y="991775"/>
              <a:ext cx="1876425" cy="1047750"/>
            </a:xfrm>
            <a:prstGeom prst="rect">
              <a:avLst/>
            </a:prstGeom>
            <a:noFill/>
            <a:ln>
              <a:noFill/>
            </a:ln>
          </p:spPr>
        </p:pic>
      </p:grpSp>
      <p:grpSp>
        <p:nvGrpSpPr>
          <p:cNvPr id="136" name="Shape 136"/>
          <p:cNvGrpSpPr/>
          <p:nvPr/>
        </p:nvGrpSpPr>
        <p:grpSpPr>
          <a:xfrm>
            <a:off x="3623876" y="3499254"/>
            <a:ext cx="1896232" cy="1384614"/>
            <a:chOff x="4468775" y="1166350"/>
            <a:chExt cx="2279400" cy="1664399"/>
          </a:xfrm>
        </p:grpSpPr>
        <p:sp>
          <p:nvSpPr>
            <p:cNvPr id="137" name="Shape 137"/>
            <p:cNvSpPr/>
            <p:nvPr/>
          </p:nvSpPr>
          <p:spPr>
            <a:xfrm>
              <a:off x="4468775" y="1166350"/>
              <a:ext cx="2279400" cy="1664399"/>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38" name="Shape 138"/>
            <p:cNvPicPr preferRelativeResize="0"/>
            <p:nvPr/>
          </p:nvPicPr>
          <p:blipFill>
            <a:blip r:embed="rId10">
              <a:alphaModFix/>
            </a:blip>
            <a:stretch>
              <a:fillRect/>
            </a:stretch>
          </p:blipFill>
          <p:spPr>
            <a:xfrm>
              <a:off x="4617862" y="1269875"/>
              <a:ext cx="1981200" cy="1457325"/>
            </a:xfrm>
            <a:prstGeom prst="rect">
              <a:avLst/>
            </a:prstGeom>
            <a:noFill/>
            <a:ln>
              <a:noFill/>
            </a:ln>
          </p:spPr>
        </p:pic>
      </p:grpSp>
      <p:grpSp>
        <p:nvGrpSpPr>
          <p:cNvPr id="139" name="Shape 139"/>
          <p:cNvGrpSpPr/>
          <p:nvPr/>
        </p:nvGrpSpPr>
        <p:grpSpPr>
          <a:xfrm>
            <a:off x="5526725" y="3697125"/>
            <a:ext cx="1981199" cy="1285800"/>
            <a:chOff x="6373150" y="1079675"/>
            <a:chExt cx="1981199" cy="1285800"/>
          </a:xfrm>
        </p:grpSpPr>
        <p:sp>
          <p:nvSpPr>
            <p:cNvPr id="140" name="Shape 140"/>
            <p:cNvSpPr/>
            <p:nvPr/>
          </p:nvSpPr>
          <p:spPr>
            <a:xfrm>
              <a:off x="6373150" y="1079675"/>
              <a:ext cx="1981199" cy="1285800"/>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41" name="Shape 141"/>
            <p:cNvPicPr preferRelativeResize="0"/>
            <p:nvPr/>
          </p:nvPicPr>
          <p:blipFill>
            <a:blip r:embed="rId11">
              <a:alphaModFix/>
            </a:blip>
            <a:stretch>
              <a:fillRect/>
            </a:stretch>
          </p:blipFill>
          <p:spPr>
            <a:xfrm>
              <a:off x="6501737" y="1184400"/>
              <a:ext cx="1724025" cy="1076325"/>
            </a:xfrm>
            <a:prstGeom prst="rect">
              <a:avLst/>
            </a:prstGeom>
            <a:noFill/>
            <a:ln>
              <a:noFill/>
            </a:ln>
          </p:spPr>
        </p:pic>
      </p:grpSp>
      <p:grpSp>
        <p:nvGrpSpPr>
          <p:cNvPr id="142" name="Shape 142"/>
          <p:cNvGrpSpPr/>
          <p:nvPr/>
        </p:nvGrpSpPr>
        <p:grpSpPr>
          <a:xfrm>
            <a:off x="294983" y="2101110"/>
            <a:ext cx="1657500" cy="1349700"/>
            <a:chOff x="5923275" y="3359025"/>
            <a:chExt cx="1657500" cy="1349700"/>
          </a:xfrm>
        </p:grpSpPr>
        <p:sp>
          <p:nvSpPr>
            <p:cNvPr id="143" name="Shape 143"/>
            <p:cNvSpPr/>
            <p:nvPr/>
          </p:nvSpPr>
          <p:spPr>
            <a:xfrm>
              <a:off x="5923275" y="3359025"/>
              <a:ext cx="1657500" cy="1349700"/>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44" name="Shape 144"/>
            <p:cNvPicPr preferRelativeResize="0"/>
            <p:nvPr/>
          </p:nvPicPr>
          <p:blipFill>
            <a:blip r:embed="rId12">
              <a:alphaModFix/>
            </a:blip>
            <a:stretch>
              <a:fillRect/>
            </a:stretch>
          </p:blipFill>
          <p:spPr>
            <a:xfrm>
              <a:off x="6037650" y="3481425"/>
              <a:ext cx="1428750" cy="1104900"/>
            </a:xfrm>
            <a:prstGeom prst="rect">
              <a:avLst/>
            </a:prstGeom>
            <a:noFill/>
            <a:ln>
              <a:noFill/>
            </a:ln>
          </p:spPr>
        </p:pic>
      </p:grpSp>
      <p:grpSp>
        <p:nvGrpSpPr>
          <p:cNvPr id="145" name="Shape 145"/>
          <p:cNvGrpSpPr/>
          <p:nvPr/>
        </p:nvGrpSpPr>
        <p:grpSpPr>
          <a:xfrm>
            <a:off x="7447488" y="3342668"/>
            <a:ext cx="1626078" cy="1257110"/>
            <a:chOff x="6763025" y="2984125"/>
            <a:chExt cx="1769400" cy="1349700"/>
          </a:xfrm>
        </p:grpSpPr>
        <p:sp>
          <p:nvSpPr>
            <p:cNvPr id="146" name="Shape 146"/>
            <p:cNvSpPr/>
            <p:nvPr/>
          </p:nvSpPr>
          <p:spPr>
            <a:xfrm>
              <a:off x="6763025" y="2984125"/>
              <a:ext cx="1769400" cy="1349700"/>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47" name="Shape 147"/>
            <p:cNvPicPr preferRelativeResize="0"/>
            <p:nvPr/>
          </p:nvPicPr>
          <p:blipFill>
            <a:blip r:embed="rId13">
              <a:alphaModFix/>
            </a:blip>
            <a:stretch>
              <a:fillRect/>
            </a:stretch>
          </p:blipFill>
          <p:spPr>
            <a:xfrm>
              <a:off x="6880962" y="3106512"/>
              <a:ext cx="1533525" cy="1104900"/>
            </a:xfrm>
            <a:prstGeom prst="rect">
              <a:avLst/>
            </a:prstGeom>
            <a:noFill/>
            <a:ln>
              <a:noFill/>
            </a:ln>
          </p:spPr>
        </p:pic>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fade">
                                      <p:cBhvr>
                                        <p:cTn id="11" dur="1000"/>
                                        <p:tgtEl>
                                          <p:spTgt spid="12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fade">
                                      <p:cBhvr>
                                        <p:cTn id="15" dur="1000"/>
                                        <p:tgtEl>
                                          <p:spTgt spid="12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7"/>
                                        </p:tgtEl>
                                        <p:attrNameLst>
                                          <p:attrName>style.visibility</p:attrName>
                                        </p:attrNameLst>
                                      </p:cBhvr>
                                      <p:to>
                                        <p:strVal val="visible"/>
                                      </p:to>
                                    </p:set>
                                    <p:animEffect transition="in" filter="fade">
                                      <p:cBhvr>
                                        <p:cTn id="19" dur="1000"/>
                                        <p:tgtEl>
                                          <p:spTgt spid="12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1000"/>
                                        <p:tgtEl>
                                          <p:spTgt spid="130"/>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1000"/>
                                        <p:tgtEl>
                                          <p:spTgt spid="133"/>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fade">
                                      <p:cBhvr>
                                        <p:cTn id="31" dur="1000"/>
                                        <p:tgtEl>
                                          <p:spTgt spid="136"/>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39"/>
                                        </p:tgtEl>
                                        <p:attrNameLst>
                                          <p:attrName>style.visibility</p:attrName>
                                        </p:attrNameLst>
                                      </p:cBhvr>
                                      <p:to>
                                        <p:strVal val="visible"/>
                                      </p:to>
                                    </p:set>
                                    <p:animEffect transition="in" filter="fade">
                                      <p:cBhvr>
                                        <p:cTn id="35" dur="1000"/>
                                        <p:tgtEl>
                                          <p:spTgt spid="139"/>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42"/>
                                        </p:tgtEl>
                                        <p:attrNameLst>
                                          <p:attrName>style.visibility</p:attrName>
                                        </p:attrNameLst>
                                      </p:cBhvr>
                                      <p:to>
                                        <p:strVal val="visible"/>
                                      </p:to>
                                    </p:set>
                                    <p:animEffect transition="in" filter="fade">
                                      <p:cBhvr>
                                        <p:cTn id="39" dur="1000"/>
                                        <p:tgtEl>
                                          <p:spTgt spid="142"/>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145"/>
                                        </p:tgtEl>
                                        <p:attrNameLst>
                                          <p:attrName>style.visibility</p:attrName>
                                        </p:attrNameLst>
                                      </p:cBhvr>
                                      <p:to>
                                        <p:strVal val="visible"/>
                                      </p:to>
                                    </p:set>
                                    <p:animEffect transition="in" filter="fade">
                                      <p:cBhvr>
                                        <p:cTn id="43"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227375"/>
            <a:ext cx="8520599" cy="841800"/>
          </a:xfrm>
          <a:prstGeom prst="rect">
            <a:avLst/>
          </a:prstGeom>
        </p:spPr>
        <p:txBody>
          <a:bodyPr lIns="91425" tIns="91425" rIns="91425" bIns="91425" anchor="ctr" anchorCtr="0">
            <a:noAutofit/>
          </a:bodyPr>
          <a:lstStyle/>
          <a:p>
            <a:pPr lvl="0" rtl="0">
              <a:spcBef>
                <a:spcPts val="0"/>
              </a:spcBef>
              <a:buNone/>
            </a:pPr>
            <a:r>
              <a:rPr lang="en"/>
              <a:t>Overview of Francophone Perspective</a:t>
            </a:r>
          </a:p>
        </p:txBody>
      </p:sp>
      <p:sp>
        <p:nvSpPr>
          <p:cNvPr id="153" name="Shape 153"/>
          <p:cNvSpPr txBox="1"/>
          <p:nvPr/>
        </p:nvSpPr>
        <p:spPr>
          <a:xfrm>
            <a:off x="4692000" y="4509225"/>
            <a:ext cx="4140300" cy="415200"/>
          </a:xfrm>
          <a:prstGeom prst="rect">
            <a:avLst/>
          </a:prstGeom>
          <a:noFill/>
          <a:ln>
            <a:noFill/>
          </a:ln>
        </p:spPr>
        <p:txBody>
          <a:bodyPr lIns="91425" tIns="91425" rIns="91425" bIns="91425" anchor="t" anchorCtr="0">
            <a:noAutofit/>
          </a:bodyPr>
          <a:lstStyle/>
          <a:p>
            <a:pPr>
              <a:spcBef>
                <a:spcPts val="0"/>
              </a:spcBef>
              <a:buNone/>
            </a:pPr>
            <a:r>
              <a:rPr lang="en"/>
              <a:t>Video: </a:t>
            </a:r>
            <a:r>
              <a:rPr lang="en" u="sng">
                <a:solidFill>
                  <a:schemeClr val="hlink"/>
                </a:solidFill>
                <a:hlinkClick r:id="rId3"/>
              </a:rPr>
              <a:t>Francophone Perspective (0:08-4:54)</a:t>
            </a:r>
          </a:p>
        </p:txBody>
      </p:sp>
      <p:sp>
        <p:nvSpPr>
          <p:cNvPr id="154" name="Shape 154"/>
          <p:cNvSpPr txBox="1"/>
          <p:nvPr/>
        </p:nvSpPr>
        <p:spPr>
          <a:xfrm>
            <a:off x="689800" y="1139675"/>
            <a:ext cx="7752599" cy="3014099"/>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i="1">
                <a:solidFill>
                  <a:schemeClr val="dk1"/>
                </a:solidFill>
              </a:rPr>
              <a:t>Francophone Quebecers do not define their identity as one of many ethnic identities in Canada. They conceive of it as a national identity based on the French language, which is imbued with great symbolic value. This is why language carries such heavy emotional baggage and why there is widespread agreement among francophones that French should be promoted in institutions and in public space. But is language the only basis for the Quebec identity?  </a:t>
            </a:r>
          </a:p>
          <a:p>
            <a:pPr marL="4572000" lvl="0" indent="0" rtl="0">
              <a:lnSpc>
                <a:spcPct val="115000"/>
              </a:lnSpc>
              <a:spcBef>
                <a:spcPts val="0"/>
              </a:spcBef>
              <a:spcAft>
                <a:spcPts val="1600"/>
              </a:spcAft>
              <a:buClr>
                <a:schemeClr val="dk1"/>
              </a:buClr>
              <a:buSzPct val="61111"/>
              <a:buFont typeface="Arial"/>
              <a:buNone/>
            </a:pPr>
            <a:r>
              <a:rPr lang="en" sz="1800">
                <a:solidFill>
                  <a:schemeClr val="dk1"/>
                </a:solidFill>
              </a:rPr>
              <a:t>     (Magosci 1999, p.326)</a:t>
            </a:r>
          </a:p>
          <a:p>
            <a:pPr>
              <a:spcBef>
                <a:spcPts val="0"/>
              </a:spcBef>
              <a:buNone/>
            </a:pPr>
            <a:endParaRP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Statistics</a:t>
            </a:r>
          </a:p>
        </p:txBody>
      </p:sp>
      <p:sp>
        <p:nvSpPr>
          <p:cNvPr id="160" name="Shape 160"/>
          <p:cNvSpPr txBox="1">
            <a:spLocks noGrp="1"/>
          </p:cNvSpPr>
          <p:nvPr>
            <p:ph type="body" idx="1"/>
          </p:nvPr>
        </p:nvSpPr>
        <p:spPr>
          <a:xfrm>
            <a:off x="311700" y="1152475"/>
            <a:ext cx="5269800"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 dirty="0">
                <a:solidFill>
                  <a:srgbClr val="000000"/>
                </a:solidFill>
              </a:rPr>
              <a:t>Data from the Ministry of Immigration, Diversity and Inclusion in January 2015.</a:t>
            </a:r>
          </a:p>
          <a:p>
            <a:pPr marL="457200" lvl="0" indent="-228600" rtl="0">
              <a:spcBef>
                <a:spcPts val="0"/>
              </a:spcBef>
              <a:buClr>
                <a:srgbClr val="000000"/>
              </a:buClr>
            </a:pPr>
            <a:r>
              <a:rPr lang="en" dirty="0">
                <a:solidFill>
                  <a:srgbClr val="000000"/>
                </a:solidFill>
              </a:rPr>
              <a:t>484 867 immigrants in Quebec between 2004 and 2013</a:t>
            </a:r>
          </a:p>
          <a:p>
            <a:pPr marL="914400" lvl="1" indent="-228600" rtl="0">
              <a:spcBef>
                <a:spcPts val="0"/>
              </a:spcBef>
              <a:buClr>
                <a:srgbClr val="000000"/>
              </a:buClr>
            </a:pPr>
            <a:r>
              <a:rPr lang="en" dirty="0">
                <a:solidFill>
                  <a:srgbClr val="000000"/>
                </a:solidFill>
              </a:rPr>
              <a:t>In 2015, 75.5% are still in Quebec (366 226 people)</a:t>
            </a:r>
          </a:p>
          <a:p>
            <a:pPr marL="914400" lvl="1" indent="-228600" rtl="0">
              <a:spcBef>
                <a:spcPts val="0"/>
              </a:spcBef>
              <a:buClr>
                <a:srgbClr val="000000"/>
              </a:buClr>
            </a:pPr>
            <a:r>
              <a:rPr lang="en" dirty="0">
                <a:solidFill>
                  <a:srgbClr val="000000"/>
                </a:solidFill>
              </a:rPr>
              <a:t>Many of them are located in the Montreal region (74.6</a:t>
            </a:r>
            <a:r>
              <a:rPr lang="en" dirty="0" smtClean="0">
                <a:solidFill>
                  <a:srgbClr val="000000"/>
                </a:solidFill>
              </a:rPr>
              <a:t>%)</a:t>
            </a:r>
            <a:endParaRPr dirty="0">
              <a:solidFill>
                <a:srgbClr val="000000"/>
              </a:solidFill>
            </a:endParaRPr>
          </a:p>
          <a:p>
            <a:pPr lvl="0" rtl="0">
              <a:spcBef>
                <a:spcPts val="0"/>
              </a:spcBef>
              <a:buNone/>
            </a:pPr>
            <a:r>
              <a:rPr lang="en" sz="1100" dirty="0">
                <a:solidFill>
                  <a:srgbClr val="000000"/>
                </a:solidFill>
              </a:rPr>
              <a:t>Source : Ministère de l'Immigration, de la Diversité et de l'Inclusion, Direction de la planification, de la recherche et des statistiques, Banque de données sur la présence.</a:t>
            </a:r>
          </a:p>
          <a:p>
            <a:pPr rtl="0">
              <a:spcBef>
                <a:spcPts val="0"/>
              </a:spcBef>
              <a:buNone/>
            </a:pPr>
            <a:endParaRPr dirty="0">
              <a:solidFill>
                <a:srgbClr val="000000"/>
              </a:solidFill>
            </a:endParaRPr>
          </a:p>
          <a:p>
            <a:pPr>
              <a:spcBef>
                <a:spcPts val="0"/>
              </a:spcBef>
              <a:buNone/>
            </a:pPr>
            <a:endParaRPr dirty="0">
              <a:solidFill>
                <a:srgbClr val="000000"/>
              </a:solidFill>
            </a:endParaRPr>
          </a:p>
        </p:txBody>
      </p:sp>
      <p:pic>
        <p:nvPicPr>
          <p:cNvPr id="161" name="Shape 161"/>
          <p:cNvPicPr preferRelativeResize="0"/>
          <p:nvPr/>
        </p:nvPicPr>
        <p:blipFill>
          <a:blip r:embed="rId3">
            <a:alphaModFix/>
          </a:blip>
          <a:stretch>
            <a:fillRect/>
          </a:stretch>
        </p:blipFill>
        <p:spPr>
          <a:xfrm>
            <a:off x="5581500" y="33450"/>
            <a:ext cx="2333625" cy="5043374"/>
          </a:xfrm>
          <a:prstGeom prst="rect">
            <a:avLst/>
          </a:prstGeom>
          <a:noFill/>
          <a:ln>
            <a:noFill/>
          </a:ln>
        </p:spPr>
      </p:pic>
      <p:pic>
        <p:nvPicPr>
          <p:cNvPr id="162" name="Shape 162"/>
          <p:cNvPicPr preferRelativeResize="0"/>
          <p:nvPr/>
        </p:nvPicPr>
        <p:blipFill>
          <a:blip r:embed="rId4">
            <a:alphaModFix/>
          </a:blip>
          <a:stretch>
            <a:fillRect/>
          </a:stretch>
        </p:blipFill>
        <p:spPr>
          <a:xfrm>
            <a:off x="7915125" y="4775"/>
            <a:ext cx="1228725" cy="5072049"/>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04025" y="3367350"/>
            <a:ext cx="3240599" cy="572699"/>
          </a:xfrm>
          <a:prstGeom prst="rect">
            <a:avLst/>
          </a:prstGeom>
        </p:spPr>
        <p:txBody>
          <a:bodyPr lIns="91425" tIns="91425" rIns="91425" bIns="91425" anchor="t" anchorCtr="0">
            <a:noAutofit/>
          </a:bodyPr>
          <a:lstStyle/>
          <a:p>
            <a:pPr rtl="0">
              <a:spcBef>
                <a:spcPts val="0"/>
              </a:spcBef>
              <a:buNone/>
            </a:pPr>
            <a:r>
              <a:rPr lang="en" sz="2400"/>
              <a:t>General Information</a:t>
            </a:r>
          </a:p>
          <a:p>
            <a:pPr marL="457200" lvl="0" indent="-342900" rtl="0">
              <a:spcBef>
                <a:spcPts val="0"/>
              </a:spcBef>
              <a:buSzPct val="100000"/>
              <a:buChar char="●"/>
            </a:pPr>
            <a:r>
              <a:rPr lang="en" sz="1800"/>
              <a:t>Age Group</a:t>
            </a:r>
          </a:p>
          <a:p>
            <a:pPr marL="457200" lvl="0" indent="-342900" rtl="0">
              <a:spcBef>
                <a:spcPts val="0"/>
              </a:spcBef>
              <a:buSzPct val="100000"/>
              <a:buChar char="●"/>
            </a:pPr>
            <a:r>
              <a:rPr lang="en" sz="1800"/>
              <a:t>Sexe</a:t>
            </a:r>
          </a:p>
          <a:p>
            <a:pPr marL="457200" lvl="0" indent="-342900" rtl="0">
              <a:spcBef>
                <a:spcPts val="0"/>
              </a:spcBef>
              <a:buSzPct val="100000"/>
              <a:buChar char="●"/>
            </a:pPr>
            <a:r>
              <a:rPr lang="en" sz="1800"/>
              <a:t>Social Category</a:t>
            </a:r>
          </a:p>
          <a:p>
            <a:pPr marL="457200" lvl="0" indent="-342900">
              <a:spcBef>
                <a:spcPts val="0"/>
              </a:spcBef>
              <a:buSzPct val="100000"/>
              <a:buChar char="●"/>
            </a:pPr>
            <a:r>
              <a:rPr lang="en" sz="1800"/>
              <a:t>Linguistic Knowledge</a:t>
            </a:r>
          </a:p>
        </p:txBody>
      </p:sp>
      <p:pic>
        <p:nvPicPr>
          <p:cNvPr id="168" name="Shape 168"/>
          <p:cNvPicPr preferRelativeResize="0"/>
          <p:nvPr/>
        </p:nvPicPr>
        <p:blipFill>
          <a:blip r:embed="rId3">
            <a:alphaModFix/>
          </a:blip>
          <a:stretch>
            <a:fillRect/>
          </a:stretch>
        </p:blipFill>
        <p:spPr>
          <a:xfrm>
            <a:off x="64675" y="858400"/>
            <a:ext cx="5550300" cy="1854550"/>
          </a:xfrm>
          <a:prstGeom prst="rect">
            <a:avLst/>
          </a:prstGeom>
          <a:noFill/>
          <a:ln>
            <a:noFill/>
          </a:ln>
        </p:spPr>
      </p:pic>
      <p:pic>
        <p:nvPicPr>
          <p:cNvPr id="169" name="Shape 169"/>
          <p:cNvPicPr preferRelativeResize="0"/>
          <p:nvPr/>
        </p:nvPicPr>
        <p:blipFill>
          <a:blip r:embed="rId4">
            <a:alphaModFix/>
          </a:blip>
          <a:stretch>
            <a:fillRect/>
          </a:stretch>
        </p:blipFill>
        <p:spPr>
          <a:xfrm>
            <a:off x="64675" y="591700"/>
            <a:ext cx="5550299" cy="266700"/>
          </a:xfrm>
          <a:prstGeom prst="rect">
            <a:avLst/>
          </a:prstGeom>
          <a:noFill/>
          <a:ln>
            <a:noFill/>
          </a:ln>
        </p:spPr>
      </p:pic>
      <p:sp>
        <p:nvSpPr>
          <p:cNvPr id="170" name="Shape 170"/>
          <p:cNvSpPr txBox="1">
            <a:spLocks noGrp="1"/>
          </p:cNvSpPr>
          <p:nvPr>
            <p:ph type="title" idx="2"/>
          </p:nvPr>
        </p:nvSpPr>
        <p:spPr>
          <a:xfrm>
            <a:off x="158175" y="70475"/>
            <a:ext cx="2699700" cy="572699"/>
          </a:xfrm>
          <a:prstGeom prst="rect">
            <a:avLst/>
          </a:prstGeom>
        </p:spPr>
        <p:txBody>
          <a:bodyPr lIns="91425" tIns="91425" rIns="91425" bIns="91425" anchor="t" anchorCtr="0">
            <a:noAutofit/>
          </a:bodyPr>
          <a:lstStyle/>
          <a:p>
            <a:pPr lvl="0" rtl="0">
              <a:spcBef>
                <a:spcPts val="0"/>
              </a:spcBef>
              <a:buNone/>
            </a:pPr>
            <a:r>
              <a:rPr lang="en"/>
              <a:t>First Language</a:t>
            </a:r>
          </a:p>
        </p:txBody>
      </p:sp>
      <p:pic>
        <p:nvPicPr>
          <p:cNvPr id="171" name="Shape 171"/>
          <p:cNvPicPr preferRelativeResize="0"/>
          <p:nvPr/>
        </p:nvPicPr>
        <p:blipFill>
          <a:blip r:embed="rId5">
            <a:alphaModFix/>
          </a:blip>
          <a:stretch>
            <a:fillRect/>
          </a:stretch>
        </p:blipFill>
        <p:spPr>
          <a:xfrm>
            <a:off x="5929500" y="0"/>
            <a:ext cx="1912999" cy="5143500"/>
          </a:xfrm>
          <a:prstGeom prst="rect">
            <a:avLst/>
          </a:prstGeom>
          <a:noFill/>
          <a:ln>
            <a:noFill/>
          </a:ln>
        </p:spPr>
      </p:pic>
      <p:pic>
        <p:nvPicPr>
          <p:cNvPr id="172" name="Shape 172"/>
          <p:cNvPicPr preferRelativeResize="0"/>
          <p:nvPr/>
        </p:nvPicPr>
        <p:blipFill>
          <a:blip r:embed="rId6">
            <a:alphaModFix/>
          </a:blip>
          <a:stretch>
            <a:fillRect/>
          </a:stretch>
        </p:blipFill>
        <p:spPr>
          <a:xfrm>
            <a:off x="7842500" y="0"/>
            <a:ext cx="1128850" cy="5106475"/>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p:nvPr/>
        </p:nvSpPr>
        <p:spPr>
          <a:xfrm>
            <a:off x="131375" y="69200"/>
            <a:ext cx="5247299" cy="4998000"/>
          </a:xfrm>
          <a:prstGeom prst="rect">
            <a:avLst/>
          </a:prstGeom>
          <a:solidFill>
            <a:srgbClr val="43434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8" name="Shape 178"/>
          <p:cNvSpPr txBox="1">
            <a:spLocks noGrp="1"/>
          </p:cNvSpPr>
          <p:nvPr>
            <p:ph type="title"/>
          </p:nvPr>
        </p:nvSpPr>
        <p:spPr>
          <a:xfrm>
            <a:off x="5741925" y="1225325"/>
            <a:ext cx="3090299" cy="2322300"/>
          </a:xfrm>
          <a:prstGeom prst="rect">
            <a:avLst/>
          </a:prstGeom>
        </p:spPr>
        <p:txBody>
          <a:bodyPr lIns="91425" tIns="91425" rIns="91425" bIns="91425" anchor="ctr" anchorCtr="0">
            <a:noAutofit/>
          </a:bodyPr>
          <a:lstStyle/>
          <a:p>
            <a:pPr>
              <a:spcBef>
                <a:spcPts val="0"/>
              </a:spcBef>
              <a:buNone/>
            </a:pPr>
            <a:r>
              <a:rPr lang="en" sz="1200" b="1"/>
              <a:t>Retrieved from: </a:t>
            </a:r>
            <a:r>
              <a:rPr lang="en" sz="1200"/>
              <a:t>http://www.immigration-quebec.gouv.qc.ca/en/living-quebec/common-values/french-language.html</a:t>
            </a:r>
          </a:p>
        </p:txBody>
      </p:sp>
      <p:pic>
        <p:nvPicPr>
          <p:cNvPr id="179" name="Shape 179"/>
          <p:cNvPicPr preferRelativeResize="0"/>
          <p:nvPr/>
        </p:nvPicPr>
        <p:blipFill rotWithShape="1">
          <a:blip r:embed="rId3">
            <a:alphaModFix/>
          </a:blip>
          <a:srcRect/>
          <a:stretch/>
        </p:blipFill>
        <p:spPr>
          <a:xfrm>
            <a:off x="235499" y="153425"/>
            <a:ext cx="5023700" cy="4836650"/>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p:nvPr/>
        </p:nvSpPr>
        <p:spPr>
          <a:xfrm>
            <a:off x="3217575" y="357500"/>
            <a:ext cx="5673899" cy="4613100"/>
          </a:xfrm>
          <a:prstGeom prst="rect">
            <a:avLst/>
          </a:prstGeom>
          <a:solidFill>
            <a:srgbClr val="43434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5" name="Shape 185"/>
          <p:cNvSpPr txBox="1">
            <a:spLocks noGrp="1"/>
          </p:cNvSpPr>
          <p:nvPr>
            <p:ph type="title"/>
          </p:nvPr>
        </p:nvSpPr>
        <p:spPr>
          <a:xfrm>
            <a:off x="76200" y="1313400"/>
            <a:ext cx="3234299" cy="1698600"/>
          </a:xfrm>
          <a:prstGeom prst="rect">
            <a:avLst/>
          </a:prstGeom>
        </p:spPr>
        <p:txBody>
          <a:bodyPr lIns="91425" tIns="91425" rIns="91425" bIns="91425" anchor="ctr" anchorCtr="0">
            <a:noAutofit/>
          </a:bodyPr>
          <a:lstStyle/>
          <a:p>
            <a:pPr>
              <a:spcBef>
                <a:spcPts val="0"/>
              </a:spcBef>
              <a:buNone/>
            </a:pPr>
            <a:r>
              <a:rPr lang="en" sz="3000"/>
              <a:t>How is Québec helping immigrants learn the French Language?</a:t>
            </a:r>
          </a:p>
        </p:txBody>
      </p:sp>
      <p:pic>
        <p:nvPicPr>
          <p:cNvPr id="186" name="Shape 186"/>
          <p:cNvPicPr preferRelativeResize="0"/>
          <p:nvPr/>
        </p:nvPicPr>
        <p:blipFill>
          <a:blip r:embed="rId3">
            <a:alphaModFix/>
          </a:blip>
          <a:stretch>
            <a:fillRect/>
          </a:stretch>
        </p:blipFill>
        <p:spPr>
          <a:xfrm>
            <a:off x="3353250" y="504225"/>
            <a:ext cx="5380699" cy="4296524"/>
          </a:xfrm>
          <a:prstGeom prst="rect">
            <a:avLst/>
          </a:prstGeom>
          <a:noFill/>
          <a:ln>
            <a:noFill/>
          </a:ln>
        </p:spPr>
      </p:pic>
      <p:sp>
        <p:nvSpPr>
          <p:cNvPr id="187" name="Shape 187"/>
          <p:cNvSpPr txBox="1"/>
          <p:nvPr/>
        </p:nvSpPr>
        <p:spPr>
          <a:xfrm>
            <a:off x="170975" y="3936750"/>
            <a:ext cx="2407800" cy="940200"/>
          </a:xfrm>
          <a:prstGeom prst="rect">
            <a:avLst/>
          </a:prstGeom>
          <a:noFill/>
          <a:ln>
            <a:noFill/>
          </a:ln>
        </p:spPr>
        <p:txBody>
          <a:bodyPr lIns="91425" tIns="91425" rIns="91425" bIns="91425" anchor="t" anchorCtr="0">
            <a:noAutofit/>
          </a:bodyPr>
          <a:lstStyle/>
          <a:p>
            <a:pPr lvl="0" algn="ctr" rtl="0">
              <a:spcBef>
                <a:spcPts val="0"/>
              </a:spcBef>
              <a:buClr>
                <a:schemeClr val="dk1"/>
              </a:buClr>
              <a:buSzPct val="91666"/>
              <a:buFont typeface="Arial"/>
              <a:buNone/>
            </a:pPr>
            <a:r>
              <a:rPr lang="en" sz="1200" b="1">
                <a:solidFill>
                  <a:schemeClr val="dk1"/>
                </a:solidFill>
              </a:rPr>
              <a:t>Retrieved from: </a:t>
            </a:r>
            <a:r>
              <a:rPr lang="en" sz="1200">
                <a:solidFill>
                  <a:schemeClr val="dk1"/>
                </a:solidFill>
              </a:rPr>
              <a:t>http://www.immigration-quebec.gouv.qc.ca/en/french-language/index.html</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Linguistic school boards:</a:t>
            </a:r>
          </a:p>
        </p:txBody>
      </p:sp>
      <p:sp>
        <p:nvSpPr>
          <p:cNvPr id="193" name="Shape 193"/>
          <p:cNvSpPr txBox="1">
            <a:spLocks noGrp="1"/>
          </p:cNvSpPr>
          <p:nvPr>
            <p:ph type="body" idx="1"/>
          </p:nvPr>
        </p:nvSpPr>
        <p:spPr>
          <a:xfrm>
            <a:off x="311700" y="1152475"/>
            <a:ext cx="3999899" cy="3416400"/>
          </a:xfrm>
          <a:prstGeom prst="rect">
            <a:avLst/>
          </a:prstGeom>
        </p:spPr>
        <p:txBody>
          <a:bodyPr lIns="91425" tIns="91425" rIns="91425" bIns="91425" anchor="t" anchorCtr="0">
            <a:noAutofit/>
          </a:bodyPr>
          <a:lstStyle/>
          <a:p>
            <a:pPr rtl="0">
              <a:spcBef>
                <a:spcPts val="0"/>
              </a:spcBef>
              <a:buNone/>
            </a:pPr>
            <a:r>
              <a:rPr lang="en">
                <a:solidFill>
                  <a:srgbClr val="000000"/>
                </a:solidFill>
              </a:rPr>
              <a:t>In 1997, the governments of Quebec and Canada, amended the constitution to eliminate all denominational rights and privileges within Quebec education. (Bill 109)</a:t>
            </a:r>
          </a:p>
          <a:p>
            <a:pPr>
              <a:spcBef>
                <a:spcPts val="0"/>
              </a:spcBef>
              <a:buNone/>
            </a:pPr>
            <a:r>
              <a:rPr lang="en">
                <a:solidFill>
                  <a:srgbClr val="000000"/>
                </a:solidFill>
              </a:rPr>
              <a:t>July 1998 Quebec’s 137 Roman Catholic and 18 Protestant school boards were replaced by 60 French language and 9 English language School boards.</a:t>
            </a:r>
          </a:p>
        </p:txBody>
      </p:sp>
      <p:sp>
        <p:nvSpPr>
          <p:cNvPr id="194" name="Shape 194"/>
          <p:cNvSpPr txBox="1">
            <a:spLocks noGrp="1"/>
          </p:cNvSpPr>
          <p:nvPr>
            <p:ph type="body" idx="2"/>
          </p:nvPr>
        </p:nvSpPr>
        <p:spPr>
          <a:xfrm>
            <a:off x="4832400" y="1152475"/>
            <a:ext cx="3999899"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Prior to 1960’s, religious ‘cleavage’ was the divisive factor in Quebec.</a:t>
            </a:r>
          </a:p>
          <a:p>
            <a:pPr marL="457200" lvl="0" indent="-228600" rtl="0">
              <a:spcBef>
                <a:spcPts val="0"/>
              </a:spcBef>
              <a:buClr>
                <a:srgbClr val="000000"/>
              </a:buClr>
            </a:pPr>
            <a:r>
              <a:rPr lang="en">
                <a:solidFill>
                  <a:srgbClr val="000000"/>
                </a:solidFill>
              </a:rPr>
              <a:t>Language has now become the dominant divisive factor</a:t>
            </a:r>
          </a:p>
          <a:p>
            <a:pPr marL="457200" lvl="0" indent="-228600">
              <a:spcBef>
                <a:spcPts val="0"/>
              </a:spcBef>
              <a:buClr>
                <a:srgbClr val="000000"/>
              </a:buClr>
            </a:pPr>
            <a:r>
              <a:rPr lang="en">
                <a:solidFill>
                  <a:srgbClr val="000000"/>
                </a:solidFill>
              </a:rPr>
              <a:t>Since 2000, the education system has been plagued with protest from </a:t>
            </a:r>
            <a:r>
              <a:rPr lang="en" b="1">
                <a:solidFill>
                  <a:srgbClr val="000000"/>
                </a:solidFill>
              </a:rPr>
              <a:t>Francophone</a:t>
            </a:r>
            <a:r>
              <a:rPr lang="en">
                <a:solidFill>
                  <a:srgbClr val="000000"/>
                </a:solidFill>
              </a:rPr>
              <a:t> parents, who challenge the Charter of French Language as removing the right for their children to attain full bilingualism.</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Eligibility</a:t>
            </a:r>
          </a:p>
        </p:txBody>
      </p:sp>
      <p:sp>
        <p:nvSpPr>
          <p:cNvPr id="200" name="Shape 200"/>
          <p:cNvSpPr txBox="1">
            <a:spLocks noGrp="1"/>
          </p:cNvSpPr>
          <p:nvPr>
            <p:ph type="body" idx="1"/>
          </p:nvPr>
        </p:nvSpPr>
        <p:spPr>
          <a:xfrm>
            <a:off x="311700" y="1152475"/>
            <a:ext cx="3999899" cy="3416400"/>
          </a:xfrm>
          <a:prstGeom prst="rect">
            <a:avLst/>
          </a:prstGeom>
        </p:spPr>
        <p:txBody>
          <a:bodyPr lIns="91425" tIns="91425" rIns="91425" bIns="91425" anchor="t" anchorCtr="0">
            <a:noAutofit/>
          </a:bodyPr>
          <a:lstStyle/>
          <a:p>
            <a:pPr lvl="0" rtl="0">
              <a:spcBef>
                <a:spcPts val="0"/>
              </a:spcBef>
              <a:spcAft>
                <a:spcPts val="0"/>
              </a:spcAft>
              <a:buClr>
                <a:schemeClr val="dk1"/>
              </a:buClr>
              <a:buSzPct val="91666"/>
              <a:buFont typeface="Arial"/>
              <a:buNone/>
            </a:pPr>
            <a:r>
              <a:rPr lang="en" sz="1200">
                <a:solidFill>
                  <a:schemeClr val="dk1"/>
                </a:solidFill>
              </a:rPr>
              <a:t>Under the Charter of the French language, children in the following three situations are eligible : </a:t>
            </a:r>
          </a:p>
          <a:p>
            <a:pPr marL="457200" lvl="0" indent="-228600" rtl="0">
              <a:spcBef>
                <a:spcPts val="900"/>
              </a:spcBef>
              <a:spcAft>
                <a:spcPts val="900"/>
              </a:spcAft>
              <a:buClr>
                <a:schemeClr val="dk1"/>
              </a:buClr>
              <a:buSzPct val="100000"/>
            </a:pPr>
            <a:r>
              <a:rPr lang="en" sz="1200">
                <a:solidFill>
                  <a:schemeClr val="dk1"/>
                </a:solidFill>
              </a:rPr>
              <a:t>children who are residing in Québec permanently and who qualify for a certificate of eligibility for instruction in English </a:t>
            </a:r>
          </a:p>
          <a:p>
            <a:pPr marL="457200" lvl="0" indent="-228600" rtl="0">
              <a:spcBef>
                <a:spcPts val="900"/>
              </a:spcBef>
              <a:spcAft>
                <a:spcPts val="900"/>
              </a:spcAft>
              <a:buClr>
                <a:schemeClr val="dk1"/>
              </a:buClr>
              <a:buSzPct val="100000"/>
            </a:pPr>
            <a:r>
              <a:rPr lang="en" sz="1200">
                <a:solidFill>
                  <a:schemeClr val="dk1"/>
                </a:solidFill>
              </a:rPr>
              <a:t>children who are residing in Québec permanently and who are entitled to receive instruction in English under a special authorization </a:t>
            </a:r>
          </a:p>
          <a:p>
            <a:pPr marL="457200" lvl="0" indent="-228600" rtl="0">
              <a:spcBef>
                <a:spcPts val="900"/>
              </a:spcBef>
              <a:spcAft>
                <a:spcPts val="900"/>
              </a:spcAft>
              <a:buClr>
                <a:schemeClr val="dk1"/>
              </a:buClr>
              <a:buSzPct val="100000"/>
            </a:pPr>
            <a:r>
              <a:rPr lang="en" sz="1200">
                <a:solidFill>
                  <a:schemeClr val="dk1"/>
                </a:solidFill>
              </a:rPr>
              <a:t>children who are living in Québec temporarily and who qualify for a temporary authorization to receive instruction in English</a:t>
            </a:r>
          </a:p>
          <a:p>
            <a:pPr algn="ctr">
              <a:spcBef>
                <a:spcPts val="0"/>
              </a:spcBef>
              <a:buNone/>
            </a:pPr>
            <a:r>
              <a:rPr lang="en" b="1">
                <a:solidFill>
                  <a:srgbClr val="000000"/>
                </a:solidFill>
              </a:rPr>
              <a:t>Therefore, French Language Education is MANDATORY for all immigrants to the province of Quebec! </a:t>
            </a:r>
          </a:p>
        </p:txBody>
      </p:sp>
      <p:sp>
        <p:nvSpPr>
          <p:cNvPr id="201" name="Shape 201"/>
          <p:cNvSpPr txBox="1">
            <a:spLocks noGrp="1"/>
          </p:cNvSpPr>
          <p:nvPr>
            <p:ph type="body" idx="2"/>
          </p:nvPr>
        </p:nvSpPr>
        <p:spPr>
          <a:xfrm>
            <a:off x="4571999" y="876181"/>
            <a:ext cx="3999899" cy="3416400"/>
          </a:xfrm>
          <a:prstGeom prst="rect">
            <a:avLst/>
          </a:prstGeom>
        </p:spPr>
        <p:txBody>
          <a:bodyPr lIns="91425" tIns="91425" rIns="91425" bIns="91425" anchor="t" anchorCtr="0">
            <a:noAutofit/>
          </a:bodyPr>
          <a:lstStyle/>
          <a:p>
            <a:pPr lvl="0" rtl="0">
              <a:spcBef>
                <a:spcPts val="0"/>
              </a:spcBef>
              <a:spcAft>
                <a:spcPts val="0"/>
              </a:spcAft>
              <a:buClr>
                <a:schemeClr val="dk1"/>
              </a:buClr>
              <a:buSzPct val="91666"/>
              <a:buFont typeface="Arial"/>
              <a:buNone/>
            </a:pPr>
            <a:r>
              <a:rPr lang="en" sz="1200" dirty="0">
                <a:solidFill>
                  <a:schemeClr val="dk1"/>
                </a:solidFill>
              </a:rPr>
              <a:t>A certificate of eligibility is generally issued to children : </a:t>
            </a:r>
          </a:p>
          <a:p>
            <a:pPr marL="457200" lvl="0" indent="431800" rtl="0">
              <a:spcBef>
                <a:spcPts val="1100"/>
              </a:spcBef>
              <a:spcAft>
                <a:spcPts val="1100"/>
              </a:spcAft>
              <a:buClr>
                <a:schemeClr val="dk1"/>
              </a:buClr>
              <a:buSzPct val="100000"/>
            </a:pPr>
            <a:r>
              <a:rPr lang="en" sz="1200" dirty="0">
                <a:solidFill>
                  <a:schemeClr val="dk1"/>
                </a:solidFill>
              </a:rPr>
              <a:t>who have received the major part of their elementary or secondary school instruction in English in Canada;</a:t>
            </a:r>
          </a:p>
          <a:p>
            <a:pPr marL="457200" lvl="0" indent="431800" rtl="0">
              <a:spcBef>
                <a:spcPts val="1100"/>
              </a:spcBef>
              <a:spcAft>
                <a:spcPts val="1100"/>
              </a:spcAft>
              <a:buClr>
                <a:schemeClr val="dk1"/>
              </a:buClr>
              <a:buSzPct val="100000"/>
            </a:pPr>
            <a:r>
              <a:rPr lang="en" sz="1200" dirty="0">
                <a:solidFill>
                  <a:schemeClr val="dk1"/>
                </a:solidFill>
              </a:rPr>
              <a:t>whose brother or sister did the major part of his or her elementary or secondary studies in English in Canada;</a:t>
            </a:r>
          </a:p>
          <a:p>
            <a:pPr marL="457200" lvl="0" indent="431800" rtl="0">
              <a:spcBef>
                <a:spcPts val="1100"/>
              </a:spcBef>
              <a:spcAft>
                <a:spcPts val="1100"/>
              </a:spcAft>
              <a:buClr>
                <a:schemeClr val="dk1"/>
              </a:buClr>
              <a:buSzPct val="100000"/>
            </a:pPr>
            <a:r>
              <a:rPr lang="en" sz="1200" dirty="0">
                <a:solidFill>
                  <a:schemeClr val="dk1"/>
                </a:solidFill>
              </a:rPr>
              <a:t>whose father or mother did the major part of his or her elementary studies in English in Canada;</a:t>
            </a:r>
          </a:p>
          <a:p>
            <a:pPr marL="457200" lvl="0" indent="431800" rtl="0">
              <a:spcBef>
                <a:spcPts val="1100"/>
              </a:spcBef>
              <a:spcAft>
                <a:spcPts val="1100"/>
              </a:spcAft>
              <a:buClr>
                <a:schemeClr val="dk1"/>
              </a:buClr>
              <a:buSzPct val="100000"/>
            </a:pPr>
            <a:r>
              <a:rPr lang="en" sz="1200" dirty="0">
                <a:solidFill>
                  <a:schemeClr val="dk1"/>
                </a:solidFill>
              </a:rPr>
              <a:t>whose father or mother attended school in Québec after August 26, 1977, and could have been declared eligible for instruction in English at that time</a:t>
            </a:r>
          </a:p>
          <a:p>
            <a:pPr>
              <a:spcBef>
                <a:spcPts val="0"/>
              </a:spcBef>
              <a:buNone/>
            </a:pPr>
            <a:endParaRPr sz="1200" dirty="0"/>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Quebec Language Education</a:t>
            </a:r>
          </a:p>
        </p:txBody>
      </p:sp>
      <p:sp>
        <p:nvSpPr>
          <p:cNvPr id="207" name="Shape 207"/>
          <p:cNvSpPr txBox="1">
            <a:spLocks noGrp="1"/>
          </p:cNvSpPr>
          <p:nvPr>
            <p:ph type="body" idx="1"/>
          </p:nvPr>
        </p:nvSpPr>
        <p:spPr>
          <a:xfrm>
            <a:off x="311700" y="1152475"/>
            <a:ext cx="3999899" cy="3416400"/>
          </a:xfrm>
          <a:prstGeom prst="rect">
            <a:avLst/>
          </a:prstGeom>
        </p:spPr>
        <p:txBody>
          <a:bodyPr lIns="91425" tIns="91425" rIns="91425" bIns="91425" anchor="t" anchorCtr="0">
            <a:noAutofit/>
          </a:bodyPr>
          <a:lstStyle/>
          <a:p>
            <a:pPr indent="457200" rtl="0">
              <a:spcBef>
                <a:spcPts val="0"/>
              </a:spcBef>
              <a:buNone/>
            </a:pPr>
            <a:endParaRPr>
              <a:solidFill>
                <a:schemeClr val="dk1"/>
              </a:solidFill>
            </a:endParaRPr>
          </a:p>
          <a:p>
            <a:pPr marL="0" indent="0" rtl="0">
              <a:spcBef>
                <a:spcPts val="0"/>
              </a:spcBef>
              <a:buNone/>
            </a:pPr>
            <a:r>
              <a:rPr lang="en" sz="1800" b="1">
                <a:solidFill>
                  <a:srgbClr val="000000"/>
                </a:solidFill>
              </a:rPr>
              <a:t>French elementary schools: </a:t>
            </a:r>
          </a:p>
          <a:p>
            <a:pPr marL="0" indent="0" rtl="0">
              <a:spcBef>
                <a:spcPts val="0"/>
              </a:spcBef>
              <a:buNone/>
            </a:pPr>
            <a:r>
              <a:rPr lang="en">
                <a:solidFill>
                  <a:srgbClr val="000000"/>
                </a:solidFill>
              </a:rPr>
              <a:t>100% French language from K-3</a:t>
            </a:r>
          </a:p>
          <a:p>
            <a:pPr marL="0" indent="0" rtl="0">
              <a:spcBef>
                <a:spcPts val="0"/>
              </a:spcBef>
              <a:buNone/>
            </a:pPr>
            <a:r>
              <a:rPr lang="en">
                <a:solidFill>
                  <a:srgbClr val="000000"/>
                </a:solidFill>
              </a:rPr>
              <a:t>90% French language from 4-6 (ie. English for one hour per day 3 or 4 days per week) Therefore “core English”.</a:t>
            </a:r>
          </a:p>
          <a:p>
            <a:pPr marL="0" indent="0" rtl="0">
              <a:spcBef>
                <a:spcPts val="0"/>
              </a:spcBef>
              <a:buNone/>
            </a:pPr>
            <a:endParaRPr>
              <a:solidFill>
                <a:srgbClr val="000000"/>
              </a:solidFill>
            </a:endParaRPr>
          </a:p>
        </p:txBody>
      </p:sp>
      <p:sp>
        <p:nvSpPr>
          <p:cNvPr id="208" name="Shape 208"/>
          <p:cNvSpPr txBox="1">
            <a:spLocks noGrp="1"/>
          </p:cNvSpPr>
          <p:nvPr>
            <p:ph type="body" idx="2"/>
          </p:nvPr>
        </p:nvSpPr>
        <p:spPr>
          <a:xfrm>
            <a:off x="4832400" y="1152475"/>
            <a:ext cx="3999899" cy="3416400"/>
          </a:xfrm>
          <a:prstGeom prst="rect">
            <a:avLst/>
          </a:prstGeom>
        </p:spPr>
        <p:txBody>
          <a:bodyPr lIns="91425" tIns="91425" rIns="91425" bIns="91425" anchor="t" anchorCtr="0">
            <a:noAutofit/>
          </a:bodyPr>
          <a:lstStyle/>
          <a:p>
            <a:pPr lvl="0" indent="457200" rtl="0">
              <a:spcBef>
                <a:spcPts val="0"/>
              </a:spcBef>
              <a:buClr>
                <a:schemeClr val="dk1"/>
              </a:buClr>
              <a:buFont typeface="Arial"/>
              <a:buNone/>
            </a:pPr>
            <a:endParaRPr sz="1200">
              <a:solidFill>
                <a:schemeClr val="dk1"/>
              </a:solidFill>
            </a:endParaRPr>
          </a:p>
          <a:p>
            <a:pPr lvl="0" rtl="0">
              <a:spcBef>
                <a:spcPts val="0"/>
              </a:spcBef>
              <a:buClr>
                <a:schemeClr val="dk1"/>
              </a:buClr>
              <a:buSzPct val="61111"/>
              <a:buFont typeface="Arial"/>
              <a:buNone/>
            </a:pPr>
            <a:r>
              <a:rPr lang="en" sz="1800" b="1">
                <a:solidFill>
                  <a:schemeClr val="dk1"/>
                </a:solidFill>
              </a:rPr>
              <a:t>English elementary schools:</a:t>
            </a:r>
          </a:p>
          <a:p>
            <a:pPr lvl="0" rtl="0">
              <a:spcBef>
                <a:spcPts val="0"/>
              </a:spcBef>
              <a:buNone/>
            </a:pPr>
            <a:r>
              <a:rPr lang="en">
                <a:solidFill>
                  <a:schemeClr val="dk1"/>
                </a:solidFill>
              </a:rPr>
              <a:t>Bilingual = 50/50% English &amp; French language from K-6 </a:t>
            </a:r>
          </a:p>
          <a:p>
            <a:pPr lvl="0" rtl="0">
              <a:spcBef>
                <a:spcPts val="0"/>
              </a:spcBef>
              <a:buNone/>
            </a:pPr>
            <a:r>
              <a:rPr lang="en">
                <a:solidFill>
                  <a:schemeClr val="dk1"/>
                </a:solidFill>
              </a:rPr>
              <a:t>Immersion = 70/30% French &amp; English from K-4 60/40% French &amp; English from 4-6           </a:t>
            </a:r>
          </a:p>
          <a:p>
            <a:pPr lvl="0" rtl="0">
              <a:spcBef>
                <a:spcPts val="0"/>
              </a:spcBef>
              <a:buNone/>
            </a:pPr>
            <a:r>
              <a:rPr lang="en">
                <a:solidFill>
                  <a:schemeClr val="dk1"/>
                </a:solidFill>
              </a:rPr>
              <a:t>Francais Plus = 92% French  8% English in K 82% French &amp; 18% English in cycle 1            77% French &amp;  22% English in cycle 2          45% French &amp;  55% English in cycle 3                  </a:t>
            </a:r>
          </a:p>
          <a:p>
            <a:pPr lvl="0" rtl="0">
              <a:spcBef>
                <a:spcPts val="0"/>
              </a:spcBef>
              <a:buNone/>
            </a:pPr>
            <a:endParaRPr>
              <a:solidFill>
                <a:schemeClr val="dk1"/>
              </a:solidFill>
            </a:endParaRPr>
          </a:p>
          <a:p>
            <a:pPr lvl="0" rtl="0">
              <a:spcBef>
                <a:spcPts val="0"/>
              </a:spcBef>
              <a:buNone/>
            </a:pPr>
            <a:endParaRPr>
              <a:solidFill>
                <a:schemeClr val="dk1"/>
              </a:solidFill>
            </a:endParaRPr>
          </a:p>
          <a:p>
            <a:pPr lvl="0">
              <a:spcBef>
                <a:spcPts val="0"/>
              </a:spcBef>
              <a:buClr>
                <a:schemeClr val="dk1"/>
              </a:buClr>
              <a:buFont typeface="Arial"/>
              <a:buNone/>
            </a:pPr>
            <a:endParaRPr>
              <a:solidFill>
                <a:schemeClr val="dk1"/>
              </a:solidFill>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p:nvPr/>
        </p:nvSpPr>
        <p:spPr>
          <a:xfrm>
            <a:off x="4324700" y="1441575"/>
            <a:ext cx="4359299" cy="2606399"/>
          </a:xfrm>
          <a:prstGeom prst="rect">
            <a:avLst/>
          </a:prstGeom>
          <a:solidFill>
            <a:srgbClr val="43434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6" name="Shape 5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What is Canadian Identity?</a:t>
            </a:r>
          </a:p>
        </p:txBody>
      </p:sp>
      <p:sp>
        <p:nvSpPr>
          <p:cNvPr id="57" name="Shape 57"/>
          <p:cNvSpPr txBox="1">
            <a:spLocks noGrp="1"/>
          </p:cNvSpPr>
          <p:nvPr>
            <p:ph type="body" idx="1"/>
          </p:nvPr>
        </p:nvSpPr>
        <p:spPr>
          <a:xfrm>
            <a:off x="311700" y="1152475"/>
            <a:ext cx="8520599" cy="34164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
                <a:solidFill>
                  <a:srgbClr val="000000"/>
                </a:solidFill>
              </a:rPr>
              <a:t>Please, take out your mobile devices</a:t>
            </a:r>
          </a:p>
          <a:p>
            <a:pPr rtl="0">
              <a:spcBef>
                <a:spcPts val="0"/>
              </a:spcBef>
              <a:buNone/>
            </a:pPr>
            <a:r>
              <a:rPr lang="en">
                <a:solidFill>
                  <a:srgbClr val="000000"/>
                </a:solidFill>
              </a:rPr>
              <a:t>or laptops and go to:</a:t>
            </a:r>
          </a:p>
          <a:p>
            <a:pPr marL="457200" indent="457200" rtl="0">
              <a:spcBef>
                <a:spcPts val="0"/>
              </a:spcBef>
              <a:buNone/>
            </a:pPr>
            <a:r>
              <a:rPr lang="en" sz="2400">
                <a:solidFill>
                  <a:srgbClr val="000000"/>
                </a:solidFill>
              </a:rPr>
              <a:t>kahoot.it  </a:t>
            </a:r>
            <a:r>
              <a:rPr lang="en" sz="1000" u="sng">
                <a:solidFill>
                  <a:schemeClr val="hlink"/>
                </a:solidFill>
                <a:hlinkClick r:id="rId3"/>
              </a:rPr>
              <a:t>Canadian Identity Kahoot</a:t>
            </a:r>
          </a:p>
        </p:txBody>
      </p:sp>
      <p:pic>
        <p:nvPicPr>
          <p:cNvPr id="58" name="Shape 58"/>
          <p:cNvPicPr preferRelativeResize="0"/>
          <p:nvPr/>
        </p:nvPicPr>
        <p:blipFill>
          <a:blip r:embed="rId4">
            <a:alphaModFix/>
          </a:blip>
          <a:stretch>
            <a:fillRect/>
          </a:stretch>
        </p:blipFill>
        <p:spPr>
          <a:xfrm rot="520057">
            <a:off x="4432650" y="1549387"/>
            <a:ext cx="4143375" cy="2390775"/>
          </a:xfrm>
          <a:prstGeom prst="rect">
            <a:avLst/>
          </a:prstGeom>
          <a:noFill/>
          <a:ln>
            <a:noFill/>
          </a:ln>
        </p:spPr>
      </p:pic>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“Accueil” in French language school boards: </a:t>
            </a:r>
          </a:p>
        </p:txBody>
      </p:sp>
      <p:sp>
        <p:nvSpPr>
          <p:cNvPr id="214" name="Shape 214"/>
          <p:cNvSpPr txBox="1">
            <a:spLocks noGrp="1"/>
          </p:cNvSpPr>
          <p:nvPr>
            <p:ph type="body" idx="1"/>
          </p:nvPr>
        </p:nvSpPr>
        <p:spPr>
          <a:xfrm>
            <a:off x="311700" y="1152475"/>
            <a:ext cx="3999899"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Intensive French language learning to prepare students to enter ‘mainstream’ classes. </a:t>
            </a:r>
          </a:p>
          <a:p>
            <a:pPr marL="457200" lvl="0" indent="-228600" rtl="0">
              <a:spcBef>
                <a:spcPts val="0"/>
              </a:spcBef>
              <a:buClr>
                <a:srgbClr val="000000"/>
              </a:buClr>
            </a:pPr>
            <a:r>
              <a:rPr lang="en">
                <a:solidFill>
                  <a:srgbClr val="000000"/>
                </a:solidFill>
              </a:rPr>
              <a:t>Focuses solely on French</a:t>
            </a:r>
          </a:p>
          <a:p>
            <a:pPr marL="457200" lvl="0" indent="-228600" rtl="0">
              <a:spcBef>
                <a:spcPts val="0"/>
              </a:spcBef>
              <a:buClr>
                <a:srgbClr val="000000"/>
              </a:buClr>
            </a:pPr>
            <a:r>
              <a:rPr lang="en">
                <a:solidFill>
                  <a:srgbClr val="000000"/>
                </a:solidFill>
              </a:rPr>
              <a:t>Isolated from all other subject areas and mainstream classes.</a:t>
            </a:r>
          </a:p>
          <a:p>
            <a:pPr marL="457200" lvl="0" indent="-228600" rtl="0">
              <a:spcBef>
                <a:spcPts val="0"/>
              </a:spcBef>
              <a:buClr>
                <a:srgbClr val="000000"/>
              </a:buClr>
            </a:pPr>
            <a:r>
              <a:rPr lang="en">
                <a:solidFill>
                  <a:srgbClr val="000000"/>
                </a:solidFill>
              </a:rPr>
              <a:t>Originally intended to be a one-time, 10 month program. </a:t>
            </a:r>
          </a:p>
          <a:p>
            <a:pPr marL="457200" lvl="0" indent="-228600" rtl="0">
              <a:spcBef>
                <a:spcPts val="0"/>
              </a:spcBef>
              <a:buClr>
                <a:srgbClr val="000000"/>
              </a:buClr>
            </a:pPr>
            <a:r>
              <a:rPr lang="en">
                <a:solidFill>
                  <a:srgbClr val="000000"/>
                </a:solidFill>
              </a:rPr>
              <a:t>Classes no more than 20 students, loosely grouped by age, prior education and linguistic proficiency.</a:t>
            </a:r>
          </a:p>
          <a:p>
            <a:pPr marL="457200" lvl="0" indent="-228600" rtl="0">
              <a:spcBef>
                <a:spcPts val="0"/>
              </a:spcBef>
              <a:buClr>
                <a:srgbClr val="000000"/>
              </a:buClr>
            </a:pPr>
            <a:r>
              <a:rPr lang="en">
                <a:solidFill>
                  <a:srgbClr val="000000"/>
                </a:solidFill>
              </a:rPr>
              <a:t>Integration requires passing a Provincial French examination (14+).</a:t>
            </a:r>
          </a:p>
          <a:p>
            <a:pPr lvl="0" rtl="0">
              <a:spcBef>
                <a:spcPts val="0"/>
              </a:spcBef>
              <a:buNone/>
            </a:pPr>
            <a:endParaRPr/>
          </a:p>
        </p:txBody>
      </p:sp>
      <p:sp>
        <p:nvSpPr>
          <p:cNvPr id="215" name="Shape 215"/>
          <p:cNvSpPr txBox="1">
            <a:spLocks noGrp="1"/>
          </p:cNvSpPr>
          <p:nvPr>
            <p:ph type="body" idx="2"/>
          </p:nvPr>
        </p:nvSpPr>
        <p:spPr>
          <a:xfrm>
            <a:off x="4832400" y="1152475"/>
            <a:ext cx="3999899"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“Accueil” classroom students at the kindergarten &amp; grade one level transition to full integration for grade two.</a:t>
            </a:r>
          </a:p>
          <a:p>
            <a:pPr marL="457200" lvl="0" indent="-228600" rtl="0">
              <a:spcBef>
                <a:spcPts val="0"/>
              </a:spcBef>
              <a:buClr>
                <a:srgbClr val="000000"/>
              </a:buClr>
            </a:pPr>
            <a:r>
              <a:rPr lang="en">
                <a:solidFill>
                  <a:srgbClr val="000000"/>
                </a:solidFill>
              </a:rPr>
              <a:t>Population needs determine the availability of “acceuil” classrooms within French Language elementary schools.</a:t>
            </a:r>
          </a:p>
          <a:p>
            <a:pPr marL="457200" lvl="0" indent="-228600" rtl="0">
              <a:spcBef>
                <a:spcPts val="0"/>
              </a:spcBef>
              <a:buClr>
                <a:srgbClr val="000000"/>
              </a:buClr>
            </a:pPr>
            <a:r>
              <a:rPr lang="en">
                <a:solidFill>
                  <a:srgbClr val="000000"/>
                </a:solidFill>
              </a:rPr>
              <a:t>“Accueil” students from grade one to six receive resource support services (special needs) while  attending regular classes.</a:t>
            </a:r>
          </a:p>
          <a:p>
            <a:pPr marL="457200" lvl="0" indent="-228600" rtl="0">
              <a:spcBef>
                <a:spcPts val="0"/>
              </a:spcBef>
              <a:buClr>
                <a:srgbClr val="000000"/>
              </a:buClr>
            </a:pPr>
            <a:r>
              <a:rPr lang="en">
                <a:solidFill>
                  <a:srgbClr val="000000"/>
                </a:solidFill>
              </a:rPr>
              <a:t>“Accueil” students are often required to repeat the process in order to successfully meet requisite language needs.</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311700" y="1152475"/>
            <a:ext cx="8520599" cy="3541800"/>
          </a:xfrm>
          <a:prstGeom prst="rect">
            <a:avLst/>
          </a:prstGeom>
        </p:spPr>
        <p:txBody>
          <a:bodyPr lIns="91425" tIns="91425" rIns="91425" bIns="91425" anchor="t" anchorCtr="0">
            <a:noAutofit/>
          </a:bodyPr>
          <a:lstStyle/>
          <a:p>
            <a:pPr lvl="0" rtl="0">
              <a:spcBef>
                <a:spcPts val="0"/>
              </a:spcBef>
              <a:spcAft>
                <a:spcPts val="0"/>
              </a:spcAft>
              <a:buNone/>
            </a:pPr>
            <a:r>
              <a:rPr lang="en">
                <a:solidFill>
                  <a:srgbClr val="222222"/>
                </a:solidFill>
              </a:rPr>
              <a:t>“In natural language learning, the learner is surrounded by fluent speakers of the target language, but in the formal classroom, only the teacher (if anyone) is fluent. In natural learning, the context is the outside world, open and stimulating; in formal learning, it is the closed four walls of the classroom. In natural language learning, the language used is free and normal; in the formal classroom it is carefully controlled and simplified. Finally, in the natural learning situation, attention is on the meaning of the communication; in the formal situation, it is on meaningless drills” (Norton, 2013).</a:t>
            </a:r>
          </a:p>
          <a:p>
            <a:pPr rtl="0">
              <a:spcBef>
                <a:spcPts val="0"/>
              </a:spcBef>
              <a:spcAft>
                <a:spcPts val="0"/>
              </a:spcAft>
              <a:buNone/>
            </a:pPr>
            <a:endParaRPr sz="1400">
              <a:solidFill>
                <a:srgbClr val="222222"/>
              </a:solidFill>
            </a:endParaRPr>
          </a:p>
          <a:p>
            <a:pPr lvl="0" rtl="0">
              <a:spcBef>
                <a:spcPts val="0"/>
              </a:spcBef>
              <a:spcAft>
                <a:spcPts val="0"/>
              </a:spcAft>
              <a:buNone/>
            </a:pPr>
            <a:r>
              <a:rPr lang="en">
                <a:solidFill>
                  <a:srgbClr val="222222"/>
                </a:solidFill>
              </a:rPr>
              <a:t>Therefore natural language learning occurs only in mainstream, inclusive schooling and society at large.</a:t>
            </a:r>
          </a:p>
          <a:p>
            <a:pPr lvl="0">
              <a:spcBef>
                <a:spcPts val="0"/>
              </a:spcBef>
              <a:spcAft>
                <a:spcPts val="0"/>
              </a:spcAft>
              <a:buClr>
                <a:schemeClr val="dk1"/>
              </a:buClr>
              <a:buFont typeface="Arial"/>
              <a:buNone/>
            </a:pPr>
            <a:endParaRPr sz="1400">
              <a:solidFill>
                <a:srgbClr val="222222"/>
              </a:solidFill>
              <a:highlight>
                <a:srgbClr val="6D9EEB"/>
              </a:highlight>
            </a:endParaRPr>
          </a:p>
        </p:txBody>
      </p:sp>
      <p:sp>
        <p:nvSpPr>
          <p:cNvPr id="221" name="Shape 22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Natural language learning?</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t>What does this mean for the child’s identity?</a:t>
            </a:r>
          </a:p>
        </p:txBody>
      </p:sp>
      <p:sp>
        <p:nvSpPr>
          <p:cNvPr id="227" name="Shape 22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spcAft>
                <a:spcPts val="0"/>
              </a:spcAft>
              <a:buClr>
                <a:schemeClr val="dk1"/>
              </a:buClr>
            </a:pPr>
            <a:r>
              <a:rPr lang="en">
                <a:solidFill>
                  <a:schemeClr val="dk1"/>
                </a:solidFill>
              </a:rPr>
              <a:t>Acculturation is the process of cultural and psychological change that follows intercultural contact (Berry, 2003). </a:t>
            </a:r>
          </a:p>
          <a:p>
            <a:pPr marL="457200" lvl="0" indent="-228600" rtl="0">
              <a:spcBef>
                <a:spcPts val="0"/>
              </a:spcBef>
              <a:spcAft>
                <a:spcPts val="0"/>
              </a:spcAft>
              <a:buClr>
                <a:schemeClr val="dk1"/>
              </a:buClr>
            </a:pPr>
            <a:r>
              <a:rPr lang="en">
                <a:solidFill>
                  <a:schemeClr val="dk1"/>
                </a:solidFill>
              </a:rPr>
              <a:t>Cultural changes include alterations in a group’s customs, and in their economic and political life (</a:t>
            </a:r>
            <a:r>
              <a:rPr lang="en">
                <a:solidFill>
                  <a:srgbClr val="222222"/>
                </a:solidFill>
              </a:rPr>
              <a:t>Berry, Phinney, Sam &amp; Vedder, 2006)</a:t>
            </a:r>
            <a:r>
              <a:rPr lang="en">
                <a:solidFill>
                  <a:schemeClr val="dk1"/>
                </a:solidFill>
              </a:rPr>
              <a:t>.</a:t>
            </a:r>
          </a:p>
          <a:p>
            <a:pPr marL="457200" lvl="0" indent="-228600" rtl="0">
              <a:spcBef>
                <a:spcPts val="0"/>
              </a:spcBef>
              <a:spcAft>
                <a:spcPts val="0"/>
              </a:spcAft>
              <a:buClr>
                <a:schemeClr val="dk1"/>
              </a:buClr>
            </a:pPr>
            <a:r>
              <a:rPr lang="en">
                <a:solidFill>
                  <a:schemeClr val="dk1"/>
                </a:solidFill>
              </a:rPr>
              <a:t>Psychological changes include alterations in individuals’ attitudes toward the acculturation process, their cultural identities (Phinney, 2003), and their social behaviors in relation to the groups in contact. </a:t>
            </a:r>
          </a:p>
          <a:p>
            <a:pPr marL="457200" lvl="0" indent="-228600" rtl="0">
              <a:spcBef>
                <a:spcPts val="0"/>
              </a:spcBef>
              <a:spcAft>
                <a:spcPts val="0"/>
              </a:spcAft>
              <a:buClr>
                <a:schemeClr val="dk1"/>
              </a:buClr>
            </a:pPr>
            <a:r>
              <a:rPr lang="en">
                <a:solidFill>
                  <a:schemeClr val="dk1"/>
                </a:solidFill>
              </a:rPr>
              <a:t>The eventual adaptations also have core psychological features, including a person’s well-being and social skills that are needed to function in their culturally complex daily world (Ward, Bochner, &amp; Furnham, 2001).</a:t>
            </a:r>
          </a:p>
          <a:p>
            <a:pPr lvl="0" rtl="0">
              <a:spcBef>
                <a:spcPts val="0"/>
              </a:spcBef>
              <a:spcAft>
                <a:spcPts val="0"/>
              </a:spcAft>
              <a:buClr>
                <a:schemeClr val="dk1"/>
              </a:buClr>
              <a:buFont typeface="Arial"/>
              <a:buNone/>
            </a:pPr>
            <a:endParaRP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a:t>Successful adaptation following migration?</a:t>
            </a:r>
          </a:p>
        </p:txBody>
      </p:sp>
      <p:sp>
        <p:nvSpPr>
          <p:cNvPr id="233" name="Shape 23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Clr>
                <a:schemeClr val="dk1"/>
              </a:buClr>
              <a:buSzPct val="100000"/>
            </a:pPr>
            <a:r>
              <a:rPr lang="en" sz="1400">
                <a:solidFill>
                  <a:schemeClr val="dk1"/>
                </a:solidFill>
              </a:rPr>
              <a:t>Individuals should seek ways to follow the </a:t>
            </a:r>
            <a:r>
              <a:rPr lang="en" sz="1400" b="1">
                <a:solidFill>
                  <a:schemeClr val="dk1"/>
                </a:solidFill>
              </a:rPr>
              <a:t>integrative path</a:t>
            </a:r>
            <a:r>
              <a:rPr lang="en" sz="1400">
                <a:solidFill>
                  <a:schemeClr val="dk1"/>
                </a:solidFill>
              </a:rPr>
              <a:t> as much as possible. </a:t>
            </a:r>
          </a:p>
          <a:p>
            <a:pPr lvl="0" rtl="0">
              <a:lnSpc>
                <a:spcPct val="100000"/>
              </a:lnSpc>
              <a:spcBef>
                <a:spcPts val="0"/>
              </a:spcBef>
              <a:spcAft>
                <a:spcPts val="0"/>
              </a:spcAft>
              <a:buNone/>
            </a:pPr>
            <a:endParaRPr sz="1400">
              <a:solidFill>
                <a:schemeClr val="dk1"/>
              </a:solidFill>
            </a:endParaRPr>
          </a:p>
          <a:p>
            <a:pPr rtl="0">
              <a:lnSpc>
                <a:spcPct val="100000"/>
              </a:lnSpc>
              <a:spcBef>
                <a:spcPts val="0"/>
              </a:spcBef>
              <a:spcAft>
                <a:spcPts val="0"/>
              </a:spcAft>
              <a:buNone/>
            </a:pPr>
            <a:r>
              <a:rPr lang="en" sz="1400" b="1">
                <a:solidFill>
                  <a:schemeClr val="dk1"/>
                </a:solidFill>
              </a:rPr>
              <a:t>Differing contexts:</a:t>
            </a:r>
            <a:r>
              <a:rPr lang="en" sz="1400">
                <a:solidFill>
                  <a:schemeClr val="dk1"/>
                </a:solidFill>
              </a:rPr>
              <a:t> </a:t>
            </a:r>
          </a:p>
          <a:p>
            <a:pPr marL="457200" lvl="0" indent="-228600" rtl="0">
              <a:lnSpc>
                <a:spcPct val="100000"/>
              </a:lnSpc>
              <a:spcBef>
                <a:spcPts val="0"/>
              </a:spcBef>
              <a:spcAft>
                <a:spcPts val="0"/>
              </a:spcAft>
              <a:buClr>
                <a:schemeClr val="dk1"/>
              </a:buClr>
              <a:buSzPct val="100000"/>
            </a:pPr>
            <a:r>
              <a:rPr lang="en" sz="1400">
                <a:solidFill>
                  <a:schemeClr val="dk1"/>
                </a:solidFill>
              </a:rPr>
              <a:t>In more public areas of life (such as in school, and in the general community), a form of integration that approaches assimilation may allow a better fit with the larger society and its institutions, especially when attitudes in the larger society are intolerant of the maintenance of heritage cultural practices in public. </a:t>
            </a:r>
          </a:p>
          <a:p>
            <a:pPr marL="457200" lvl="0" indent="-228600" rtl="0">
              <a:lnSpc>
                <a:spcPct val="100000"/>
              </a:lnSpc>
              <a:spcBef>
                <a:spcPts val="0"/>
              </a:spcBef>
              <a:spcAft>
                <a:spcPts val="0"/>
              </a:spcAft>
              <a:buClr>
                <a:schemeClr val="dk1"/>
              </a:buClr>
              <a:buSzPct val="100000"/>
            </a:pPr>
            <a:r>
              <a:rPr lang="en" sz="1400">
                <a:solidFill>
                  <a:schemeClr val="dk1"/>
                </a:solidFill>
              </a:rPr>
              <a:t>In more private contexts, such as family and ethnocultural communities, a form of integration that approaches the separation orientation may allow for a better fit with co-ethnics in daily interactions.</a:t>
            </a:r>
          </a:p>
          <a:p>
            <a:pPr marL="457200" lvl="0" indent="-228600" rtl="0">
              <a:lnSpc>
                <a:spcPct val="100000"/>
              </a:lnSpc>
              <a:spcBef>
                <a:spcPts val="0"/>
              </a:spcBef>
              <a:spcAft>
                <a:spcPts val="0"/>
              </a:spcAft>
              <a:buClr>
                <a:schemeClr val="dk1"/>
              </a:buClr>
              <a:buSzPct val="100000"/>
            </a:pPr>
            <a:r>
              <a:rPr lang="en" sz="1400">
                <a:solidFill>
                  <a:schemeClr val="dk1"/>
                </a:solidFill>
              </a:rPr>
              <a:t>Variable outcomes to acculturation, including both psychological and sociocultural adaptation. </a:t>
            </a:r>
          </a:p>
          <a:p>
            <a:pPr marL="457200" lvl="0" indent="-228600" rtl="0">
              <a:lnSpc>
                <a:spcPct val="100000"/>
              </a:lnSpc>
              <a:spcBef>
                <a:spcPts val="0"/>
              </a:spcBef>
              <a:spcAft>
                <a:spcPts val="0"/>
              </a:spcAft>
              <a:buClr>
                <a:schemeClr val="dk1"/>
              </a:buClr>
              <a:buSzPct val="100000"/>
            </a:pPr>
            <a:r>
              <a:rPr lang="en" sz="1400">
                <a:solidFill>
                  <a:schemeClr val="dk1"/>
                </a:solidFill>
              </a:rPr>
              <a:t>These variations in the way of acculturating require some degree of flexibility and the ability to mix and match strategies. In our conceptualisation of integration, such blending and merging are possible ways of obtaining the best of both worlds, especially when there are two or more worlds to be enjoyed and mastered.</a:t>
            </a:r>
          </a:p>
          <a:p>
            <a:pPr marL="4114800" lvl="0" indent="457200" rtl="0">
              <a:lnSpc>
                <a:spcPct val="100000"/>
              </a:lnSpc>
              <a:spcBef>
                <a:spcPts val="0"/>
              </a:spcBef>
              <a:spcAft>
                <a:spcPts val="0"/>
              </a:spcAft>
              <a:buNone/>
            </a:pPr>
            <a:r>
              <a:rPr lang="en" sz="1400">
                <a:solidFill>
                  <a:schemeClr val="dk1"/>
                </a:solidFill>
              </a:rPr>
              <a:t>(Berry, Phinney, Sam &amp; Vedder, 2006)</a:t>
            </a:r>
          </a:p>
          <a:p>
            <a:pPr rtl="0">
              <a:lnSpc>
                <a:spcPct val="100000"/>
              </a:lnSpc>
              <a:spcBef>
                <a:spcPts val="0"/>
              </a:spcBef>
              <a:spcAft>
                <a:spcPts val="0"/>
              </a:spcAft>
              <a:buNone/>
            </a:pPr>
            <a:endParaRPr sz="1400">
              <a:solidFill>
                <a:schemeClr val="dk1"/>
              </a:solidFill>
            </a:endParaRPr>
          </a:p>
          <a:p>
            <a:pPr lvl="0" rtl="0">
              <a:lnSpc>
                <a:spcPct val="100000"/>
              </a:lnSpc>
              <a:spcBef>
                <a:spcPts val="0"/>
              </a:spcBef>
              <a:spcAft>
                <a:spcPts val="0"/>
              </a:spcAft>
              <a:buNone/>
            </a:pPr>
            <a:r>
              <a:rPr lang="en" sz="1400">
                <a:solidFill>
                  <a:schemeClr val="dk1"/>
                </a:solidFill>
              </a:rPr>
              <a:t>						</a:t>
            </a:r>
          </a:p>
          <a:p>
            <a:pPr>
              <a:spcBef>
                <a:spcPts val="0"/>
              </a:spcBef>
              <a:buNone/>
            </a:pPr>
            <a:endParaRP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Impact?</a:t>
            </a:r>
          </a:p>
        </p:txBody>
      </p:sp>
      <p:sp>
        <p:nvSpPr>
          <p:cNvPr id="239" name="Shape 239"/>
          <p:cNvSpPr txBox="1">
            <a:spLocks noGrp="1"/>
          </p:cNvSpPr>
          <p:nvPr>
            <p:ph type="body" idx="1"/>
          </p:nvPr>
        </p:nvSpPr>
        <p:spPr>
          <a:xfrm>
            <a:off x="311700" y="1152475"/>
            <a:ext cx="3999899" cy="3416400"/>
          </a:xfrm>
          <a:prstGeom prst="rect">
            <a:avLst/>
          </a:prstGeom>
        </p:spPr>
        <p:txBody>
          <a:bodyPr lIns="91425" tIns="91425" rIns="91425" bIns="91425" anchor="t" anchorCtr="0">
            <a:noAutofit/>
          </a:bodyPr>
          <a:lstStyle/>
          <a:p>
            <a:pPr lvl="0" indent="457200">
              <a:lnSpc>
                <a:spcPct val="100000"/>
              </a:lnSpc>
              <a:spcBef>
                <a:spcPts val="0"/>
              </a:spcBef>
              <a:buClr>
                <a:schemeClr val="dk1"/>
              </a:buClr>
              <a:buSzPct val="61111"/>
              <a:buFont typeface="Arial"/>
              <a:buNone/>
            </a:pPr>
            <a:r>
              <a:rPr lang="en" sz="1800">
                <a:solidFill>
                  <a:schemeClr val="dk1"/>
                </a:solidFill>
              </a:rPr>
              <a:t>“Every time language learners speak, read or write the target language, they are not only exchanging information with members of the target language community, they are also organizing and reorganizing a sense of who they are and how they relate to the social world. As such, they are engaged in identity construction and negotiation” (Norton,2013).</a:t>
            </a:r>
          </a:p>
        </p:txBody>
      </p:sp>
      <p:sp>
        <p:nvSpPr>
          <p:cNvPr id="240" name="Shape 240"/>
          <p:cNvSpPr txBox="1">
            <a:spLocks noGrp="1"/>
          </p:cNvSpPr>
          <p:nvPr>
            <p:ph type="body" idx="2"/>
          </p:nvPr>
        </p:nvSpPr>
        <p:spPr>
          <a:xfrm>
            <a:off x="4832400" y="626201"/>
            <a:ext cx="3999899" cy="3416400"/>
          </a:xfrm>
          <a:prstGeom prst="rect">
            <a:avLst/>
          </a:prstGeom>
        </p:spPr>
        <p:txBody>
          <a:bodyPr lIns="91425" tIns="91425" rIns="91425" bIns="91425" anchor="t" anchorCtr="0">
            <a:noAutofit/>
          </a:bodyPr>
          <a:lstStyle/>
          <a:p>
            <a:pPr marL="457200" lvl="0" indent="-228600" rtl="0">
              <a:spcBef>
                <a:spcPts val="0"/>
              </a:spcBef>
              <a:buClr>
                <a:srgbClr val="000000"/>
              </a:buClr>
            </a:pPr>
            <a:r>
              <a:rPr lang="en" dirty="0">
                <a:solidFill>
                  <a:srgbClr val="000000"/>
                </a:solidFill>
              </a:rPr>
              <a:t>Older students frequently view French as getting in the way of their social, academic and even linguistic integration (Allen, 2006)</a:t>
            </a:r>
          </a:p>
          <a:p>
            <a:pPr marL="457200" lvl="0" indent="-228600" rtl="0">
              <a:spcBef>
                <a:spcPts val="0"/>
              </a:spcBef>
              <a:buClr>
                <a:srgbClr val="000000"/>
              </a:buClr>
            </a:pPr>
            <a:r>
              <a:rPr lang="en" dirty="0">
                <a:solidFill>
                  <a:srgbClr val="000000"/>
                </a:solidFill>
              </a:rPr>
              <a:t>More than 40% of younger immigrant students are multilingual. </a:t>
            </a:r>
          </a:p>
          <a:p>
            <a:pPr marL="457200" lvl="0" indent="-228600" rtl="0">
              <a:spcBef>
                <a:spcPts val="0"/>
              </a:spcBef>
              <a:buClr>
                <a:srgbClr val="000000"/>
              </a:buClr>
            </a:pPr>
            <a:r>
              <a:rPr lang="en" dirty="0">
                <a:solidFill>
                  <a:srgbClr val="000000"/>
                </a:solidFill>
              </a:rPr>
              <a:t>Multilingual youth consider French to be the most important language within the local context, and English-French bilingualism as the most valuable capital to acquire (</a:t>
            </a:r>
            <a:r>
              <a:rPr lang="en" dirty="0">
                <a:solidFill>
                  <a:srgbClr val="222222"/>
                </a:solidFill>
              </a:rPr>
              <a:t>Lamarre &amp; Dagenais 2004).</a:t>
            </a:r>
          </a:p>
          <a:p>
            <a:pPr marL="457200" lvl="0" indent="-228600">
              <a:spcBef>
                <a:spcPts val="0"/>
              </a:spcBef>
              <a:buClr>
                <a:srgbClr val="000000"/>
              </a:buClr>
            </a:pPr>
            <a:r>
              <a:rPr lang="en" dirty="0">
                <a:solidFill>
                  <a:srgbClr val="000000"/>
                </a:solidFill>
              </a:rPr>
              <a:t>Identity is often complex, contradictory, ambiguous and dynamic </a:t>
            </a:r>
            <a:r>
              <a:rPr lang="en" dirty="0">
                <a:solidFill>
                  <a:schemeClr val="dk1"/>
                </a:solidFill>
              </a:rPr>
              <a:t>(</a:t>
            </a:r>
            <a:r>
              <a:rPr lang="en" dirty="0">
                <a:solidFill>
                  <a:srgbClr val="222222"/>
                </a:solidFill>
              </a:rPr>
              <a:t>Lamarre &amp; Dagenais 2004).</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Discussion Questions:</a:t>
            </a:r>
          </a:p>
        </p:txBody>
      </p:sp>
      <p:sp>
        <p:nvSpPr>
          <p:cNvPr id="246" name="Shape 246"/>
          <p:cNvSpPr txBox="1">
            <a:spLocks noGrp="1"/>
          </p:cNvSpPr>
          <p:nvPr>
            <p:ph type="body" idx="1"/>
          </p:nvPr>
        </p:nvSpPr>
        <p:spPr>
          <a:xfrm>
            <a:off x="311700" y="1152475"/>
            <a:ext cx="8520599" cy="3788099"/>
          </a:xfrm>
          <a:prstGeom prst="rect">
            <a:avLst/>
          </a:prstGeom>
        </p:spPr>
        <p:txBody>
          <a:bodyPr lIns="91425" tIns="91425" rIns="91425" bIns="91425" anchor="t" anchorCtr="0">
            <a:noAutofit/>
          </a:bodyPr>
          <a:lstStyle/>
          <a:p>
            <a:pPr rtl="0">
              <a:spcBef>
                <a:spcPts val="0"/>
              </a:spcBef>
              <a:buNone/>
            </a:pPr>
            <a:r>
              <a:rPr lang="en">
                <a:solidFill>
                  <a:srgbClr val="000000"/>
                </a:solidFill>
              </a:rPr>
              <a:t>Integration is a process which works in two directions. It requires immigrant students to adapt and adhere to common values … but it also requires an openness to diversity in the social and scholastic milieu of the host society. (Ministère de l’Éducation du Québec, 1998, p. 2)</a:t>
            </a:r>
          </a:p>
          <a:p>
            <a:pPr marL="457200" lvl="0" indent="-228600" rtl="0">
              <a:spcBef>
                <a:spcPts val="0"/>
              </a:spcBef>
              <a:buClr>
                <a:srgbClr val="000000"/>
              </a:buClr>
            </a:pPr>
            <a:r>
              <a:rPr lang="en">
                <a:solidFill>
                  <a:srgbClr val="000000"/>
                </a:solidFill>
              </a:rPr>
              <a:t>What does it mean to be ‘open to diversity’ and how much openness is required for this integration to be distinct from assimilation?</a:t>
            </a:r>
          </a:p>
          <a:p>
            <a:pPr marL="457200" lvl="0" indent="-228600" rtl="0">
              <a:spcBef>
                <a:spcPts val="0"/>
              </a:spcBef>
              <a:buClr>
                <a:srgbClr val="000000"/>
              </a:buClr>
            </a:pPr>
            <a:r>
              <a:rPr lang="en">
                <a:solidFill>
                  <a:srgbClr val="000000"/>
                </a:solidFill>
              </a:rPr>
              <a:t>Are immigrant children classified as objects rather than subjects of integration?</a:t>
            </a:r>
          </a:p>
          <a:p>
            <a:pPr marL="457200" lvl="0" indent="-228600" rtl="0">
              <a:spcBef>
                <a:spcPts val="0"/>
              </a:spcBef>
              <a:buClr>
                <a:srgbClr val="000000"/>
              </a:buClr>
            </a:pPr>
            <a:r>
              <a:rPr lang="en">
                <a:solidFill>
                  <a:srgbClr val="000000"/>
                </a:solidFill>
              </a:rPr>
              <a:t>Is Canadian identity determined by linguistics or is this an element of sub-culture?</a:t>
            </a: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Just to make things even more complicated….</a:t>
            </a:r>
          </a:p>
        </p:txBody>
      </p:sp>
      <p:sp>
        <p:nvSpPr>
          <p:cNvPr id="252" name="Shape 252"/>
          <p:cNvSpPr txBox="1">
            <a:spLocks noGrp="1"/>
          </p:cNvSpPr>
          <p:nvPr>
            <p:ph type="body" idx="1"/>
          </p:nvPr>
        </p:nvSpPr>
        <p:spPr>
          <a:xfrm>
            <a:off x="311700" y="1017725"/>
            <a:ext cx="8520599" cy="3822599"/>
          </a:xfrm>
          <a:prstGeom prst="rect">
            <a:avLst/>
          </a:prstGeom>
        </p:spPr>
        <p:txBody>
          <a:bodyPr lIns="91425" tIns="91425" rIns="91425" bIns="91425" anchor="t" anchorCtr="0">
            <a:noAutofit/>
          </a:bodyPr>
          <a:lstStyle/>
          <a:p>
            <a:pPr rtl="0">
              <a:spcBef>
                <a:spcPts val="0"/>
              </a:spcBef>
              <a:buNone/>
            </a:pPr>
            <a:r>
              <a:rPr lang="en">
                <a:solidFill>
                  <a:srgbClr val="000000"/>
                </a:solidFill>
              </a:rPr>
              <a:t>Recognition of the specifically francophone nature of the host society in the North American context is a central element of the approach one must take in order to integrate immigrant students. Furthermore it is important, in an inclusive approach, to make evident the multiple contributions of all members of the Quebec society, regardless of their origin. (MEQ, 1998, p. 29)</a:t>
            </a:r>
          </a:p>
          <a:p>
            <a:pPr rtl="0">
              <a:spcBef>
                <a:spcPts val="0"/>
              </a:spcBef>
              <a:buNone/>
            </a:pPr>
            <a:r>
              <a:rPr lang="en">
                <a:solidFill>
                  <a:srgbClr val="000000"/>
                </a:solidFill>
              </a:rPr>
              <a:t>According to Bill 118, which was adopted by the PQ government in 2000 after public school boards were deconfessionalized, activities sponsored by schools must be inclusive, pluralistic and educational. “They (schools) should not only introduce young people to the basic values of Quebec society and culture, but they should also make them aware of the richness of diversity.”</a:t>
            </a:r>
          </a:p>
          <a:p>
            <a:pPr lvl="0">
              <a:spcBef>
                <a:spcPts val="0"/>
              </a:spcBef>
              <a:buNone/>
            </a:pPr>
            <a:endParaRPr sz="1000">
              <a:solidFill>
                <a:srgbClr val="000000"/>
              </a:solidFill>
            </a:endParaRPr>
          </a:p>
        </p:txBody>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Draft Bill 60</a:t>
            </a:r>
          </a:p>
        </p:txBody>
      </p:sp>
      <p:sp>
        <p:nvSpPr>
          <p:cNvPr id="258" name="Shape 258"/>
          <p:cNvSpPr txBox="1">
            <a:spLocks noGrp="1"/>
          </p:cNvSpPr>
          <p:nvPr>
            <p:ph type="body" idx="1"/>
          </p:nvPr>
        </p:nvSpPr>
        <p:spPr>
          <a:xfrm>
            <a:off x="311700" y="1152475"/>
            <a:ext cx="8520599" cy="3710399"/>
          </a:xfrm>
          <a:prstGeom prst="rect">
            <a:avLst/>
          </a:prstGeom>
        </p:spPr>
        <p:txBody>
          <a:bodyPr lIns="91425" tIns="91425" rIns="91425" bIns="91425" anchor="t" anchorCtr="0">
            <a:noAutofit/>
          </a:bodyPr>
          <a:lstStyle/>
          <a:p>
            <a:pPr rtl="0">
              <a:spcBef>
                <a:spcPts val="0"/>
              </a:spcBef>
              <a:buNone/>
            </a:pPr>
            <a:r>
              <a:rPr lang="en" sz="1400">
                <a:solidFill>
                  <a:srgbClr val="000000"/>
                </a:solidFill>
              </a:rPr>
              <a:t>“Charter affirming the values of State secularism and religious neutrality and of equality between women and men and providing a framework for accommodation requests”</a:t>
            </a:r>
          </a:p>
          <a:p>
            <a:pPr marL="457200" lvl="0" indent="-228600" rtl="0">
              <a:spcBef>
                <a:spcPts val="0"/>
              </a:spcBef>
              <a:buClr>
                <a:srgbClr val="000000"/>
              </a:buClr>
              <a:buSzPct val="100000"/>
            </a:pPr>
            <a:r>
              <a:rPr lang="en" sz="1400">
                <a:solidFill>
                  <a:srgbClr val="000000"/>
                </a:solidFill>
              </a:rPr>
              <a:t>The Association of Suburban Municipalities describes this bill as “succeeding at breeding division amongst Quebecers”, and “inherently contrary to our own values and the values of the communities we represent..”</a:t>
            </a:r>
          </a:p>
          <a:p>
            <a:pPr marL="457200" lvl="0" indent="-228600" rtl="0">
              <a:spcBef>
                <a:spcPts val="0"/>
              </a:spcBef>
              <a:buClr>
                <a:srgbClr val="000000"/>
              </a:buClr>
              <a:buSzPct val="100000"/>
            </a:pPr>
            <a:r>
              <a:rPr lang="en" sz="1400">
                <a:solidFill>
                  <a:srgbClr val="000000"/>
                </a:solidFill>
              </a:rPr>
              <a:t>EMSB states “If enacted, Bill 60 will force individuals to choose between government employment and a desire to wear religious apparel. (They) value the diversity of students and staff, and respect their personal and religious rights which are guaranteed both by the Canadian and Quebec Charters of Rights. EMSB cannot be party to proposed legislation which, if passed, runs contrary to what is taught with regard to respect for individual rights and religious freedoms”.</a:t>
            </a:r>
            <a:r>
              <a:rPr lang="en">
                <a:solidFill>
                  <a:srgbClr val="000000"/>
                </a:solidFill>
              </a:rPr>
              <a:t> </a:t>
            </a:r>
          </a:p>
          <a:p>
            <a:pPr lvl="0" rtl="0">
              <a:spcBef>
                <a:spcPts val="0"/>
              </a:spcBef>
              <a:buNone/>
            </a:pPr>
            <a:r>
              <a:rPr lang="en">
                <a:solidFill>
                  <a:srgbClr val="000000"/>
                </a:solidFill>
              </a:rPr>
              <a:t>How do we rationalize this proposed legislation with Canadian identity as a multicultural society? What are future impacts for Quebec immigrant’s identity?</a:t>
            </a:r>
          </a:p>
          <a:p>
            <a:pPr lvl="0">
              <a:spcBef>
                <a:spcPts val="0"/>
              </a:spcBef>
              <a:buNone/>
            </a:pPr>
            <a:endParaRPr>
              <a:solidFill>
                <a:srgbClr val="000000"/>
              </a:solidFill>
            </a:endParaRP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311700" y="325800"/>
            <a:ext cx="8520599" cy="4435800"/>
          </a:xfrm>
          <a:prstGeom prst="rect">
            <a:avLst/>
          </a:prstGeom>
        </p:spPr>
        <p:txBody>
          <a:bodyPr lIns="91425" tIns="91425" rIns="91425" bIns="91425" anchor="t" anchorCtr="0">
            <a:noAutofit/>
          </a:bodyPr>
          <a:lstStyle/>
          <a:p>
            <a:pPr rtl="0">
              <a:lnSpc>
                <a:spcPct val="100000"/>
              </a:lnSpc>
              <a:spcBef>
                <a:spcPts val="0"/>
              </a:spcBef>
              <a:spcAft>
                <a:spcPts val="0"/>
              </a:spcAft>
              <a:buNone/>
            </a:pPr>
            <a:r>
              <a:rPr lang="en" sz="1000">
                <a:solidFill>
                  <a:srgbClr val="222222"/>
                </a:solidFill>
              </a:rPr>
              <a:t>Allen, D. (2006). Who's in and who's out? Language and the integration of new immigrant youth in Quebec. </a:t>
            </a:r>
            <a:r>
              <a:rPr lang="en" sz="1000" i="1">
                <a:solidFill>
                  <a:srgbClr val="222222"/>
                </a:solidFill>
              </a:rPr>
              <a:t>International Journal of Inclusive Education</a:t>
            </a:r>
            <a:r>
              <a:rPr lang="en" sz="1000">
                <a:solidFill>
                  <a:srgbClr val="222222"/>
                </a:solidFill>
              </a:rPr>
              <a:t>, </a:t>
            </a:r>
            <a:r>
              <a:rPr lang="en" sz="1000" i="1">
                <a:solidFill>
                  <a:srgbClr val="222222"/>
                </a:solidFill>
              </a:rPr>
              <a:t>10</a:t>
            </a:r>
            <a:r>
              <a:rPr lang="en" sz="1000">
                <a:solidFill>
                  <a:srgbClr val="222222"/>
                </a:solidFill>
              </a:rPr>
              <a:t>(02-03), 251-263.</a:t>
            </a:r>
          </a:p>
          <a:p>
            <a:pPr rtl="0">
              <a:lnSpc>
                <a:spcPct val="100000"/>
              </a:lnSpc>
              <a:spcBef>
                <a:spcPts val="0"/>
              </a:spcBef>
              <a:spcAft>
                <a:spcPts val="0"/>
              </a:spcAft>
              <a:buNone/>
            </a:pPr>
            <a:r>
              <a:rPr lang="en" sz="1000">
                <a:solidFill>
                  <a:srgbClr val="000000"/>
                </a:solidFill>
              </a:rPr>
              <a:t>Berry, J. W., &amp; Sabatier, C. (2010). Acculturation, discrimination, and adaptation among second generation immigrant youth in Montreal and Paris. </a:t>
            </a:r>
            <a:r>
              <a:rPr lang="en" sz="1000" i="1">
                <a:solidFill>
                  <a:srgbClr val="000000"/>
                </a:solidFill>
              </a:rPr>
              <a:t>  </a:t>
            </a:r>
            <a:r>
              <a:rPr lang="en" sz="1000" i="1">
                <a:solidFill>
                  <a:srgbClr val="F4CCCC"/>
                </a:solidFill>
              </a:rPr>
              <a:t>_____</a:t>
            </a:r>
            <a:r>
              <a:rPr lang="en" sz="1000" i="1">
                <a:solidFill>
                  <a:srgbClr val="000000"/>
                </a:solidFill>
              </a:rPr>
              <a:t>International journal of intercultural relations</a:t>
            </a:r>
            <a:r>
              <a:rPr lang="en" sz="1000">
                <a:solidFill>
                  <a:srgbClr val="000000"/>
                </a:solidFill>
              </a:rPr>
              <a:t>, </a:t>
            </a:r>
            <a:r>
              <a:rPr lang="en" sz="1000" i="1">
                <a:solidFill>
                  <a:srgbClr val="000000"/>
                </a:solidFill>
              </a:rPr>
              <a:t>34</a:t>
            </a:r>
            <a:r>
              <a:rPr lang="en" sz="1000">
                <a:solidFill>
                  <a:srgbClr val="000000"/>
                </a:solidFill>
              </a:rPr>
              <a:t>(3), 191-207.</a:t>
            </a:r>
          </a:p>
          <a:p>
            <a:pPr rtl="0">
              <a:lnSpc>
                <a:spcPct val="100000"/>
              </a:lnSpc>
              <a:spcBef>
                <a:spcPts val="0"/>
              </a:spcBef>
              <a:spcAft>
                <a:spcPts val="0"/>
              </a:spcAft>
              <a:buNone/>
            </a:pPr>
            <a:r>
              <a:rPr lang="en" sz="1000">
                <a:solidFill>
                  <a:srgbClr val="000000"/>
                </a:solidFill>
              </a:rPr>
              <a:t>Berry, J. W., Phinney, J. S., Sam, D. L., &amp; Vedder, P. (2006). Immigrant youth: Acculturation, identity, and adaptation. </a:t>
            </a:r>
            <a:r>
              <a:rPr lang="en" sz="1000" i="1">
                <a:solidFill>
                  <a:srgbClr val="000000"/>
                </a:solidFill>
              </a:rPr>
              <a:t>Applied psychology</a:t>
            </a:r>
            <a:r>
              <a:rPr lang="en" sz="1000">
                <a:solidFill>
                  <a:srgbClr val="000000"/>
                </a:solidFill>
              </a:rPr>
              <a:t>, </a:t>
            </a:r>
            <a:r>
              <a:rPr lang="en" sz="1000" i="1">
                <a:solidFill>
                  <a:srgbClr val="000000"/>
                </a:solidFill>
              </a:rPr>
              <a:t>55</a:t>
            </a:r>
            <a:r>
              <a:rPr lang="en" sz="1000">
                <a:solidFill>
                  <a:srgbClr val="000000"/>
                </a:solidFill>
              </a:rPr>
              <a:t>(3), </a:t>
            </a:r>
            <a:r>
              <a:rPr lang="en" sz="1000" i="1">
                <a:solidFill>
                  <a:srgbClr val="F4CCCC"/>
                </a:solidFill>
              </a:rPr>
              <a:t>_____</a:t>
            </a:r>
            <a:r>
              <a:rPr lang="en" sz="1000">
                <a:solidFill>
                  <a:srgbClr val="000000"/>
                </a:solidFill>
              </a:rPr>
              <a:t>303-332.</a:t>
            </a:r>
          </a:p>
          <a:p>
            <a:pPr lvl="0" rtl="0">
              <a:lnSpc>
                <a:spcPct val="100000"/>
              </a:lnSpc>
              <a:spcBef>
                <a:spcPts val="0"/>
              </a:spcBef>
              <a:spcAft>
                <a:spcPts val="0"/>
              </a:spcAft>
              <a:buClr>
                <a:schemeClr val="dk1"/>
              </a:buClr>
              <a:buSzPct val="110000"/>
              <a:buFont typeface="Arial"/>
              <a:buNone/>
            </a:pPr>
            <a:r>
              <a:rPr lang="en" sz="1000">
                <a:solidFill>
                  <a:srgbClr val="000000"/>
                </a:solidFill>
              </a:rPr>
              <a:t>Berry, J.W. (2003). Conceptual approaches to acculturation. In K. Chun, P. Balls- Organista, &amp; G. Marin (Eds.), Acculturation: Advances in theory, </a:t>
            </a:r>
            <a:r>
              <a:rPr lang="en" sz="1000" i="1">
                <a:solidFill>
                  <a:srgbClr val="C9DAF8"/>
                </a:solidFill>
              </a:rPr>
              <a:t>_____</a:t>
            </a:r>
            <a:r>
              <a:rPr lang="en" sz="1000">
                <a:solidFill>
                  <a:srgbClr val="000000"/>
                </a:solidFill>
              </a:rPr>
              <a:t>measurement and applied research (pp. 17–37). Washington, DC: APA Press.</a:t>
            </a:r>
          </a:p>
          <a:p>
            <a:pPr lvl="0" rtl="0">
              <a:lnSpc>
                <a:spcPct val="100000"/>
              </a:lnSpc>
              <a:spcBef>
                <a:spcPts val="0"/>
              </a:spcBef>
              <a:spcAft>
                <a:spcPts val="0"/>
              </a:spcAft>
              <a:buClr>
                <a:schemeClr val="dk1"/>
              </a:buClr>
              <a:buSzPct val="110000"/>
              <a:buFont typeface="Arial"/>
              <a:buNone/>
            </a:pPr>
            <a:r>
              <a:rPr lang="en" sz="1000">
                <a:solidFill>
                  <a:srgbClr val="000000"/>
                </a:solidFill>
              </a:rPr>
              <a:t>Berry, J.W. (1997). Immigration, acculturation and adaptation. Applied Psychology: An International Review, 46, 5–68.</a:t>
            </a:r>
          </a:p>
          <a:p>
            <a:pPr lvl="0" rtl="0">
              <a:lnSpc>
                <a:spcPct val="100000"/>
              </a:lnSpc>
              <a:spcBef>
                <a:spcPts val="0"/>
              </a:spcBef>
              <a:spcAft>
                <a:spcPts val="0"/>
              </a:spcAft>
              <a:buClr>
                <a:schemeClr val="dk1"/>
              </a:buClr>
              <a:buSzPct val="110000"/>
              <a:buFont typeface="Arial"/>
              <a:buNone/>
            </a:pPr>
            <a:r>
              <a:rPr lang="en" sz="1000">
                <a:solidFill>
                  <a:srgbClr val="222222"/>
                </a:solidFill>
              </a:rPr>
              <a:t>Bezeau, L. Moving From Denominational to Linguistic Education in Quebec David Young, Eastern Shores School Board.</a:t>
            </a:r>
          </a:p>
          <a:p>
            <a:pPr lvl="0" rtl="0">
              <a:lnSpc>
                <a:spcPct val="100000"/>
              </a:lnSpc>
              <a:spcBef>
                <a:spcPts val="0"/>
              </a:spcBef>
              <a:spcAft>
                <a:spcPts val="0"/>
              </a:spcAft>
              <a:buNone/>
            </a:pPr>
            <a:r>
              <a:rPr lang="en" sz="1000">
                <a:solidFill>
                  <a:srgbClr val="000000"/>
                </a:solidFill>
              </a:rPr>
              <a:t>Cook, S., (2007). Patriotism, Eh? The Canadian Version. </a:t>
            </a:r>
            <a:r>
              <a:rPr lang="en" sz="1000" i="1">
                <a:solidFill>
                  <a:srgbClr val="000000"/>
                </a:solidFill>
              </a:rPr>
              <a:t>In Pledging Allegiance</a:t>
            </a:r>
            <a:r>
              <a:rPr lang="en" sz="1000">
                <a:solidFill>
                  <a:srgbClr val="000000"/>
                </a:solidFill>
              </a:rPr>
              <a:t> (pp.145-151). New York: Teachers College Press.</a:t>
            </a:r>
          </a:p>
          <a:p>
            <a:pPr lvl="0" rtl="0">
              <a:lnSpc>
                <a:spcPct val="100000"/>
              </a:lnSpc>
              <a:spcBef>
                <a:spcPts val="0"/>
              </a:spcBef>
              <a:spcAft>
                <a:spcPts val="0"/>
              </a:spcAft>
              <a:buClr>
                <a:schemeClr val="dk1"/>
              </a:buClr>
              <a:buSzPct val="110000"/>
              <a:buFont typeface="Arial"/>
              <a:buNone/>
            </a:pPr>
            <a:r>
              <a:rPr lang="en" sz="1000">
                <a:solidFill>
                  <a:srgbClr val="000000"/>
                </a:solidFill>
              </a:rPr>
              <a:t>Hoopes, D., &amp; Pusch, M. (1981). Definition of terms. In M. Pusch (Ed.), Multicultural education: A cross-cultural training approach (pp. 2-8). Chicago: </a:t>
            </a:r>
            <a:r>
              <a:rPr lang="en" sz="1000" i="1">
                <a:solidFill>
                  <a:srgbClr val="C9DAF8"/>
                </a:solidFill>
              </a:rPr>
              <a:t>_____</a:t>
            </a:r>
            <a:r>
              <a:rPr lang="en" sz="1000">
                <a:solidFill>
                  <a:srgbClr val="000000"/>
                </a:solidFill>
              </a:rPr>
              <a:t>Intercultural Press. </a:t>
            </a:r>
          </a:p>
          <a:p>
            <a:pPr lvl="0" rtl="0">
              <a:lnSpc>
                <a:spcPct val="100000"/>
              </a:lnSpc>
              <a:spcBef>
                <a:spcPts val="0"/>
              </a:spcBef>
              <a:spcAft>
                <a:spcPts val="0"/>
              </a:spcAft>
              <a:buClr>
                <a:schemeClr val="dk1"/>
              </a:buClr>
              <a:buSzPct val="110000"/>
              <a:buFont typeface="Arial"/>
              <a:buNone/>
            </a:pPr>
            <a:r>
              <a:rPr lang="en" sz="1000">
                <a:solidFill>
                  <a:srgbClr val="000000"/>
                </a:solidFill>
              </a:rPr>
              <a:t>James, C., (2007). Negotiating school: Marginalized students’ participation in their education process. In Enomoto, R. and Johnson G. (Eds.), </a:t>
            </a:r>
            <a:r>
              <a:rPr lang="en" sz="1000" i="1">
                <a:solidFill>
                  <a:srgbClr val="000000"/>
                </a:solidFill>
              </a:rPr>
              <a:t>Race, </a:t>
            </a:r>
            <a:r>
              <a:rPr lang="en" sz="1000" i="1">
                <a:solidFill>
                  <a:srgbClr val="C9DAF8"/>
                </a:solidFill>
              </a:rPr>
              <a:t>_____</a:t>
            </a:r>
            <a:r>
              <a:rPr lang="en" sz="1000" i="1">
                <a:solidFill>
                  <a:srgbClr val="000000"/>
                </a:solidFill>
              </a:rPr>
              <a:t>Racialization and Antiracism in Canada and Beyond</a:t>
            </a:r>
            <a:r>
              <a:rPr lang="en" sz="1000">
                <a:solidFill>
                  <a:srgbClr val="000000"/>
                </a:solidFill>
              </a:rPr>
              <a:t> (pp. 17- 36).  Toronto: University of Toronto Press.</a:t>
            </a:r>
          </a:p>
          <a:p>
            <a:pPr rtl="0">
              <a:lnSpc>
                <a:spcPct val="100000"/>
              </a:lnSpc>
              <a:spcBef>
                <a:spcPts val="0"/>
              </a:spcBef>
              <a:spcAft>
                <a:spcPts val="0"/>
              </a:spcAft>
              <a:buNone/>
            </a:pPr>
            <a:r>
              <a:rPr lang="en" sz="1000">
                <a:solidFill>
                  <a:srgbClr val="000000"/>
                </a:solidFill>
              </a:rPr>
              <a:t>James, C., (1995). Ch.1: Culture: A social structure. In </a:t>
            </a:r>
            <a:r>
              <a:rPr lang="en" sz="1000" i="1">
                <a:solidFill>
                  <a:srgbClr val="000000"/>
                </a:solidFill>
              </a:rPr>
              <a:t>Seeing ourselves: Exploring race, ethnicity and cultur</a:t>
            </a:r>
            <a:r>
              <a:rPr lang="en" sz="1000">
                <a:solidFill>
                  <a:srgbClr val="000000"/>
                </a:solidFill>
              </a:rPr>
              <a:t>e (pp. 1-22). Toronto: Thompson </a:t>
            </a:r>
            <a:r>
              <a:rPr lang="en" sz="1000" i="1">
                <a:solidFill>
                  <a:srgbClr val="C9DAF8"/>
                </a:solidFill>
              </a:rPr>
              <a:t>_____</a:t>
            </a:r>
            <a:r>
              <a:rPr lang="en" sz="1000">
                <a:solidFill>
                  <a:srgbClr val="000000"/>
                </a:solidFill>
              </a:rPr>
              <a:t>Educational Publishing.</a:t>
            </a:r>
          </a:p>
          <a:p>
            <a:pPr rtl="0">
              <a:lnSpc>
                <a:spcPct val="100000"/>
              </a:lnSpc>
              <a:spcBef>
                <a:spcPts val="0"/>
              </a:spcBef>
              <a:spcAft>
                <a:spcPts val="0"/>
              </a:spcAft>
              <a:buNone/>
            </a:pPr>
            <a:r>
              <a:rPr lang="en" sz="1000">
                <a:solidFill>
                  <a:srgbClr val="000000"/>
                </a:solidFill>
              </a:rPr>
              <a:t>Kymlicka, W. (1995). Multicultural citizenship. Oxford: Oxford University Press.</a:t>
            </a:r>
          </a:p>
          <a:p>
            <a:pPr rtl="0">
              <a:lnSpc>
                <a:spcPct val="100000"/>
              </a:lnSpc>
              <a:spcBef>
                <a:spcPts val="0"/>
              </a:spcBef>
              <a:spcAft>
                <a:spcPts val="0"/>
              </a:spcAft>
              <a:buNone/>
            </a:pPr>
            <a:r>
              <a:rPr lang="en" sz="1000">
                <a:solidFill>
                  <a:srgbClr val="222222"/>
                </a:solidFill>
              </a:rPr>
              <a:t>Lamarre, P., &amp; Dagenais, D. (2004). Language practices of trilingual youth in two Canadian cities. </a:t>
            </a:r>
            <a:r>
              <a:rPr lang="en" sz="1000" i="1">
                <a:solidFill>
                  <a:srgbClr val="222222"/>
                </a:solidFill>
              </a:rPr>
              <a:t>Trilingualism in family, school and community</a:t>
            </a:r>
            <a:r>
              <a:rPr lang="en" sz="1000">
                <a:solidFill>
                  <a:srgbClr val="222222"/>
                </a:solidFill>
              </a:rPr>
              <a:t>, </a:t>
            </a:r>
            <a:r>
              <a:rPr lang="en" sz="1000" i="1">
                <a:solidFill>
                  <a:srgbClr val="C9DAF8"/>
                </a:solidFill>
              </a:rPr>
              <a:t>_____</a:t>
            </a:r>
            <a:r>
              <a:rPr lang="en" sz="1000">
                <a:solidFill>
                  <a:srgbClr val="222222"/>
                </a:solidFill>
              </a:rPr>
              <a:t>53-74.</a:t>
            </a:r>
          </a:p>
          <a:p>
            <a:pPr lvl="0" rtl="0">
              <a:lnSpc>
                <a:spcPct val="100000"/>
              </a:lnSpc>
              <a:spcBef>
                <a:spcPts val="0"/>
              </a:spcBef>
              <a:spcAft>
                <a:spcPts val="0"/>
              </a:spcAft>
              <a:buClr>
                <a:schemeClr val="dk1"/>
              </a:buClr>
              <a:buSzPct val="110000"/>
              <a:buFont typeface="Arial"/>
              <a:buNone/>
            </a:pPr>
            <a:r>
              <a:rPr lang="en" sz="1000">
                <a:solidFill>
                  <a:schemeClr val="dk1"/>
                </a:solidFill>
              </a:rPr>
              <a:t>Magocsi, P. R. (1999). </a:t>
            </a:r>
            <a:r>
              <a:rPr lang="en" sz="1000" i="1">
                <a:solidFill>
                  <a:schemeClr val="dk1"/>
                </a:solidFill>
              </a:rPr>
              <a:t>Encyclopedia of Canada's People (pp. 323-329), </a:t>
            </a:r>
            <a:r>
              <a:rPr lang="en" sz="1000">
                <a:solidFill>
                  <a:schemeClr val="dk1"/>
                </a:solidFill>
              </a:rPr>
              <a:t>Toronto, University of Toronto Press.	</a:t>
            </a:r>
          </a:p>
          <a:p>
            <a:pPr rtl="0">
              <a:lnSpc>
                <a:spcPct val="100000"/>
              </a:lnSpc>
              <a:spcBef>
                <a:spcPts val="0"/>
              </a:spcBef>
              <a:spcAft>
                <a:spcPts val="0"/>
              </a:spcAft>
              <a:buNone/>
            </a:pPr>
            <a:r>
              <a:rPr lang="en" sz="1000">
                <a:solidFill>
                  <a:srgbClr val="000000"/>
                </a:solidFill>
              </a:rPr>
              <a:t>Norton, B. (2013). </a:t>
            </a:r>
            <a:r>
              <a:rPr lang="en" sz="1000" i="1">
                <a:solidFill>
                  <a:srgbClr val="000000"/>
                </a:solidFill>
              </a:rPr>
              <a:t>Identity and language learning: Extending the conversation</a:t>
            </a:r>
            <a:r>
              <a:rPr lang="en" sz="1000">
                <a:solidFill>
                  <a:srgbClr val="000000"/>
                </a:solidFill>
              </a:rPr>
              <a:t>. Multilingual matters.</a:t>
            </a:r>
          </a:p>
          <a:p>
            <a:pPr lvl="0" rtl="0">
              <a:spcBef>
                <a:spcPts val="0"/>
              </a:spcBef>
              <a:spcAft>
                <a:spcPts val="0"/>
              </a:spcAft>
              <a:buClr>
                <a:schemeClr val="dk1"/>
              </a:buClr>
              <a:buSzPct val="110000"/>
              <a:buFont typeface="Arial"/>
              <a:buNone/>
            </a:pPr>
            <a:r>
              <a:rPr lang="en" sz="1000">
                <a:solidFill>
                  <a:srgbClr val="000000"/>
                </a:solidFill>
              </a:rPr>
              <a:t>Phinney, J. (2003). Ethnic identity and acculturation. In K. Chun, P. Organista, &amp; G. Marin (Eds.), Acculturation: Advances in theory, measurement, </a:t>
            </a:r>
            <a:r>
              <a:rPr lang="en" sz="1000" i="1">
                <a:solidFill>
                  <a:srgbClr val="C9DAF8"/>
                </a:solidFill>
              </a:rPr>
              <a:t>_____</a:t>
            </a:r>
            <a:r>
              <a:rPr lang="en" sz="1000">
                <a:solidFill>
                  <a:srgbClr val="000000"/>
                </a:solidFill>
              </a:rPr>
              <a:t>and applied research (pp. 63–81). Washington, DC: American Psychological Association.</a:t>
            </a:r>
          </a:p>
          <a:p>
            <a:pPr lvl="0" rtl="0">
              <a:spcBef>
                <a:spcPts val="0"/>
              </a:spcBef>
              <a:spcAft>
                <a:spcPts val="0"/>
              </a:spcAft>
              <a:buClr>
                <a:schemeClr val="dk1"/>
              </a:buClr>
              <a:buSzPct val="110000"/>
              <a:buFont typeface="Arial"/>
              <a:buNone/>
            </a:pPr>
            <a:r>
              <a:rPr lang="en" sz="1000">
                <a:solidFill>
                  <a:srgbClr val="000000"/>
                </a:solidFill>
              </a:rPr>
              <a:t>Rudmin, F. W. (2003). Critical history of the acculturation psychology of assimilation, separation, integration, and marginalization. </a:t>
            </a:r>
            <a:r>
              <a:rPr lang="en" sz="1000" i="1">
                <a:solidFill>
                  <a:srgbClr val="000000"/>
                </a:solidFill>
              </a:rPr>
              <a:t>Review of general </a:t>
            </a:r>
            <a:r>
              <a:rPr lang="en" sz="1000" i="1">
                <a:solidFill>
                  <a:srgbClr val="C9DAF8"/>
                </a:solidFill>
              </a:rPr>
              <a:t>_____</a:t>
            </a:r>
            <a:r>
              <a:rPr lang="en" sz="1000" i="1">
                <a:solidFill>
                  <a:srgbClr val="000000"/>
                </a:solidFill>
              </a:rPr>
              <a:t>psychology</a:t>
            </a:r>
            <a:r>
              <a:rPr lang="en" sz="1000">
                <a:solidFill>
                  <a:srgbClr val="000000"/>
                </a:solidFill>
              </a:rPr>
              <a:t>, </a:t>
            </a:r>
            <a:r>
              <a:rPr lang="en" sz="1000" i="1">
                <a:solidFill>
                  <a:srgbClr val="000000"/>
                </a:solidFill>
              </a:rPr>
              <a:t>7</a:t>
            </a:r>
            <a:r>
              <a:rPr lang="en" sz="1000">
                <a:solidFill>
                  <a:srgbClr val="000000"/>
                </a:solidFill>
              </a:rPr>
              <a:t>(1), 3.</a:t>
            </a:r>
          </a:p>
          <a:p>
            <a:pPr lvl="0" rtl="0">
              <a:lnSpc>
                <a:spcPct val="100000"/>
              </a:lnSpc>
              <a:spcBef>
                <a:spcPts val="0"/>
              </a:spcBef>
              <a:spcAft>
                <a:spcPts val="0"/>
              </a:spcAft>
              <a:buNone/>
            </a:pPr>
            <a:r>
              <a:rPr lang="en" sz="1000">
                <a:solidFill>
                  <a:srgbClr val="000000"/>
                </a:solidFill>
              </a:rPr>
              <a:t>Sam, D.L., &amp; Berry, J.W. (Eds.) (2006). Cambridge handbook of acculturation psychology. Cambridge: Cambridge University Press.</a:t>
            </a:r>
          </a:p>
          <a:p>
            <a:pPr lvl="0" rtl="0">
              <a:lnSpc>
                <a:spcPct val="100000"/>
              </a:lnSpc>
              <a:spcBef>
                <a:spcPts val="0"/>
              </a:spcBef>
              <a:spcAft>
                <a:spcPts val="0"/>
              </a:spcAft>
              <a:buClr>
                <a:schemeClr val="dk1"/>
              </a:buClr>
              <a:buSzPct val="110000"/>
              <a:buFont typeface="Arial"/>
              <a:buNone/>
            </a:pPr>
            <a:r>
              <a:rPr lang="en" sz="1000">
                <a:solidFill>
                  <a:srgbClr val="000000"/>
                </a:solidFill>
              </a:rPr>
              <a:t>Sodowsky, G. R., Lai, E. W. M., &amp; Plake, B. S. (1991). Moderating effects of sociocultural variables on acculturation attitudes of Hispanics and Asian </a:t>
            </a:r>
            <a:r>
              <a:rPr lang="en" sz="1000" i="1">
                <a:solidFill>
                  <a:srgbClr val="C9DAF8"/>
                </a:solidFill>
              </a:rPr>
              <a:t>_____</a:t>
            </a:r>
            <a:r>
              <a:rPr lang="en" sz="1000">
                <a:solidFill>
                  <a:srgbClr val="000000"/>
                </a:solidFill>
              </a:rPr>
              <a:t>Americans. </a:t>
            </a:r>
            <a:r>
              <a:rPr lang="en" sz="1000" i="1">
                <a:solidFill>
                  <a:srgbClr val="000000"/>
                </a:solidFill>
              </a:rPr>
              <a:t>Journal of Counseling and Development: JCD</a:t>
            </a:r>
            <a:r>
              <a:rPr lang="en" sz="1000">
                <a:solidFill>
                  <a:srgbClr val="000000"/>
                </a:solidFill>
              </a:rPr>
              <a:t>, </a:t>
            </a:r>
            <a:r>
              <a:rPr lang="en" sz="1000" i="1">
                <a:solidFill>
                  <a:srgbClr val="000000"/>
                </a:solidFill>
              </a:rPr>
              <a:t>70</a:t>
            </a:r>
            <a:r>
              <a:rPr lang="en" sz="1000">
                <a:solidFill>
                  <a:srgbClr val="000000"/>
                </a:solidFill>
              </a:rPr>
              <a:t>(1), 194.</a:t>
            </a:r>
          </a:p>
          <a:p>
            <a:pPr lvl="0" rtl="0">
              <a:lnSpc>
                <a:spcPct val="100000"/>
              </a:lnSpc>
              <a:spcBef>
                <a:spcPts val="0"/>
              </a:spcBef>
              <a:spcAft>
                <a:spcPts val="0"/>
              </a:spcAft>
              <a:buClr>
                <a:schemeClr val="dk1"/>
              </a:buClr>
              <a:buSzPct val="110000"/>
              <a:buFont typeface="Arial"/>
              <a:buNone/>
            </a:pPr>
            <a:r>
              <a:rPr lang="en" sz="1000">
                <a:solidFill>
                  <a:srgbClr val="000000"/>
                </a:solidFill>
              </a:rPr>
              <a:t>Ward, C., Bochner, S., &amp; Furnham, A. (2001) The psychology of culture shock. Hove: Routledge.</a:t>
            </a:r>
          </a:p>
          <a:p>
            <a:pPr lvl="0">
              <a:lnSpc>
                <a:spcPct val="100000"/>
              </a:lnSpc>
              <a:spcBef>
                <a:spcPts val="0"/>
              </a:spcBef>
              <a:spcAft>
                <a:spcPts val="0"/>
              </a:spcAft>
              <a:buClr>
                <a:schemeClr val="dk1"/>
              </a:buClr>
              <a:buFont typeface="Arial"/>
              <a:buNone/>
            </a:pPr>
            <a:endParaRPr sz="1000">
              <a:solidFill>
                <a:srgbClr val="000000"/>
              </a:solidFill>
            </a:endParaRPr>
          </a:p>
        </p:txBody>
      </p:sp>
      <p:sp>
        <p:nvSpPr>
          <p:cNvPr id="264" name="Shape 264"/>
          <p:cNvSpPr txBox="1">
            <a:spLocks noGrp="1"/>
          </p:cNvSpPr>
          <p:nvPr>
            <p:ph type="title"/>
          </p:nvPr>
        </p:nvSpPr>
        <p:spPr>
          <a:xfrm>
            <a:off x="311700" y="78750"/>
            <a:ext cx="8520599" cy="415500"/>
          </a:xfrm>
          <a:prstGeom prst="rect">
            <a:avLst/>
          </a:prstGeom>
        </p:spPr>
        <p:txBody>
          <a:bodyPr lIns="91425" tIns="91425" rIns="91425" bIns="91425" anchor="t" anchorCtr="0">
            <a:noAutofit/>
          </a:bodyPr>
          <a:lstStyle/>
          <a:p>
            <a:pPr lvl="0" rtl="0">
              <a:spcBef>
                <a:spcPts val="0"/>
              </a:spcBef>
              <a:buNone/>
            </a:pPr>
            <a:r>
              <a:rPr lang="en" sz="1800"/>
              <a:t>References:</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280875"/>
            <a:ext cx="8520599" cy="584100"/>
          </a:xfrm>
          <a:prstGeom prst="rect">
            <a:avLst/>
          </a:prstGeom>
        </p:spPr>
        <p:txBody>
          <a:bodyPr lIns="91425" tIns="91425" rIns="91425" bIns="91425" anchor="t" anchorCtr="0">
            <a:noAutofit/>
          </a:bodyPr>
          <a:lstStyle/>
          <a:p>
            <a:pPr>
              <a:spcBef>
                <a:spcPts val="0"/>
              </a:spcBef>
              <a:buNone/>
            </a:pPr>
            <a:r>
              <a:rPr lang="en"/>
              <a:t>What is Culture?</a:t>
            </a:r>
          </a:p>
        </p:txBody>
      </p:sp>
      <p:sp>
        <p:nvSpPr>
          <p:cNvPr id="64" name="Shape 64"/>
          <p:cNvSpPr txBox="1">
            <a:spLocks noGrp="1"/>
          </p:cNvSpPr>
          <p:nvPr>
            <p:ph type="body" idx="1"/>
          </p:nvPr>
        </p:nvSpPr>
        <p:spPr>
          <a:xfrm>
            <a:off x="311700" y="864975"/>
            <a:ext cx="8520599" cy="3703799"/>
          </a:xfrm>
          <a:prstGeom prst="rect">
            <a:avLst/>
          </a:prstGeom>
        </p:spPr>
        <p:txBody>
          <a:bodyPr lIns="91425" tIns="91425" rIns="91425" bIns="91425" anchor="t" anchorCtr="0">
            <a:noAutofit/>
          </a:bodyPr>
          <a:lstStyle/>
          <a:p>
            <a:pPr marL="457200" lvl="0" indent="-228600" rtl="0">
              <a:spcBef>
                <a:spcPts val="0"/>
              </a:spcBef>
              <a:buClr>
                <a:schemeClr val="dk1"/>
              </a:buClr>
            </a:pPr>
            <a:r>
              <a:rPr lang="en">
                <a:solidFill>
                  <a:schemeClr val="dk1"/>
                </a:solidFill>
              </a:rPr>
              <a:t>The way that a given society defines, organizes and conducts itself, that distinguishes it from others. (James, 1995) </a:t>
            </a:r>
          </a:p>
          <a:p>
            <a:pPr marL="457200" lvl="0" indent="-228600" rtl="0">
              <a:spcBef>
                <a:spcPts val="0"/>
              </a:spcBef>
              <a:buClr>
                <a:schemeClr val="dk1"/>
              </a:buClr>
            </a:pPr>
            <a:r>
              <a:rPr lang="en">
                <a:solidFill>
                  <a:schemeClr val="dk1"/>
                </a:solidFill>
              </a:rPr>
              <a:t>Cultural identity refers to a collective self-awareness that we as a people embody, which reflects the racial, ethnic and gender groups of its’ members (James, 1995).</a:t>
            </a:r>
          </a:p>
          <a:p>
            <a:pPr>
              <a:spcBef>
                <a:spcPts val="0"/>
              </a:spcBef>
              <a:buNone/>
            </a:pPr>
            <a:r>
              <a:rPr lang="en">
                <a:solidFill>
                  <a:schemeClr val="dk1"/>
                </a:solidFill>
              </a:rPr>
              <a:t>A </a:t>
            </a:r>
            <a:r>
              <a:rPr lang="en" i="1">
                <a:solidFill>
                  <a:schemeClr val="dk1"/>
                </a:solidFill>
              </a:rPr>
              <a:t>subculture </a:t>
            </a:r>
            <a:r>
              <a:rPr lang="en">
                <a:solidFill>
                  <a:schemeClr val="dk1"/>
                </a:solidFill>
              </a:rPr>
              <a:t>is expressed by a “group of people within a larger socio-political structure who share cultural (and often linguistic or dialectal) characteristics which are distinctive enough to distinguish it from others within the same culture” (Hoopes and Pusch, 1981) </a:t>
            </a:r>
          </a:p>
        </p:txBody>
      </p:sp>
      <p:grpSp>
        <p:nvGrpSpPr>
          <p:cNvPr id="65" name="Shape 65"/>
          <p:cNvGrpSpPr/>
          <p:nvPr/>
        </p:nvGrpSpPr>
        <p:grpSpPr>
          <a:xfrm>
            <a:off x="7497825" y="3641500"/>
            <a:ext cx="1493700" cy="1349700"/>
            <a:chOff x="7497825" y="3641500"/>
            <a:chExt cx="1493700" cy="1349700"/>
          </a:xfrm>
        </p:grpSpPr>
        <p:sp>
          <p:nvSpPr>
            <p:cNvPr id="66" name="Shape 66"/>
            <p:cNvSpPr/>
            <p:nvPr/>
          </p:nvSpPr>
          <p:spPr>
            <a:xfrm>
              <a:off x="7497825" y="3641500"/>
              <a:ext cx="1493700" cy="1349700"/>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67" name="Shape 67"/>
            <p:cNvPicPr preferRelativeResize="0"/>
            <p:nvPr/>
          </p:nvPicPr>
          <p:blipFill>
            <a:blip r:embed="rId3">
              <a:alphaModFix/>
            </a:blip>
            <a:stretch>
              <a:fillRect/>
            </a:stretch>
          </p:blipFill>
          <p:spPr>
            <a:xfrm>
              <a:off x="7591320" y="3699762"/>
              <a:ext cx="1306724" cy="1233174"/>
            </a:xfrm>
            <a:prstGeom prst="rect">
              <a:avLst/>
            </a:prstGeom>
            <a:noFill/>
            <a:ln>
              <a:noFill/>
            </a:ln>
          </p:spPr>
        </p:pic>
      </p:gr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Aspects of cultural identity: </a:t>
            </a:r>
          </a:p>
        </p:txBody>
      </p:sp>
      <p:sp>
        <p:nvSpPr>
          <p:cNvPr id="73" name="Shape 7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b="1">
                <a:solidFill>
                  <a:srgbClr val="000000"/>
                </a:solidFill>
              </a:rPr>
              <a:t>Individual:</a:t>
            </a:r>
            <a:r>
              <a:rPr lang="en">
                <a:solidFill>
                  <a:srgbClr val="000000"/>
                </a:solidFill>
              </a:rPr>
              <a:t> An individual’s identity is influenced by age, gender, ability, religion, ethnicity, sexual orientation and social status. These are not static but change throughout our lives as our awareness of both self and society increase, and we interact with one another.</a:t>
            </a:r>
          </a:p>
          <a:p>
            <a:pPr rtl="0">
              <a:spcBef>
                <a:spcPts val="0"/>
              </a:spcBef>
              <a:buNone/>
            </a:pPr>
            <a:r>
              <a:rPr lang="en" b="1">
                <a:solidFill>
                  <a:srgbClr val="000000"/>
                </a:solidFill>
              </a:rPr>
              <a:t>Collective: </a:t>
            </a:r>
            <a:r>
              <a:rPr lang="en">
                <a:solidFill>
                  <a:srgbClr val="000000"/>
                </a:solidFill>
              </a:rPr>
              <a:t>James states that the group with the most economic and political power will determine the culture of the collective (James, 1995). </a:t>
            </a:r>
          </a:p>
          <a:p>
            <a:pPr lvl="0" rtl="0">
              <a:spcBef>
                <a:spcPts val="0"/>
              </a:spcBef>
              <a:buNone/>
            </a:pPr>
            <a:r>
              <a:rPr lang="en" b="1">
                <a:solidFill>
                  <a:srgbClr val="000000"/>
                </a:solidFill>
              </a:rPr>
              <a:t>Bidimensional:</a:t>
            </a:r>
            <a:r>
              <a:rPr lang="en">
                <a:solidFill>
                  <a:srgbClr val="000000"/>
                </a:solidFill>
              </a:rPr>
              <a:t> </a:t>
            </a:r>
            <a:r>
              <a:rPr lang="en">
                <a:solidFill>
                  <a:schemeClr val="dk1"/>
                </a:solidFill>
              </a:rPr>
              <a:t>two independent dimensions underlying people’s cultural identity; individuals may have independent identities with respect to their cultures of origin and to their societies of settlement ( Berry, 1997).</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Consequences of immigration</a:t>
            </a:r>
          </a:p>
        </p:txBody>
      </p:sp>
      <p:sp>
        <p:nvSpPr>
          <p:cNvPr id="79" name="Shape 79"/>
          <p:cNvSpPr txBox="1">
            <a:spLocks noGrp="1"/>
          </p:cNvSpPr>
          <p:nvPr>
            <p:ph type="body" idx="1"/>
          </p:nvPr>
        </p:nvSpPr>
        <p:spPr>
          <a:xfrm>
            <a:off x="311700" y="1304875"/>
            <a:ext cx="8520599" cy="3416400"/>
          </a:xfrm>
          <a:prstGeom prst="rect">
            <a:avLst/>
          </a:prstGeom>
        </p:spPr>
        <p:txBody>
          <a:bodyPr lIns="91425" tIns="91425" rIns="91425" bIns="91425" anchor="t" anchorCtr="0">
            <a:noAutofit/>
          </a:bodyPr>
          <a:lstStyle/>
          <a:p>
            <a:pPr marL="457200" lvl="0" indent="-228600" rtl="0">
              <a:spcBef>
                <a:spcPts val="0"/>
              </a:spcBef>
              <a:spcAft>
                <a:spcPts val="0"/>
              </a:spcAft>
              <a:buClr>
                <a:schemeClr val="dk1"/>
              </a:buClr>
            </a:pPr>
            <a:r>
              <a:rPr lang="en">
                <a:solidFill>
                  <a:schemeClr val="dk1"/>
                </a:solidFill>
              </a:rPr>
              <a:t>The experience of acculturation by groups and individuals (Sam &amp; Berry, 2006) </a:t>
            </a:r>
          </a:p>
          <a:p>
            <a:pPr lvl="0" rtl="0">
              <a:spcBef>
                <a:spcPts val="0"/>
              </a:spcBef>
              <a:spcAft>
                <a:spcPts val="0"/>
              </a:spcAft>
              <a:buNone/>
            </a:pPr>
            <a:endParaRPr>
              <a:solidFill>
                <a:schemeClr val="dk1"/>
              </a:solidFill>
            </a:endParaRPr>
          </a:p>
          <a:p>
            <a:pPr marL="457200" lvl="0" indent="-228600" rtl="0">
              <a:spcBef>
                <a:spcPts val="0"/>
              </a:spcBef>
              <a:spcAft>
                <a:spcPts val="0"/>
              </a:spcAft>
              <a:buClr>
                <a:schemeClr val="dk1"/>
              </a:buClr>
            </a:pPr>
            <a:r>
              <a:rPr lang="en">
                <a:solidFill>
                  <a:schemeClr val="dk1"/>
                </a:solidFill>
              </a:rPr>
              <a:t>The emergence of culturally plural societies (Kymlicka, 1995)</a:t>
            </a:r>
          </a:p>
          <a:p>
            <a:pPr lvl="0" rtl="0">
              <a:spcBef>
                <a:spcPts val="0"/>
              </a:spcBef>
              <a:spcAft>
                <a:spcPts val="0"/>
              </a:spcAft>
              <a:buNone/>
            </a:pPr>
            <a:endParaRPr>
              <a:solidFill>
                <a:schemeClr val="dk1"/>
              </a:solidFill>
            </a:endParaRPr>
          </a:p>
          <a:p>
            <a:pPr marL="457200" lvl="0" indent="-228600">
              <a:spcBef>
                <a:spcPts val="0"/>
              </a:spcBef>
              <a:spcAft>
                <a:spcPts val="0"/>
              </a:spcAft>
              <a:buClr>
                <a:schemeClr val="dk1"/>
              </a:buClr>
            </a:pPr>
            <a:r>
              <a:rPr lang="en">
                <a:solidFill>
                  <a:schemeClr val="dk1"/>
                </a:solidFill>
              </a:rPr>
              <a:t>In such societies, individuals and groups need to work out how to live together, adopting various strategies that will allow them to achieve a reasonably successful adaptation to living interculturally (</a:t>
            </a:r>
            <a:r>
              <a:rPr lang="en">
                <a:solidFill>
                  <a:srgbClr val="222222"/>
                </a:solidFill>
              </a:rPr>
              <a:t>Berry, Phinney, Sam &amp; Vedder, 2006)</a:t>
            </a:r>
            <a:r>
              <a:rPr lang="en">
                <a:solidFill>
                  <a:schemeClr val="dk1"/>
                </a:solidFill>
              </a:rPr>
              <a:t>.</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Official policy of multiculturalism: October 8th 1971</a:t>
            </a:r>
          </a:p>
        </p:txBody>
      </p:sp>
      <p:sp>
        <p:nvSpPr>
          <p:cNvPr id="85" name="Shape 8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a:solidFill>
                  <a:srgbClr val="000000"/>
                </a:solidFill>
              </a:rPr>
              <a:t>(T)here cannot be one cultural policy for Canadians of British and French origin, another for the original peoples, and yet another for all others. For although there are two official languages there is no official culture, nor does any ethnic group take precedence over any other … A policy of multiculturalism within a bilingual framework commends itself to the government as the most suitable means of assuring the cultural freedom of Canadians ... (cf Palmer 1975)</a:t>
            </a:r>
          </a:p>
          <a:p>
            <a:pPr>
              <a:spcBef>
                <a:spcPts val="0"/>
              </a:spcBef>
              <a:buNone/>
            </a:pPr>
            <a:r>
              <a:rPr lang="en">
                <a:solidFill>
                  <a:srgbClr val="000000"/>
                </a:solidFill>
              </a:rPr>
              <a:t>Multiculturalism Act (Bill C-93) passed in July 1988 emphasizes the promotion of positive race relations and cross-cultural understanding in a society where multiculturalism is a “fundamental characteristic of our evolving Canadian heritage and identity”.</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311700" y="1152475"/>
            <a:ext cx="3999899" cy="3416400"/>
          </a:xfrm>
          <a:prstGeom prst="rect">
            <a:avLst/>
          </a:prstGeom>
        </p:spPr>
        <p:txBody>
          <a:bodyPr lIns="91425" tIns="91425" rIns="91425" bIns="91425" anchor="t" anchorCtr="0">
            <a:noAutofit/>
          </a:bodyPr>
          <a:lstStyle/>
          <a:p>
            <a:pPr indent="457200" rtl="0">
              <a:spcBef>
                <a:spcPts val="0"/>
              </a:spcBef>
              <a:buNone/>
            </a:pPr>
            <a:r>
              <a:rPr lang="en" sz="1800" b="1" i="1">
                <a:solidFill>
                  <a:srgbClr val="000000"/>
                </a:solidFill>
              </a:rPr>
              <a:t>Acculturation</a:t>
            </a:r>
            <a:r>
              <a:rPr lang="en" sz="1800" i="1">
                <a:solidFill>
                  <a:srgbClr val="000000"/>
                </a:solidFill>
              </a:rPr>
              <a:t> </a:t>
            </a:r>
            <a:r>
              <a:rPr lang="en" sz="1800">
                <a:solidFill>
                  <a:srgbClr val="000000"/>
                </a:solidFill>
              </a:rPr>
              <a:t>is defined as a process which minority groups and immigrants go through in response to overt or systemic pressures from the dominant group to adopt, conform or adjust to dominant values, customs, behaviours and psychological characteristics </a:t>
            </a:r>
          </a:p>
          <a:p>
            <a:pPr marL="0" indent="0">
              <a:spcBef>
                <a:spcPts val="0"/>
              </a:spcBef>
              <a:buNone/>
            </a:pPr>
            <a:r>
              <a:rPr lang="en" sz="1800">
                <a:solidFill>
                  <a:srgbClr val="000000"/>
                </a:solidFill>
              </a:rPr>
              <a:t>(Sodowsky, Lai &amp; Plake, 1991: 195) </a:t>
            </a:r>
          </a:p>
        </p:txBody>
      </p:sp>
      <p:sp>
        <p:nvSpPr>
          <p:cNvPr id="91" name="Shape 91"/>
          <p:cNvSpPr txBox="1">
            <a:spLocks noGrp="1"/>
          </p:cNvSpPr>
          <p:nvPr>
            <p:ph type="body" idx="2"/>
          </p:nvPr>
        </p:nvSpPr>
        <p:spPr>
          <a:xfrm>
            <a:off x="4832400" y="1152475"/>
            <a:ext cx="3999899" cy="3416400"/>
          </a:xfrm>
          <a:prstGeom prst="rect">
            <a:avLst/>
          </a:prstGeom>
        </p:spPr>
        <p:txBody>
          <a:bodyPr lIns="91425" tIns="91425" rIns="91425" bIns="91425" anchor="t" anchorCtr="0">
            <a:noAutofit/>
          </a:bodyPr>
          <a:lstStyle/>
          <a:p>
            <a:pPr lvl="0" rtl="0">
              <a:spcBef>
                <a:spcPts val="0"/>
              </a:spcBef>
              <a:spcAft>
                <a:spcPts val="0"/>
              </a:spcAft>
              <a:buNone/>
            </a:pPr>
            <a:endParaRPr sz="1800">
              <a:solidFill>
                <a:schemeClr val="dk1"/>
              </a:solidFill>
            </a:endParaRPr>
          </a:p>
          <a:p>
            <a:pPr marL="457200" lvl="0" indent="-228600" rtl="0">
              <a:spcBef>
                <a:spcPts val="0"/>
              </a:spcBef>
              <a:spcAft>
                <a:spcPts val="0"/>
              </a:spcAft>
              <a:buClr>
                <a:schemeClr val="dk1"/>
              </a:buClr>
              <a:buSzPct val="100000"/>
            </a:pPr>
            <a:r>
              <a:rPr lang="en" sz="1800">
                <a:solidFill>
                  <a:schemeClr val="dk1"/>
                </a:solidFill>
              </a:rPr>
              <a:t>The degree to which people wish to maintain their heritage culture and identity.</a:t>
            </a:r>
          </a:p>
          <a:p>
            <a:pPr marL="457200" lvl="0" indent="-228600" rtl="0">
              <a:spcBef>
                <a:spcPts val="0"/>
              </a:spcBef>
              <a:spcAft>
                <a:spcPts val="0"/>
              </a:spcAft>
              <a:buClr>
                <a:schemeClr val="dk1"/>
              </a:buClr>
              <a:buSzPct val="100000"/>
            </a:pPr>
            <a:r>
              <a:rPr lang="en" sz="1800">
                <a:solidFill>
                  <a:schemeClr val="dk1"/>
                </a:solidFill>
              </a:rPr>
              <a:t>The degree to which people seek involvement with the larger society. </a:t>
            </a:r>
          </a:p>
          <a:p>
            <a:pPr lvl="0" rtl="0">
              <a:lnSpc>
                <a:spcPct val="100000"/>
              </a:lnSpc>
              <a:spcBef>
                <a:spcPts val="0"/>
              </a:spcBef>
              <a:spcAft>
                <a:spcPts val="0"/>
              </a:spcAft>
              <a:buClr>
                <a:schemeClr val="dk1"/>
              </a:buClr>
              <a:buFont typeface="Arial"/>
              <a:buNone/>
            </a:pPr>
            <a:endParaRPr sz="1800">
              <a:solidFill>
                <a:schemeClr val="dk1"/>
              </a:solidFill>
            </a:endParaRPr>
          </a:p>
          <a:p>
            <a:pPr lvl="0">
              <a:lnSpc>
                <a:spcPct val="100000"/>
              </a:lnSpc>
              <a:spcBef>
                <a:spcPts val="0"/>
              </a:spcBef>
              <a:spcAft>
                <a:spcPts val="0"/>
              </a:spcAft>
              <a:buClr>
                <a:schemeClr val="dk1"/>
              </a:buClr>
              <a:buSzPct val="61111"/>
              <a:buFont typeface="Arial"/>
              <a:buNone/>
            </a:pPr>
            <a:r>
              <a:rPr lang="en" sz="1800">
                <a:solidFill>
                  <a:schemeClr val="dk1"/>
                </a:solidFill>
              </a:rPr>
              <a:t>(Berry,Phinney,Sam &amp; Vedder, 2006)</a:t>
            </a:r>
          </a:p>
        </p:txBody>
      </p:sp>
      <p:sp>
        <p:nvSpPr>
          <p:cNvPr id="92" name="Shape 9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sz="1800" b="1"/>
              <a:t>Acculturation, and issues raised within bidimensional framework:</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Four types of acculturation and attitudes: </a:t>
            </a:r>
          </a:p>
        </p:txBody>
      </p:sp>
      <p:sp>
        <p:nvSpPr>
          <p:cNvPr id="98" name="Shape 98"/>
          <p:cNvSpPr txBox="1"/>
          <p:nvPr/>
        </p:nvSpPr>
        <p:spPr>
          <a:xfrm>
            <a:off x="311700" y="1144475"/>
            <a:ext cx="8317199" cy="3492300"/>
          </a:xfrm>
          <a:prstGeom prst="rect">
            <a:avLst/>
          </a:prstGeom>
          <a:noFill/>
          <a:ln>
            <a:noFill/>
          </a:ln>
        </p:spPr>
        <p:txBody>
          <a:bodyPr lIns="91425" tIns="91425" rIns="91425" bIns="91425" anchor="t" anchorCtr="0">
            <a:noAutofit/>
          </a:bodyPr>
          <a:lstStyle/>
          <a:p>
            <a:pPr lvl="0" rtl="0">
              <a:lnSpc>
                <a:spcPct val="115000"/>
              </a:lnSpc>
              <a:spcBef>
                <a:spcPts val="0"/>
              </a:spcBef>
              <a:buClr>
                <a:srgbClr val="000000"/>
              </a:buClr>
              <a:buNone/>
            </a:pPr>
            <a:endParaRPr sz="1800" b="1">
              <a:solidFill>
                <a:schemeClr val="dk1"/>
              </a:solidFill>
            </a:endParaRPr>
          </a:p>
          <a:p>
            <a:pPr marL="457200" lvl="0" indent="-228600" rtl="0">
              <a:lnSpc>
                <a:spcPct val="115000"/>
              </a:lnSpc>
              <a:spcBef>
                <a:spcPts val="0"/>
              </a:spcBef>
              <a:buClr>
                <a:schemeClr val="dk1"/>
              </a:buClr>
              <a:buSzPct val="100000"/>
            </a:pPr>
            <a:r>
              <a:rPr lang="en" sz="1800" b="1">
                <a:solidFill>
                  <a:schemeClr val="dk1"/>
                </a:solidFill>
              </a:rPr>
              <a:t>Assimilation:</a:t>
            </a:r>
            <a:r>
              <a:rPr lang="en" sz="1800">
                <a:solidFill>
                  <a:schemeClr val="dk1"/>
                </a:solidFill>
              </a:rPr>
              <a:t> there is little interest in cultural maintenance combined with a preference for interacting with the larger society. (+ dominant / - minority)</a:t>
            </a:r>
          </a:p>
          <a:p>
            <a:pPr marL="457200" lvl="0" indent="-228600" rtl="0">
              <a:lnSpc>
                <a:spcPct val="115000"/>
              </a:lnSpc>
              <a:spcBef>
                <a:spcPts val="0"/>
              </a:spcBef>
              <a:buClr>
                <a:schemeClr val="dk1"/>
              </a:buClr>
              <a:buSzPct val="100000"/>
            </a:pPr>
            <a:r>
              <a:rPr lang="en" sz="1800" b="1">
                <a:solidFill>
                  <a:schemeClr val="dk1"/>
                </a:solidFill>
              </a:rPr>
              <a:t>Separation:</a:t>
            </a:r>
            <a:r>
              <a:rPr lang="en" sz="1800">
                <a:solidFill>
                  <a:schemeClr val="dk1"/>
                </a:solidFill>
              </a:rPr>
              <a:t> when cultural maintenance is sought while avoiding involvement with others. (+ minority / - dominant)</a:t>
            </a:r>
          </a:p>
          <a:p>
            <a:pPr marL="457200" lvl="0" indent="-228600" rtl="0">
              <a:lnSpc>
                <a:spcPct val="115000"/>
              </a:lnSpc>
              <a:spcBef>
                <a:spcPts val="0"/>
              </a:spcBef>
              <a:buClr>
                <a:schemeClr val="dk1"/>
              </a:buClr>
              <a:buSzPct val="100000"/>
            </a:pPr>
            <a:r>
              <a:rPr lang="en" sz="1800" b="1">
                <a:solidFill>
                  <a:schemeClr val="dk1"/>
                </a:solidFill>
              </a:rPr>
              <a:t>Marginalisation:</a:t>
            </a:r>
            <a:r>
              <a:rPr lang="en" sz="1800">
                <a:solidFill>
                  <a:schemeClr val="dk1"/>
                </a:solidFill>
              </a:rPr>
              <a:t> when neither cultural maintenance nor interaction with others is sought. ( - dominant / - minority)</a:t>
            </a:r>
          </a:p>
          <a:p>
            <a:pPr marL="457200" lvl="0" indent="-228600" rtl="0">
              <a:lnSpc>
                <a:spcPct val="115000"/>
              </a:lnSpc>
              <a:spcBef>
                <a:spcPts val="0"/>
              </a:spcBef>
              <a:buClr>
                <a:schemeClr val="dk1"/>
              </a:buClr>
              <a:buSzPct val="100000"/>
            </a:pPr>
            <a:r>
              <a:rPr lang="en" sz="1800" b="1">
                <a:solidFill>
                  <a:schemeClr val="dk1"/>
                </a:solidFill>
              </a:rPr>
              <a:t>Integration:</a:t>
            </a:r>
            <a:r>
              <a:rPr lang="en" sz="1800">
                <a:solidFill>
                  <a:schemeClr val="dk1"/>
                </a:solidFill>
              </a:rPr>
              <a:t> when both cultural maintenance and involvement with the larger society are sought. (+ minority / + dominant)</a:t>
            </a:r>
          </a:p>
          <a:p>
            <a:pPr lvl="0" rtl="0">
              <a:lnSpc>
                <a:spcPct val="115000"/>
              </a:lnSpc>
              <a:spcBef>
                <a:spcPts val="0"/>
              </a:spcBef>
              <a:buClr>
                <a:schemeClr val="dk1"/>
              </a:buClr>
              <a:buSzPct val="61111"/>
              <a:buFont typeface="Arial"/>
              <a:buNone/>
            </a:pPr>
            <a:r>
              <a:rPr lang="en" sz="1800">
                <a:solidFill>
                  <a:schemeClr val="dk1"/>
                </a:solidFill>
              </a:rPr>
              <a:t>												(Rudmin 2003)</a:t>
            </a:r>
          </a:p>
          <a:p>
            <a:pPr lvl="0" rtl="0">
              <a:spcBef>
                <a:spcPts val="0"/>
              </a:spcBef>
              <a:buClr>
                <a:schemeClr val="dk1"/>
              </a:buClr>
              <a:buFont typeface="Arial"/>
              <a:buNone/>
            </a:pPr>
            <a:endParaRPr>
              <a:solidFill>
                <a:schemeClr val="dk1"/>
              </a:solidFill>
            </a:endParaRPr>
          </a:p>
          <a:p>
            <a:pPr>
              <a:spcBef>
                <a:spcPts val="0"/>
              </a:spcBef>
              <a:buNone/>
            </a:pPr>
            <a:endParaRP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4294967295"/>
          </p:nvPr>
        </p:nvSpPr>
        <p:spPr>
          <a:xfrm>
            <a:off x="311700" y="314575"/>
            <a:ext cx="8520599" cy="4254600"/>
          </a:xfrm>
          <a:prstGeom prst="rect">
            <a:avLst/>
          </a:prstGeom>
          <a:noFill/>
          <a:ln>
            <a:noFill/>
          </a:ln>
        </p:spPr>
        <p:txBody>
          <a:bodyPr lIns="91425" tIns="91425" rIns="91425" bIns="91425" anchor="t" anchorCtr="0">
            <a:noAutofit/>
          </a:bodyPr>
          <a:lstStyle/>
          <a:p>
            <a:pPr lvl="0" rtl="0">
              <a:spcBef>
                <a:spcPts val="0"/>
              </a:spcBef>
              <a:buNone/>
            </a:pPr>
            <a:endParaRPr sz="1400">
              <a:solidFill>
                <a:srgbClr val="000000"/>
              </a:solidFill>
            </a:endParaRPr>
          </a:p>
          <a:p>
            <a:pPr marL="457200" lvl="0" indent="-228600" rtl="0">
              <a:spcBef>
                <a:spcPts val="0"/>
              </a:spcBef>
              <a:buClr>
                <a:srgbClr val="000000"/>
              </a:buClr>
              <a:buSzPct val="100000"/>
            </a:pPr>
            <a:r>
              <a:rPr lang="en" sz="1400">
                <a:solidFill>
                  <a:schemeClr val="dk1"/>
                </a:solidFill>
              </a:rPr>
              <a:t>The unidimensional approach, where individuals must choose between the two poles of acculturation strategies and cultural identities, does not capture the complexity of how youth work out their new lives in their new societies</a:t>
            </a:r>
          </a:p>
          <a:p>
            <a:pPr marL="457200" lvl="0" indent="-228600" rtl="0">
              <a:spcBef>
                <a:spcPts val="0"/>
              </a:spcBef>
              <a:buClr>
                <a:srgbClr val="000000"/>
              </a:buClr>
              <a:buSzPct val="100000"/>
            </a:pPr>
            <a:r>
              <a:rPr lang="en" sz="1400">
                <a:solidFill>
                  <a:srgbClr val="000000"/>
                </a:solidFill>
              </a:rPr>
              <a:t>A two-dimensional approach is most appropriate for understanding these preferences. Identifying more with one’s ethnic group is not conceptually, nor empirically, opposed to identifying with one’s national society. </a:t>
            </a:r>
          </a:p>
          <a:p>
            <a:pPr marL="457200" lvl="0" indent="-228600" rtl="0">
              <a:spcBef>
                <a:spcPts val="0"/>
              </a:spcBef>
              <a:buClr>
                <a:srgbClr val="000000"/>
              </a:buClr>
              <a:buSzPct val="100000"/>
            </a:pPr>
            <a:r>
              <a:rPr lang="en" sz="1400">
                <a:solidFill>
                  <a:srgbClr val="000000"/>
                </a:solidFill>
              </a:rPr>
              <a:t>There is support for the two forms of adaptation: psychological well-being and sociocultural competence are conceptually and empirically distinct among immigrant youth, and they have different predictors. </a:t>
            </a:r>
          </a:p>
          <a:p>
            <a:pPr marL="457200" lvl="0" indent="-228600" rtl="0">
              <a:spcBef>
                <a:spcPts val="0"/>
              </a:spcBef>
              <a:buClr>
                <a:srgbClr val="000000"/>
              </a:buClr>
              <a:buSzPct val="100000"/>
            </a:pPr>
            <a:r>
              <a:rPr lang="en" sz="1400">
                <a:solidFill>
                  <a:srgbClr val="000000"/>
                </a:solidFill>
              </a:rPr>
              <a:t>The pattern of relationships between how youth acculturate and how well they adapt largely replicates the findings with adult immigrants. Those seeking to integrate adapt better than those who are marginalised, with assimilation and separation ways falling in between. </a:t>
            </a:r>
          </a:p>
          <a:p>
            <a:pPr marL="457200" lvl="0" indent="-228600" rtl="0">
              <a:spcBef>
                <a:spcPts val="0"/>
              </a:spcBef>
              <a:buClr>
                <a:srgbClr val="000000"/>
              </a:buClr>
              <a:buSzPct val="100000"/>
            </a:pPr>
            <a:r>
              <a:rPr lang="en" sz="1400">
                <a:solidFill>
                  <a:schemeClr val="dk1"/>
                </a:solidFill>
              </a:rPr>
              <a:t>It is more difficult to adapt well when one’s ethnicity is being questioned.</a:t>
            </a:r>
          </a:p>
          <a:p>
            <a:pPr lvl="0">
              <a:spcBef>
                <a:spcPts val="0"/>
              </a:spcBef>
              <a:buNone/>
            </a:pPr>
            <a:r>
              <a:rPr lang="en" sz="1400">
                <a:solidFill>
                  <a:schemeClr val="dk1"/>
                </a:solidFill>
              </a:rPr>
              <a:t>											(</a:t>
            </a:r>
            <a:r>
              <a:rPr lang="en" sz="1400">
                <a:solidFill>
                  <a:srgbClr val="000000"/>
                </a:solidFill>
              </a:rPr>
              <a:t>Berry &amp; Sabatier 2010). </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3209</Words>
  <Application>Microsoft Macintosh PowerPoint</Application>
  <PresentationFormat>On-screen Show (16:9)</PresentationFormat>
  <Paragraphs>176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simple-light-2</vt:lpstr>
      <vt:lpstr>Franco Canadian Identity? SLL from an immigrant child’s perspective... </vt:lpstr>
      <vt:lpstr>What is Canadian Identity?</vt:lpstr>
      <vt:lpstr>What is Culture?</vt:lpstr>
      <vt:lpstr>Aspects of cultural identity: </vt:lpstr>
      <vt:lpstr>Consequences of immigration</vt:lpstr>
      <vt:lpstr>Official policy of multiculturalism: October 8th 1971</vt:lpstr>
      <vt:lpstr>Acculturation, and issues raised within bidimensional framework:</vt:lpstr>
      <vt:lpstr>Four types of acculturation and attitudes: </vt:lpstr>
      <vt:lpstr>PowerPoint Presentation</vt:lpstr>
      <vt:lpstr>Statistics Canada: Language Minorities Two dominant linguistic perspectives</vt:lpstr>
      <vt:lpstr>The majority of Francophones live in Quebec, but almost one million are found in Canada's other provinces and territories.</vt:lpstr>
      <vt:lpstr>Overview of Francophone Perspective</vt:lpstr>
      <vt:lpstr>Statistics</vt:lpstr>
      <vt:lpstr>General Information Age Group Sexe Social Category Linguistic Knowledge</vt:lpstr>
      <vt:lpstr>Retrieved from: http://www.immigration-quebec.gouv.qc.ca/en/living-quebec/common-values/french-language.html</vt:lpstr>
      <vt:lpstr>How is Québec helping immigrants learn the French Language?</vt:lpstr>
      <vt:lpstr>Linguistic school boards:</vt:lpstr>
      <vt:lpstr>Eligibility</vt:lpstr>
      <vt:lpstr>Quebec Language Education</vt:lpstr>
      <vt:lpstr>“Accueil” in French language school boards: </vt:lpstr>
      <vt:lpstr>Natural language learning?</vt:lpstr>
      <vt:lpstr>What does this mean for the child’s identity?</vt:lpstr>
      <vt:lpstr>Successful adaptation following migration?</vt:lpstr>
      <vt:lpstr>Impact?</vt:lpstr>
      <vt:lpstr>Discussion Questions:</vt:lpstr>
      <vt:lpstr>Just to make things even more complicated….</vt:lpstr>
      <vt:lpstr>Draft Bill 60</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Franco Canadian Identity? SLL from an immigrant child’s perspective... </dc:title>
  <cp:lastModifiedBy>anon anon</cp:lastModifiedBy>
  <cp:revision>1</cp:revision>
  <dcterms:modified xsi:type="dcterms:W3CDTF">2015-11-09T21:52:31Z</dcterms:modified>
</cp:coreProperties>
</file>