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60" r:id="rId6"/>
    <p:sldId id="263" r:id="rId7"/>
    <p:sldId id="270" r:id="rId8"/>
    <p:sldId id="266" r:id="rId9"/>
    <p:sldId id="282" r:id="rId10"/>
    <p:sldId id="267" r:id="rId11"/>
    <p:sldId id="275" r:id="rId12"/>
    <p:sldId id="285" r:id="rId13"/>
    <p:sldId id="276" r:id="rId14"/>
    <p:sldId id="272" r:id="rId15"/>
    <p:sldId id="283" r:id="rId16"/>
    <p:sldId id="268" r:id="rId17"/>
    <p:sldId id="273" r:id="rId18"/>
    <p:sldId id="269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9855" autoAdjust="0"/>
  </p:normalViewPr>
  <p:slideViewPr>
    <p:cSldViewPr>
      <p:cViewPr>
        <p:scale>
          <a:sx n="80" d="100"/>
          <a:sy n="80" d="100"/>
        </p:scale>
        <p:origin x="-418" y="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67F3-9800-4EBE-98E1-5E4B1E503681}" type="datetimeFigureOut">
              <a:rPr lang="fr-CA" smtClean="0"/>
              <a:pPr/>
              <a:t>2012-11-23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E551-87E4-4ED0-A8A9-8943C0010EC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97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806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sz="900" dirty="0" smtClean="0"/>
              <a:t>Kately</a:t>
            </a:r>
            <a:r>
              <a:rPr lang="en-CA" sz="900" baseline="0" dirty="0" smtClean="0"/>
              <a:t>n &amp; Sophie </a:t>
            </a:r>
            <a:endParaRPr lang="en-CA" sz="900" dirty="0" smtClean="0"/>
          </a:p>
          <a:p>
            <a:pPr lvl="0"/>
            <a:r>
              <a:rPr lang="en-CA" sz="900" dirty="0" smtClean="0"/>
              <a:t>Has a reading, writing and math section </a:t>
            </a:r>
          </a:p>
          <a:p>
            <a:pPr lvl="0"/>
            <a:r>
              <a:rPr lang="en-CA" sz="900" dirty="0" smtClean="0"/>
              <a:t>Videos on each section to help parents out </a:t>
            </a:r>
          </a:p>
          <a:p>
            <a:pPr lvl="0"/>
            <a:r>
              <a:rPr lang="en-CA" sz="900" dirty="0" smtClean="0"/>
              <a:t>Homework tips, look and listen, frequently asked questions </a:t>
            </a:r>
          </a:p>
          <a:p>
            <a:pPr lvl="0"/>
            <a:r>
              <a:rPr lang="en-CA" sz="900" dirty="0" smtClean="0"/>
              <a:t>Learning skills and work habits </a:t>
            </a:r>
          </a:p>
          <a:p>
            <a:pPr lvl="0"/>
            <a:r>
              <a:rPr lang="en-CA" sz="900" dirty="0" smtClean="0"/>
              <a:t>Gives advice on parents support at home for the following categories: </a:t>
            </a:r>
          </a:p>
          <a:p>
            <a:pPr lvl="0">
              <a:buNone/>
            </a:pPr>
            <a:r>
              <a:rPr lang="en-CA" sz="900" dirty="0" smtClean="0"/>
              <a:t> 	- Responsibility</a:t>
            </a:r>
          </a:p>
          <a:p>
            <a:pPr lvl="0">
              <a:buNone/>
            </a:pPr>
            <a:r>
              <a:rPr lang="en-CA" sz="900" dirty="0" smtClean="0"/>
              <a:t>	- Organization </a:t>
            </a:r>
          </a:p>
          <a:p>
            <a:pPr lvl="0">
              <a:buNone/>
            </a:pPr>
            <a:r>
              <a:rPr lang="en-CA" sz="900" dirty="0" smtClean="0"/>
              <a:t>	- Independent work </a:t>
            </a:r>
          </a:p>
          <a:p>
            <a:pPr lvl="0">
              <a:buNone/>
            </a:pPr>
            <a:r>
              <a:rPr lang="en-CA" sz="900" dirty="0" smtClean="0"/>
              <a:t>	- Collaboration </a:t>
            </a:r>
          </a:p>
          <a:p>
            <a:pPr lvl="0">
              <a:buNone/>
            </a:pPr>
            <a:r>
              <a:rPr lang="en-CA" sz="900" dirty="0" smtClean="0"/>
              <a:t>	- Initiative</a:t>
            </a:r>
          </a:p>
          <a:p>
            <a:pPr lvl="0">
              <a:buNone/>
            </a:pPr>
            <a:r>
              <a:rPr lang="en-CA" sz="900" dirty="0" smtClean="0"/>
              <a:t>	- Self-regulation </a:t>
            </a:r>
          </a:p>
          <a:p>
            <a:pPr lvl="0"/>
            <a:r>
              <a:rPr lang="en-CA" sz="900" dirty="0" smtClean="0"/>
              <a:t>Gives sample student behaviours in the classroom and ideas for how parents can help their children match those behaviours at home </a:t>
            </a:r>
          </a:p>
          <a:p>
            <a:pPr lvl="0"/>
            <a:r>
              <a:rPr lang="en-CA" sz="900" dirty="0" smtClean="0"/>
              <a:t>Most important: make a routine, help your child set goals, be positive </a:t>
            </a:r>
          </a:p>
          <a:p>
            <a:pPr lvl="0"/>
            <a:r>
              <a:rPr lang="en-CA" sz="900" dirty="0" smtClean="0"/>
              <a:t>There’s a page on French pronunciation, really helpful for parents to know how to pronounce certain words and help out their children </a:t>
            </a:r>
          </a:p>
          <a:p>
            <a:endParaRPr lang="en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vero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26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Vero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Caleigh</a:t>
            </a:r>
            <a:r>
              <a:rPr lang="en-CA" baseline="0" dirty="0" smtClean="0"/>
              <a:t> </a:t>
            </a:r>
          </a:p>
          <a:p>
            <a:r>
              <a:rPr lang="en-CA" baseline="0" dirty="0" smtClean="0"/>
              <a:t>*CPF provides information and resources for parents to support their children’s FSL education </a:t>
            </a:r>
          </a:p>
          <a:p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u="sng" dirty="0" smtClean="0"/>
              <a:t>History</a:t>
            </a:r>
            <a:endParaRPr lang="fr-CA" u="sng" dirty="0" smtClean="0"/>
          </a:p>
          <a:p>
            <a:r>
              <a:rPr lang="en-CA" dirty="0" smtClean="0"/>
              <a:t>-a national</a:t>
            </a:r>
            <a:r>
              <a:rPr lang="en-CA" baseline="0" dirty="0" smtClean="0"/>
              <a:t> network of volunteers that value French </a:t>
            </a:r>
          </a:p>
          <a:p>
            <a:r>
              <a:rPr lang="en-CA" baseline="0" dirty="0" smtClean="0"/>
              <a:t>-founded in 1977 by parents who wanted to ensure their children would have the opportunity to become bilingual in the Canadian school system </a:t>
            </a:r>
          </a:p>
          <a:p>
            <a:r>
              <a:rPr lang="en-CA" baseline="0" dirty="0" smtClean="0"/>
              <a:t>-dedicated to the promotion and creation of FSL learning opportunities for young Canadians </a:t>
            </a:r>
            <a:br>
              <a:rPr lang="en-CA" baseline="0" dirty="0" smtClean="0"/>
            </a:br>
            <a:r>
              <a:rPr lang="en-CA" baseline="0" dirty="0" smtClean="0"/>
              <a:t>-”</a:t>
            </a:r>
            <a:r>
              <a:rPr lang="en-CA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Canada where French- and English-speakers live together in mutual respect with an understanding and appreciation of each other’s language and culture and where linguistic duality forms an integral part of society”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-over 150 chapters across Canada.  If your community is not currently served by a chapter of CPF you can start one.  All chapters began from devoted parents, teachers, grandparents, students and other volunteers.  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-all chapters are not-for-profit, volunteer-run institutions that work with the local schools, school boards, city councils, provincial/territorial branches of CPF and even politicians all for FSL education. </a:t>
            </a:r>
          </a:p>
          <a:p>
            <a:endParaRPr lang="en-CA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-to join, supporting members can buy a membership ($25 a year) 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-donate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-volunteer and employment opportunities </a:t>
            </a:r>
          </a:p>
          <a:p>
            <a:r>
              <a:rPr lang="en-CA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Caleigh</a:t>
            </a:r>
            <a:endParaRPr lang="en-CA" dirty="0" smtClean="0"/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*CPF provides information and resources for parents to support their children’s FSL education </a:t>
            </a:r>
          </a:p>
          <a:p>
            <a:r>
              <a:rPr lang="en-CA" dirty="0" smtClean="0"/>
              <a:t>	-operates</a:t>
            </a:r>
            <a:r>
              <a:rPr lang="en-CA" baseline="0" dirty="0" smtClean="0"/>
              <a:t> websites and provides answers to questions</a:t>
            </a:r>
          </a:p>
          <a:p>
            <a:r>
              <a:rPr lang="en-CA" baseline="0" dirty="0" smtClean="0"/>
              <a:t>	-holds skill-building workshops and training sessions for parents and volunteers </a:t>
            </a:r>
          </a:p>
          <a:p>
            <a:r>
              <a:rPr lang="en-CA" baseline="0" dirty="0" smtClean="0"/>
              <a:t>	-compiles list of French language computer software, educational games and Internet sites</a:t>
            </a:r>
          </a:p>
          <a:p>
            <a:r>
              <a:rPr lang="en-CA" baseline="0" dirty="0" smtClean="0"/>
              <a:t>	-publishes annual report “The State of French-Second-Language Education in Canada”</a:t>
            </a:r>
          </a:p>
          <a:p>
            <a:r>
              <a:rPr lang="en-CA" baseline="0" dirty="0" smtClean="0"/>
              <a:t>	-newsletters for members </a:t>
            </a:r>
          </a:p>
          <a:p>
            <a:r>
              <a:rPr lang="en-CA" baseline="0" dirty="0" smtClean="0"/>
              <a:t>	-sponsors summer camps, special programs, contests, and activities for FSL students </a:t>
            </a:r>
          </a:p>
          <a:p>
            <a:r>
              <a:rPr lang="en-CA" baseline="0" dirty="0" smtClean="0"/>
              <a:t>	-broad range of support materials in print/electronic for home and school</a:t>
            </a:r>
          </a:p>
          <a:p>
            <a:r>
              <a:rPr lang="en-CA" baseline="0" dirty="0" smtClean="0"/>
              <a:t> 	-hosts a web based “Coin des </a:t>
            </a:r>
            <a:r>
              <a:rPr lang="en-CA" baseline="0" dirty="0" err="1" smtClean="0"/>
              <a:t>jeunes</a:t>
            </a:r>
            <a:r>
              <a:rPr lang="en-CA" baseline="0" dirty="0" smtClean="0"/>
              <a:t>”</a:t>
            </a:r>
          </a:p>
          <a:p>
            <a:r>
              <a:rPr lang="en-CA" baseline="0" dirty="0" smtClean="0"/>
              <a:t>	-works with the Society for Educational Visits and Exchanges in Canada and others to promote student exchanges between communities </a:t>
            </a:r>
          </a:p>
          <a:p>
            <a:r>
              <a:rPr lang="en-CA" baseline="0" dirty="0" smtClean="0"/>
              <a:t>	-pamphlets (overview of programs, benefits to be bilingual, why teach French, math and English skills for FI students etc.) </a:t>
            </a:r>
          </a:p>
          <a:p>
            <a:endParaRPr lang="en-CA" baseline="0" dirty="0" smtClean="0"/>
          </a:p>
          <a:p>
            <a:r>
              <a:rPr lang="en-CA" baseline="0" dirty="0" smtClean="0"/>
              <a:t>*Parents</a:t>
            </a:r>
            <a:r>
              <a:rPr lang="en-CA" baseline="0" dirty="0" smtClean="0">
                <a:sym typeface="Wingdings" pitchFamily="2" charset="2"/>
              </a:rPr>
              <a:t> Early Childhood Activity Workbook English (then show another language) </a:t>
            </a:r>
          </a:p>
          <a:p>
            <a:r>
              <a:rPr lang="en-CA" baseline="0" dirty="0" smtClean="0">
                <a:sym typeface="Wingdings" pitchFamily="2" charset="2"/>
              </a:rPr>
              <a:t>-this is an informative tool and fun game for both parents and young children </a:t>
            </a:r>
          </a:p>
          <a:p>
            <a:endParaRPr lang="en-CA" baseline="0" dirty="0" smtClean="0">
              <a:sym typeface="Wingdings" pitchFamily="2" charset="2"/>
            </a:endParaRPr>
          </a:p>
          <a:p>
            <a:r>
              <a:rPr lang="en-CA" baseline="0" dirty="0" smtClean="0">
                <a:sym typeface="Wingdings" pitchFamily="2" charset="2"/>
              </a:rPr>
              <a:t>*Students Post-Secondary Resources 	</a:t>
            </a:r>
          </a:p>
          <a:p>
            <a:r>
              <a:rPr lang="en-CA" baseline="0" dirty="0" smtClean="0">
                <a:sym typeface="Wingdings" pitchFamily="2" charset="2"/>
              </a:rPr>
              <a:t>	-summer programs </a:t>
            </a:r>
          </a:p>
          <a:p>
            <a:r>
              <a:rPr lang="en-CA" baseline="0" dirty="0" smtClean="0">
                <a:sym typeface="Wingdings" pitchFamily="2" charset="2"/>
              </a:rPr>
              <a:t>	-assistance</a:t>
            </a:r>
          </a:p>
          <a:p>
            <a:r>
              <a:rPr lang="en-CA" baseline="0" dirty="0" smtClean="0">
                <a:sym typeface="Wingdings" pitchFamily="2" charset="2"/>
              </a:rPr>
              <a:t>	-exchange opportunities</a:t>
            </a:r>
          </a:p>
          <a:p>
            <a:r>
              <a:rPr lang="en-CA" baseline="0" dirty="0" smtClean="0">
                <a:sym typeface="Wingdings" pitchFamily="2" charset="2"/>
              </a:rPr>
              <a:t>	-job placements</a:t>
            </a:r>
          </a:p>
          <a:p>
            <a:r>
              <a:rPr lang="en-CA" baseline="0" dirty="0" smtClean="0">
                <a:sym typeface="Wingdings" pitchFamily="2" charset="2"/>
              </a:rPr>
              <a:t>	-post –secondary schools (+ layout of all French opportunities provided) </a:t>
            </a:r>
          </a:p>
          <a:p>
            <a:endParaRPr lang="en-CA" baseline="0" dirty="0" smtClean="0">
              <a:sym typeface="Wingdings" pitchFamily="2" charset="2"/>
            </a:endParaRPr>
          </a:p>
          <a:p>
            <a:r>
              <a:rPr lang="en-CA" baseline="0" dirty="0" smtClean="0">
                <a:sym typeface="Wingdings" pitchFamily="2" charset="2"/>
              </a:rPr>
              <a:t>*Students Games </a:t>
            </a:r>
          </a:p>
          <a:p>
            <a:r>
              <a:rPr lang="en-CA" baseline="0" dirty="0" smtClean="0">
                <a:sym typeface="Wingdings" pitchFamily="2" charset="2"/>
              </a:rPr>
              <a:t>	-jumbled sentences </a:t>
            </a:r>
          </a:p>
          <a:p>
            <a:r>
              <a:rPr lang="en-CA" baseline="0" dirty="0" smtClean="0">
                <a:sym typeface="Wingdings" pitchFamily="2" charset="2"/>
              </a:rPr>
              <a:t>	-English/</a:t>
            </a:r>
            <a:r>
              <a:rPr lang="en-CA" baseline="0" dirty="0" err="1" smtClean="0">
                <a:sym typeface="Wingdings" pitchFamily="2" charset="2"/>
              </a:rPr>
              <a:t>french</a:t>
            </a:r>
            <a:r>
              <a:rPr lang="en-CA" baseline="0" dirty="0" smtClean="0">
                <a:sym typeface="Wingdings" pitchFamily="2" charset="2"/>
              </a:rPr>
              <a:t> word matching </a:t>
            </a:r>
          </a:p>
          <a:p>
            <a:r>
              <a:rPr lang="en-CA" baseline="0" dirty="0" smtClean="0">
                <a:sym typeface="Wingdings" pitchFamily="2" charset="2"/>
              </a:rPr>
              <a:t>	-crossword puzzles </a:t>
            </a:r>
          </a:p>
          <a:p>
            <a:r>
              <a:rPr lang="en-CA" baseline="0" dirty="0" smtClean="0">
                <a:sym typeface="Wingdings" pitchFamily="2" charset="2"/>
              </a:rPr>
              <a:t>	-fill in the blanks </a:t>
            </a:r>
          </a:p>
          <a:p>
            <a:endParaRPr lang="en-CA" baseline="0" dirty="0" smtClean="0">
              <a:sym typeface="Wingdings" pitchFamily="2" charset="2"/>
            </a:endParaRPr>
          </a:p>
          <a:p>
            <a:r>
              <a:rPr lang="en-CA" baseline="0" dirty="0" smtClean="0">
                <a:sym typeface="Wingdings" pitchFamily="2" charset="2"/>
              </a:rPr>
              <a:t>*For teachers pamphlets, core and Immersion working together, additional resources (limited games or teaching/learning materials) </a:t>
            </a:r>
          </a:p>
          <a:p>
            <a:endParaRPr lang="en-CA" baseline="0" dirty="0" smtClean="0">
              <a:sym typeface="Wingdings" pitchFamily="2" charset="2"/>
            </a:endParaRPr>
          </a:p>
          <a:p>
            <a:r>
              <a:rPr lang="en-CA" baseline="0" dirty="0" smtClean="0">
                <a:sym typeface="Wingdings" pitchFamily="2" charset="2"/>
              </a:rPr>
              <a:t>-Media &amp; Promotion</a:t>
            </a:r>
          </a:p>
          <a:p>
            <a:r>
              <a:rPr lang="en-CA" baseline="0" dirty="0" smtClean="0">
                <a:sym typeface="Wingdings" pitchFamily="2" charset="2"/>
              </a:rPr>
              <a:t>	-”What’s New?” – opportunities </a:t>
            </a:r>
          </a:p>
          <a:p>
            <a:r>
              <a:rPr lang="en-CA" baseline="0" dirty="0" smtClean="0">
                <a:sym typeface="Wingdings" pitchFamily="2" charset="2"/>
              </a:rPr>
              <a:t>	-view newsletters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726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Sophie </a:t>
            </a:r>
          </a:p>
          <a:p>
            <a:r>
              <a:rPr lang="en-CA" dirty="0" smtClean="0"/>
              <a:t>-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2:16   (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2-3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054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Vero</a:t>
            </a:r>
            <a:r>
              <a:rPr lang="en-CA" baseline="0" dirty="0" smtClean="0"/>
              <a:t>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976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828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Caleigh</a:t>
            </a:r>
            <a:endParaRPr lang="en-CA" dirty="0" smtClean="0"/>
          </a:p>
          <a:p>
            <a:r>
              <a:rPr lang="en-CA" dirty="0" smtClean="0"/>
              <a:t>-any context,</a:t>
            </a:r>
            <a:r>
              <a:rPr lang="en-CA" baseline="0" dirty="0" smtClean="0"/>
              <a:t> when you understood what the person was saying but you didn’t have the capacity or knowledge to help </a:t>
            </a:r>
          </a:p>
          <a:p>
            <a:r>
              <a:rPr lang="en-CA" baseline="0" dirty="0" smtClean="0"/>
              <a:t>-have you ever been in the situation where someone was helping you but they had no idea how to help you</a:t>
            </a:r>
          </a:p>
          <a:p>
            <a:r>
              <a:rPr lang="en-CA" baseline="0" dirty="0" smtClean="0"/>
              <a:t>-being help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helping </a:t>
            </a:r>
          </a:p>
          <a:p>
            <a:r>
              <a:rPr lang="en-CA" baseline="0" dirty="0" smtClean="0"/>
              <a:t>	-strategies </a:t>
            </a:r>
          </a:p>
          <a:p>
            <a:r>
              <a:rPr lang="en-CA" baseline="0" dirty="0" smtClean="0"/>
              <a:t>	-difficulties </a:t>
            </a:r>
          </a:p>
          <a:p>
            <a:r>
              <a:rPr lang="en-CA" baseline="0" dirty="0" smtClean="0"/>
              <a:t>	-how did you feel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532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Vero </a:t>
            </a:r>
          </a:p>
          <a:p>
            <a:r>
              <a:rPr lang="en-CA" dirty="0" smtClean="0"/>
              <a:t>-immigrants coming to Canada (or</a:t>
            </a:r>
            <a:r>
              <a:rPr lang="en-CA" baseline="0" dirty="0" smtClean="0"/>
              <a:t> a specific location, example Quebec, Toronto, Vancouver) where it multicultural but not necessarily French and English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910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Sophie </a:t>
            </a:r>
          </a:p>
          <a:p>
            <a:r>
              <a:rPr lang="en-CA" dirty="0" smtClean="0"/>
              <a:t>-ask</a:t>
            </a:r>
            <a:r>
              <a:rPr lang="en-CA" baseline="0" dirty="0" smtClean="0"/>
              <a:t> class to raise hand for yes/no, then get individuals to share their experiences with the class to explain their reasoning </a:t>
            </a:r>
            <a:endParaRPr lang="en-CA" dirty="0" smtClean="0"/>
          </a:p>
          <a:p>
            <a:r>
              <a:rPr lang="en-CA" dirty="0" smtClean="0"/>
              <a:t>-if yes</a:t>
            </a:r>
            <a:r>
              <a:rPr lang="en-CA" dirty="0" smtClean="0">
                <a:sym typeface="Wingdings" pitchFamily="2" charset="2"/>
              </a:rPr>
              <a:t> did it really help? Did you enjoy</a:t>
            </a:r>
            <a:r>
              <a:rPr lang="en-CA" baseline="0" dirty="0" smtClean="0">
                <a:sym typeface="Wingdings" pitchFamily="2" charset="2"/>
              </a:rPr>
              <a:t> having someone else to help?</a:t>
            </a:r>
            <a:endParaRPr lang="en-CA" dirty="0" smtClean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-if</a:t>
            </a:r>
            <a:r>
              <a:rPr lang="en-CA" baseline="0" dirty="0" smtClean="0">
                <a:sym typeface="Wingdings" pitchFamily="2" charset="2"/>
              </a:rPr>
              <a:t> no was it hard on your own? Did you lack motivation, determination to learn the language? Did you look for help elsewhere ?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072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Katelyn </a:t>
            </a:r>
          </a:p>
          <a:p>
            <a:r>
              <a:rPr lang="en-CA" dirty="0" smtClean="0"/>
              <a:t>-the focus of our</a:t>
            </a:r>
            <a:r>
              <a:rPr lang="en-CA" baseline="0" dirty="0" smtClean="0"/>
              <a:t> project is FSL because this is the context in which we will be teaching </a:t>
            </a:r>
          </a:p>
          <a:p>
            <a:r>
              <a:rPr lang="en-CA" baseline="0" dirty="0" smtClean="0"/>
              <a:t>-all ideas can still be applied to second language learning </a:t>
            </a:r>
          </a:p>
          <a:p>
            <a:r>
              <a:rPr lang="en-CA" baseline="0" dirty="0" smtClean="0"/>
              <a:t>-however all websites were chosen specifically for French as a second language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63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Katelyn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30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Vero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-Ask class who speaks more than one language?  (French, German, </a:t>
            </a:r>
            <a:r>
              <a:rPr lang="en-CA" dirty="0" err="1" smtClean="0"/>
              <a:t>Manderin</a:t>
            </a:r>
            <a:r>
              <a:rPr lang="en-CA" dirty="0" smtClean="0"/>
              <a:t>,</a:t>
            </a:r>
            <a:r>
              <a:rPr lang="en-CA" baseline="0" dirty="0" smtClean="0"/>
              <a:t> Spanish, etc.) </a:t>
            </a:r>
            <a:endParaRPr lang="en-CA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-Divide into groups of ????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-Each group will be given a sentence in English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-The second language speaker in the group translates the sentence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-The people in the group that don’t speak the language have to try and help the SLL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r>
              <a:rPr lang="en-CA" dirty="0" smtClean="0"/>
              <a:t>-The goal of this activity is to have the learner struggle with a sentence and have the ‘parents’ feel helpless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“The condition ‘student’s elbow’ is when there is swelling, pain and redness around the olecranon, it is caused by inflammation in the bursa.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Vero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-Ask class who speaks more than one language?  (French, German, </a:t>
            </a:r>
            <a:r>
              <a:rPr lang="en-CA" dirty="0" err="1" smtClean="0"/>
              <a:t>Manderin</a:t>
            </a:r>
            <a:r>
              <a:rPr lang="en-CA" dirty="0" smtClean="0"/>
              <a:t>,</a:t>
            </a:r>
            <a:r>
              <a:rPr lang="en-CA" baseline="0" dirty="0" smtClean="0"/>
              <a:t> Spanish, etc.) </a:t>
            </a:r>
            <a:endParaRPr lang="en-CA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-Divide into groups of ????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-Each group will be given a sentence in English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-The second language speaker in the group translates the sentence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-The people in the group that don’t speak the language have to try and help the SLL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r>
              <a:rPr lang="en-CA" dirty="0" smtClean="0"/>
              <a:t>-The goal of this activity is to have the learner struggle with a sentence and have the ‘parents’ feel helpless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“The condition ‘student’s elbow’ is when there is swelling, pain and redness around the olecranon, it is caused by inflammation in the bursa.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300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Sophie &amp;</a:t>
            </a:r>
            <a:r>
              <a:rPr lang="en-CA" baseline="0" dirty="0" smtClean="0"/>
              <a:t> Katelyn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EE551-87E4-4ED0-A8A9-8943C0010ECD}" type="slidenum">
              <a:rPr lang="fr-CA" smtClean="0"/>
              <a:pPr/>
              <a:t>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/>
          <a:stretch/>
        </p:blipFill>
        <p:spPr bwMode="auto">
          <a:xfrm rot="15840357">
            <a:off x="2927327" y="-422599"/>
            <a:ext cx="4628998" cy="10185979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31" r="100000"/>
                    </a14:imgEffect>
                    <a14:imgEffect>
                      <a14:artisticPaintStrokes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2"/>
          <a:stretch/>
        </p:blipFill>
        <p:spPr bwMode="auto">
          <a:xfrm>
            <a:off x="107504" y="188640"/>
            <a:ext cx="2167426" cy="47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3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31" r="100000"/>
                    </a14:imgEffect>
                    <a14:imgEffect>
                      <a14:artisticPaintStrokes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2"/>
          <a:stretch/>
        </p:blipFill>
        <p:spPr bwMode="auto">
          <a:xfrm flipH="1">
            <a:off x="4499992" y="0"/>
            <a:ext cx="482453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32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31" r="100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2"/>
          <a:stretch/>
        </p:blipFill>
        <p:spPr bwMode="auto">
          <a:xfrm rot="10800000" flipH="1" flipV="1">
            <a:off x="-148527" y="116633"/>
            <a:ext cx="9113015" cy="367240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Rectangle 6"/>
          <p:cNvSpPr/>
          <p:nvPr userDrawn="1"/>
        </p:nvSpPr>
        <p:spPr>
          <a:xfrm>
            <a:off x="-17512" y="0"/>
            <a:ext cx="9161512" cy="6858000"/>
          </a:xfrm>
          <a:prstGeom prst="rect">
            <a:avLst/>
          </a:prstGeom>
          <a:solidFill>
            <a:schemeClr val="dk1">
              <a:alpha val="5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33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538C-74D1-4DC9-9FFB-BE65C3F25B8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486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tfo.org/Education/immers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pf.ca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_-aLWOk9O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my.ocsb.ca/webapps/portal/frameset.jsp?tab_tab_group_id=_507_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cpi.ca/" TargetMode="External"/><Relationship Id="rId13" Type="http://schemas.openxmlformats.org/officeDocument/2006/relationships/image" Target="../media/image16.gif"/><Relationship Id="rId3" Type="http://schemas.openxmlformats.org/officeDocument/2006/relationships/hyperlink" Target="http://www.sevec.ca/" TargetMode="External"/><Relationship Id="rId7" Type="http://schemas.openxmlformats.org/officeDocument/2006/relationships/hyperlink" Target="http://youthforfrench.ca/" TargetMode="External"/><Relationship Id="rId12" Type="http://schemas.openxmlformats.org/officeDocument/2006/relationships/hyperlink" Target="http://www.immersion.uottawa.c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rench-future.org/" TargetMode="External"/><Relationship Id="rId11" Type="http://schemas.openxmlformats.org/officeDocument/2006/relationships/hyperlink" Target="http://www.scolarius.com/" TargetMode="External"/><Relationship Id="rId5" Type="http://schemas.openxmlformats.org/officeDocument/2006/relationships/hyperlink" Target="http://www.bescherelle.com/" TargetMode="External"/><Relationship Id="rId10" Type="http://schemas.openxmlformats.org/officeDocument/2006/relationships/hyperlink" Target="http://www.edu.gov.on.ca/eng/curriculum/elementary/fsl.html" TargetMode="External"/><Relationship Id="rId4" Type="http://schemas.openxmlformats.org/officeDocument/2006/relationships/hyperlink" Target="http://www.edu.gov.on.ca/" TargetMode="External"/><Relationship Id="rId9" Type="http://schemas.openxmlformats.org/officeDocument/2006/relationships/hyperlink" Target="http://resources.curriculum.org/occ/trillium/index.s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lhomeworktoolbox.ca/lookandlisten/learn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764704"/>
            <a:ext cx="9144000" cy="1431032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Immersion Program </a:t>
            </a:r>
          </a:p>
          <a:p>
            <a:r>
              <a:rPr lang="en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Parents &amp; Students </a:t>
            </a:r>
            <a:endParaRPr lang="en-C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208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By: </a:t>
            </a:r>
            <a:r>
              <a:rPr lang="en-CA" dirty="0" err="1" smtClean="0"/>
              <a:t>Véronique</a:t>
            </a:r>
            <a:r>
              <a:rPr lang="en-CA" dirty="0" smtClean="0"/>
              <a:t> Mathieu, Sophie </a:t>
            </a:r>
            <a:r>
              <a:rPr lang="en-CA" dirty="0" err="1" smtClean="0"/>
              <a:t>Chartrand</a:t>
            </a:r>
            <a:r>
              <a:rPr lang="en-CA" dirty="0" smtClean="0"/>
              <a:t>, Katelyn Burton &amp; </a:t>
            </a:r>
            <a:r>
              <a:rPr lang="en-CA" dirty="0" err="1" smtClean="0"/>
              <a:t>Caleigh</a:t>
            </a:r>
            <a:r>
              <a:rPr lang="en-CA" dirty="0" smtClean="0"/>
              <a:t> </a:t>
            </a:r>
            <a:r>
              <a:rPr lang="en-CA" dirty="0" err="1" smtClean="0"/>
              <a:t>Pendergest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52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9150400" cy="158417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Website 1- FSL Homework Toolbox 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76801"/>
              </p:ext>
            </p:extLst>
          </p:nvPr>
        </p:nvGraphicFramePr>
        <p:xfrm>
          <a:off x="539552" y="2132856"/>
          <a:ext cx="8136904" cy="43848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8452"/>
                <a:gridCol w="4068452"/>
              </a:tblGrid>
              <a:tr h="543351"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Advantages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Disadvantages </a:t>
                      </a:r>
                      <a:endParaRPr lang="fr-CA" sz="2000" dirty="0"/>
                    </a:p>
                  </a:txBody>
                  <a:tcPr/>
                </a:tc>
              </a:tr>
              <a:tr h="6688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Clear</a:t>
                      </a:r>
                      <a:r>
                        <a:rPr lang="en-CA" sz="2000" baseline="0" dirty="0" smtClean="0"/>
                        <a:t> and well organized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Doesn’t provide examples of activities for student practice </a:t>
                      </a:r>
                      <a:endParaRPr lang="fr-CA" sz="2000" dirty="0" smtClean="0"/>
                    </a:p>
                  </a:txBody>
                  <a:tcPr/>
                </a:tc>
              </a:tr>
              <a:tr h="6688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Parents</a:t>
                      </a:r>
                      <a:r>
                        <a:rPr lang="en-CA" sz="2000" baseline="0" dirty="0" smtClean="0"/>
                        <a:t> learn with their children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fr-CA" dirty="0"/>
                    </a:p>
                  </a:txBody>
                  <a:tcPr/>
                </a:tc>
              </a:tr>
              <a:tr h="55089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Provides video and audio clips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55089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English</a:t>
                      </a:r>
                      <a:r>
                        <a:rPr lang="en-CA" sz="2000" baseline="0" dirty="0" smtClean="0"/>
                        <a:t> website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688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Provides</a:t>
                      </a:r>
                      <a:r>
                        <a:rPr lang="en-CA" sz="2000" baseline="0" dirty="0" smtClean="0"/>
                        <a:t> parents support at home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66883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Provides</a:t>
                      </a:r>
                      <a:r>
                        <a:rPr lang="en-CA" sz="2000" baseline="0" dirty="0" smtClean="0"/>
                        <a:t> links to other websites for activities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512" y="116632"/>
            <a:ext cx="9150400" cy="1627272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Website 2- TFO education, Immersion </a:t>
            </a:r>
            <a:r>
              <a:rPr lang="en-CA" sz="3600" dirty="0" err="1"/>
              <a:t>f</a:t>
            </a:r>
            <a:r>
              <a:rPr lang="en-CA" sz="3600" dirty="0" err="1" smtClean="0"/>
              <a:t>rançaise</a:t>
            </a:r>
            <a:r>
              <a:rPr lang="en-CA" sz="3600" dirty="0" smtClean="0"/>
              <a:t>  </a:t>
            </a:r>
            <a:endParaRPr lang="en-CA" sz="3600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-17512" y="2719388"/>
            <a:ext cx="9161512" cy="229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u="sng" dirty="0" smtClean="0">
                <a:hlinkClick r:id="rId3"/>
              </a:rPr>
              <a:t>http://www2.tfo.org/Education/immersion</a:t>
            </a:r>
            <a:r>
              <a:rPr lang="en-CA" dirty="0" smtClean="0"/>
              <a:t>   </a:t>
            </a:r>
            <a:endParaRPr lang="en-CA" sz="2800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/>
          </a:p>
        </p:txBody>
      </p:sp>
      <p:pic>
        <p:nvPicPr>
          <p:cNvPr id="4" name="Picture 2" descr="TFO Éduc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5705474"/>
            <a:ext cx="9086850" cy="1152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73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688" y="188640"/>
            <a:ext cx="9150400" cy="1440160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Website 2- TFO education, Immersion </a:t>
            </a:r>
            <a:r>
              <a:rPr lang="en-CA" sz="3600" dirty="0" err="1"/>
              <a:t>f</a:t>
            </a:r>
            <a:r>
              <a:rPr lang="en-CA" sz="3600" dirty="0" err="1" smtClean="0"/>
              <a:t>rançaise</a:t>
            </a:r>
            <a:r>
              <a:rPr lang="en-CA" sz="3600" dirty="0" smtClean="0"/>
              <a:t>  </a:t>
            </a:r>
            <a:endParaRPr lang="en-CA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58103"/>
              </p:ext>
            </p:extLst>
          </p:nvPr>
        </p:nvGraphicFramePr>
        <p:xfrm>
          <a:off x="450372" y="2060848"/>
          <a:ext cx="8280920" cy="44658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0460"/>
                <a:gridCol w="4140460"/>
              </a:tblGrid>
              <a:tr h="39717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Advantages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Disadvantages </a:t>
                      </a:r>
                      <a:endParaRPr lang="fr-CA" dirty="0"/>
                    </a:p>
                  </a:txBody>
                  <a:tcPr/>
                </a:tc>
              </a:tr>
              <a:tr h="67178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Resources to look for French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Only in French</a:t>
                      </a:r>
                      <a:endParaRPr lang="fr-CA" sz="2000" dirty="0"/>
                    </a:p>
                  </a:txBody>
                  <a:tcPr/>
                </a:tc>
              </a:tr>
              <a:tr h="95969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Pedagogical resources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Some</a:t>
                      </a:r>
                      <a:r>
                        <a:rPr lang="en-CA" sz="2000" baseline="0" dirty="0" smtClean="0"/>
                        <a:t> videos only accessible through school board computers</a:t>
                      </a:r>
                      <a:endParaRPr lang="fr-CA" sz="2000" dirty="0"/>
                    </a:p>
                  </a:txBody>
                  <a:tcPr/>
                </a:tc>
              </a:tr>
              <a:tr h="67178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Research</a:t>
                      </a:r>
                      <a:r>
                        <a:rPr lang="en-CA" sz="2000" baseline="0" dirty="0" smtClean="0"/>
                        <a:t> based on grade or teaching subject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fr-CA" dirty="0"/>
                    </a:p>
                  </a:txBody>
                  <a:tcPr/>
                </a:tc>
              </a:tr>
              <a:tr h="959694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“Immersion </a:t>
                      </a:r>
                      <a:r>
                        <a:rPr lang="en-CA" sz="2000" dirty="0" err="1" smtClean="0"/>
                        <a:t>français</a:t>
                      </a:r>
                      <a:r>
                        <a:rPr lang="en-CA" sz="2000" dirty="0" smtClean="0"/>
                        <a:t>” section where information</a:t>
                      </a:r>
                      <a:r>
                        <a:rPr lang="en-CA" sz="2000" baseline="0" dirty="0" smtClean="0"/>
                        <a:t> can be found in </a:t>
                      </a:r>
                      <a:r>
                        <a:rPr lang="en-CA" sz="2000" baseline="0" dirty="0" err="1" smtClean="0"/>
                        <a:t>english</a:t>
                      </a:r>
                      <a:r>
                        <a:rPr lang="en-CA" sz="2000" baseline="0" dirty="0" smtClean="0"/>
                        <a:t>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660345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Very</a:t>
                      </a:r>
                      <a:r>
                        <a:rPr lang="en-CA" sz="2000" baseline="0" dirty="0" smtClean="0"/>
                        <a:t> good for </a:t>
                      </a:r>
                      <a:r>
                        <a:rPr lang="en-CA" sz="2000" baseline="0" dirty="0" err="1" smtClean="0"/>
                        <a:t>french</a:t>
                      </a:r>
                      <a:r>
                        <a:rPr lang="en-CA" sz="2000" baseline="0" dirty="0" smtClean="0"/>
                        <a:t> immersion teachers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7512" y="188640"/>
            <a:ext cx="9150400" cy="1494420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Website 3 – Canadian Parents for French </a:t>
            </a:r>
            <a:endParaRPr lang="en-CA" dirty="0"/>
          </a:p>
        </p:txBody>
      </p:sp>
      <p:sp>
        <p:nvSpPr>
          <p:cNvPr id="6" name="Content Placeholder 7"/>
          <p:cNvSpPr>
            <a:spLocks noGrp="1"/>
          </p:cNvSpPr>
          <p:nvPr>
            <p:ph idx="4294967295"/>
          </p:nvPr>
        </p:nvSpPr>
        <p:spPr>
          <a:xfrm>
            <a:off x="345257" y="2708920"/>
            <a:ext cx="8424862" cy="2293937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u="sng" dirty="0" smtClean="0">
                <a:hlinkClick r:id="rId3"/>
              </a:rPr>
              <a:t>http://cpf.ca/en/</a:t>
            </a:r>
            <a:r>
              <a:rPr lang="en-CA" dirty="0" smtClean="0"/>
              <a:t> </a:t>
            </a:r>
            <a:endParaRPr lang="en-CA" sz="2800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/>
          </a:p>
        </p:txBody>
      </p:sp>
      <p:pic>
        <p:nvPicPr>
          <p:cNvPr id="20484" name="Picture 4" descr="http://cpf.ca/en/wp-content/themes/cpf/_img/_template/logo-heade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5977056"/>
            <a:ext cx="7682514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7512" y="116632"/>
            <a:ext cx="9150400" cy="1512168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Website 3 – Canadian Parents for French 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5017"/>
              </p:ext>
            </p:extLst>
          </p:nvPr>
        </p:nvGraphicFramePr>
        <p:xfrm>
          <a:off x="395536" y="1988840"/>
          <a:ext cx="8226084" cy="452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3042"/>
                <a:gridCol w="4113042"/>
              </a:tblGrid>
              <a:tr h="36257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Advantages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Disadvantages </a:t>
                      </a:r>
                      <a:endParaRPr lang="fr-CA" dirty="0"/>
                    </a:p>
                  </a:txBody>
                  <a:tcPr/>
                </a:tc>
              </a:tr>
              <a:tr h="62606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In English or French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Have to download</a:t>
                      </a:r>
                      <a:r>
                        <a:rPr lang="en-CA" sz="2000" baseline="0" dirty="0" smtClean="0"/>
                        <a:t> files for extra information or activities </a:t>
                      </a:r>
                      <a:endParaRPr lang="fr-CA" sz="2000" dirty="0"/>
                    </a:p>
                  </a:txBody>
                  <a:tcPr/>
                </a:tc>
              </a:tr>
              <a:tr h="87609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Resources</a:t>
                      </a:r>
                      <a:r>
                        <a:rPr lang="en-CA" sz="2000" baseline="0" dirty="0" smtClean="0"/>
                        <a:t> for parents, students and teachers 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2000" dirty="0" err="1" smtClean="0"/>
                        <a:t>Games</a:t>
                      </a:r>
                      <a:r>
                        <a:rPr lang="fr-CA" sz="2000" dirty="0" smtClean="0"/>
                        <a:t> have to </a:t>
                      </a:r>
                      <a:r>
                        <a:rPr lang="fr-CA" sz="2000" dirty="0" err="1" smtClean="0"/>
                        <a:t>be</a:t>
                      </a:r>
                      <a:r>
                        <a:rPr lang="fr-CA" sz="2000" dirty="0" smtClean="0"/>
                        <a:t> </a:t>
                      </a:r>
                      <a:r>
                        <a:rPr lang="fr-CA" sz="2000" dirty="0" err="1" smtClean="0"/>
                        <a:t>played</a:t>
                      </a:r>
                      <a:r>
                        <a:rPr lang="fr-CA" sz="2000" dirty="0" smtClean="0"/>
                        <a:t> online </a:t>
                      </a:r>
                      <a:endParaRPr lang="fr-CA" sz="2000" dirty="0"/>
                    </a:p>
                  </a:txBody>
                  <a:tcPr/>
                </a:tc>
              </a:tr>
              <a:tr h="61326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Become a member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sz="2000" dirty="0" smtClean="0"/>
                        <a:t>Limited</a:t>
                      </a:r>
                      <a:r>
                        <a:rPr lang="fr-CA" sz="2000" baseline="0" dirty="0" smtClean="0"/>
                        <a:t> </a:t>
                      </a:r>
                      <a:r>
                        <a:rPr lang="fr-CA" sz="2000" baseline="0" dirty="0" err="1" smtClean="0"/>
                        <a:t>number</a:t>
                      </a:r>
                      <a:r>
                        <a:rPr lang="fr-CA" sz="2000" baseline="0" dirty="0" smtClean="0"/>
                        <a:t> of </a:t>
                      </a:r>
                      <a:r>
                        <a:rPr lang="fr-CA" sz="2000" baseline="0" dirty="0" err="1" smtClean="0"/>
                        <a:t>games</a:t>
                      </a:r>
                      <a:r>
                        <a:rPr lang="fr-CA" sz="2000" baseline="0" dirty="0" smtClean="0"/>
                        <a:t> and </a:t>
                      </a:r>
                      <a:r>
                        <a:rPr lang="fr-CA" sz="2000" baseline="0" dirty="0" err="1" smtClean="0"/>
                        <a:t>teaching</a:t>
                      </a:r>
                      <a:r>
                        <a:rPr lang="fr-CA" sz="2000" baseline="0" dirty="0" smtClean="0"/>
                        <a:t>/</a:t>
                      </a:r>
                      <a:r>
                        <a:rPr lang="fr-CA" sz="2000" baseline="0" dirty="0" err="1" smtClean="0"/>
                        <a:t>learning</a:t>
                      </a:r>
                      <a:r>
                        <a:rPr lang="fr-CA" sz="2000" baseline="0" dirty="0" smtClean="0"/>
                        <a:t> </a:t>
                      </a:r>
                      <a:r>
                        <a:rPr lang="fr-CA" sz="2000" baseline="0" dirty="0" err="1" smtClean="0"/>
                        <a:t>materials</a:t>
                      </a:r>
                      <a:r>
                        <a:rPr lang="fr-CA" sz="2000" baseline="0" dirty="0" smtClean="0"/>
                        <a:t> </a:t>
                      </a:r>
                      <a:endParaRPr lang="fr-CA" sz="2000" dirty="0"/>
                    </a:p>
                  </a:txBody>
                  <a:tcPr/>
                </a:tc>
              </a:tr>
              <a:tr h="87609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Provides</a:t>
                      </a:r>
                      <a:r>
                        <a:rPr lang="en-CA" sz="2000" baseline="0" dirty="0" smtClean="0"/>
                        <a:t> information on other </a:t>
                      </a:r>
                      <a:r>
                        <a:rPr lang="en-CA" sz="2000" baseline="0" dirty="0" err="1" smtClean="0"/>
                        <a:t>french</a:t>
                      </a:r>
                      <a:r>
                        <a:rPr lang="en-CA" sz="2000" baseline="0" dirty="0" smtClean="0"/>
                        <a:t> opportunities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89437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Activity</a:t>
                      </a:r>
                      <a:r>
                        <a:rPr lang="en-CA" sz="2000" baseline="0" dirty="0" smtClean="0"/>
                        <a:t> workbooks available in multiple languages </a:t>
                      </a:r>
                      <a:endParaRPr lang="fr-CA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656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400" y="193204"/>
            <a:ext cx="9150400" cy="143559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Activity #2 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411760" y="1988841"/>
            <a:ext cx="6624736" cy="4824536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While you watch this video consider  parents’ point of view and their involvement in their child’s  acquisition of a second language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s-ES" u="sng" dirty="0" smtClean="0">
                <a:hlinkClick r:id="rId3"/>
              </a:rPr>
              <a:t>http://www.youtube.com/watch?v=3_-aLWOk9Og</a:t>
            </a: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pic>
        <p:nvPicPr>
          <p:cNvPr id="4" name="Picture 8" descr="http://i.ebayimg.com/00/s/NTY2WDg0OQ==/$T2eC16F,!yME9s5qF!DBBQj0FfTV0!~~48_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5428"/>
            <a:ext cx="9150400" cy="1535380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Website in a school setting </a:t>
            </a:r>
            <a:endParaRPr lang="en-CA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107504" y="1988841"/>
            <a:ext cx="892899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107504" y="2276873"/>
            <a:ext cx="4896544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CA" dirty="0" smtClean="0"/>
              <a:t>Ottawa Carleton District School Board </a:t>
            </a:r>
            <a:endParaRPr lang="en-CA" dirty="0" smtClean="0">
              <a:hlinkClick r:id="rId3"/>
            </a:endParaRP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CA" dirty="0"/>
              <a:t>Grade 5 &amp; 6 – French </a:t>
            </a:r>
            <a:r>
              <a:rPr lang="en-CA" dirty="0" smtClean="0"/>
              <a:t>Immersion</a:t>
            </a:r>
            <a:endParaRPr lang="en-CA" dirty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98" y="4429962"/>
            <a:ext cx="3852596" cy="209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5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9150400" cy="1440160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Additional Websites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10464"/>
            <a:ext cx="7704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CA" sz="1400" dirty="0" smtClean="0"/>
              <a:t>Association Canadienne d’</a:t>
            </a:r>
            <a:r>
              <a:rPr lang="fr-CA" sz="1400" dirty="0" err="1" smtClean="0"/>
              <a:t>education</a:t>
            </a:r>
            <a:r>
              <a:rPr lang="fr-CA" sz="1400" dirty="0" smtClean="0"/>
              <a:t> de langue française</a:t>
            </a:r>
          </a:p>
          <a:p>
            <a:pPr marL="342900" indent="-342900"/>
            <a:r>
              <a:rPr lang="en-CA" sz="1400" u="sng" dirty="0" smtClean="0"/>
              <a:t>-</a:t>
            </a:r>
            <a:r>
              <a:rPr lang="en-CA" sz="1400" u="sng" dirty="0" smtClean="0">
                <a:solidFill>
                  <a:srgbClr val="0000FF"/>
                </a:solidFill>
              </a:rPr>
              <a:t>http://www.acelf.ca/  </a:t>
            </a:r>
            <a:endParaRPr lang="fr-CA" sz="1400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fr-CA" sz="1400" dirty="0" smtClean="0"/>
              <a:t>Society for </a:t>
            </a:r>
            <a:r>
              <a:rPr lang="fr-CA" sz="1400" dirty="0" err="1" smtClean="0"/>
              <a:t>educational</a:t>
            </a:r>
            <a:r>
              <a:rPr lang="fr-CA" sz="1400" dirty="0" smtClean="0"/>
              <a:t> </a:t>
            </a:r>
            <a:r>
              <a:rPr lang="fr-CA" sz="1400" dirty="0" err="1" smtClean="0"/>
              <a:t>visits</a:t>
            </a:r>
            <a:r>
              <a:rPr lang="fr-CA" sz="1400" dirty="0" smtClean="0"/>
              <a:t> and exchanges in Canada </a:t>
            </a:r>
          </a:p>
          <a:p>
            <a:pPr marL="342900" lvl="0" indent="-342900"/>
            <a:r>
              <a:rPr lang="fr-CA" sz="1400" dirty="0" smtClean="0"/>
              <a:t>-</a:t>
            </a:r>
            <a:r>
              <a:rPr lang="en-CA" sz="1400" u="sng" dirty="0" smtClean="0">
                <a:hlinkClick r:id="rId3"/>
              </a:rPr>
              <a:t>http://www.sevec.ca/</a:t>
            </a:r>
            <a:endParaRPr lang="fr-CA" sz="1400" dirty="0" smtClean="0"/>
          </a:p>
          <a:p>
            <a:pPr marL="342900" indent="-342900"/>
            <a:r>
              <a:rPr lang="fr-CA" sz="1400" dirty="0" err="1" smtClean="0"/>
              <a:t>Ministry</a:t>
            </a:r>
            <a:r>
              <a:rPr lang="fr-CA" sz="1400" dirty="0" smtClean="0"/>
              <a:t> of </a:t>
            </a:r>
            <a:r>
              <a:rPr lang="fr-CA" sz="1400" dirty="0" err="1" smtClean="0"/>
              <a:t>education</a:t>
            </a:r>
            <a:r>
              <a:rPr lang="fr-CA" sz="1400" dirty="0" smtClean="0"/>
              <a:t> </a:t>
            </a:r>
          </a:p>
          <a:p>
            <a:pPr marL="342900" indent="-342900"/>
            <a:r>
              <a:rPr lang="fr-CA" sz="1400" dirty="0" smtClean="0"/>
              <a:t>-</a:t>
            </a:r>
            <a:r>
              <a:rPr lang="fr-FR" sz="1400" u="sng" dirty="0" smtClean="0">
                <a:hlinkClick r:id="rId4"/>
              </a:rPr>
              <a:t>www.edu.gov.on.ca</a:t>
            </a:r>
            <a:endParaRPr lang="fr-CA" sz="1400" dirty="0" smtClean="0"/>
          </a:p>
          <a:p>
            <a:pPr marL="342900" indent="-342900"/>
            <a:r>
              <a:rPr lang="fr-CA" sz="1400" dirty="0" smtClean="0"/>
              <a:t>Bescherelle </a:t>
            </a:r>
          </a:p>
          <a:p>
            <a:pPr marL="342900" indent="-342900"/>
            <a:r>
              <a:rPr lang="fr-CA" sz="1400" dirty="0" smtClean="0"/>
              <a:t>-</a:t>
            </a:r>
            <a:r>
              <a:rPr lang="en-CA" sz="1400" u="sng" dirty="0" smtClean="0">
                <a:hlinkClick r:id="rId5"/>
              </a:rPr>
              <a:t>http://www.bescherelle.com/</a:t>
            </a:r>
            <a:endParaRPr lang="fr-CA" sz="1400" dirty="0" smtClean="0"/>
          </a:p>
          <a:p>
            <a:pPr marL="342900" indent="-342900"/>
            <a:r>
              <a:rPr lang="fr-CA" sz="1400" dirty="0" smtClean="0"/>
              <a:t>French for the Future </a:t>
            </a:r>
          </a:p>
          <a:p>
            <a:pPr marL="342900" indent="-342900"/>
            <a:r>
              <a:rPr lang="fr-CA" sz="1400" dirty="0" smtClean="0"/>
              <a:t>-</a:t>
            </a:r>
            <a:r>
              <a:rPr lang="en-CA" sz="1400" dirty="0" smtClean="0">
                <a:hlinkClick r:id="rId6"/>
              </a:rPr>
              <a:t>french-future.org</a:t>
            </a:r>
            <a:endParaRPr lang="fr-CA" sz="1400" dirty="0" smtClean="0"/>
          </a:p>
          <a:p>
            <a:pPr marL="342900" indent="-342900"/>
            <a:r>
              <a:rPr lang="fr-CA" sz="1400" dirty="0" smtClean="0"/>
              <a:t>Canadian </a:t>
            </a:r>
            <a:r>
              <a:rPr lang="fr-CA" sz="1400" dirty="0" err="1" smtClean="0"/>
              <a:t>Youth</a:t>
            </a:r>
            <a:r>
              <a:rPr lang="fr-CA" sz="1400" dirty="0" smtClean="0"/>
              <a:t> for French </a:t>
            </a:r>
          </a:p>
          <a:p>
            <a:pPr marL="342900" indent="-342900"/>
            <a:r>
              <a:rPr lang="fr-CA" sz="1400" dirty="0" smtClean="0"/>
              <a:t>-</a:t>
            </a:r>
            <a:r>
              <a:rPr lang="en-CA" sz="1400" dirty="0" smtClean="0">
                <a:hlinkClick r:id="rId7"/>
              </a:rPr>
              <a:t>youthforfrench.ca</a:t>
            </a:r>
            <a:endParaRPr lang="fr-CA" sz="1400" dirty="0" smtClean="0"/>
          </a:p>
          <a:p>
            <a:pPr marL="342900" indent="-342900"/>
            <a:r>
              <a:rPr lang="fr-CA" sz="1400" dirty="0" smtClean="0"/>
              <a:t>Canadian Association of Immersion Teachers (ACPI/CAIT)</a:t>
            </a:r>
          </a:p>
          <a:p>
            <a:pPr marL="342900" indent="-342900"/>
            <a:r>
              <a:rPr lang="fr-CA" sz="1400" dirty="0" smtClean="0"/>
              <a:t>-</a:t>
            </a:r>
            <a:r>
              <a:rPr lang="en-CA" sz="1400" u="sng" dirty="0" smtClean="0">
                <a:hlinkClick r:id="rId8"/>
              </a:rPr>
              <a:t>http://acpi.ca/</a:t>
            </a:r>
            <a:endParaRPr lang="en-CA" sz="1400" u="sng" dirty="0" smtClean="0"/>
          </a:p>
          <a:p>
            <a:pPr marL="342900" indent="-342900"/>
            <a:r>
              <a:rPr lang="en-CA" sz="1400" dirty="0" smtClean="0"/>
              <a:t>The Trillium List </a:t>
            </a:r>
          </a:p>
          <a:p>
            <a:pPr marL="342900" lvl="0" indent="-342900"/>
            <a:r>
              <a:rPr lang="en-CA" sz="1400" dirty="0" smtClean="0"/>
              <a:t>-</a:t>
            </a:r>
            <a:r>
              <a:rPr lang="en-CA" sz="1400" u="sng" dirty="0" smtClean="0">
                <a:hlinkClick r:id="rId9"/>
              </a:rPr>
              <a:t>http://resources.curriculum.org/occ/trillium/index.shtml</a:t>
            </a:r>
            <a:endParaRPr lang="en-CA" sz="1400" u="sng" dirty="0" smtClean="0"/>
          </a:p>
          <a:p>
            <a:pPr marL="342900" lvl="0" indent="-342900"/>
            <a:r>
              <a:rPr lang="en-CA" sz="1400" dirty="0" smtClean="0"/>
              <a:t>Website for French books/readings (elementary &amp; secondary)</a:t>
            </a:r>
          </a:p>
          <a:p>
            <a:pPr marL="342900" indent="-342900"/>
            <a:r>
              <a:rPr lang="en-CA" sz="1400" dirty="0" smtClean="0"/>
              <a:t>-</a:t>
            </a:r>
            <a:r>
              <a:rPr lang="en-US" sz="1400" u="sng" dirty="0" smtClean="0">
                <a:hlinkClick r:id="rId10"/>
              </a:rPr>
              <a:t>http://www.edu.gov.on.ca/eng/curriculum/elementary/fsl.html</a:t>
            </a:r>
            <a:endParaRPr lang="en-US" sz="1400" u="sng" dirty="0" smtClean="0"/>
          </a:p>
          <a:p>
            <a:pPr marL="342900" indent="-342900"/>
            <a:r>
              <a:rPr lang="en-US" sz="1400" dirty="0" smtClean="0"/>
              <a:t>Analyses the difficulty of reading </a:t>
            </a:r>
          </a:p>
          <a:p>
            <a:pPr marL="342900" lvl="0" indent="-342900"/>
            <a:r>
              <a:rPr lang="en-US" sz="1400" u="sng" dirty="0" smtClean="0">
                <a:hlinkClick r:id="rId11"/>
              </a:rPr>
              <a:t>-http://www.scolarius.com/</a:t>
            </a:r>
            <a:endParaRPr lang="en-US" sz="1400" u="sng" dirty="0" smtClean="0"/>
          </a:p>
          <a:p>
            <a:pPr marL="342900" lvl="0" indent="-342900"/>
            <a:r>
              <a:rPr lang="en-US" sz="1400" dirty="0" smtClean="0"/>
              <a:t>The University of Ottawa  (French Immersion Program)</a:t>
            </a:r>
          </a:p>
          <a:p>
            <a:pPr marL="342900" lvl="0" indent="-342900"/>
            <a:r>
              <a:rPr lang="en-US" sz="1400" dirty="0" smtClean="0"/>
              <a:t>-</a:t>
            </a:r>
            <a:r>
              <a:rPr lang="en-CA" sz="1400" dirty="0" smtClean="0"/>
              <a:t> </a:t>
            </a:r>
            <a:r>
              <a:rPr lang="en-CA" sz="1400" u="sng" dirty="0" smtClean="0">
                <a:hlinkClick r:id="rId12"/>
              </a:rPr>
              <a:t>immersion.uottawa.ca</a:t>
            </a:r>
            <a:r>
              <a:rPr lang="en-CA" sz="1400" dirty="0" smtClean="0"/>
              <a:t> </a:t>
            </a:r>
            <a:endParaRPr lang="en-CA" sz="1400" u="sng" dirty="0" smtClean="0">
              <a:hlinkClick r:id="rId3"/>
            </a:endParaRPr>
          </a:p>
          <a:p>
            <a:pPr marL="800100" lvl="1" indent="-342900"/>
            <a:endParaRPr lang="fr-CA" sz="1400" dirty="0"/>
          </a:p>
        </p:txBody>
      </p:sp>
      <p:pic>
        <p:nvPicPr>
          <p:cNvPr id="7" name="Picture 5" descr="C:\Users\PENDERGEST FAMILY\Pictures\Sample Pictures\i-love-french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40152" y="2564904"/>
            <a:ext cx="273630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dirty="0" err="1" smtClean="0"/>
              <a:t>Thank</a:t>
            </a:r>
            <a:r>
              <a:rPr lang="fr-CA" sz="9600" dirty="0" smtClean="0"/>
              <a:t> </a:t>
            </a:r>
            <a:r>
              <a:rPr lang="fr-CA" sz="9600" dirty="0" err="1" smtClean="0"/>
              <a:t>you</a:t>
            </a:r>
            <a:r>
              <a:rPr lang="fr-CA" sz="9600" dirty="0" smtClean="0"/>
              <a:t>! </a:t>
            </a:r>
            <a:endParaRPr lang="fr-CA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50400" cy="1512168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Discussion 1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483768" y="2431429"/>
            <a:ext cx="6552728" cy="4381947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4400" dirty="0" smtClean="0"/>
              <a:t>Have you ever been in a situation where you wanted to help but didn’t know how?</a:t>
            </a:r>
          </a:p>
        </p:txBody>
      </p:sp>
      <p:pic>
        <p:nvPicPr>
          <p:cNvPr id="4" name="Picture 6" descr="http://www.publicdomainpictures.net/pictures/10000/velka/1335-12439673009u9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448272" cy="1958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7512" y="116632"/>
            <a:ext cx="9150400" cy="158417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Discussion 2</a:t>
            </a:r>
            <a:endParaRPr lang="en-CA" dirty="0"/>
          </a:p>
        </p:txBody>
      </p:sp>
      <p:sp>
        <p:nvSpPr>
          <p:cNvPr id="6" name="Content Placeholder 7"/>
          <p:cNvSpPr>
            <a:spLocks noGrp="1"/>
          </p:cNvSpPr>
          <p:nvPr>
            <p:ph idx="4294967295"/>
          </p:nvPr>
        </p:nvSpPr>
        <p:spPr>
          <a:xfrm>
            <a:off x="4355976" y="2719388"/>
            <a:ext cx="4788024" cy="2293937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Apply the thoughts and feelings you had to this situation: 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Imagine you are parent with a child learning a new language in which you don’t have any knowledge</a:t>
            </a:r>
            <a:endParaRPr lang="en-CA" sz="1800" dirty="0"/>
          </a:p>
        </p:txBody>
      </p:sp>
      <p:pic>
        <p:nvPicPr>
          <p:cNvPr id="4" name="Picture 2" descr="http://www.montereytutoring.com/wp-content/uploads/2012/02/italian-french-spanish-german-language-les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81449"/>
            <a:ext cx="4320480" cy="3483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50400" cy="158417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Discussion 3 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483768" y="2431429"/>
            <a:ext cx="6660232" cy="2869779"/>
          </a:xfrm>
        </p:spPr>
        <p:txBody>
          <a:bodyPr/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With this in mind, when you learned your second (or third) language, did you have a parent/sibling that was able to help you with the acquisition of the language?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pic>
        <p:nvPicPr>
          <p:cNvPr id="4" name="Picture 8" descr="http://blogs.discovermagazine.com/80beats/files/2009/09/adhd-k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841850" cy="1885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50400" cy="164705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 smtClean="0"/>
              <a:t>		Focus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395536" y="2719240"/>
            <a:ext cx="3887788" cy="2808287"/>
          </a:xfrm>
        </p:spPr>
        <p:txBody>
          <a:bodyPr>
            <a:no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How to help parents with kids in a French Immersion Program</a:t>
            </a:r>
          </a:p>
        </p:txBody>
      </p:sp>
      <p:pic>
        <p:nvPicPr>
          <p:cNvPr id="7" name="Picture 7" descr="http://www.innisfailmiddle.ca/images/pages/french-imme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3240360" cy="3240361"/>
          </a:xfrm>
          <a:prstGeom prst="rect">
            <a:avLst/>
          </a:prstGeom>
          <a:noFill/>
        </p:spPr>
      </p:pic>
      <p:pic>
        <p:nvPicPr>
          <p:cNvPr id="9" name="Picture 2" descr="http://school.familyeducation.com/images/parent_help_kids_homework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984" y="433442"/>
            <a:ext cx="3433400" cy="2285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79512" y="2060848"/>
            <a:ext cx="6984776" cy="403225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3800" dirty="0" smtClean="0"/>
              <a:t>As L2 learners, we understand the difficulty in learning a second language without the help of our parents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3800" dirty="0" smtClean="0"/>
              <a:t>As future L2 teachers, we find that parental help and support is a key component in a students SLA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3800" dirty="0" smtClean="0"/>
              <a:t>To guide parents on how they can help their children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3800" dirty="0" smtClean="0"/>
              <a:t>To provide tools that would enhance students learning (even at home)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sz="3800" dirty="0" smtClean="0"/>
              <a:t>With the right resources, parents can be provided with opportunities and learn along with their children 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9150400" cy="1575048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Reasons behind our focus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58" y="5413059"/>
            <a:ext cx="2659830" cy="14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88640"/>
            <a:ext cx="9150400" cy="1584176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Activity #1 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2411760" y="1988841"/>
            <a:ext cx="6624736" cy="2088231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Who speaks different languages? </a:t>
            </a:r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Group activity</a:t>
            </a:r>
          </a:p>
          <a:p>
            <a:pPr lvl="2">
              <a:buClr>
                <a:schemeClr val="bg1">
                  <a:lumMod val="50000"/>
                  <a:lumOff val="50000"/>
                </a:schemeClr>
              </a:buClr>
            </a:pPr>
            <a:r>
              <a:rPr lang="en-CA" dirty="0" smtClean="0"/>
              <a:t>Within your group you must try to help the SLL in translating the sentence  </a:t>
            </a:r>
          </a:p>
          <a:p>
            <a:pPr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  <a:p>
            <a:pPr lvl="1">
              <a:buClr>
                <a:schemeClr val="bg1">
                  <a:lumMod val="50000"/>
                  <a:lumOff val="50000"/>
                </a:schemeClr>
              </a:buClr>
            </a:pPr>
            <a:endParaRPr lang="en-CA" dirty="0" smtClean="0"/>
          </a:p>
        </p:txBody>
      </p:sp>
      <p:pic>
        <p:nvPicPr>
          <p:cNvPr id="4" name="Picture 2" descr="http://static6.depositphotos.com/1034557/666/i/950/depositphotos_6663326-Magnifying-Glass---Welcome-in-different-langu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960440" cy="27528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989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150400" cy="1578808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Activity #1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14792" y="220486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/>
              <a:t>“The condition ‘student’s elbow’ is when there is swelling, pain and redness around the olecranon, it is caused by inflammation in the bursa</a:t>
            </a:r>
            <a:r>
              <a:rPr lang="en-CA" sz="3200" dirty="0" smtClean="0"/>
              <a:t>.”</a:t>
            </a:r>
            <a:endParaRPr lang="en-C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1301"/>
            <a:ext cx="2590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4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88640"/>
            <a:ext cx="9150400" cy="1512168"/>
          </a:xfrm>
          <a:prstGeom prst="rect">
            <a:avLst/>
          </a:prstGeom>
          <a:solidFill>
            <a:schemeClr val="bg1">
              <a:lumMod val="50000"/>
              <a:lumOff val="50000"/>
              <a:alpha val="3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Website 1- FSL Homework Toolbox </a:t>
            </a:r>
            <a:endParaRPr lang="en-CA" dirty="0"/>
          </a:p>
        </p:txBody>
      </p:sp>
      <p:sp>
        <p:nvSpPr>
          <p:cNvPr id="6" name="Content Placeholder 7"/>
          <p:cNvSpPr>
            <a:spLocks noGrp="1"/>
          </p:cNvSpPr>
          <p:nvPr>
            <p:ph idx="4294967295"/>
          </p:nvPr>
        </p:nvSpPr>
        <p:spPr>
          <a:xfrm>
            <a:off x="0" y="2780928"/>
            <a:ext cx="9150400" cy="229393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ES" sz="2800" u="sng" dirty="0" smtClean="0">
                <a:hlinkClick r:id="rId3"/>
              </a:rPr>
              <a:t>http://www.fslhomeworktoolbox.ca/lookandlisten/learn.php</a:t>
            </a:r>
            <a:endParaRPr lang="en-CA" sz="2800" dirty="0" smtClean="0"/>
          </a:p>
          <a:p>
            <a:pPr algn="ctr">
              <a:buClr>
                <a:schemeClr val="bg1">
                  <a:lumMod val="50000"/>
                  <a:lumOff val="50000"/>
                </a:schemeClr>
              </a:buClr>
            </a:pPr>
            <a:endParaRPr lang="en-CA" dirty="0"/>
          </a:p>
        </p:txBody>
      </p:sp>
      <p:pic>
        <p:nvPicPr>
          <p:cNvPr id="17410" name="Picture 2" descr="http://www.fslhomeworktoolbox.ca/support/temphea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9144000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72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668679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10962B-6DF9-433E-99E4-B660B103B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TP102668679_template</Template>
  <TotalTime>6199</TotalTime>
  <Words>1181</Words>
  <Application>Microsoft Office PowerPoint</Application>
  <PresentationFormat>On-screen Show (4:3)</PresentationFormat>
  <Paragraphs>219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TP102668679_template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Katelyn</dc:creator>
  <cp:lastModifiedBy>Véro</cp:lastModifiedBy>
  <cp:revision>115</cp:revision>
  <dcterms:created xsi:type="dcterms:W3CDTF">2012-11-13T15:01:40Z</dcterms:created>
  <dcterms:modified xsi:type="dcterms:W3CDTF">2012-11-23T14:34:38Z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TC026686809991</vt:lpwstr>
  </property>
</Properties>
</file>