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2"/>
    <p:sldId id="271" r:id="rId3"/>
    <p:sldId id="272" r:id="rId4"/>
    <p:sldId id="273" r:id="rId5"/>
    <p:sldId id="275" r:id="rId6"/>
    <p:sldId id="276" r:id="rId7"/>
    <p:sldId id="278" r:id="rId8"/>
    <p:sldId id="277" r:id="rId9"/>
    <p:sldId id="286" r:id="rId10"/>
    <p:sldId id="287" r:id="rId11"/>
    <p:sldId id="288" r:id="rId12"/>
    <p:sldId id="289" r:id="rId13"/>
    <p:sldId id="290" r:id="rId14"/>
    <p:sldId id="291" r:id="rId15"/>
    <p:sldId id="256" r:id="rId16"/>
    <p:sldId id="257" r:id="rId17"/>
    <p:sldId id="258" r:id="rId18"/>
    <p:sldId id="259" r:id="rId19"/>
    <p:sldId id="269" r:id="rId20"/>
    <p:sldId id="260" r:id="rId21"/>
    <p:sldId id="261" r:id="rId22"/>
    <p:sldId id="262" r:id="rId23"/>
    <p:sldId id="264" r:id="rId24"/>
    <p:sldId id="263" r:id="rId25"/>
    <p:sldId id="265" r:id="rId26"/>
    <p:sldId id="267" r:id="rId27"/>
    <p:sldId id="268" r:id="rId28"/>
    <p:sldId id="279" r:id="rId29"/>
    <p:sldId id="280" r:id="rId30"/>
    <p:sldId id="281" r:id="rId31"/>
    <p:sldId id="282" r:id="rId32"/>
    <p:sldId id="283" r:id="rId33"/>
    <p:sldId id="284" r:id="rId34"/>
    <p:sldId id="285"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68" d="100"/>
          <a:sy n="68" d="100"/>
        </p:scale>
        <p:origin x="58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hasCustomPrompt="1"/>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2016/11/7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97B5FA-0921-464F-AAE1-844C04324D75}" type="datetimeFigureOut">
              <a:rPr lang="zh-CN" altLang="en-US" smtClean="0"/>
              <a:t>2016/11/7</a:t>
            </a:fld>
            <a:endParaRPr lang="zh-CN"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zh-CN"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5CE74E-AB26-4998-AD42-012C4C1AD076}" type="slidenum">
              <a:rPr lang="zh-CN" altLang="en-US" smtClean="0"/>
              <a:t>‹#›</a:t>
            </a:fld>
            <a:endParaRPr lang="zh-CN"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https://www.youtube.com/embed/RiM5a-vaNkg" TargetMode="External"/><Relationship Id="rId4" Type="http://schemas.openxmlformats.org/officeDocument/2006/relationships/hyperlink" Target="https://www.youtube.com/watch?v=RiM5a-vaNkg&amp;t=19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microsoft.com/office/2007/relationships/media" Target="https://www.youtube.com/embed/C3m3t_PxiUI" TargetMode="External"/><Relationship Id="rId1" Type="http://schemas.openxmlformats.org/officeDocument/2006/relationships/video" Target="NULL" TargetMode="Externa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youtu.be/C3m3t_PxiU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journals1.scholarsportal.info.proxy.bib.uottawa.ca/details/13621688/v04i0002/149_nuogaltttast.xml" TargetMode="External"/><Relationship Id="rId2" Type="http://schemas.openxmlformats.org/officeDocument/2006/relationships/hyperlink" Target="http://files.eric.ed.gov/fulltext/EJ99145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21848"/>
          <a:stretch>
            <a:fillRect/>
          </a:stretch>
        </p:blipFill>
        <p:spPr>
          <a:xfrm>
            <a:off x="14434" y="4845377"/>
            <a:ext cx="12163124" cy="2191732"/>
          </a:xfrm>
          <a:prstGeom prst="rect">
            <a:avLst/>
          </a:prstGeom>
        </p:spPr>
      </p:pic>
      <p:sp>
        <p:nvSpPr>
          <p:cNvPr id="5" name="Rectangle 4"/>
          <p:cNvSpPr/>
          <p:nvPr/>
        </p:nvSpPr>
        <p:spPr>
          <a:xfrm>
            <a:off x="94268" y="348206"/>
            <a:ext cx="11660957" cy="1200329"/>
          </a:xfrm>
          <a:prstGeom prst="rect">
            <a:avLst/>
          </a:prstGeom>
          <a:noFill/>
        </p:spPr>
        <p:txBody>
          <a:bodyPr wrap="square" lIns="91440" tIns="45720" rIns="91440" bIns="45720">
            <a:spAutoFit/>
          </a:bodyPr>
          <a:lstStyle/>
          <a:p>
            <a:pPr algn="ctr"/>
            <a:r>
              <a:rPr lang="en-US" sz="7200" b="1" cap="none" spc="0" dirty="0">
                <a:ln w="0"/>
                <a:solidFill>
                  <a:schemeClr val="tx1"/>
                </a:solidFill>
                <a:effectLst>
                  <a:outerShdw blurRad="38100" dist="19050" dir="2700000" algn="tl" rotWithShape="0">
                    <a:schemeClr val="dk1">
                      <a:alpha val="40000"/>
                    </a:schemeClr>
                  </a:outerShdw>
                </a:effectLst>
                <a:latin typeface="+mj-lt"/>
              </a:rPr>
              <a:t>Gender and Language</a:t>
            </a:r>
          </a:p>
        </p:txBody>
      </p:sp>
      <p:sp>
        <p:nvSpPr>
          <p:cNvPr id="7" name="Rectangle 6"/>
          <p:cNvSpPr/>
          <p:nvPr/>
        </p:nvSpPr>
        <p:spPr>
          <a:xfrm>
            <a:off x="5596500" y="1548535"/>
            <a:ext cx="998991"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cs typeface="Arial" panose="020B0604020202020204" pitchFamily="34" charset="0"/>
              </a:rPr>
              <a:t>ESL</a:t>
            </a:r>
          </a:p>
        </p:txBody>
      </p:sp>
      <p:sp>
        <p:nvSpPr>
          <p:cNvPr id="10" name="Rectangle 9"/>
          <p:cNvSpPr/>
          <p:nvPr/>
        </p:nvSpPr>
        <p:spPr>
          <a:xfrm>
            <a:off x="2224262" y="3276364"/>
            <a:ext cx="7846060" cy="1554480"/>
          </a:xfrm>
          <a:prstGeom prst="rect">
            <a:avLst/>
          </a:prstGeom>
          <a:noFill/>
        </p:spPr>
        <p:txBody>
          <a:bodyPr wrap="none" lIns="91440" tIns="45720" rIns="91440" bIns="45720">
            <a:spAutoFit/>
          </a:bodyPr>
          <a:lstStyle/>
          <a:p>
            <a:pPr algn="ctr"/>
            <a:r>
              <a:rPr lang="en-US" sz="4800" dirty="0">
                <a:ln w="0"/>
                <a:cs typeface="Arial" panose="020B0604020202020204" pitchFamily="34" charset="0"/>
                <a:sym typeface="+mn-ea"/>
              </a:rPr>
              <a:t>Verbal Bullying towards LGBTQ</a:t>
            </a:r>
            <a:endParaRPr lang="en-US" sz="4800" dirty="0">
              <a:ln w="0"/>
              <a:cs typeface="Arial" panose="020B0604020202020204" pitchFamily="34" charset="0"/>
            </a:endParaRPr>
          </a:p>
          <a:p>
            <a:pPr algn="ctr"/>
            <a:endParaRPr lang="en-US" sz="4800" dirty="0">
              <a:ln w="0"/>
              <a:cs typeface="Arial" panose="020B0604020202020204" pitchFamily="34" charset="0"/>
            </a:endParaRPr>
          </a:p>
        </p:txBody>
      </p:sp>
      <p:sp>
        <p:nvSpPr>
          <p:cNvPr id="11" name="Rectangle 10"/>
          <p:cNvSpPr/>
          <p:nvPr/>
        </p:nvSpPr>
        <p:spPr>
          <a:xfrm>
            <a:off x="2518823" y="2435802"/>
            <a:ext cx="885210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American Sign Language (ASL)</a:t>
            </a:r>
          </a:p>
        </p:txBody>
      </p:sp>
      <p:sp>
        <p:nvSpPr>
          <p:cNvPr id="12" name="Rectangle 11"/>
          <p:cNvSpPr/>
          <p:nvPr/>
        </p:nvSpPr>
        <p:spPr>
          <a:xfrm>
            <a:off x="5070716" y="4151464"/>
            <a:ext cx="2255746" cy="830997"/>
          </a:xfrm>
          <a:prstGeom prst="rect">
            <a:avLst/>
          </a:prstGeom>
          <a:noFill/>
        </p:spPr>
        <p:txBody>
          <a:bodyPr wrap="none" lIns="91440" tIns="45720" rIns="91440" bIns="45720">
            <a:spAutoFit/>
          </a:bodyPr>
          <a:lstStyle/>
          <a:p>
            <a:pPr algn="ctr"/>
            <a:r>
              <a:rPr lang="en-US" sz="4800" dirty="0">
                <a:ln w="0"/>
                <a:cs typeface="Arial" panose="020B0604020202020204" pitchFamily="34" charset="0"/>
              </a:rPr>
              <a:t>Hip-Hop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65282"/>
          </a:xfrm>
        </p:spPr>
        <p:txBody>
          <a:bodyPr>
            <a:normAutofit/>
          </a:bodyPr>
          <a:lstStyle/>
          <a:p>
            <a:r>
              <a:rPr lang="en-US" dirty="0"/>
              <a:t>American sign language is not universal</a:t>
            </a:r>
          </a:p>
        </p:txBody>
      </p:sp>
      <p:pic>
        <p:nvPicPr>
          <p:cNvPr id="5" name="Content Placeholder 4" descr="download (1).jpg"/>
          <p:cNvPicPr>
            <a:picLocks noGrp="1" noChangeAspect="1"/>
          </p:cNvPicPr>
          <p:nvPr>
            <p:ph idx="1"/>
          </p:nvPr>
        </p:nvPicPr>
        <p:blipFill>
          <a:blip r:embed="rId2"/>
          <a:stretch>
            <a:fillRect/>
          </a:stretch>
        </p:blipFill>
        <p:spPr>
          <a:xfrm>
            <a:off x="2082018" y="1476864"/>
            <a:ext cx="7427741" cy="49428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American Sign language vs. British sign Language</a:t>
            </a:r>
          </a:p>
        </p:txBody>
      </p:sp>
      <p:pic>
        <p:nvPicPr>
          <p:cNvPr id="4" name="Content Placeholder 3" descr="images.jpg"/>
          <p:cNvPicPr>
            <a:picLocks noGrp="1" noChangeAspect="1"/>
          </p:cNvPicPr>
          <p:nvPr>
            <p:ph idx="1"/>
          </p:nvPr>
        </p:nvPicPr>
        <p:blipFill>
          <a:blip r:embed="rId2"/>
          <a:stretch>
            <a:fillRect/>
          </a:stretch>
        </p:blipFill>
        <p:spPr>
          <a:xfrm>
            <a:off x="644808" y="2293033"/>
            <a:ext cx="5024196" cy="4023360"/>
          </a:xfrm>
        </p:spPr>
      </p:pic>
      <p:pic>
        <p:nvPicPr>
          <p:cNvPr id="5" name="Picture 4" descr="images.png"/>
          <p:cNvPicPr>
            <a:picLocks noChangeAspect="1"/>
          </p:cNvPicPr>
          <p:nvPr/>
        </p:nvPicPr>
        <p:blipFill>
          <a:blip r:embed="rId3"/>
          <a:stretch>
            <a:fillRect/>
          </a:stretch>
        </p:blipFill>
        <p:spPr>
          <a:xfrm>
            <a:off x="6000456" y="2642088"/>
            <a:ext cx="5277925" cy="33929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Signs IN </a:t>
            </a:r>
            <a:r>
              <a:rPr lang="en-US" dirty="0" err="1"/>
              <a:t>asl</a:t>
            </a:r>
            <a:r>
              <a:rPr lang="en-US" dirty="0"/>
              <a:t> – Boy &amp; girl</a:t>
            </a:r>
          </a:p>
        </p:txBody>
      </p:sp>
      <p:pic>
        <p:nvPicPr>
          <p:cNvPr id="6" name="Content Placeholder 5" descr="boy.png"/>
          <p:cNvPicPr>
            <a:picLocks noGrp="1" noChangeAspect="1"/>
          </p:cNvPicPr>
          <p:nvPr>
            <p:ph idx="1"/>
          </p:nvPr>
        </p:nvPicPr>
        <p:blipFill>
          <a:blip r:embed="rId2"/>
          <a:stretch>
            <a:fillRect/>
          </a:stretch>
        </p:blipFill>
        <p:spPr>
          <a:xfrm>
            <a:off x="1020018" y="2323782"/>
            <a:ext cx="4269629" cy="2867196"/>
          </a:xfrm>
        </p:spPr>
      </p:pic>
      <p:pic>
        <p:nvPicPr>
          <p:cNvPr id="7" name="Picture 6" descr="girl.png"/>
          <p:cNvPicPr>
            <a:picLocks noChangeAspect="1"/>
          </p:cNvPicPr>
          <p:nvPr/>
        </p:nvPicPr>
        <p:blipFill>
          <a:blip r:embed="rId3"/>
          <a:stretch>
            <a:fillRect/>
          </a:stretch>
        </p:blipFill>
        <p:spPr>
          <a:xfrm>
            <a:off x="6220508" y="2391507"/>
            <a:ext cx="4414666" cy="29645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Asl</a:t>
            </a:r>
            <a:r>
              <a:rPr lang="en-US" dirty="0"/>
              <a:t> – Mother &amp; father</a:t>
            </a:r>
          </a:p>
        </p:txBody>
      </p:sp>
      <p:pic>
        <p:nvPicPr>
          <p:cNvPr id="4" name="Content Placeholder 3" descr="mother.jpg"/>
          <p:cNvPicPr>
            <a:picLocks noGrp="1" noChangeAspect="1"/>
          </p:cNvPicPr>
          <p:nvPr>
            <p:ph idx="1"/>
          </p:nvPr>
        </p:nvPicPr>
        <p:blipFill>
          <a:blip r:embed="rId2"/>
          <a:stretch>
            <a:fillRect/>
          </a:stretch>
        </p:blipFill>
        <p:spPr>
          <a:xfrm>
            <a:off x="1020017" y="2478526"/>
            <a:ext cx="4479115" cy="3007873"/>
          </a:xfrm>
        </p:spPr>
      </p:pic>
      <p:pic>
        <p:nvPicPr>
          <p:cNvPr id="5" name="Picture 4" descr="father.png"/>
          <p:cNvPicPr>
            <a:picLocks noChangeAspect="1"/>
          </p:cNvPicPr>
          <p:nvPr/>
        </p:nvPicPr>
        <p:blipFill>
          <a:blip r:embed="rId3"/>
          <a:stretch>
            <a:fillRect/>
          </a:stretch>
        </p:blipFill>
        <p:spPr>
          <a:xfrm>
            <a:off x="6408860" y="2637106"/>
            <a:ext cx="4536250" cy="30462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Asl</a:t>
            </a:r>
            <a:r>
              <a:rPr lang="en-US" dirty="0"/>
              <a:t> - Thank you</a:t>
            </a:r>
          </a:p>
        </p:txBody>
      </p:sp>
      <p:pic>
        <p:nvPicPr>
          <p:cNvPr id="4" name="Content Placeholder 3" descr="thank you.png"/>
          <p:cNvPicPr>
            <a:picLocks noGrp="1" noChangeAspect="1"/>
          </p:cNvPicPr>
          <p:nvPr>
            <p:ph idx="1"/>
          </p:nvPr>
        </p:nvPicPr>
        <p:blipFill>
          <a:blip r:embed="rId2"/>
          <a:stretch>
            <a:fillRect/>
          </a:stretch>
        </p:blipFill>
        <p:spPr>
          <a:xfrm>
            <a:off x="2461846" y="2015451"/>
            <a:ext cx="5964701" cy="400549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1"/>
          <p:cNvPicPr>
            <a:picLocks noChangeAspect="1"/>
          </p:cNvPicPr>
          <p:nvPr/>
        </p:nvPicPr>
        <p:blipFill>
          <a:blip r:embed="rId2"/>
          <a:stretch>
            <a:fillRect/>
          </a:stretch>
        </p:blipFill>
        <p:spPr>
          <a:xfrm>
            <a:off x="-33020" y="-97155"/>
            <a:ext cx="12247880" cy="7070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definition of verbal bullying</a:t>
            </a:r>
          </a:p>
        </p:txBody>
      </p:sp>
      <p:sp>
        <p:nvSpPr>
          <p:cNvPr id="6" name="内容占位符 5"/>
          <p:cNvSpPr>
            <a:spLocks noGrp="1"/>
          </p:cNvSpPr>
          <p:nvPr>
            <p:ph idx="1"/>
          </p:nvPr>
        </p:nvSpPr>
        <p:spPr>
          <a:xfrm>
            <a:off x="838200" y="1825625"/>
            <a:ext cx="5364480" cy="4351655"/>
          </a:xfrm>
        </p:spPr>
        <p:txBody>
          <a:bodyPr>
            <a:normAutofit lnSpcReduction="10000"/>
          </a:bodyPr>
          <a:lstStyle/>
          <a:p>
            <a:r>
              <a:rPr lang="zh-CN" altLang="en-US" sz="2400"/>
              <a:t>The definition of verbal bullying is when an individual uses verbal language (e.g., insults, teasing, etc) to gain power over his or her peers.</a:t>
            </a:r>
          </a:p>
          <a:p>
            <a:endParaRPr lang="zh-CN" altLang="en-US" sz="2400"/>
          </a:p>
          <a:p>
            <a:r>
              <a:rPr lang="zh-CN" altLang="en-US" sz="2400"/>
              <a:t> Although students today are taught that hate speech—such as the use of religious, racial, or ethnic slurs—is intolerable, homophobic name-calling and anti-gay taunts, such as “fag” or </a:t>
            </a:r>
            <a:r>
              <a:rPr lang="en-US" altLang="zh-CN" sz="2400"/>
              <a:t>“</a:t>
            </a:r>
            <a:r>
              <a:rPr lang="zh-CN" altLang="en-US" sz="2400"/>
              <a:t>you</a:t>
            </a:r>
            <a:r>
              <a:rPr lang="en-US" altLang="zh-CN" sz="2400"/>
              <a:t>'</a:t>
            </a:r>
            <a:r>
              <a:rPr lang="zh-CN" altLang="en-US" sz="2400"/>
              <a:t>re so gay,</a:t>
            </a:r>
            <a:r>
              <a:rPr lang="en-US" altLang="zh-CN" sz="2400"/>
              <a:t>”</a:t>
            </a:r>
            <a:r>
              <a:rPr lang="zh-CN" altLang="en-US" sz="2400"/>
              <a:t> are rampant in most schools and are often tolerated by adults</a:t>
            </a:r>
            <a:r>
              <a:rPr lang="en-US" altLang="zh-CN" sz="2400"/>
              <a:t>.</a:t>
            </a:r>
          </a:p>
        </p:txBody>
      </p:sp>
      <p:pic>
        <p:nvPicPr>
          <p:cNvPr id="5" name="图片 4" descr="5"/>
          <p:cNvPicPr>
            <a:picLocks noChangeAspect="1"/>
          </p:cNvPicPr>
          <p:nvPr/>
        </p:nvPicPr>
        <p:blipFill>
          <a:blip r:embed="rId2"/>
          <a:stretch>
            <a:fillRect/>
          </a:stretch>
        </p:blipFill>
        <p:spPr>
          <a:xfrm>
            <a:off x="6717030" y="1825625"/>
            <a:ext cx="5016500" cy="29470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LGBTQ</a:t>
            </a:r>
          </a:p>
        </p:txBody>
      </p:sp>
      <p:sp>
        <p:nvSpPr>
          <p:cNvPr id="3" name="内容占位符 2"/>
          <p:cNvSpPr>
            <a:spLocks noGrp="1"/>
          </p:cNvSpPr>
          <p:nvPr>
            <p:ph idx="1"/>
          </p:nvPr>
        </p:nvSpPr>
        <p:spPr/>
        <p:txBody>
          <a:bodyPr>
            <a:normAutofit fontScale="90000" lnSpcReduction="20000"/>
          </a:bodyPr>
          <a:lstStyle/>
          <a:p>
            <a:r>
              <a:rPr lang="zh-CN" altLang="en-US"/>
              <a:t>Among the findings of the 2009 Canadian Climate Survey on Homophobia:</a:t>
            </a:r>
          </a:p>
          <a:p>
            <a:endParaRPr lang="zh-CN" altLang="en-US"/>
          </a:p>
          <a:p>
            <a:r>
              <a:rPr lang="zh-CN" altLang="en-US">
                <a:solidFill>
                  <a:srgbClr val="FF0000"/>
                </a:solidFill>
              </a:rPr>
              <a:t>59</a:t>
            </a:r>
            <a:r>
              <a:rPr lang="zh-CN" altLang="en-US"/>
              <a:t> per cent of LGBTQ high school students reported they were </a:t>
            </a:r>
            <a:r>
              <a:rPr lang="zh-CN" altLang="en-US">
                <a:solidFill>
                  <a:srgbClr val="FF0000"/>
                </a:solidFill>
              </a:rPr>
              <a:t>verbally harassed</a:t>
            </a:r>
            <a:r>
              <a:rPr lang="zh-CN" altLang="en-US"/>
              <a:t>, compared to seven per cent of non-LGBTQ students.</a:t>
            </a:r>
          </a:p>
          <a:p>
            <a:r>
              <a:rPr lang="zh-CN" altLang="en-US">
                <a:solidFill>
                  <a:srgbClr val="FF0000"/>
                </a:solidFill>
              </a:rPr>
              <a:t>25</a:t>
            </a:r>
            <a:r>
              <a:rPr lang="zh-CN" altLang="en-US"/>
              <a:t> per cent of LGBTQ students indicated being physically harassed due to their sexual orientation, compared to eight per cent of non-LGBTQ students.</a:t>
            </a:r>
          </a:p>
          <a:p>
            <a:r>
              <a:rPr lang="zh-CN" altLang="en-US">
                <a:solidFill>
                  <a:srgbClr val="FF0000"/>
                </a:solidFill>
              </a:rPr>
              <a:t>31</a:t>
            </a:r>
            <a:r>
              <a:rPr lang="zh-CN" altLang="en-US"/>
              <a:t> per cent of LGBTQ students reported personal harassment on the internet or via text messaging, compared to eight per cent of non-LGBTQ students.</a:t>
            </a:r>
          </a:p>
          <a:p>
            <a:r>
              <a:rPr lang="zh-CN" altLang="en-US">
                <a:solidFill>
                  <a:srgbClr val="FF0000"/>
                </a:solidFill>
              </a:rPr>
              <a:t>73</a:t>
            </a:r>
            <a:r>
              <a:rPr lang="zh-CN" altLang="en-US"/>
              <a:t> per cent of LGBTQ students reported they felt unsafe at school, compared to 20 per cent who did not.</a:t>
            </a:r>
          </a:p>
          <a:p>
            <a:r>
              <a:rPr lang="zh-CN" altLang="en-US">
                <a:solidFill>
                  <a:srgbClr val="FF0000"/>
                </a:solidFill>
              </a:rPr>
              <a:t>51</a:t>
            </a:r>
            <a:r>
              <a:rPr lang="zh-CN" altLang="en-US"/>
              <a:t> per cent of LGBTQ students reported they did not feel accepted at school, compared to 19 per cent of non-LGBTQ students.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
          <p:cNvPicPr>
            <a:picLocks noGrp="1" noChangeAspect="1"/>
          </p:cNvPicPr>
          <p:nvPr>
            <p:ph idx="1"/>
          </p:nvPr>
        </p:nvPicPr>
        <p:blipFill>
          <a:blip r:embed="rId2"/>
          <a:stretch>
            <a:fillRect/>
          </a:stretch>
        </p:blipFill>
        <p:spPr>
          <a:xfrm>
            <a:off x="169545" y="104140"/>
            <a:ext cx="11852275" cy="66503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4959350"/>
            <a:ext cx="7772400" cy="1463675"/>
          </a:xfrm>
        </p:spPr>
        <p:txBody>
          <a:bodyPr/>
          <a:lstStyle/>
          <a:p>
            <a:r>
              <a:rPr lang="en-US" altLang="zh-CN" dirty="0"/>
              <a:t>video</a:t>
            </a:r>
          </a:p>
        </p:txBody>
      </p:sp>
      <p:sp>
        <p:nvSpPr>
          <p:cNvPr id="3" name="文本占位符 2"/>
          <p:cNvSpPr>
            <a:spLocks noGrp="1"/>
          </p:cNvSpPr>
          <p:nvPr>
            <p:ph type="body" idx="4294967295"/>
          </p:nvPr>
        </p:nvSpPr>
        <p:spPr>
          <a:xfrm>
            <a:off x="8991600" y="4959350"/>
            <a:ext cx="3200400" cy="1463675"/>
          </a:xfrm>
        </p:spPr>
        <p:txBody>
          <a:bodyPr/>
          <a:lstStyle/>
          <a:p>
            <a:r>
              <a:rPr lang="zh-CN" altLang="en-US"/>
              <a:t>How the worst moments in our lives make us who we are | Andrew Solomon</a:t>
            </a:r>
          </a:p>
        </p:txBody>
      </p:sp>
      <p:pic>
        <p:nvPicPr>
          <p:cNvPr id="4" name="RiM5a-vaNkg"/>
          <p:cNvPicPr>
            <a:picLocks noRot="1" noChangeAspect="1"/>
          </p:cNvPicPr>
          <p:nvPr>
            <a:videoFile r:link="rId1"/>
          </p:nvPr>
        </p:nvPicPr>
        <p:blipFill>
          <a:blip r:embed="rId3"/>
          <a:stretch>
            <a:fillRect/>
          </a:stretch>
        </p:blipFill>
        <p:spPr>
          <a:xfrm>
            <a:off x="2660375" y="563425"/>
            <a:ext cx="6583017" cy="3702947"/>
          </a:xfrm>
          <a:prstGeom prst="rect">
            <a:avLst/>
          </a:prstGeom>
        </p:spPr>
      </p:pic>
      <p:sp>
        <p:nvSpPr>
          <p:cNvPr id="6" name="TextBox 5"/>
          <p:cNvSpPr txBox="1"/>
          <p:nvPr/>
        </p:nvSpPr>
        <p:spPr>
          <a:xfrm>
            <a:off x="218661" y="5963478"/>
            <a:ext cx="6818243" cy="369332"/>
          </a:xfrm>
          <a:prstGeom prst="rect">
            <a:avLst/>
          </a:prstGeom>
          <a:noFill/>
        </p:spPr>
        <p:txBody>
          <a:bodyPr wrap="square" rtlCol="0">
            <a:spAutoFit/>
          </a:bodyPr>
          <a:lstStyle/>
          <a:p>
            <a:r>
              <a:rPr lang="en-CA" dirty="0">
                <a:hlinkClick r:id="rId4"/>
              </a:rPr>
              <a:t>https://www.youtube.com/watch?v=RiM5a-vaNkg&amp;t=19s</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Gender and ESL</a:t>
            </a:r>
            <a:endParaRPr lang="en-CA" sz="6600" b="1" dirty="0"/>
          </a:p>
        </p:txBody>
      </p:sp>
      <p:sp>
        <p:nvSpPr>
          <p:cNvPr id="3" name="Content Placeholder 2"/>
          <p:cNvSpPr>
            <a:spLocks noGrp="1"/>
          </p:cNvSpPr>
          <p:nvPr>
            <p:ph idx="1"/>
          </p:nvPr>
        </p:nvSpPr>
        <p:spPr>
          <a:xfrm>
            <a:off x="838200" y="1957600"/>
            <a:ext cx="10515600" cy="1586878"/>
          </a:xfrm>
        </p:spPr>
        <p:txBody>
          <a:bodyPr/>
          <a:lstStyle/>
          <a:p>
            <a:r>
              <a:rPr lang="en-CA" dirty="0"/>
              <a:t>“One of the many important facets of social identity…in framing students’ language learning experiences, trajectories and outcomes” </a:t>
            </a:r>
          </a:p>
          <a:p>
            <a:r>
              <a:rPr lang="en-CA" dirty="0"/>
              <a:t>							(Norton &amp; </a:t>
            </a:r>
            <a:r>
              <a:rPr lang="en-CA" dirty="0" err="1"/>
              <a:t>Pavlenko</a:t>
            </a:r>
            <a:r>
              <a:rPr lang="en-CA" dirty="0"/>
              <a:t>, 2004, p. 504)</a:t>
            </a:r>
          </a:p>
        </p:txBody>
      </p:sp>
      <p:sp>
        <p:nvSpPr>
          <p:cNvPr id="5" name="Rectangle 4"/>
          <p:cNvSpPr/>
          <p:nvPr/>
        </p:nvSpPr>
        <p:spPr>
          <a:xfrm>
            <a:off x="1011810" y="3894227"/>
            <a:ext cx="3343373" cy="952312"/>
          </a:xfrm>
          <a:prstGeom prst="rect">
            <a:avLst/>
          </a:prstGeom>
        </p:spPr>
        <p:txBody>
          <a:bodyPr wrap="square">
            <a:spAutoFit/>
          </a:bodyPr>
          <a:lstStyle/>
          <a:p>
            <a:pPr>
              <a:lnSpc>
                <a:spcPct val="107000"/>
              </a:lnSpc>
              <a:spcAft>
                <a:spcPts val="800"/>
              </a:spcAft>
            </a:pPr>
            <a:r>
              <a:rPr lang="en-US" sz="2800" b="1" dirty="0">
                <a:latin typeface="Arial Black" panose="020B0A04020102020204" pitchFamily="34" charset="0"/>
                <a:ea typeface="Malgun Gothic" panose="020B0503020000020004" pitchFamily="34" charset="-127"/>
                <a:cs typeface="Times New Roman" panose="02020603050405020304" pitchFamily="18" charset="0"/>
              </a:rPr>
              <a:t>2 issues in ESL:</a:t>
            </a:r>
            <a:endParaRPr lang="en-CA" sz="2800" dirty="0">
              <a:latin typeface="Arial Black" panose="020B0A0402010202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Malgun Gothic" panose="020B0503020000020004" pitchFamily="34" charset="-127"/>
                <a:cs typeface="Times New Roman" panose="02020603050405020304" pitchFamily="18" charset="0"/>
              </a:rPr>
              <a:t>		</a:t>
            </a:r>
            <a:endParaRPr lang="en-CA"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6" name="Rectangle 5"/>
          <p:cNvSpPr/>
          <p:nvPr/>
        </p:nvSpPr>
        <p:spPr>
          <a:xfrm>
            <a:off x="4086112" y="4531068"/>
            <a:ext cx="4927567" cy="523220"/>
          </a:xfrm>
          <a:prstGeom prst="rect">
            <a:avLst/>
          </a:prstGeom>
        </p:spPr>
        <p:txBody>
          <a:bodyPr wrap="none">
            <a:spAutoFit/>
          </a:bodyPr>
          <a:lstStyle/>
          <a:p>
            <a:r>
              <a:rPr lang="en-US" sz="2800" b="1" dirty="0">
                <a:latin typeface="Calibri" panose="020F0502020204030204" pitchFamily="34" charset="0"/>
                <a:ea typeface="Malgun Gothic" panose="020B0503020000020004" pitchFamily="34" charset="-127"/>
                <a:cs typeface="Times New Roman" panose="02020603050405020304" pitchFamily="18" charset="0"/>
              </a:rPr>
              <a:t>1) Representation in text books </a:t>
            </a:r>
            <a:endParaRPr lang="en-CA" sz="2800" dirty="0"/>
          </a:p>
        </p:txBody>
      </p:sp>
      <p:sp>
        <p:nvSpPr>
          <p:cNvPr id="8" name="Rectangle 7"/>
          <p:cNvSpPr/>
          <p:nvPr/>
        </p:nvSpPr>
        <p:spPr>
          <a:xfrm>
            <a:off x="4086112" y="5375658"/>
            <a:ext cx="4910575" cy="523220"/>
          </a:xfrm>
          <a:prstGeom prst="rect">
            <a:avLst/>
          </a:prstGeom>
        </p:spPr>
        <p:txBody>
          <a:bodyPr wrap="none">
            <a:spAutoFit/>
          </a:bodyPr>
          <a:lstStyle/>
          <a:p>
            <a:r>
              <a:rPr lang="en-US" sz="2800" b="1" dirty="0">
                <a:latin typeface="Calibri" panose="020F0502020204030204" pitchFamily="34" charset="0"/>
                <a:ea typeface="Malgun Gothic" panose="020B0503020000020004" pitchFamily="34" charset="-127"/>
                <a:cs typeface="Times New Roman" panose="02020603050405020304" pitchFamily="18" charset="0"/>
              </a:rPr>
              <a:t>2) Barriers female students face</a:t>
            </a:r>
            <a:endParaRPr lang="en-CA" sz="2800" dirty="0"/>
          </a:p>
        </p:txBody>
      </p:sp>
      <p:pic>
        <p:nvPicPr>
          <p:cNvPr id="10" name="Picture 9"/>
          <p:cNvPicPr>
            <a:picLocks noChangeAspect="1"/>
          </p:cNvPicPr>
          <p:nvPr/>
        </p:nvPicPr>
        <p:blipFill>
          <a:blip r:embed="rId2"/>
          <a:stretch>
            <a:fillRect/>
          </a:stretch>
        </p:blipFill>
        <p:spPr>
          <a:xfrm>
            <a:off x="9562216" y="4370383"/>
            <a:ext cx="238125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8340" y="295910"/>
            <a:ext cx="10515600" cy="1325563"/>
          </a:xfrm>
        </p:spPr>
        <p:txBody>
          <a:bodyPr>
            <a:normAutofit/>
          </a:bodyPr>
          <a:lstStyle/>
          <a:p>
            <a:r>
              <a:rPr lang="zh-CN" altLang="en-US" b="1" dirty="0">
                <a:solidFill>
                  <a:srgbClr val="FF0000"/>
                </a:solidFill>
              </a:rPr>
              <a:t>Reasons for Adolescent pejorative slang and the naming of other</a:t>
            </a:r>
            <a:r>
              <a:rPr lang="en-US" altLang="zh-CN" b="1" dirty="0">
                <a:solidFill>
                  <a:srgbClr val="FF0000"/>
                </a:solidFill>
              </a:rPr>
              <a:t>s</a:t>
            </a:r>
            <a:endParaRPr lang="zh-CN" altLang="en-US" b="1" dirty="0">
              <a:solidFill>
                <a:srgbClr val="FF0000"/>
              </a:solidFill>
            </a:endParaRPr>
          </a:p>
        </p:txBody>
      </p:sp>
      <p:sp>
        <p:nvSpPr>
          <p:cNvPr id="3" name="内容占位符 2"/>
          <p:cNvSpPr>
            <a:spLocks noGrp="1"/>
          </p:cNvSpPr>
          <p:nvPr>
            <p:ph idx="1"/>
          </p:nvPr>
        </p:nvSpPr>
        <p:spPr/>
        <p:txBody>
          <a:bodyPr>
            <a:noAutofit/>
          </a:bodyPr>
          <a:lstStyle/>
          <a:p>
            <a:r>
              <a:rPr lang="en-US" altLang="zh-CN" sz="3200"/>
              <a:t>social function</a:t>
            </a:r>
          </a:p>
          <a:p>
            <a:endParaRPr lang="en-US" altLang="zh-CN" sz="3200"/>
          </a:p>
          <a:p>
            <a:r>
              <a:rPr lang="en-US" altLang="zh-CN" sz="3200"/>
              <a:t>peer rivalry</a:t>
            </a:r>
          </a:p>
          <a:p>
            <a:endParaRPr lang="en-US" altLang="zh-CN" sz="3200"/>
          </a:p>
          <a:p>
            <a:r>
              <a:rPr lang="en-US" altLang="zh-CN" sz="3200"/>
              <a:t>group bonding</a:t>
            </a:r>
          </a:p>
        </p:txBody>
      </p:sp>
      <p:pic>
        <p:nvPicPr>
          <p:cNvPr id="4" name="图片 3" descr="bullying-graphic-2"/>
          <p:cNvPicPr>
            <a:picLocks noChangeAspect="1"/>
          </p:cNvPicPr>
          <p:nvPr/>
        </p:nvPicPr>
        <p:blipFill>
          <a:blip r:embed="rId2"/>
          <a:stretch>
            <a:fillRect/>
          </a:stretch>
        </p:blipFill>
        <p:spPr>
          <a:xfrm>
            <a:off x="4458970" y="1689100"/>
            <a:ext cx="6954520" cy="4624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2680" y="585216"/>
            <a:ext cx="9801520" cy="987044"/>
          </a:xfrm>
        </p:spPr>
        <p:txBody>
          <a:bodyPr>
            <a:normAutofit fontScale="90000"/>
          </a:bodyPr>
          <a:lstStyle/>
          <a:p>
            <a:r>
              <a:rPr lang="zh-CN" altLang="en-US" dirty="0"/>
              <a:t>Research </a:t>
            </a:r>
            <a:br>
              <a:rPr lang="zh-CN" altLang="en-US" dirty="0"/>
            </a:br>
            <a:r>
              <a:rPr lang="zh-CN" altLang="en-US" sz="1800" b="1" dirty="0">
                <a:solidFill>
                  <a:srgbClr val="FF0000"/>
                </a:solidFill>
                <a:latin typeface="+mn-lt"/>
              </a:rPr>
              <a:t>Q : </a:t>
            </a:r>
            <a:r>
              <a:rPr lang="en-US" altLang="zh-CN" sz="1800" b="1" dirty="0">
                <a:solidFill>
                  <a:srgbClr val="FF0000"/>
                </a:solidFill>
                <a:latin typeface="+mn-lt"/>
              </a:rPr>
              <a:t>“</a:t>
            </a:r>
            <a:r>
              <a:rPr lang="zh-CN" altLang="en-US" sz="1800" b="1" dirty="0">
                <a:solidFill>
                  <a:srgbClr val="FF0000"/>
                </a:solidFill>
                <a:latin typeface="+mn-lt"/>
              </a:rPr>
              <a:t>What words do people at school use for slagging someone off? Write down as many words as you can</a:t>
            </a:r>
            <a:r>
              <a:rPr lang="en-US" altLang="zh-CN" sz="1800" b="1" dirty="0">
                <a:solidFill>
                  <a:srgbClr val="FF0000"/>
                </a:solidFill>
                <a:latin typeface="+mn-lt"/>
              </a:rPr>
              <a:t>”</a:t>
            </a:r>
            <a:r>
              <a:rPr lang="zh-CN" altLang="en-US" sz="1800" b="1" dirty="0">
                <a:solidFill>
                  <a:srgbClr val="FF0000"/>
                </a:solidFill>
                <a:latin typeface="+mn-lt"/>
              </a:rPr>
              <a:t>.</a:t>
            </a:r>
          </a:p>
        </p:txBody>
      </p:sp>
      <p:sp>
        <p:nvSpPr>
          <p:cNvPr id="3" name="内容占位符 2"/>
          <p:cNvSpPr>
            <a:spLocks noGrp="1"/>
          </p:cNvSpPr>
          <p:nvPr>
            <p:ph idx="1"/>
          </p:nvPr>
        </p:nvSpPr>
        <p:spPr>
          <a:xfrm>
            <a:off x="838200" y="1572260"/>
            <a:ext cx="10515600" cy="4605020"/>
          </a:xfrm>
        </p:spPr>
        <p:txBody>
          <a:bodyPr>
            <a:noAutofit/>
          </a:bodyPr>
          <a:lstStyle/>
          <a:p>
            <a:r>
              <a:rPr lang="zh-CN" altLang="en-US" sz="2000" dirty="0"/>
              <a:t> </a:t>
            </a:r>
            <a:r>
              <a:rPr lang="zh-CN" altLang="en-US" sz="1800" dirty="0"/>
              <a:t>the author identified the eight basic categories with a ninth category for those items falling into none of the first eight:</a:t>
            </a:r>
          </a:p>
          <a:p>
            <a:r>
              <a:rPr lang="zh-CN" altLang="en-US" sz="1800" dirty="0"/>
              <a:t>(1) Homophobic (e.g. queer, poof, ginger, lesbian);</a:t>
            </a:r>
          </a:p>
          <a:p>
            <a:r>
              <a:rPr lang="zh-CN" altLang="en-US" sz="1800" dirty="0"/>
              <a:t>(1) Homophobic (e.g. queer, poof, ginger, lesbian);</a:t>
            </a:r>
          </a:p>
          <a:p>
            <a:r>
              <a:rPr lang="zh-CN" altLang="en-US" sz="1800" dirty="0"/>
              <a:t>(2) Racist (e.g. nigger, Paki, Somalian);</a:t>
            </a:r>
          </a:p>
          <a:p>
            <a:r>
              <a:rPr lang="zh-CN" altLang="en-US" sz="1800" dirty="0"/>
              <a:t>(3) Top-5 (i.e. cunt, wanker, motherfucker, bastard, and all fuck derivatives);</a:t>
            </a:r>
          </a:p>
          <a:p>
            <a:r>
              <a:rPr lang="zh-CN" altLang="en-US" sz="1800" dirty="0"/>
              <a:t>(4) Sexist (e.g. slag, slut, whore, cow, bitch, slapper);</a:t>
            </a:r>
          </a:p>
          <a:p>
            <a:r>
              <a:rPr lang="zh-CN" altLang="en-US" sz="1800" dirty="0"/>
              <a:t>(5) Phallocentric (e.g. dickhead, prick, sheepshagger);</a:t>
            </a:r>
          </a:p>
          <a:p>
            <a:r>
              <a:rPr lang="zh-CN" altLang="en-US" sz="1800" dirty="0"/>
              <a:t>(6) Scatalogical (e.g. shit, arse-wipe, turd, scatty);</a:t>
            </a:r>
          </a:p>
          <a:p>
            <a:r>
              <a:rPr lang="zh-CN" altLang="en-US" sz="1800" dirty="0"/>
              <a:t>(7) Others—Social-Personality (e.g. loner, sad, pompous, stupid);</a:t>
            </a:r>
          </a:p>
          <a:p>
            <a:r>
              <a:rPr lang="zh-CN" altLang="en-US" sz="1800" dirty="0"/>
              <a:t>(8) Others—Physicality (e.g. fat, ugly, smelly);</a:t>
            </a:r>
          </a:p>
          <a:p>
            <a:r>
              <a:rPr lang="zh-CN" altLang="en-US" sz="1800" dirty="0"/>
              <a:t>(9) Uncategorized (e.g. jackass, dustbinman/woman, paedophile, and other unknown,</a:t>
            </a:r>
          </a:p>
          <a:p>
            <a:r>
              <a:rPr lang="zh-CN" altLang="en-US" sz="1800" dirty="0"/>
              <a:t>local items not found in the dictionaries).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
          <p:cNvPicPr>
            <a:picLocks noGrp="1" noChangeAspect="1"/>
          </p:cNvPicPr>
          <p:nvPr>
            <p:ph idx="1"/>
          </p:nvPr>
        </p:nvPicPr>
        <p:blipFill>
          <a:blip r:embed="rId2"/>
          <a:stretch>
            <a:fillRect/>
          </a:stretch>
        </p:blipFill>
        <p:spPr>
          <a:xfrm>
            <a:off x="396240" y="52705"/>
            <a:ext cx="11364595" cy="72986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Finding </a:t>
            </a:r>
          </a:p>
        </p:txBody>
      </p:sp>
      <p:sp>
        <p:nvSpPr>
          <p:cNvPr id="3" name="内容占位符 2"/>
          <p:cNvSpPr>
            <a:spLocks noGrp="1"/>
          </p:cNvSpPr>
          <p:nvPr>
            <p:ph idx="1"/>
          </p:nvPr>
        </p:nvSpPr>
        <p:spPr/>
        <p:txBody>
          <a:bodyPr/>
          <a:lstStyle/>
          <a:p>
            <a:pPr marL="0" indent="0">
              <a:buNone/>
            </a:pPr>
            <a:r>
              <a:rPr lang="zh-CN" altLang="en-US" sz="2800"/>
              <a:t>In fact, the vast majority of all the homophobic items reported referred to male homosexuality; comparatively few </a:t>
            </a:r>
            <a:r>
              <a:rPr lang="zh-CN" altLang="en-US" sz="2800">
                <a:solidFill>
                  <a:srgbClr val="FF0000"/>
                </a:solidFill>
              </a:rPr>
              <a:t>(only 14%)</a:t>
            </a:r>
            <a:r>
              <a:rPr lang="zh-CN" altLang="en-US" sz="2800"/>
              <a:t> specifically female homophobic pejoratives were reported, with   </a:t>
            </a:r>
            <a:r>
              <a:rPr lang="en-US" altLang="zh-CN" sz="2800"/>
              <a:t>“</a:t>
            </a:r>
            <a:r>
              <a:rPr lang="zh-CN" altLang="en-US" sz="2800"/>
              <a:t>lesbian</a:t>
            </a:r>
            <a:r>
              <a:rPr lang="en-US" altLang="zh-CN" sz="2800"/>
              <a:t>”</a:t>
            </a:r>
            <a:r>
              <a:rPr lang="zh-CN" altLang="en-US" sz="2800"/>
              <a:t> being the most common of these. Interestingly, Sutton (1995) also reports no female homophobic items in her study of </a:t>
            </a:r>
            <a:r>
              <a:rPr lang="en-US" altLang="zh-CN" sz="2800"/>
              <a:t>“</a:t>
            </a:r>
            <a:r>
              <a:rPr lang="zh-CN" altLang="en-US" sz="2800"/>
              <a:t>ugly names</a:t>
            </a:r>
            <a:r>
              <a:rPr lang="en-US" altLang="zh-CN" sz="2800"/>
              <a:t>”</a:t>
            </a:r>
            <a:r>
              <a:rPr lang="zh-CN" altLang="en-US" sz="2800"/>
              <a:t> for women. This absence is possibly in keeping with the relative paucity of such terms more generally, and very likely related to broader issues of gendered inequality such as the even greater</a:t>
            </a:r>
            <a:r>
              <a:rPr lang="zh-CN" altLang="en-US" sz="2800">
                <a:solidFill>
                  <a:srgbClr val="FF0000"/>
                </a:solidFill>
              </a:rPr>
              <a:t> marginalization (or </a:t>
            </a:r>
            <a:r>
              <a:rPr lang="en-US" altLang="zh-CN" sz="2800">
                <a:solidFill>
                  <a:srgbClr val="FF0000"/>
                </a:solidFill>
              </a:rPr>
              <a:t>“</a:t>
            </a:r>
            <a:r>
              <a:rPr lang="zh-CN" altLang="en-US" sz="2800">
                <a:solidFill>
                  <a:srgbClr val="FF0000"/>
                </a:solidFill>
              </a:rPr>
              <a:t>silencing</a:t>
            </a:r>
            <a:r>
              <a:rPr lang="en-US" altLang="zh-CN" sz="2800">
                <a:solidFill>
                  <a:srgbClr val="FF0000"/>
                </a:solidFill>
              </a:rPr>
              <a:t>”</a:t>
            </a:r>
            <a:r>
              <a:rPr lang="zh-CN" altLang="en-US" sz="2800">
                <a:solidFill>
                  <a:srgbClr val="FF0000"/>
                </a:solidFill>
              </a:rPr>
              <a:t>) </a:t>
            </a:r>
            <a:r>
              <a:rPr lang="zh-CN" altLang="en-US" sz="2800"/>
              <a:t>of lesbians (Dynes, 1990; Hughes, 1998).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a:br>
            <a:br>
              <a:rPr lang="en-US" altLang="zh-CN"/>
            </a:br>
            <a:r>
              <a:rPr lang="en-US" altLang="zh-CN"/>
              <a:t> </a:t>
            </a:r>
            <a:r>
              <a:rPr lang="zh-CN" altLang="en-US" b="1">
                <a:solidFill>
                  <a:srgbClr val="FF0000"/>
                </a:solidFill>
                <a:sym typeface="+mn-ea"/>
              </a:rPr>
              <a:t>Sex differences and gendered naming practices</a:t>
            </a:r>
            <a:br>
              <a:rPr lang="zh-CN" altLang="en-US" b="1">
                <a:solidFill>
                  <a:srgbClr val="FF0000"/>
                </a:solidFill>
                <a:sym typeface="+mn-ea"/>
              </a:rPr>
            </a:br>
            <a:br>
              <a:rPr lang="zh-CN" altLang="en-US" b="1">
                <a:solidFill>
                  <a:srgbClr val="FF0000"/>
                </a:solidFill>
              </a:rPr>
            </a:br>
            <a:endParaRPr lang="en-US" altLang="zh-CN"/>
          </a:p>
        </p:txBody>
      </p:sp>
      <p:sp>
        <p:nvSpPr>
          <p:cNvPr id="3" name="内容占位符 2"/>
          <p:cNvSpPr>
            <a:spLocks noGrp="1"/>
          </p:cNvSpPr>
          <p:nvPr>
            <p:ph idx="1"/>
          </p:nvPr>
        </p:nvSpPr>
        <p:spPr/>
        <p:txBody>
          <a:bodyPr>
            <a:normAutofit/>
          </a:bodyPr>
          <a:lstStyle/>
          <a:p>
            <a:r>
              <a:rPr lang="en-US" altLang="zh-CN" sz="3200" dirty="0"/>
              <a:t>B</a:t>
            </a:r>
            <a:r>
              <a:rPr lang="zh-CN" altLang="en-US" sz="3200" dirty="0"/>
              <a:t>oys </a:t>
            </a:r>
            <a:r>
              <a:rPr lang="en-US" altLang="zh-CN" sz="3200" dirty="0"/>
              <a:t>use</a:t>
            </a:r>
            <a:r>
              <a:rPr lang="zh-CN" altLang="en-US" sz="3200" dirty="0"/>
              <a:t>d more </a:t>
            </a:r>
            <a:r>
              <a:rPr lang="en-US" altLang="zh-CN" sz="3200" dirty="0"/>
              <a:t>pejoratives</a:t>
            </a:r>
            <a:r>
              <a:rPr lang="zh-CN" altLang="en-US" sz="3200" dirty="0"/>
              <a:t> than girls</a:t>
            </a:r>
            <a:r>
              <a:rPr lang="en-US" altLang="zh-CN" sz="3200" dirty="0"/>
              <a:t>.</a:t>
            </a:r>
            <a:endParaRPr lang="zh-CN" altLang="en-US" sz="3200" dirty="0"/>
          </a:p>
          <a:p>
            <a:endParaRPr lang="en-US" altLang="zh-CN" sz="3200" dirty="0">
              <a:sym typeface="+mn-ea"/>
            </a:endParaRPr>
          </a:p>
          <a:p>
            <a:r>
              <a:rPr lang="en-US" altLang="zh-CN" sz="3200" dirty="0">
                <a:sym typeface="+mn-ea"/>
              </a:rPr>
              <a:t>Girls are more tolerant.</a:t>
            </a:r>
          </a:p>
          <a:p>
            <a:endParaRPr lang="zh-CN" altLang="en-US" sz="3200" dirty="0">
              <a:sym typeface="+mn-ea"/>
            </a:endParaRPr>
          </a:p>
          <a:p>
            <a:r>
              <a:rPr lang="en-US" altLang="zh-CN" sz="3200" dirty="0">
                <a:sym typeface="+mn-ea"/>
              </a:rPr>
              <a:t>B</a:t>
            </a:r>
            <a:r>
              <a:rPr lang="zh-CN" altLang="en-US" sz="3200" dirty="0">
                <a:sym typeface="+mn-ea"/>
              </a:rPr>
              <a:t>oys </a:t>
            </a:r>
            <a:r>
              <a:rPr lang="en-US" altLang="zh-CN" sz="3200" dirty="0">
                <a:sym typeface="+mn-ea"/>
              </a:rPr>
              <a:t>are</a:t>
            </a:r>
            <a:r>
              <a:rPr lang="zh-CN" altLang="en-US" sz="3200" dirty="0">
                <a:sym typeface="+mn-ea"/>
              </a:rPr>
              <a:t> more sensitive to homophobic slurs.</a:t>
            </a:r>
            <a:r>
              <a:rPr lang="zh-CN" altLang="en-US" sz="2000" dirty="0">
                <a:sym typeface="+mn-ea"/>
              </a:rPr>
              <a:t> </a:t>
            </a:r>
            <a:endParaRPr lang="zh-CN" altLang="en-US" sz="2000" dirty="0"/>
          </a:p>
          <a:p>
            <a:pPr marL="0" indent="0">
              <a:buNone/>
            </a:pP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6000">
                <a:solidFill>
                  <a:srgbClr val="FF0000"/>
                </a:solidFill>
              </a:rPr>
              <a:t>Attention</a:t>
            </a:r>
          </a:p>
        </p:txBody>
      </p:sp>
      <p:pic>
        <p:nvPicPr>
          <p:cNvPr id="7" name="内容占位符 6" descr="CeUzMfhW4AAXfi-"/>
          <p:cNvPicPr>
            <a:picLocks noGrp="1" noChangeAspect="1"/>
          </p:cNvPicPr>
          <p:nvPr>
            <p:ph idx="1"/>
          </p:nvPr>
        </p:nvPicPr>
        <p:blipFill>
          <a:blip r:embed="rId2"/>
          <a:stretch>
            <a:fillRect/>
          </a:stretch>
        </p:blipFill>
        <p:spPr>
          <a:xfrm>
            <a:off x="167005" y="1986915"/>
            <a:ext cx="5699760" cy="3211195"/>
          </a:xfrm>
          <a:prstGeom prst="rect">
            <a:avLst/>
          </a:prstGeom>
        </p:spPr>
      </p:pic>
      <p:pic>
        <p:nvPicPr>
          <p:cNvPr id="8" name="图片 7" descr="下载"/>
          <p:cNvPicPr>
            <a:picLocks noChangeAspect="1"/>
          </p:cNvPicPr>
          <p:nvPr/>
        </p:nvPicPr>
        <p:blipFill>
          <a:blip r:embed="rId3"/>
          <a:stretch>
            <a:fillRect/>
          </a:stretch>
        </p:blipFill>
        <p:spPr>
          <a:xfrm>
            <a:off x="5961380" y="1982470"/>
            <a:ext cx="6114415" cy="3215640"/>
          </a:xfrm>
          <a:prstGeom prst="rect">
            <a:avLst/>
          </a:prstGeom>
        </p:spPr>
      </p:pic>
      <p:sp>
        <p:nvSpPr>
          <p:cNvPr id="3" name="TextBox 2"/>
          <p:cNvSpPr txBox="1"/>
          <p:nvPr/>
        </p:nvSpPr>
        <p:spPr>
          <a:xfrm>
            <a:off x="7418895" y="5656082"/>
            <a:ext cx="3478491" cy="523220"/>
          </a:xfrm>
          <a:prstGeom prst="rect">
            <a:avLst/>
          </a:prstGeom>
          <a:noFill/>
        </p:spPr>
        <p:txBody>
          <a:bodyPr wrap="square" rtlCol="0">
            <a:spAutoFit/>
          </a:bodyPr>
          <a:lstStyle/>
          <a:p>
            <a:r>
              <a:rPr lang="en-US" sz="2800" dirty="0"/>
              <a:t>from “The L Word”</a:t>
            </a:r>
            <a:endParaRPr lang="en-CA"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6760" y="303530"/>
            <a:ext cx="10756265" cy="5949950"/>
          </a:xfrm>
          <a:prstGeom prst="rect">
            <a:avLst/>
          </a:prstGeom>
          <a:noFill/>
        </p:spPr>
        <p:txBody>
          <a:bodyPr wrap="square" rtlCol="0" anchor="t">
            <a:spAutoFit/>
          </a:bodyPr>
          <a:lstStyle/>
          <a:p>
            <a:pPr algn="ctr"/>
            <a:r>
              <a:rPr lang="zh-CN" altLang="en-US" sz="4800" b="1" dirty="0">
                <a:solidFill>
                  <a:srgbClr val="FF0000"/>
                </a:solidFill>
              </a:rPr>
              <a:t>what should </a:t>
            </a:r>
            <a:r>
              <a:rPr lang="en-US" altLang="zh-CN" sz="4800" b="1" dirty="0">
                <a:solidFill>
                  <a:srgbClr val="FF0000"/>
                </a:solidFill>
              </a:rPr>
              <a:t>schools</a:t>
            </a:r>
            <a:r>
              <a:rPr lang="zh-CN" altLang="en-US" sz="4800" b="1" dirty="0">
                <a:solidFill>
                  <a:srgbClr val="FF0000"/>
                </a:solidFill>
              </a:rPr>
              <a:t> do?</a:t>
            </a:r>
          </a:p>
          <a:p>
            <a:r>
              <a:rPr lang="zh-CN" altLang="en-US" dirty="0"/>
              <a:t>     </a:t>
            </a:r>
            <a:r>
              <a:rPr lang="zh-CN" altLang="en-US" sz="2800" dirty="0"/>
              <a:t> </a:t>
            </a:r>
            <a:r>
              <a:rPr lang="en-US" altLang="zh-CN" sz="2800" dirty="0"/>
              <a:t>“</a:t>
            </a:r>
            <a:r>
              <a:rPr lang="zh-CN" altLang="en-US" sz="2800" dirty="0"/>
              <a:t>to combat homophobia, it will not be enough to</a:t>
            </a:r>
          </a:p>
          <a:p>
            <a:r>
              <a:rPr lang="zh-CN" altLang="en-US" sz="2800" dirty="0"/>
              <a:t>        tell pupils that </a:t>
            </a:r>
            <a:r>
              <a:rPr lang="en-US" altLang="zh-CN" sz="2800" dirty="0"/>
              <a:t>'</a:t>
            </a:r>
            <a:r>
              <a:rPr lang="zh-CN" altLang="en-US" sz="2800" dirty="0"/>
              <a:t>poof</a:t>
            </a:r>
            <a:r>
              <a:rPr lang="en-US" altLang="zh-CN" sz="2800" dirty="0"/>
              <a:t>'</a:t>
            </a:r>
            <a:r>
              <a:rPr lang="zh-CN" altLang="en-US" sz="2800" dirty="0"/>
              <a:t> is an unacceptable word</a:t>
            </a:r>
            <a:r>
              <a:rPr lang="en-US" altLang="zh-CN" sz="2800" dirty="0"/>
              <a:t>”</a:t>
            </a:r>
          </a:p>
          <a:p>
            <a:endParaRPr lang="zh-CN" altLang="en-US" sz="2800" dirty="0"/>
          </a:p>
          <a:p>
            <a:r>
              <a:rPr lang="zh-CN" altLang="en-US" sz="2800" dirty="0"/>
              <a:t>Efforts to improve the school environment. Good schools make deliberate attempts to shape school culture in positive directions and to foster health-enhancing behaviors, healthy relationships, and social responsibility in their students, usually with the approaches focused on sexual minority adolescents.</a:t>
            </a:r>
          </a:p>
          <a:p>
            <a:endParaRPr lang="zh-CN" altLang="en-US" sz="2800" dirty="0"/>
          </a:p>
          <a:p>
            <a:r>
              <a:rPr lang="zh-CN" altLang="en-US" sz="2800" dirty="0"/>
              <a:t>The most widely known approach to making schools safer and more supportive for LGBTQ students has been the</a:t>
            </a:r>
            <a:r>
              <a:rPr lang="zh-CN" altLang="en-US" sz="2800" dirty="0">
                <a:solidFill>
                  <a:srgbClr val="FF0000"/>
                </a:solidFill>
              </a:rPr>
              <a:t> establishment of school-based support groups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a:t>Discussion</a:t>
            </a:r>
          </a:p>
        </p:txBody>
      </p:sp>
      <p:sp>
        <p:nvSpPr>
          <p:cNvPr id="3" name="内容占位符 2"/>
          <p:cNvSpPr>
            <a:spLocks noGrp="1"/>
          </p:cNvSpPr>
          <p:nvPr>
            <p:ph idx="1"/>
          </p:nvPr>
        </p:nvSpPr>
        <p:spPr/>
        <p:txBody>
          <a:bodyPr>
            <a:noAutofit/>
          </a:bodyPr>
          <a:lstStyle/>
          <a:p>
            <a:r>
              <a:rPr lang="en-US" altLang="zh-CN" sz="3200"/>
              <a:t>1.Have you ever been a victim of verbal bullying or known someone who has been bullied?</a:t>
            </a:r>
          </a:p>
          <a:p>
            <a:r>
              <a:rPr lang="en-US" altLang="zh-CN" sz="3200"/>
              <a:t>2. As an educator, what would you do when the victims are from the sexual minority group? what is the appropriate way to address this issue due to the diverse backgroup of students (like religion)?</a:t>
            </a:r>
          </a:p>
          <a:p>
            <a:r>
              <a:rPr lang="en-US" altLang="zh-CN" sz="3200"/>
              <a:t>3.When some students refer other students as gay due to their dress code or a lack of interest in sport, is it necessary for teachers to intervene?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Hip hop &amp; gender </a:t>
            </a:r>
          </a:p>
        </p:txBody>
      </p:sp>
      <p:pic>
        <p:nvPicPr>
          <p:cNvPr id="1026" name="Picture 2" descr="Image result for hip-hop and g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634" y="2214244"/>
            <a:ext cx="5368925" cy="3221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222375" y="1887855"/>
            <a:ext cx="4111625" cy="4111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Focus questions</a:t>
            </a:r>
          </a:p>
        </p:txBody>
      </p:sp>
      <p:sp>
        <p:nvSpPr>
          <p:cNvPr id="3" name="Content Placeholder 2"/>
          <p:cNvSpPr>
            <a:spLocks noGrp="1"/>
          </p:cNvSpPr>
          <p:nvPr>
            <p:ph idx="1"/>
          </p:nvPr>
        </p:nvSpPr>
        <p:spPr>
          <a:xfrm>
            <a:off x="142240" y="1706880"/>
            <a:ext cx="11775440" cy="5151120"/>
          </a:xfrm>
        </p:spPr>
        <p:txBody>
          <a:bodyPr>
            <a:normAutofit/>
          </a:bodyPr>
          <a:lstStyle/>
          <a:p>
            <a:r>
              <a:rPr lang="en-CA" sz="2800" dirty="0"/>
              <a:t>1.       Are you a fan of hip-hop or rap? What do you like about it? Who are some of your favorite artists? Why do you like these particular artists? </a:t>
            </a:r>
          </a:p>
          <a:p>
            <a:r>
              <a:rPr lang="en-CA" sz="2800" dirty="0"/>
              <a:t>2.       What do you know about the origins of rap music-when and where it started, its historical influences, the political and social conditions that accompanied its emergence? </a:t>
            </a:r>
          </a:p>
          <a:p>
            <a:r>
              <a:rPr lang="en-CA" sz="2800" dirty="0"/>
              <a:t>3.       Is there anything about rap music or videos that bothers you? Why or why not?</a:t>
            </a:r>
          </a:p>
          <a:p>
            <a:r>
              <a:rPr lang="en-CA" sz="2800" dirty="0"/>
              <a:t>4.       Do the lyrics of popular music matter? Do they play any role in influencing how people think about the world? What about the images in music videos?</a:t>
            </a:r>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7079"/>
          </a:xfrm>
          <a:prstGeom prst="rect">
            <a:avLst/>
          </a:prstGeom>
        </p:spPr>
      </p:pic>
      <p:sp>
        <p:nvSpPr>
          <p:cNvPr id="2" name="Title 1"/>
          <p:cNvSpPr>
            <a:spLocks noGrp="1"/>
          </p:cNvSpPr>
          <p:nvPr>
            <p:ph type="title"/>
          </p:nvPr>
        </p:nvSpPr>
        <p:spPr/>
        <p:txBody>
          <a:bodyPr/>
          <a:lstStyle/>
          <a:p>
            <a:r>
              <a:rPr lang="en-CA" dirty="0">
                <a:solidFill>
                  <a:schemeClr val="bg1"/>
                </a:solidFill>
              </a:rPr>
              <a:t>Representation of Gender in Textbooks </a:t>
            </a:r>
          </a:p>
        </p:txBody>
      </p:sp>
      <p:sp>
        <p:nvSpPr>
          <p:cNvPr id="3" name="Content Placeholder 2"/>
          <p:cNvSpPr>
            <a:spLocks noGrp="1"/>
          </p:cNvSpPr>
          <p:nvPr>
            <p:ph idx="1"/>
          </p:nvPr>
        </p:nvSpPr>
        <p:spPr>
          <a:xfrm>
            <a:off x="882726" y="2286000"/>
            <a:ext cx="7610825" cy="674016"/>
          </a:xfrm>
        </p:spPr>
        <p:txBody>
          <a:bodyPr/>
          <a:lstStyle/>
          <a:p>
            <a:r>
              <a:rPr lang="en-CA" sz="3200" b="1" dirty="0">
                <a:solidFill>
                  <a:schemeClr val="bg1"/>
                </a:solidFill>
              </a:rPr>
              <a:t>Areas of gender bias (Sunderland, 2000)</a:t>
            </a:r>
          </a:p>
          <a:p>
            <a:endParaRPr lang="en-CA" dirty="0"/>
          </a:p>
        </p:txBody>
      </p:sp>
      <p:sp>
        <p:nvSpPr>
          <p:cNvPr id="4" name="Rectangle 3"/>
          <p:cNvSpPr/>
          <p:nvPr/>
        </p:nvSpPr>
        <p:spPr>
          <a:xfrm>
            <a:off x="4056668" y="3227172"/>
            <a:ext cx="6096000" cy="2246769"/>
          </a:xfrm>
          <a:prstGeom prst="rect">
            <a:avLst/>
          </a:prstGeom>
        </p:spPr>
        <p:txBody>
          <a:bodyPr>
            <a:spAutoFit/>
          </a:bodyPr>
          <a:lstStyle/>
          <a:p>
            <a:pPr marL="457200" indent="-457200">
              <a:buClr>
                <a:schemeClr val="accent1"/>
              </a:buClr>
              <a:buFont typeface="Wingdings" panose="05000000000000000000" pitchFamily="2" charset="2"/>
              <a:buChar char="§"/>
            </a:pPr>
            <a:r>
              <a:rPr lang="en-CA" sz="2800" dirty="0">
                <a:solidFill>
                  <a:schemeClr val="bg1"/>
                </a:solidFill>
              </a:rPr>
              <a:t>Literacy practices</a:t>
            </a:r>
          </a:p>
          <a:p>
            <a:pPr marL="457200" indent="-457200">
              <a:buClr>
                <a:schemeClr val="accent1"/>
              </a:buClr>
              <a:buFont typeface="Wingdings" panose="05000000000000000000" pitchFamily="2" charset="2"/>
              <a:buChar char="§"/>
            </a:pPr>
            <a:r>
              <a:rPr lang="en-CA" sz="2800" dirty="0">
                <a:solidFill>
                  <a:schemeClr val="bg1"/>
                </a:solidFill>
              </a:rPr>
              <a:t>Language tests</a:t>
            </a:r>
          </a:p>
          <a:p>
            <a:pPr marL="457200" indent="-457200">
              <a:buClr>
                <a:schemeClr val="accent1"/>
              </a:buClr>
              <a:buFont typeface="Wingdings" panose="05000000000000000000" pitchFamily="2" charset="2"/>
              <a:buChar char="§"/>
            </a:pPr>
            <a:r>
              <a:rPr lang="en-CA" sz="2800" dirty="0">
                <a:solidFill>
                  <a:schemeClr val="bg1"/>
                </a:solidFill>
              </a:rPr>
              <a:t>Performance on test</a:t>
            </a:r>
          </a:p>
          <a:p>
            <a:pPr marL="457200" indent="-457200">
              <a:buClr>
                <a:schemeClr val="accent1"/>
              </a:buClr>
              <a:buFont typeface="Wingdings" panose="05000000000000000000" pitchFamily="2" charset="2"/>
              <a:buChar char="§"/>
            </a:pPr>
            <a:r>
              <a:rPr lang="en-CA" sz="2800" dirty="0">
                <a:solidFill>
                  <a:schemeClr val="bg1"/>
                </a:solidFill>
              </a:rPr>
              <a:t>Self esteem</a:t>
            </a:r>
          </a:p>
          <a:p>
            <a:pPr marL="457200" indent="-457200">
              <a:buClr>
                <a:schemeClr val="accent1"/>
              </a:buClr>
              <a:buFont typeface="Wingdings" panose="05000000000000000000" pitchFamily="2" charset="2"/>
              <a:buChar char="§"/>
            </a:pPr>
            <a:r>
              <a:rPr lang="en-CA" sz="2800" dirty="0">
                <a:solidFill>
                  <a:schemeClr val="bg1"/>
                </a:solidFill>
              </a:rPr>
              <a:t>Learning styles &amp; strategies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608" y="1950720"/>
            <a:ext cx="9720073" cy="2621280"/>
          </a:xfrm>
        </p:spPr>
        <p:txBody>
          <a:bodyPr>
            <a:normAutofit lnSpcReduction="10000"/>
          </a:bodyPr>
          <a:lstStyle/>
          <a:p>
            <a:pPr algn="ctr"/>
            <a:r>
              <a:rPr lang="en-CA" sz="20000" dirty="0"/>
              <a:t>Bitch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Lupe Fiasco – Bitch bad</a:t>
            </a:r>
          </a:p>
        </p:txBody>
      </p:sp>
      <p:sp>
        <p:nvSpPr>
          <p:cNvPr id="6" name="Content Placeholder 5"/>
          <p:cNvSpPr>
            <a:spLocks noGrp="1"/>
          </p:cNvSpPr>
          <p:nvPr>
            <p:ph idx="1"/>
          </p:nvPr>
        </p:nvSpPr>
        <p:spPr>
          <a:xfrm>
            <a:off x="3976663" y="1720100"/>
            <a:ext cx="3815001" cy="364732"/>
          </a:xfrm>
        </p:spPr>
        <p:txBody>
          <a:bodyPr>
            <a:normAutofit fontScale="92500" lnSpcReduction="10000"/>
          </a:bodyPr>
          <a:lstStyle/>
          <a:p>
            <a:r>
              <a:rPr lang="en-CA" dirty="0">
                <a:hlinkClick r:id="rId4"/>
              </a:rPr>
              <a:t>https://youtu.be/C3m3t_PxiUI</a:t>
            </a:r>
            <a:endParaRPr lang="en-CA" dirty="0"/>
          </a:p>
          <a:p>
            <a:endParaRPr lang="en-CA" dirty="0"/>
          </a:p>
        </p:txBody>
      </p:sp>
      <p:pic>
        <p:nvPicPr>
          <p:cNvPr id="7" name="Picture 6"/>
          <p:cNvPicPr>
            <a:picLocks noChangeAspect="1"/>
          </p:cNvPicPr>
          <p:nvPr/>
        </p:nvPicPr>
        <p:blipFill>
          <a:blip r:embed="rId5"/>
          <a:stretch>
            <a:fillRect/>
          </a:stretch>
        </p:blipFill>
        <p:spPr>
          <a:xfrm>
            <a:off x="7025811" y="3019318"/>
            <a:ext cx="4572000" cy="3429000"/>
          </a:xfrm>
          <a:prstGeom prst="rect">
            <a:avLst/>
          </a:prstGeom>
        </p:spPr>
      </p:pic>
      <p:pic>
        <p:nvPicPr>
          <p:cNvPr id="2050" name="Picture 2" descr="Image result for bitch b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5510" y="3544951"/>
            <a:ext cx="5030911" cy="2828577"/>
          </a:xfrm>
          <a:prstGeom prst="rect">
            <a:avLst/>
          </a:prstGeom>
          <a:noFill/>
          <a:extLst>
            <a:ext uri="{909E8E84-426E-40DD-AFC4-6F175D3DCCD1}">
              <a14:hiddenFill xmlns:a14="http://schemas.microsoft.com/office/drawing/2010/main">
                <a:solidFill>
                  <a:srgbClr val="FFFFFF"/>
                </a:solidFill>
              </a14:hiddenFill>
            </a:ext>
          </a:extLst>
        </p:spPr>
      </p:pic>
      <p:pic>
        <p:nvPicPr>
          <p:cNvPr id="3" name="C3m3t_PxiUI"/>
          <p:cNvPicPr>
            <a:picLocks noRot="1"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7371954" y="1666379"/>
            <a:ext cx="839420" cy="4721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8000" dirty="0"/>
              <a:t>Bad Bitch? </a:t>
            </a:r>
          </a:p>
        </p:txBody>
      </p:sp>
      <p:sp>
        <p:nvSpPr>
          <p:cNvPr id="3" name="Content Placeholder 2"/>
          <p:cNvSpPr>
            <a:spLocks noGrp="1"/>
          </p:cNvSpPr>
          <p:nvPr>
            <p:ph idx="1"/>
          </p:nvPr>
        </p:nvSpPr>
        <p:spPr/>
        <p:txBody>
          <a:bodyPr>
            <a:normAutofit/>
          </a:bodyPr>
          <a:lstStyle/>
          <a:p>
            <a:pPr algn="ctr"/>
            <a:r>
              <a:rPr lang="en-CA" sz="4000" dirty="0"/>
              <a:t>A </a:t>
            </a:r>
            <a:r>
              <a:rPr lang="en-CA" sz="4000" b="1" dirty="0"/>
              <a:t>bad bitch</a:t>
            </a:r>
            <a:r>
              <a:rPr lang="en-CA" sz="4000" dirty="0"/>
              <a:t> is a strong, sexualized, self-reliant and materialistic woman. In hip hop culture, the term </a:t>
            </a:r>
            <a:r>
              <a:rPr lang="en-CA" sz="4000" b="1" dirty="0"/>
              <a:t>bitch</a:t>
            </a:r>
            <a:r>
              <a:rPr lang="en-CA" sz="4000" dirty="0"/>
              <a:t> may "signify a hardcore woman who makes money and proudly flaunts her sexual libido and sexuality" and a woman who can hold her own with rap's </a:t>
            </a:r>
            <a:r>
              <a:rPr lang="en-CA" sz="4000" dirty="0" err="1"/>
              <a:t>gangsta</a:t>
            </a:r>
            <a:r>
              <a:rPr lang="en-CA" sz="4000" dirty="0"/>
              <a:t> thugs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8000" dirty="0"/>
              <a:t>VOCABULARY </a:t>
            </a:r>
          </a:p>
        </p:txBody>
      </p:sp>
      <p:sp>
        <p:nvSpPr>
          <p:cNvPr id="3" name="Content Placeholder 2"/>
          <p:cNvSpPr>
            <a:spLocks noGrp="1"/>
          </p:cNvSpPr>
          <p:nvPr>
            <p:ph idx="1"/>
          </p:nvPr>
        </p:nvSpPr>
        <p:spPr>
          <a:xfrm>
            <a:off x="3195936" y="1953331"/>
            <a:ext cx="5376456" cy="658800"/>
          </a:xfrm>
        </p:spPr>
        <p:txBody>
          <a:bodyPr>
            <a:normAutofit/>
          </a:bodyPr>
          <a:lstStyle/>
          <a:p>
            <a:pPr algn="ctr"/>
            <a:r>
              <a:rPr lang="en-CA" sz="3600" dirty="0"/>
              <a:t>Gender</a:t>
            </a:r>
          </a:p>
        </p:txBody>
      </p:sp>
      <p:sp>
        <p:nvSpPr>
          <p:cNvPr id="4" name="Rectangle 3"/>
          <p:cNvSpPr/>
          <p:nvPr/>
        </p:nvSpPr>
        <p:spPr>
          <a:xfrm>
            <a:off x="1024128" y="2716607"/>
            <a:ext cx="10533133" cy="954107"/>
          </a:xfrm>
          <a:prstGeom prst="rect">
            <a:avLst/>
          </a:prstGeom>
        </p:spPr>
        <p:txBody>
          <a:bodyPr wrap="square">
            <a:spAutoFit/>
          </a:bodyPr>
          <a:lstStyle/>
          <a:p>
            <a:r>
              <a:rPr lang="en-CA" sz="2800" dirty="0"/>
              <a:t>The socially constructed roles, behaviors, activities, and attributes that a given society considers appropriate for men and women.</a:t>
            </a:r>
          </a:p>
        </p:txBody>
      </p:sp>
      <p:sp>
        <p:nvSpPr>
          <p:cNvPr id="5" name="Rectangle 4"/>
          <p:cNvSpPr/>
          <p:nvPr/>
        </p:nvSpPr>
        <p:spPr>
          <a:xfrm>
            <a:off x="1817016" y="4626577"/>
            <a:ext cx="8927184" cy="1384995"/>
          </a:xfrm>
          <a:prstGeom prst="rect">
            <a:avLst/>
          </a:prstGeom>
        </p:spPr>
        <p:txBody>
          <a:bodyPr wrap="square">
            <a:spAutoFit/>
          </a:bodyPr>
          <a:lstStyle/>
          <a:p>
            <a:r>
              <a:rPr lang="en-CA" sz="2800" dirty="0"/>
              <a:t>Hatred of or hostility toward women – words or images that encourage, condone, or glorify the objectification, exploitation, or victimization of women.</a:t>
            </a:r>
          </a:p>
        </p:txBody>
      </p:sp>
      <p:sp>
        <p:nvSpPr>
          <p:cNvPr id="6" name="Rectangle 5"/>
          <p:cNvSpPr/>
          <p:nvPr/>
        </p:nvSpPr>
        <p:spPr>
          <a:xfrm>
            <a:off x="5135096" y="3980246"/>
            <a:ext cx="1921808" cy="646331"/>
          </a:xfrm>
          <a:prstGeom prst="rect">
            <a:avLst/>
          </a:prstGeom>
        </p:spPr>
        <p:txBody>
          <a:bodyPr wrap="none">
            <a:spAutoFit/>
          </a:bodyPr>
          <a:lstStyle/>
          <a:p>
            <a:r>
              <a:rPr lang="en-CA" sz="3600" dirty="0"/>
              <a:t>Misogyny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8000" dirty="0"/>
              <a:t>Research </a:t>
            </a:r>
          </a:p>
        </p:txBody>
      </p:sp>
      <p:sp>
        <p:nvSpPr>
          <p:cNvPr id="3" name="Content Placeholder 2"/>
          <p:cNvSpPr>
            <a:spLocks noGrp="1"/>
          </p:cNvSpPr>
          <p:nvPr>
            <p:ph idx="1"/>
          </p:nvPr>
        </p:nvSpPr>
        <p:spPr>
          <a:xfrm>
            <a:off x="914400" y="1941816"/>
            <a:ext cx="9829801" cy="4367544"/>
          </a:xfrm>
        </p:spPr>
        <p:txBody>
          <a:bodyPr>
            <a:noAutofit/>
          </a:bodyPr>
          <a:lstStyle/>
          <a:p>
            <a:pPr marL="457200" indent="-457200">
              <a:buFont typeface="+mj-lt"/>
              <a:buAutoNum type="arabicPeriod"/>
            </a:pPr>
            <a:r>
              <a:rPr lang="en-CA" sz="3200" b="1" dirty="0"/>
              <a:t>Derogatory naming and shaming of women (50%)</a:t>
            </a:r>
          </a:p>
          <a:p>
            <a:pPr marL="457200" indent="-457200">
              <a:buFont typeface="+mj-lt"/>
              <a:buAutoNum type="arabicPeriod"/>
            </a:pPr>
            <a:r>
              <a:rPr lang="en-CA" sz="3200" b="1" dirty="0"/>
              <a:t>Sexual objectification (67%)</a:t>
            </a:r>
            <a:endParaRPr lang="en-CA" sz="3200" dirty="0"/>
          </a:p>
          <a:p>
            <a:pPr marL="457200" indent="-457200">
              <a:buFont typeface="+mj-lt"/>
              <a:buAutoNum type="arabicPeriod"/>
            </a:pPr>
            <a:r>
              <a:rPr lang="en-CA" sz="3200" b="1" dirty="0"/>
              <a:t>Distrust of women (47%)</a:t>
            </a:r>
            <a:endParaRPr lang="en-CA" sz="3200" dirty="0"/>
          </a:p>
          <a:p>
            <a:pPr marL="457200" indent="-457200">
              <a:buFont typeface="+mj-lt"/>
              <a:buAutoNum type="arabicPeriod"/>
            </a:pPr>
            <a:r>
              <a:rPr lang="en-CA" sz="3200" b="1" dirty="0"/>
              <a:t>Legitimation of violence (18%)</a:t>
            </a:r>
            <a:endParaRPr lang="en-CA" sz="3200" dirty="0"/>
          </a:p>
          <a:p>
            <a:pPr marL="457200" indent="-457200">
              <a:buFont typeface="+mj-lt"/>
              <a:buAutoNum type="arabicPeriod"/>
            </a:pPr>
            <a:r>
              <a:rPr lang="en-CA" sz="3200" b="1" dirty="0"/>
              <a:t>Celebration of prostitution/pimping (20%)</a:t>
            </a:r>
            <a:endParaRPr lang="en-CA" sz="3200" dirty="0"/>
          </a:p>
          <a:p>
            <a:pPr marL="457200" indent="-457200">
              <a:buFont typeface="+mj-lt"/>
              <a:buAutoNum type="arabicPeriod"/>
            </a:pPr>
            <a:r>
              <a:rPr lang="en-CA" sz="3200" b="1" dirty="0"/>
              <a:t>Female rappers</a:t>
            </a:r>
            <a:endParaRPr lang="en-CA"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CA" dirty="0"/>
          </a:p>
        </p:txBody>
      </p:sp>
      <p:sp>
        <p:nvSpPr>
          <p:cNvPr id="3" name="Content Placeholder 2"/>
          <p:cNvSpPr>
            <a:spLocks noGrp="1"/>
          </p:cNvSpPr>
          <p:nvPr>
            <p:ph idx="1"/>
          </p:nvPr>
        </p:nvSpPr>
        <p:spPr>
          <a:xfrm>
            <a:off x="1024128" y="1564641"/>
            <a:ext cx="10263632" cy="4744720"/>
          </a:xfrm>
        </p:spPr>
        <p:txBody>
          <a:bodyPr>
            <a:normAutofit fontScale="85000" lnSpcReduction="10000"/>
          </a:bodyPr>
          <a:lstStyle/>
          <a:p>
            <a:r>
              <a:rPr lang="en-CA" sz="1600" dirty="0">
                <a:latin typeface="Times New Roman" panose="02020603050405020304" pitchFamily="18" charset="0"/>
                <a:ea typeface="黑体" panose="02010609060101010101" charset="-122"/>
                <a:sym typeface="+mn-ea"/>
              </a:rPr>
              <a:t>Dowling KB, Rodger S, Cumming AL: Exploring Attitudes of Future Educators About Sexual Minority Youth. Alberta J Educ Res. 2007, 53 (4): 401-413.</a:t>
            </a:r>
            <a:endParaRPr lang="en-CA" sz="1600" dirty="0"/>
          </a:p>
          <a:p>
            <a:r>
              <a:rPr lang="en-CA" sz="1600" dirty="0"/>
              <a:t>Eales, F. &amp; Oakes, S. (2012). </a:t>
            </a:r>
            <a:r>
              <a:rPr lang="en-CA" sz="1600" dirty="0" err="1"/>
              <a:t>Speakout</a:t>
            </a:r>
            <a:r>
              <a:rPr lang="en-CA" sz="1600" dirty="0"/>
              <a:t> Elementary Students' Book. Harlow, Pearson Longman. </a:t>
            </a:r>
          </a:p>
          <a:p>
            <a:r>
              <a:rPr lang="en-CA" sz="1600" dirty="0"/>
              <a:t>Johnson, M. &amp; Chang, D. (2012). Balancing Act: Addressing Culture and Gender in ESL Classrooms. Journal of Adult Education, 	41(1), 19-26. Retrieved from </a:t>
            </a:r>
            <a:r>
              <a:rPr lang="en-CA" sz="1600" dirty="0">
                <a:hlinkClick r:id="rId2"/>
              </a:rPr>
              <a:t>http://files.eric.ed.gov/fulltext/EJ991459.pdf</a:t>
            </a:r>
            <a:endParaRPr lang="en-CA" sz="1600" dirty="0"/>
          </a:p>
          <a:p>
            <a:r>
              <a:rPr lang="en-CA" sz="1600" dirty="0" err="1"/>
              <a:t>Kleinman</a:t>
            </a:r>
            <a:r>
              <a:rPr lang="en-CA" sz="1600" dirty="0"/>
              <a:t>, S., </a:t>
            </a:r>
            <a:r>
              <a:rPr lang="en-CA" sz="1600" dirty="0" err="1"/>
              <a:t>Ezzell</a:t>
            </a:r>
            <a:r>
              <a:rPr lang="en-CA" sz="1600" dirty="0"/>
              <a:t>, M., &amp; Frost, C. (2009). Reclaiming critical analysis: The social harms of “bitch”. </a:t>
            </a:r>
            <a:r>
              <a:rPr lang="en-CA" sz="1600" i="1" dirty="0"/>
              <a:t>Sociological Analysis 3</a:t>
            </a:r>
            <a:r>
              <a:rPr lang="en-CA" sz="1600" dirty="0"/>
              <a:t>(1)</a:t>
            </a:r>
          </a:p>
          <a:p>
            <a:r>
              <a:rPr lang="en-US" sz="1600" dirty="0"/>
              <a:t>Liddell, S. K. (2003). </a:t>
            </a:r>
            <a:r>
              <a:rPr lang="en-US" sz="1600" i="1" dirty="0"/>
              <a:t>Grammar, gesture, and meaning in American Sign Language</a:t>
            </a:r>
            <a:r>
              <a:rPr lang="en-US" sz="1600" dirty="0"/>
              <a:t>. Cambridge University Press.</a:t>
            </a:r>
            <a:endParaRPr lang="en-CA" sz="1600" dirty="0"/>
          </a:p>
          <a:p>
            <a:r>
              <a:rPr lang="en-CA" sz="1600" dirty="0"/>
              <a:t>McCarthy, M., </a:t>
            </a:r>
            <a:r>
              <a:rPr lang="en-CA" sz="1600" dirty="0" err="1"/>
              <a:t>McCarten</a:t>
            </a:r>
            <a:r>
              <a:rPr lang="en-CA" sz="1600" dirty="0"/>
              <a:t>, J. &amp; Sandiford, H. (2014). Touchstone Level 2 Student's Book. New York, NY: Cambridge University Press.</a:t>
            </a:r>
          </a:p>
          <a:p>
            <a:r>
              <a:rPr lang="en-CA" sz="1600" dirty="0"/>
              <a:t>Norton, B. &amp; </a:t>
            </a:r>
            <a:r>
              <a:rPr lang="en-CA" sz="1600" dirty="0" err="1"/>
              <a:t>Pavlenko</a:t>
            </a:r>
            <a:r>
              <a:rPr lang="en-CA" sz="1600" dirty="0"/>
              <a:t>, A. (2004). Addressing Gender in the ESL/EFL Classroom. TESOL Quarterly, 38(3), 504-14. Retrieved 	from http://onlinelibrary.wiley.com.proxy.bib.uottawa.ca/doi/10.2307/3588351/epdf</a:t>
            </a:r>
          </a:p>
          <a:p>
            <a:r>
              <a:rPr lang="en-CA" sz="1600" dirty="0"/>
              <a:t>Sunderland, J. (2000). New Understandings of Gender and Language Classroom Research: Texts, Teacher Talk and Student 	Talk. Language Teaching Research, 4(2), 149–173. Retrieved from 	</a:t>
            </a:r>
            <a:r>
              <a:rPr lang="en-CA" sz="1600" dirty="0">
                <a:hlinkClick r:id="rId3"/>
              </a:rPr>
              <a:t>http://journals1.scholarsportal.info.proxy.bib.uottawa.ca/details/13621688/v04i0002/149_nuogaltttast.xml</a:t>
            </a:r>
            <a:endParaRPr lang="en-CA" sz="1600" dirty="0"/>
          </a:p>
          <a:p>
            <a:r>
              <a:rPr lang="en-CA" sz="1600" dirty="0">
                <a:latin typeface="Times New Roman" panose="02020603050405020304" pitchFamily="18" charset="0"/>
                <a:ea typeface="黑体" panose="02010609060101010101" charset="-122"/>
                <a:sym typeface="+mn-ea"/>
              </a:rPr>
              <a:t>Thurlow. C.(2011). Naming the ‘‘outsider within’’: homophobic pejoratives and the verbal abuse of lesbian, gay and bisexual high-school pupils Journal of Adolescence 2001, 24, 25–38 doi:10.1006/jado.2000.0371,</a:t>
            </a:r>
            <a:endParaRPr lang="en-CA" sz="1600" dirty="0">
              <a:latin typeface="Times New Roman" panose="02020603050405020304" pitchFamily="18" charset="0"/>
              <a:ea typeface="黑体" panose="02010609060101010101" charset="-122"/>
            </a:endParaRPr>
          </a:p>
          <a:p>
            <a:r>
              <a:rPr lang="en-CA" sz="1600" dirty="0">
                <a:latin typeface="Times New Roman" panose="02020603050405020304" pitchFamily="18" charset="0"/>
                <a:ea typeface="黑体" panose="02010609060101010101" charset="-122"/>
                <a:sym typeface="+mn-ea"/>
              </a:rPr>
              <a:t>Weiler, E. M. (2003). Making school safe for sexual minority students. Principal Leadership, 10, 10–13.</a:t>
            </a:r>
          </a:p>
          <a:p>
            <a:r>
              <a:rPr lang="en-CA" sz="1600" dirty="0" err="1">
                <a:sym typeface="+mn-ea"/>
              </a:rPr>
              <a:t>Weitzer</a:t>
            </a:r>
            <a:r>
              <a:rPr lang="en-CA" sz="1600" dirty="0">
                <a:sym typeface="+mn-ea"/>
              </a:rPr>
              <a:t>, R., &amp; </a:t>
            </a:r>
            <a:r>
              <a:rPr lang="en-CA" sz="1600" dirty="0" err="1">
                <a:sym typeface="+mn-ea"/>
              </a:rPr>
              <a:t>Kubrin</a:t>
            </a:r>
            <a:r>
              <a:rPr lang="en-CA" sz="1600" dirty="0">
                <a:sym typeface="+mn-ea"/>
              </a:rPr>
              <a:t>, C. (2009). Misogyny in rap music.</a:t>
            </a:r>
            <a:r>
              <a:rPr lang="en-CA" sz="1600" i="1" dirty="0">
                <a:sym typeface="+mn-ea"/>
              </a:rPr>
              <a:t> Men and Masculinities, 12</a:t>
            </a:r>
            <a:r>
              <a:rPr lang="en-CA" sz="1600" dirty="0">
                <a:sym typeface="+mn-ea"/>
              </a:rPr>
              <a:t>(1), 3-29. doi:10.1177/1097184X08327696</a:t>
            </a:r>
            <a:endParaRPr lang="en-CA" sz="1600" dirty="0"/>
          </a:p>
          <a:p>
            <a:endParaRPr lang="en-CA" sz="1600" dirty="0">
              <a:latin typeface="Times New Roman" panose="02020603050405020304" pitchFamily="18" charset="0"/>
              <a:ea typeface="黑体" panose="02010609060101010101" charset="-122"/>
            </a:endParaRPr>
          </a:p>
          <a:p>
            <a:endParaRPr lang="en-CA" sz="1600" dirty="0"/>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ESL text books in 1970’s -1980’s</a:t>
            </a:r>
          </a:p>
        </p:txBody>
      </p:sp>
      <p:sp>
        <p:nvSpPr>
          <p:cNvPr id="3" name="Content Placeholder 2"/>
          <p:cNvSpPr>
            <a:spLocks noGrp="1"/>
          </p:cNvSpPr>
          <p:nvPr>
            <p:ph idx="1"/>
          </p:nvPr>
        </p:nvSpPr>
        <p:spPr>
          <a:xfrm>
            <a:off x="1024128" y="2153930"/>
            <a:ext cx="2642899" cy="589175"/>
          </a:xfrm>
        </p:spPr>
        <p:txBody>
          <a:bodyPr>
            <a:normAutofit/>
          </a:bodyPr>
          <a:lstStyle/>
          <a:p>
            <a:r>
              <a:rPr lang="en-CA" sz="2800" b="1" dirty="0"/>
              <a:t>3 main biases: </a:t>
            </a:r>
          </a:p>
        </p:txBody>
      </p:sp>
      <p:sp>
        <p:nvSpPr>
          <p:cNvPr id="5" name="Rectangle 4"/>
          <p:cNvSpPr/>
          <p:nvPr/>
        </p:nvSpPr>
        <p:spPr>
          <a:xfrm>
            <a:off x="3893619" y="2578458"/>
            <a:ext cx="1990545" cy="523220"/>
          </a:xfrm>
          <a:prstGeom prst="rect">
            <a:avLst/>
          </a:prstGeom>
        </p:spPr>
        <p:txBody>
          <a:bodyPr wrap="none">
            <a:spAutoFit/>
          </a:bodyPr>
          <a:lstStyle/>
          <a:p>
            <a:pPr marL="457200" indent="-457200">
              <a:buClr>
                <a:schemeClr val="accent2">
                  <a:lumMod val="40000"/>
                  <a:lumOff val="60000"/>
                </a:schemeClr>
              </a:buClr>
              <a:buFont typeface="Wingdings" panose="05000000000000000000" pitchFamily="2" charset="2"/>
              <a:buChar char="§"/>
            </a:pPr>
            <a:r>
              <a:rPr lang="en-US" sz="2800" dirty="0">
                <a:latin typeface="Calibri" panose="020F0502020204030204" pitchFamily="34" charset="0"/>
                <a:ea typeface="Malgun Gothic" panose="020B0503020000020004" pitchFamily="34" charset="-127"/>
                <a:cs typeface="Times New Roman" panose="02020603050405020304" pitchFamily="18" charset="0"/>
              </a:rPr>
              <a:t>exclusion</a:t>
            </a:r>
            <a:endParaRPr lang="en-CA" sz="2800" dirty="0"/>
          </a:p>
        </p:txBody>
      </p:sp>
      <p:sp>
        <p:nvSpPr>
          <p:cNvPr id="6" name="Rectangle 5"/>
          <p:cNvSpPr/>
          <p:nvPr/>
        </p:nvSpPr>
        <p:spPr>
          <a:xfrm>
            <a:off x="3402200" y="3222179"/>
            <a:ext cx="5277599" cy="532903"/>
          </a:xfrm>
          <a:prstGeom prst="rect">
            <a:avLst/>
          </a:prstGeom>
        </p:spPr>
        <p:txBody>
          <a:bodyPr wrap="none">
            <a:spAutoFit/>
          </a:bodyPr>
          <a:lstStyle/>
          <a:p>
            <a:pPr marL="914400" marR="0" indent="-457200">
              <a:lnSpc>
                <a:spcPct val="107000"/>
              </a:lnSpc>
              <a:spcBef>
                <a:spcPts val="0"/>
              </a:spcBef>
              <a:spcAft>
                <a:spcPts val="800"/>
              </a:spcAft>
              <a:buClr>
                <a:schemeClr val="accent2">
                  <a:lumMod val="60000"/>
                  <a:lumOff val="40000"/>
                </a:schemeClr>
              </a:buClr>
              <a:buFont typeface="Wingdings" panose="05000000000000000000" pitchFamily="2" charset="2"/>
              <a:buChar char="§"/>
            </a:pPr>
            <a:r>
              <a:rPr lang="en-US" sz="2800" dirty="0">
                <a:latin typeface="Calibri" panose="020F0502020204030204" pitchFamily="34" charset="0"/>
                <a:ea typeface="Malgun Gothic" panose="020B0503020000020004" pitchFamily="34" charset="-127"/>
                <a:cs typeface="Times New Roman" panose="02020603050405020304" pitchFamily="18" charset="0"/>
              </a:rPr>
              <a:t>subordination and distortion</a:t>
            </a:r>
            <a:endParaRPr lang="en-CA" sz="28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7" name="Rectangle 6"/>
          <p:cNvSpPr/>
          <p:nvPr/>
        </p:nvSpPr>
        <p:spPr>
          <a:xfrm>
            <a:off x="3853813" y="3821190"/>
            <a:ext cx="2449388" cy="523220"/>
          </a:xfrm>
          <a:prstGeom prst="rect">
            <a:avLst/>
          </a:prstGeom>
        </p:spPr>
        <p:txBody>
          <a:bodyPr wrap="none">
            <a:spAutoFit/>
          </a:bodyPr>
          <a:lstStyle/>
          <a:p>
            <a:pPr marL="457200" indent="-457200">
              <a:buClr>
                <a:schemeClr val="accent2">
                  <a:lumMod val="75000"/>
                </a:schemeClr>
              </a:buClr>
              <a:buFont typeface="Wingdings" panose="05000000000000000000" pitchFamily="2" charset="2"/>
              <a:buChar char="§"/>
            </a:pPr>
            <a:r>
              <a:rPr lang="en-CA" sz="2800" dirty="0"/>
              <a:t>degradation</a:t>
            </a:r>
          </a:p>
        </p:txBody>
      </p:sp>
      <p:sp>
        <p:nvSpPr>
          <p:cNvPr id="8" name="Rectangle 7"/>
          <p:cNvSpPr/>
          <p:nvPr/>
        </p:nvSpPr>
        <p:spPr>
          <a:xfrm>
            <a:off x="1024128" y="4623253"/>
            <a:ext cx="2829685" cy="532903"/>
          </a:xfrm>
          <a:prstGeom prst="rect">
            <a:avLst/>
          </a:prstGeom>
        </p:spPr>
        <p:txBody>
          <a:bodyPr wrap="none">
            <a:spAutoFit/>
          </a:bodyPr>
          <a:lstStyle/>
          <a:p>
            <a:pPr marR="0" lvl="0">
              <a:lnSpc>
                <a:spcPct val="107000"/>
              </a:lnSpc>
              <a:spcBef>
                <a:spcPts val="0"/>
              </a:spcBef>
              <a:spcAft>
                <a:spcPts val="800"/>
              </a:spcAft>
            </a:pPr>
            <a:r>
              <a:rPr lang="en-US" sz="2800" b="1" dirty="0">
                <a:latin typeface="Calibri" panose="020F0502020204030204" pitchFamily="34" charset="0"/>
                <a:ea typeface="Malgun Gothic" panose="020B0503020000020004" pitchFamily="34" charset="-127"/>
                <a:cs typeface="Times New Roman" panose="02020603050405020304" pitchFamily="18" charset="0"/>
              </a:rPr>
              <a:t>Linguistic analysis</a:t>
            </a:r>
            <a:endParaRPr lang="en-CA" sz="28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0" name="Rectangle 9"/>
          <p:cNvSpPr/>
          <p:nvPr/>
        </p:nvSpPr>
        <p:spPr>
          <a:xfrm>
            <a:off x="3519127" y="4981826"/>
            <a:ext cx="1897827" cy="532903"/>
          </a:xfrm>
          <a:prstGeom prst="rect">
            <a:avLst/>
          </a:prstGeom>
        </p:spPr>
        <p:txBody>
          <a:bodyPr wrap="none">
            <a:spAutoFit/>
          </a:bodyPr>
          <a:lstStyle/>
          <a:p>
            <a:pPr marL="914400" marR="0" lvl="1" indent="-457200">
              <a:lnSpc>
                <a:spcPct val="107000"/>
              </a:lnSpc>
              <a:spcBef>
                <a:spcPts val="0"/>
              </a:spcBef>
              <a:spcAft>
                <a:spcPts val="800"/>
              </a:spcAft>
              <a:buClr>
                <a:schemeClr val="accent5">
                  <a:lumMod val="40000"/>
                  <a:lumOff val="60000"/>
                </a:schemeClr>
              </a:buClr>
              <a:buFont typeface="Wingdings" panose="05000000000000000000" pitchFamily="2" charset="2"/>
              <a:buChar char="§"/>
            </a:pPr>
            <a:r>
              <a:rPr lang="en-US" sz="2800" dirty="0">
                <a:latin typeface="Calibri" panose="020F0502020204030204" pitchFamily="34" charset="0"/>
                <a:ea typeface="Malgun Gothic" panose="020B0503020000020004" pitchFamily="34" charset="-127"/>
                <a:cs typeface="Times New Roman" panose="02020603050405020304" pitchFamily="18" charset="0"/>
              </a:rPr>
              <a:t>verbs</a:t>
            </a:r>
            <a:endParaRPr lang="en-CA" sz="2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1" name="Rectangle 10"/>
          <p:cNvSpPr/>
          <p:nvPr/>
        </p:nvSpPr>
        <p:spPr>
          <a:xfrm>
            <a:off x="3519127" y="5606850"/>
            <a:ext cx="2356735" cy="532903"/>
          </a:xfrm>
          <a:prstGeom prst="rect">
            <a:avLst/>
          </a:prstGeom>
        </p:spPr>
        <p:txBody>
          <a:bodyPr wrap="none">
            <a:spAutoFit/>
          </a:bodyPr>
          <a:lstStyle/>
          <a:p>
            <a:pPr marL="914400" marR="0" lvl="1" indent="-457200">
              <a:lnSpc>
                <a:spcPct val="107000"/>
              </a:lnSpc>
              <a:spcBef>
                <a:spcPts val="0"/>
              </a:spcBef>
              <a:spcAft>
                <a:spcPts val="800"/>
              </a:spcAft>
              <a:buClr>
                <a:schemeClr val="accent5">
                  <a:lumMod val="60000"/>
                  <a:lumOff val="40000"/>
                </a:schemeClr>
              </a:buClr>
              <a:buFont typeface="Wingdings" panose="05000000000000000000" pitchFamily="2" charset="2"/>
              <a:buChar char="§"/>
            </a:pPr>
            <a:r>
              <a:rPr lang="en-US" sz="2800" dirty="0">
                <a:latin typeface="Calibri" panose="020F0502020204030204" pitchFamily="34" charset="0"/>
                <a:ea typeface="Malgun Gothic" panose="020B0503020000020004" pitchFamily="34" charset="-127"/>
                <a:cs typeface="Times New Roman" panose="02020603050405020304" pitchFamily="18" charset="0"/>
              </a:rPr>
              <a:t>dialogue</a:t>
            </a:r>
            <a:endParaRPr lang="en-CA" sz="28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8748074" y="0"/>
            <a:ext cx="344392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9" y="585216"/>
            <a:ext cx="3779085" cy="1499616"/>
          </a:xfrm>
        </p:spPr>
        <p:txBody>
          <a:bodyPr>
            <a:normAutofit/>
          </a:bodyPr>
          <a:lstStyle/>
          <a:p>
            <a:r>
              <a:rPr lang="en-CA">
                <a:solidFill>
                  <a:srgbClr val="FFFFFF"/>
                </a:solidFill>
              </a:rPr>
              <a:t>The 1990’s</a:t>
            </a:r>
          </a:p>
        </p:txBody>
      </p:sp>
      <p:sp>
        <p:nvSpPr>
          <p:cNvPr id="3" name="Content Placeholder 2"/>
          <p:cNvSpPr>
            <a:spLocks noGrp="1"/>
          </p:cNvSpPr>
          <p:nvPr>
            <p:ph idx="1"/>
          </p:nvPr>
        </p:nvSpPr>
        <p:spPr>
          <a:xfrm>
            <a:off x="1024129" y="2286000"/>
            <a:ext cx="3791711" cy="3931920"/>
          </a:xfrm>
        </p:spPr>
        <p:txBody>
          <a:bodyPr>
            <a:normAutofit/>
          </a:bodyPr>
          <a:lstStyle/>
          <a:p>
            <a:pPr>
              <a:buFont typeface="Wingdings" panose="05000000000000000000" pitchFamily="2" charset="2"/>
              <a:buChar char="§"/>
            </a:pPr>
            <a:r>
              <a:rPr lang="en-US" b="1" dirty="0">
                <a:solidFill>
                  <a:srgbClr val="FFFFFF"/>
                </a:solidFill>
              </a:rPr>
              <a:t>Decline of content and linguistic analyses of gender in language text books</a:t>
            </a:r>
            <a:endParaRPr lang="en-CA" dirty="0">
              <a:solidFill>
                <a:srgbClr val="FFFFFF"/>
              </a:solidFill>
            </a:endParaRPr>
          </a:p>
          <a:p>
            <a:endParaRPr lang="en-CA" dirty="0">
              <a:solidFill>
                <a:srgbClr val="FFFFFF"/>
              </a:solidFill>
            </a:endParaRPr>
          </a:p>
        </p:txBody>
      </p:sp>
      <p:grpSp>
        <p:nvGrpSpPr>
          <p:cNvPr id="17" name="Group 16"/>
          <p:cNvGrpSpPr/>
          <p:nvPr/>
        </p:nvGrpSpPr>
        <p:grpSpPr>
          <a:xfrm>
            <a:off x="5202398" y="249744"/>
            <a:ext cx="6538020" cy="6608256"/>
            <a:chOff x="5202398" y="249744"/>
            <a:chExt cx="6538020" cy="6608256"/>
          </a:xfrm>
        </p:grpSpPr>
        <p:pic>
          <p:nvPicPr>
            <p:cNvPr id="12" name="Picture 11"/>
            <p:cNvPicPr>
              <a:picLocks noChangeAspect="1"/>
            </p:cNvPicPr>
            <p:nvPr/>
          </p:nvPicPr>
          <p:blipFill>
            <a:blip r:embed="rId2"/>
            <a:stretch>
              <a:fillRect/>
            </a:stretch>
          </p:blipFill>
          <p:spPr>
            <a:xfrm>
              <a:off x="6230548" y="249744"/>
              <a:ext cx="5290892" cy="6238924"/>
            </a:xfrm>
            <a:prstGeom prst="rect">
              <a:avLst/>
            </a:prstGeom>
          </p:spPr>
        </p:pic>
        <p:sp>
          <p:nvSpPr>
            <p:cNvPr id="15" name="Rectangle 14"/>
            <p:cNvSpPr/>
            <p:nvPr/>
          </p:nvSpPr>
          <p:spPr>
            <a:xfrm>
              <a:off x="8690609" y="6488668"/>
              <a:ext cx="3049809" cy="369332"/>
            </a:xfrm>
            <a:prstGeom prst="rect">
              <a:avLst/>
            </a:prstGeom>
          </p:spPr>
          <p:txBody>
            <a:bodyPr wrap="none">
              <a:spAutoFit/>
            </a:bodyPr>
            <a:lstStyle/>
            <a:p>
              <a:r>
                <a:rPr lang="en-CA" dirty="0">
                  <a:latin typeface="Calibri" panose="020F0502020204030204" pitchFamily="34" charset="0"/>
                  <a:ea typeface="Malgun Gothic" panose="020B0503020000020004" pitchFamily="34" charset="-127"/>
                  <a:cs typeface="Times New Roman" panose="02020603050405020304" pitchFamily="18" charset="0"/>
                </a:rPr>
                <a:t>Speak Out Elementary, Unit 10</a:t>
              </a:r>
              <a:endParaRPr lang="en-CA" dirty="0"/>
            </a:p>
          </p:txBody>
        </p:sp>
        <p:pic>
          <p:nvPicPr>
            <p:cNvPr id="16" name="Picture 15"/>
            <p:cNvPicPr>
              <a:picLocks noChangeAspect="1"/>
            </p:cNvPicPr>
            <p:nvPr/>
          </p:nvPicPr>
          <p:blipFill>
            <a:blip r:embed="rId3" cstate="print"/>
            <a:stretch>
              <a:fillRect/>
            </a:stretch>
          </p:blipFill>
          <p:spPr>
            <a:xfrm rot="20539057">
              <a:off x="5202398" y="4532869"/>
              <a:ext cx="1541037" cy="218112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13121" y="230760"/>
            <a:ext cx="5087613" cy="5151945"/>
          </a:xfrm>
          <a:prstGeom prst="rect">
            <a:avLst/>
          </a:prstGeom>
        </p:spPr>
      </p:pic>
      <p:pic>
        <p:nvPicPr>
          <p:cNvPr id="5" name="Picture 4"/>
          <p:cNvPicPr>
            <a:picLocks noChangeAspect="1"/>
          </p:cNvPicPr>
          <p:nvPr/>
        </p:nvPicPr>
        <p:blipFill>
          <a:blip r:embed="rId3"/>
          <a:stretch>
            <a:fillRect/>
          </a:stretch>
        </p:blipFill>
        <p:spPr>
          <a:xfrm>
            <a:off x="5332709" y="1559940"/>
            <a:ext cx="3900411" cy="5151945"/>
          </a:xfrm>
          <a:prstGeom prst="rect">
            <a:avLst/>
          </a:prstGeom>
        </p:spPr>
      </p:pic>
      <p:sp>
        <p:nvSpPr>
          <p:cNvPr id="8" name="Rectangle 7"/>
          <p:cNvSpPr/>
          <p:nvPr/>
        </p:nvSpPr>
        <p:spPr>
          <a:xfrm>
            <a:off x="9517266" y="636610"/>
            <a:ext cx="2492734" cy="923330"/>
          </a:xfrm>
          <a:prstGeom prst="rect">
            <a:avLst/>
          </a:prstGeom>
        </p:spPr>
        <p:txBody>
          <a:bodyPr wrap="none">
            <a:spAutoFit/>
          </a:bodyPr>
          <a:lstStyle/>
          <a:p>
            <a:r>
              <a:rPr lang="en-US" sz="5400" u="sng" dirty="0">
                <a:uFill>
                  <a:solidFill>
                    <a:schemeClr val="accent2"/>
                  </a:solidFill>
                </a:uFill>
                <a:latin typeface="+mj-lt"/>
              </a:rPr>
              <a:t>STRATEGIES</a:t>
            </a:r>
            <a:endParaRPr lang="en-CA" sz="5400" u="sng" dirty="0">
              <a:uFill>
                <a:solidFill>
                  <a:schemeClr val="accent2"/>
                </a:solidFill>
              </a:uFill>
              <a:latin typeface="+mj-lt"/>
            </a:endParaRPr>
          </a:p>
        </p:txBody>
      </p:sp>
      <p:sp>
        <p:nvSpPr>
          <p:cNvPr id="9" name="Rectangle 8"/>
          <p:cNvSpPr/>
          <p:nvPr/>
        </p:nvSpPr>
        <p:spPr>
          <a:xfrm>
            <a:off x="9822523" y="2040096"/>
            <a:ext cx="2055250" cy="2397451"/>
          </a:xfrm>
          <a:prstGeom prst="rect">
            <a:avLst/>
          </a:prstGeom>
        </p:spPr>
        <p:txBody>
          <a:bodyPr wrap="square">
            <a:spAutoFit/>
          </a:bodyPr>
          <a:lstStyle/>
          <a:p>
            <a:pPr marL="285750" marR="0" lvl="0" indent="-285750">
              <a:lnSpc>
                <a:spcPct val="107000"/>
              </a:lnSpc>
              <a:spcBef>
                <a:spcPts val="0"/>
              </a:spcBef>
              <a:spcAft>
                <a:spcPts val="0"/>
              </a:spcAft>
              <a:buClr>
                <a:schemeClr val="accent1"/>
              </a:buClr>
              <a:buFont typeface="Wingdings" panose="05000000000000000000" pitchFamily="2" charset="2"/>
              <a:buChar char="§"/>
            </a:pPr>
            <a:r>
              <a:rPr lang="en-US" sz="2800" dirty="0">
                <a:latin typeface="Tw Cen MT" panose="020B0602020104020603" pitchFamily="34" charset="0"/>
                <a:ea typeface="Malgun Gothic" panose="020B0503020000020004" pitchFamily="34" charset="-127"/>
                <a:cs typeface="Times New Roman" panose="02020603050405020304" pitchFamily="18" charset="0"/>
              </a:rPr>
              <a:t>Teacher awareness</a:t>
            </a:r>
          </a:p>
          <a:p>
            <a:pPr marL="285750" marR="0" lvl="0" indent="-285750">
              <a:lnSpc>
                <a:spcPct val="107000"/>
              </a:lnSpc>
              <a:spcBef>
                <a:spcPts val="0"/>
              </a:spcBef>
              <a:spcAft>
                <a:spcPts val="0"/>
              </a:spcAft>
              <a:buClr>
                <a:schemeClr val="accent1"/>
              </a:buClr>
              <a:buFont typeface="Wingdings" panose="05000000000000000000" pitchFamily="2" charset="2"/>
              <a:buChar char="§"/>
            </a:pPr>
            <a:endParaRPr lang="en-US" sz="2800" dirty="0">
              <a:latin typeface="Tw Cen MT" panose="020B0602020104020603" pitchFamily="34" charset="0"/>
              <a:ea typeface="Malgun Gothic" panose="020B0503020000020004" pitchFamily="34" charset="-127"/>
              <a:cs typeface="Times New Roman" panose="02020603050405020304" pitchFamily="18" charset="0"/>
            </a:endParaRPr>
          </a:p>
          <a:p>
            <a:pPr marL="285750" marR="0" lvl="0" indent="-285750">
              <a:lnSpc>
                <a:spcPct val="107000"/>
              </a:lnSpc>
              <a:spcBef>
                <a:spcPts val="0"/>
              </a:spcBef>
              <a:spcAft>
                <a:spcPts val="800"/>
              </a:spcAft>
              <a:buClr>
                <a:schemeClr val="accent2"/>
              </a:buClr>
              <a:buFont typeface="Wingdings" panose="05000000000000000000" pitchFamily="2" charset="2"/>
              <a:buChar char="§"/>
            </a:pPr>
            <a:r>
              <a:rPr lang="en-US" sz="2800" dirty="0">
                <a:latin typeface="Tw Cen MT" panose="020B0602020104020603" pitchFamily="34" charset="0"/>
                <a:ea typeface="Malgun Gothic" panose="020B0503020000020004" pitchFamily="34" charset="-127"/>
                <a:cs typeface="Times New Roman" panose="02020603050405020304" pitchFamily="18" charset="0"/>
              </a:rPr>
              <a:t>Treatment of text</a:t>
            </a:r>
            <a:endParaRPr lang="en-CA" sz="2800" dirty="0">
              <a:latin typeface="Tw Cen MT" panose="020B0602020104020603" pitchFamily="34" charset="0"/>
              <a:ea typeface="Malgun Gothic" panose="020B0503020000020004" pitchFamily="34" charset="-127"/>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Issues for Women in ESL studies</a:t>
            </a:r>
          </a:p>
        </p:txBody>
      </p:sp>
      <p:sp>
        <p:nvSpPr>
          <p:cNvPr id="7" name="Content Placeholder 6"/>
          <p:cNvSpPr>
            <a:spLocks noGrp="1"/>
          </p:cNvSpPr>
          <p:nvPr>
            <p:ph sz="half" idx="1"/>
          </p:nvPr>
        </p:nvSpPr>
        <p:spPr>
          <a:solidFill>
            <a:schemeClr val="accent1"/>
          </a:solidFill>
        </p:spPr>
        <p:txBody>
          <a:bodyPr>
            <a:normAutofit/>
          </a:bodyPr>
          <a:lstStyle/>
          <a:p>
            <a:r>
              <a:rPr lang="en-US" sz="2800" b="1" dirty="0">
                <a:solidFill>
                  <a:schemeClr val="bg1"/>
                </a:solidFill>
              </a:rPr>
              <a:t>Access to the classroom</a:t>
            </a:r>
          </a:p>
          <a:p>
            <a:endParaRPr lang="en-US" sz="2800" b="1" dirty="0">
              <a:solidFill>
                <a:schemeClr val="bg1"/>
              </a:solidFill>
            </a:endParaRPr>
          </a:p>
          <a:p>
            <a:pPr algn="ctr">
              <a:buClr>
                <a:schemeClr val="bg1"/>
              </a:buClr>
              <a:buFont typeface="Wingdings" panose="05000000000000000000" pitchFamily="2" charset="2"/>
              <a:buChar char="§"/>
            </a:pPr>
            <a:r>
              <a:rPr lang="en-US" dirty="0"/>
              <a:t>Domestic responsibilities</a:t>
            </a:r>
            <a:endParaRPr lang="en-CA" dirty="0"/>
          </a:p>
          <a:p>
            <a:pPr algn="ctr">
              <a:buClr>
                <a:schemeClr val="bg1"/>
              </a:buClr>
              <a:buFont typeface="Wingdings" panose="05000000000000000000" pitchFamily="2" charset="2"/>
              <a:buChar char="§"/>
            </a:pPr>
            <a:r>
              <a:rPr lang="en-US" dirty="0"/>
              <a:t>Transportation and safety</a:t>
            </a:r>
            <a:endParaRPr lang="en-CA" dirty="0"/>
          </a:p>
          <a:p>
            <a:pPr algn="ctr">
              <a:buClr>
                <a:schemeClr val="bg1"/>
              </a:buClr>
              <a:buFont typeface="Wingdings" panose="05000000000000000000" pitchFamily="2" charset="2"/>
              <a:buChar char="§"/>
            </a:pPr>
            <a:r>
              <a:rPr lang="en-US" dirty="0"/>
              <a:t>Employment priority</a:t>
            </a:r>
            <a:endParaRPr lang="en-CA" dirty="0"/>
          </a:p>
          <a:p>
            <a:endParaRPr lang="en-CA" sz="2800" b="1" dirty="0"/>
          </a:p>
        </p:txBody>
      </p:sp>
      <p:sp>
        <p:nvSpPr>
          <p:cNvPr id="8" name="Content Placeholder 7"/>
          <p:cNvSpPr>
            <a:spLocks noGrp="1"/>
          </p:cNvSpPr>
          <p:nvPr>
            <p:ph sz="half" idx="2"/>
          </p:nvPr>
        </p:nvSpPr>
        <p:spPr>
          <a:solidFill>
            <a:schemeClr val="accent1"/>
          </a:solidFill>
        </p:spPr>
        <p:txBody>
          <a:bodyPr>
            <a:normAutofit/>
          </a:bodyPr>
          <a:lstStyle/>
          <a:p>
            <a:r>
              <a:rPr lang="en-US" sz="2800" b="1" dirty="0">
                <a:solidFill>
                  <a:schemeClr val="bg1"/>
                </a:solidFill>
              </a:rPr>
              <a:t>Silencing of Students</a:t>
            </a:r>
          </a:p>
          <a:p>
            <a:pPr algn="ctr"/>
            <a:endParaRPr lang="en-US" sz="2800" b="1" dirty="0">
              <a:solidFill>
                <a:schemeClr val="bg1"/>
              </a:solidFill>
            </a:endParaRPr>
          </a:p>
          <a:p>
            <a:pPr algn="ctr">
              <a:buClr>
                <a:schemeClr val="bg1"/>
              </a:buClr>
              <a:buFont typeface="Wingdings" panose="05000000000000000000" pitchFamily="2" charset="2"/>
              <a:buChar char="§"/>
            </a:pPr>
            <a:r>
              <a:rPr lang="en-US" dirty="0"/>
              <a:t>Inequality in curriculum/textbooks</a:t>
            </a:r>
            <a:endParaRPr lang="en-CA" dirty="0"/>
          </a:p>
          <a:p>
            <a:pPr algn="ctr">
              <a:buClr>
                <a:schemeClr val="bg1"/>
              </a:buClr>
              <a:buFont typeface="Wingdings" panose="05000000000000000000" pitchFamily="2" charset="2"/>
              <a:buChar char="§"/>
            </a:pPr>
            <a:r>
              <a:rPr lang="en-US" dirty="0"/>
              <a:t>Cultural background </a:t>
            </a:r>
            <a:endParaRPr lang="en-CA" dirty="0"/>
          </a:p>
          <a:p>
            <a:pPr algn="ctr">
              <a:buClr>
                <a:schemeClr val="bg1"/>
              </a:buClr>
              <a:buFont typeface="Wingdings" panose="05000000000000000000" pitchFamily="2" charset="2"/>
              <a:buChar char="§"/>
            </a:pPr>
            <a:r>
              <a:rPr lang="en-US" dirty="0"/>
              <a:t>Perception of students</a:t>
            </a:r>
            <a:endParaRPr lang="en-CA" dirty="0"/>
          </a:p>
          <a:p>
            <a:pPr algn="ctr">
              <a:buClr>
                <a:schemeClr val="bg1"/>
              </a:buClr>
              <a:buFont typeface="Wingdings" panose="05000000000000000000" pitchFamily="2" charset="2"/>
              <a:buChar char="§"/>
            </a:pPr>
            <a:r>
              <a:rPr lang="en-US" dirty="0"/>
              <a:t>Power relationship between teachers and students</a:t>
            </a:r>
            <a:endParaRPr lang="en-CA" dirty="0"/>
          </a:p>
          <a:p>
            <a:pPr algn="ctr"/>
            <a:endParaRPr lang="en-CA"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 calcmode="lin" valueType="num">
                                      <p:cBhvr additive="base">
                                        <p:cTn id="6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Better Support Learners</a:t>
            </a:r>
            <a:endParaRPr lang="en-CA" dirty="0"/>
          </a:p>
        </p:txBody>
      </p:sp>
      <p:pic>
        <p:nvPicPr>
          <p:cNvPr id="11" name="Picture 10"/>
          <p:cNvPicPr>
            <a:picLocks noChangeAspect="1"/>
          </p:cNvPicPr>
          <p:nvPr/>
        </p:nvPicPr>
        <p:blipFill rotWithShape="1">
          <a:blip r:embed="rId2"/>
          <a:srcRect l="16933" t="22074" r="18333" b="6667"/>
          <a:stretch>
            <a:fillRect/>
          </a:stretch>
        </p:blipFill>
        <p:spPr>
          <a:xfrm>
            <a:off x="707011" y="1875933"/>
            <a:ext cx="4722828" cy="4647415"/>
          </a:xfrm>
          <a:prstGeom prst="flowChartManualOperation">
            <a:avLst/>
          </a:prstGeom>
        </p:spPr>
      </p:pic>
      <p:sp>
        <p:nvSpPr>
          <p:cNvPr id="13" name="Rectangle 12"/>
          <p:cNvSpPr/>
          <p:nvPr/>
        </p:nvSpPr>
        <p:spPr>
          <a:xfrm>
            <a:off x="5416095" y="2084832"/>
            <a:ext cx="5236194" cy="530273"/>
          </a:xfrm>
          <a:prstGeom prst="rect">
            <a:avLst/>
          </a:prstGeom>
        </p:spPr>
        <p:txBody>
          <a:bodyPr wrap="square">
            <a:spAutoFit/>
          </a:bodyPr>
          <a:lstStyle/>
          <a:p>
            <a:pPr marL="914400" marR="0" lvl="1" indent="-457200">
              <a:lnSpc>
                <a:spcPct val="107000"/>
              </a:lnSpc>
              <a:spcBef>
                <a:spcPts val="0"/>
              </a:spcBef>
              <a:spcAft>
                <a:spcPts val="800"/>
              </a:spcAft>
              <a:buClr>
                <a:schemeClr val="tx2"/>
              </a:buClr>
              <a:buFont typeface="Wingdings" panose="05000000000000000000" pitchFamily="2" charset="2"/>
              <a:buChar char="§"/>
            </a:pPr>
            <a:r>
              <a:rPr lang="en-US" sz="2800" dirty="0">
                <a:latin typeface="Tw Cen MT" panose="020B0602020104020603" pitchFamily="34" charset="0"/>
                <a:ea typeface="Malgun Gothic" panose="020B0503020000020004" pitchFamily="34" charset="-127"/>
                <a:cs typeface="Times New Roman" panose="02020603050405020304" pitchFamily="18" charset="0"/>
              </a:rPr>
              <a:t>provide explicit opportunities</a:t>
            </a:r>
            <a:endParaRPr lang="en-CA" sz="2800" dirty="0">
              <a:effectLst/>
              <a:latin typeface="Tw Cen MT" panose="020B0602020104020603" pitchFamily="34" charset="0"/>
              <a:ea typeface="Malgun Gothic" panose="020B0503020000020004" pitchFamily="34" charset="-127"/>
              <a:cs typeface="Times New Roman" panose="02020603050405020304" pitchFamily="18" charset="0"/>
            </a:endParaRPr>
          </a:p>
        </p:txBody>
      </p:sp>
      <p:sp>
        <p:nvSpPr>
          <p:cNvPr id="16" name="Rectangle 15"/>
          <p:cNvSpPr/>
          <p:nvPr/>
        </p:nvSpPr>
        <p:spPr>
          <a:xfrm>
            <a:off x="5429839" y="2895911"/>
            <a:ext cx="6345520" cy="530273"/>
          </a:xfrm>
          <a:prstGeom prst="rect">
            <a:avLst/>
          </a:prstGeom>
        </p:spPr>
        <p:txBody>
          <a:bodyPr wrap="none">
            <a:spAutoFit/>
          </a:bodyPr>
          <a:lstStyle/>
          <a:p>
            <a:pPr marL="914400" marR="0" lvl="1" indent="-457200">
              <a:lnSpc>
                <a:spcPct val="107000"/>
              </a:lnSpc>
              <a:spcBef>
                <a:spcPts val="0"/>
              </a:spcBef>
              <a:spcAft>
                <a:spcPts val="800"/>
              </a:spcAft>
              <a:buClr>
                <a:schemeClr val="accent2">
                  <a:lumMod val="75000"/>
                </a:schemeClr>
              </a:buClr>
              <a:buFont typeface="Wingdings" panose="05000000000000000000" pitchFamily="2" charset="2"/>
              <a:buChar char="§"/>
            </a:pPr>
            <a:r>
              <a:rPr lang="en-CA" sz="2800" dirty="0">
                <a:latin typeface="Tw Cen MT" panose="020B0602020104020603" pitchFamily="34" charset="0"/>
                <a:ea typeface="Malgun Gothic" panose="020B0503020000020004" pitchFamily="34" charset="-127"/>
                <a:cs typeface="Times New Roman" panose="02020603050405020304" pitchFamily="18" charset="0"/>
              </a:rPr>
              <a:t>understand cultural gender functions </a:t>
            </a:r>
          </a:p>
        </p:txBody>
      </p:sp>
      <p:sp>
        <p:nvSpPr>
          <p:cNvPr id="20" name="TextBox 19"/>
          <p:cNvSpPr txBox="1"/>
          <p:nvPr/>
        </p:nvSpPr>
        <p:spPr>
          <a:xfrm>
            <a:off x="5416095" y="3642156"/>
            <a:ext cx="5897599" cy="1014380"/>
          </a:xfrm>
          <a:prstGeom prst="rect">
            <a:avLst/>
          </a:prstGeom>
          <a:noFill/>
        </p:spPr>
        <p:txBody>
          <a:bodyPr wrap="square" rtlCol="0">
            <a:spAutoFit/>
          </a:bodyPr>
          <a:lstStyle/>
          <a:p>
            <a:pPr marL="914400" marR="0" lvl="1" indent="-457200">
              <a:lnSpc>
                <a:spcPct val="107000"/>
              </a:lnSpc>
              <a:spcBef>
                <a:spcPts val="0"/>
              </a:spcBef>
              <a:spcAft>
                <a:spcPts val="800"/>
              </a:spcAft>
              <a:buClr>
                <a:schemeClr val="accent2"/>
              </a:buClr>
              <a:buFont typeface="Wingdings" panose="05000000000000000000" pitchFamily="2" charset="2"/>
              <a:buChar char="§"/>
            </a:pPr>
            <a:r>
              <a:rPr lang="en-US" sz="2800" dirty="0">
                <a:ea typeface="Malgun Gothic" panose="020B0503020000020004" pitchFamily="34" charset="-127"/>
                <a:cs typeface="Times New Roman" panose="02020603050405020304" pitchFamily="18" charset="0"/>
              </a:rPr>
              <a:t>become conscious of the signals sent by students</a:t>
            </a:r>
            <a:endParaRPr lang="en-CA" sz="2800" dirty="0">
              <a:ea typeface="Malgun Gothic" panose="020B0503020000020004" pitchFamily="34" charset="-127"/>
              <a:cs typeface="Times New Roman" panose="02020603050405020304" pitchFamily="18" charset="0"/>
            </a:endParaRPr>
          </a:p>
        </p:txBody>
      </p:sp>
      <p:sp>
        <p:nvSpPr>
          <p:cNvPr id="21" name="TextBox 20"/>
          <p:cNvSpPr txBox="1"/>
          <p:nvPr/>
        </p:nvSpPr>
        <p:spPr>
          <a:xfrm>
            <a:off x="5429839" y="4872508"/>
            <a:ext cx="5450222" cy="523220"/>
          </a:xfrm>
          <a:prstGeom prst="rect">
            <a:avLst/>
          </a:prstGeom>
          <a:noFill/>
        </p:spPr>
        <p:txBody>
          <a:bodyPr wrap="square" rtlCol="0">
            <a:spAutoFit/>
          </a:bodyPr>
          <a:lstStyle/>
          <a:p>
            <a:pPr marL="914400" lvl="1" indent="-457200">
              <a:buClr>
                <a:schemeClr val="accent1"/>
              </a:buClr>
              <a:buFont typeface="Wingdings" panose="05000000000000000000" pitchFamily="2" charset="2"/>
              <a:buChar char="§"/>
            </a:pPr>
            <a:r>
              <a:rPr lang="en-US" sz="2800" dirty="0"/>
              <a:t>flexible curriculum</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Sign Language As A Language</a:t>
            </a:r>
          </a:p>
        </p:txBody>
      </p:sp>
      <p:pic>
        <p:nvPicPr>
          <p:cNvPr id="4" name="Content Placeholder 3" descr="download.jpg"/>
          <p:cNvPicPr>
            <a:picLocks noGrp="1" noChangeAspect="1"/>
          </p:cNvPicPr>
          <p:nvPr>
            <p:ph idx="1"/>
          </p:nvPr>
        </p:nvPicPr>
        <p:blipFill>
          <a:blip r:embed="rId2"/>
          <a:stretch>
            <a:fillRect/>
          </a:stretch>
        </p:blipFill>
        <p:spPr>
          <a:xfrm>
            <a:off x="1744394" y="1648933"/>
            <a:ext cx="9115865" cy="463028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TotalTime>
  <Words>3334</Words>
  <Application>Microsoft Office PowerPoint</Application>
  <PresentationFormat>Widescreen</PresentationFormat>
  <Paragraphs>148</Paragraphs>
  <Slides>35</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Malgun Gothic</vt:lpstr>
      <vt:lpstr>黑体</vt:lpstr>
      <vt:lpstr>华文仿宋</vt:lpstr>
      <vt:lpstr>Arial</vt:lpstr>
      <vt:lpstr>Arial Black</vt:lpstr>
      <vt:lpstr>Calibri</vt:lpstr>
      <vt:lpstr>Times New Roman</vt:lpstr>
      <vt:lpstr>Tw Cen MT</vt:lpstr>
      <vt:lpstr>Tw Cen MT Condensed</vt:lpstr>
      <vt:lpstr>Wingdings</vt:lpstr>
      <vt:lpstr>Wingdings 3</vt:lpstr>
      <vt:lpstr>Integral</vt:lpstr>
      <vt:lpstr>PowerPoint Presentation</vt:lpstr>
      <vt:lpstr>Gender and ESL</vt:lpstr>
      <vt:lpstr>Representation of Gender in Textbooks </vt:lpstr>
      <vt:lpstr>ESL text books in 1970’s -1980’s</vt:lpstr>
      <vt:lpstr>The 1990’s</vt:lpstr>
      <vt:lpstr>PowerPoint Presentation</vt:lpstr>
      <vt:lpstr>Issues for Women in ESL studies</vt:lpstr>
      <vt:lpstr>How to Better Support Learners</vt:lpstr>
      <vt:lpstr>American Sign Language As A Language</vt:lpstr>
      <vt:lpstr>American sign language is not universal</vt:lpstr>
      <vt:lpstr>American Sign language vs. British sign Language</vt:lpstr>
      <vt:lpstr>Gender Signs IN asl – Boy &amp; girl</vt:lpstr>
      <vt:lpstr>Asl – Mother &amp; father</vt:lpstr>
      <vt:lpstr>Asl - Thank you</vt:lpstr>
      <vt:lpstr>PowerPoint Presentation</vt:lpstr>
      <vt:lpstr>The definition of verbal bullying</vt:lpstr>
      <vt:lpstr>LGBTQ</vt:lpstr>
      <vt:lpstr>PowerPoint Presentation</vt:lpstr>
      <vt:lpstr>video</vt:lpstr>
      <vt:lpstr>Reasons for Adolescent pejorative slang and the naming of others</vt:lpstr>
      <vt:lpstr>Research  Q : “What words do people at school use for slagging someone off? Write down as many words as you can”.</vt:lpstr>
      <vt:lpstr>PowerPoint Presentation</vt:lpstr>
      <vt:lpstr>Finding </vt:lpstr>
      <vt:lpstr>   Sex differences and gendered naming practices  </vt:lpstr>
      <vt:lpstr>Attention</vt:lpstr>
      <vt:lpstr>PowerPoint Presentation</vt:lpstr>
      <vt:lpstr>Discussion</vt:lpstr>
      <vt:lpstr>Hip hop &amp; gender </vt:lpstr>
      <vt:lpstr>Focus questions</vt:lpstr>
      <vt:lpstr>PowerPoint Presentation</vt:lpstr>
      <vt:lpstr>Lupe Fiasco – Bitch bad</vt:lpstr>
      <vt:lpstr>Bad Bitch? </vt:lpstr>
      <vt:lpstr>VOCABULARY </vt:lpstr>
      <vt:lpstr>Research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Duanyu Huang;Kirsten B</dc:creator>
  <cp:lastModifiedBy>Kirsten B</cp:lastModifiedBy>
  <cp:revision>56</cp:revision>
  <dcterms:created xsi:type="dcterms:W3CDTF">2015-05-05T08:02:00Z</dcterms:created>
  <dcterms:modified xsi:type="dcterms:W3CDTF">2016-11-07T14:51:13Z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