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ppt/slideLayouts/slideLayout13.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96" r:id="rId1"/>
  </p:sldMasterIdLst>
  <p:sldIdLst>
    <p:sldId id="256" r:id="rId2"/>
    <p:sldId id="267" r:id="rId3"/>
    <p:sldId id="269" r:id="rId4"/>
    <p:sldId id="270" r:id="rId5"/>
    <p:sldId id="271" r:id="rId6"/>
    <p:sldId id="272" r:id="rId7"/>
    <p:sldId id="273" r:id="rId8"/>
    <p:sldId id="274" r:id="rId9"/>
    <p:sldId id="262" r:id="rId10"/>
    <p:sldId id="263" r:id="rId11"/>
    <p:sldId id="264" r:id="rId12"/>
    <p:sldId id="257" r:id="rId13"/>
    <p:sldId id="258" r:id="rId14"/>
    <p:sldId id="259" r:id="rId15"/>
    <p:sldId id="260" r:id="rId16"/>
    <p:sldId id="275"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2A2A2"/>
    <a:srgbClr val="E5E066"/>
    <a:srgbClr val="C7AF60"/>
    <a:srgbClr val="FFB9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2" d="100"/>
          <a:sy n="82" d="100"/>
        </p:scale>
        <p:origin x="-10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2B3BF40-DCB7-E648-B428-3D4965266BCF}" type="datetimeFigureOut">
              <a:rPr lang="en-US" smtClean="0"/>
              <a:pPr/>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F2D9C-ADB1-0A41-8B05-645DD7D30BAF}"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2B3BF40-DCB7-E648-B428-3D4965266BCF}" type="datetimeFigureOut">
              <a:rPr lang="en-US" smtClean="0"/>
              <a:pPr/>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F2D9C-ADB1-0A41-8B05-645DD7D30BAF}"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2B3BF40-DCB7-E648-B428-3D4965266BCF}" type="datetimeFigureOut">
              <a:rPr lang="en-US" smtClean="0"/>
              <a:pPr/>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F2D9C-ADB1-0A41-8B05-645DD7D30BAF}"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52B3BF40-DCB7-E648-B428-3D4965266BCF}" type="datetimeFigureOut">
              <a:rPr lang="en-US" smtClean="0"/>
              <a:pPr/>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52B3BF40-DCB7-E648-B428-3D4965266BCF}" type="datetimeFigureOut">
              <a:rPr lang="en-US" smtClean="0"/>
              <a:pPr/>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52B3BF40-DCB7-E648-B428-3D4965266BCF}" type="datetimeFigureOut">
              <a:rPr lang="en-US" smtClean="0"/>
              <a:pPr/>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52B3BF40-DCB7-E648-B428-3D4965266BCF}" type="datetimeFigureOut">
              <a:rPr lang="en-US" smtClean="0"/>
              <a:pPr/>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52B3BF40-DCB7-E648-B428-3D4965266BCF}" type="datetimeFigureOut">
              <a:rPr lang="en-US" smtClean="0"/>
              <a:pPr/>
              <a:t>3/14/11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52B3BF40-DCB7-E648-B428-3D4965266BCF}" type="datetimeFigureOut">
              <a:rPr lang="en-US" smtClean="0"/>
              <a:pPr/>
              <a:t>3/14/11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3BF40-DCB7-E648-B428-3D4965266BCF}" type="datetimeFigureOut">
              <a:rPr lang="en-US" smtClean="0"/>
              <a:pPr/>
              <a:t>3/14/11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2B3BF40-DCB7-E648-B428-3D4965266BCF}" type="datetimeFigureOut">
              <a:rPr lang="en-US" smtClean="0"/>
              <a:pPr/>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F2D9C-ADB1-0A41-8B05-645DD7D30B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52B3BF40-DCB7-E648-B428-3D4965266BCF}" type="datetimeFigureOut">
              <a:rPr lang="en-US" smtClean="0"/>
              <a:pPr/>
              <a:t>3/14/11</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6A8F2D9C-ADB1-0A41-8B05-645DD7D30BAF}"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2.pd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6.png"/><Relationship Id="rId5" Type="http://schemas.openxmlformats.org/officeDocument/2006/relationships/image" Target="../media/image17.png"/><Relationship Id="rId7"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15.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Tupjs3-Lr2k"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hyperlink" Target="http://www.youtube.com/watch?v=otL-FKaLRjY"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df"/><Relationship Id="rId3"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EzrznSpf8V4" TargetMode="External"/><Relationship Id="rId3" Type="http://schemas.openxmlformats.org/officeDocument/2006/relationships/hyperlink" Target="http://www.youtube.com/watch?v=-uMU9BCVO5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0.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376560" y="2916755"/>
            <a:ext cx="8906401" cy="1612607"/>
          </a:xfrm>
        </p:spPr>
        <p:txBody>
          <a:bodyPr/>
          <a:lstStyle/>
          <a:p>
            <a:r>
              <a:rPr lang="en-US" dirty="0" smtClean="0">
                <a:solidFill>
                  <a:srgbClr val="FFB955"/>
                </a:solidFill>
                <a:effectLst>
                  <a:glow rad="63500">
                    <a:schemeClr val="accent1">
                      <a:alpha val="75000"/>
                    </a:schemeClr>
                  </a:glow>
                  <a:outerShdw blurRad="50800" dist="38100" dir="2700000" algn="br">
                    <a:srgbClr val="000000">
                      <a:alpha val="43000"/>
                    </a:srgbClr>
                  </a:outerShdw>
                </a:effectLst>
              </a:rPr>
              <a:t>Heterosexism</a:t>
            </a:r>
            <a:r>
              <a:rPr lang="en-US" dirty="0" smtClean="0">
                <a:effectLst>
                  <a:glow rad="63500">
                    <a:schemeClr val="accent1">
                      <a:alpha val="75000"/>
                    </a:schemeClr>
                  </a:glow>
                  <a:outerShdw blurRad="50800" dist="38100" dir="2700000" algn="br">
                    <a:srgbClr val="000000">
                      <a:alpha val="43000"/>
                    </a:srgbClr>
                  </a:outerShdw>
                </a:effectLst>
              </a:rPr>
              <a:t> </a:t>
            </a:r>
            <a:r>
              <a:rPr lang="en-US" sz="2600" dirty="0" smtClean="0">
                <a:effectLst>
                  <a:glow rad="63500">
                    <a:schemeClr val="accent1">
                      <a:alpha val="75000"/>
                    </a:schemeClr>
                  </a:glow>
                  <a:outerShdw blurRad="50800" dist="38100" dir="2700000" algn="br">
                    <a:srgbClr val="000000">
                      <a:alpha val="43000"/>
                    </a:srgbClr>
                  </a:outerShdw>
                </a:effectLst>
              </a:rPr>
              <a:t>and </a:t>
            </a:r>
            <a:r>
              <a:rPr lang="en-US" dirty="0" smtClean="0">
                <a:solidFill>
                  <a:srgbClr val="FFB955"/>
                </a:solidFill>
                <a:effectLst>
                  <a:glow rad="63500">
                    <a:schemeClr val="accent1">
                      <a:alpha val="75000"/>
                    </a:schemeClr>
                  </a:glow>
                  <a:outerShdw blurRad="50800" dist="38100" dir="2700000" algn="br">
                    <a:srgbClr val="000000">
                      <a:alpha val="43000"/>
                    </a:srgbClr>
                  </a:outerShdw>
                </a:effectLst>
              </a:rPr>
              <a:t>Homosexuality</a:t>
            </a:r>
            <a:r>
              <a:rPr lang="en-US" sz="2700" dirty="0" smtClean="0">
                <a:effectLst>
                  <a:glow rad="63500">
                    <a:schemeClr val="accent1">
                      <a:alpha val="75000"/>
                    </a:schemeClr>
                  </a:glow>
                  <a:outerShdw blurRad="50800" dist="38100" dir="2700000" algn="br">
                    <a:srgbClr val="000000">
                      <a:alpha val="43000"/>
                    </a:srgbClr>
                  </a:outerShdw>
                </a:effectLst>
              </a:rPr>
              <a:t> in the Primary Classroom</a:t>
            </a:r>
            <a:endParaRPr lang="en-US" sz="2700" dirty="0">
              <a:effectLst>
                <a:glow rad="63500">
                  <a:schemeClr val="accent1">
                    <a:alpha val="75000"/>
                  </a:schemeClr>
                </a:glow>
                <a:outerShdw blurRad="50800" dist="38100" dir="2700000" algn="br">
                  <a:srgbClr val="000000">
                    <a:alpha val="43000"/>
                  </a:srgbClr>
                </a:outerShdw>
              </a:effectLst>
            </a:endParaRPr>
          </a:p>
        </p:txBody>
      </p:sp>
      <p:sp>
        <p:nvSpPr>
          <p:cNvPr id="3" name="Subtitle 2"/>
          <p:cNvSpPr>
            <a:spLocks noGrp="1"/>
          </p:cNvSpPr>
          <p:nvPr>
            <p:ph type="subTitle" idx="1"/>
          </p:nvPr>
        </p:nvSpPr>
        <p:spPr>
          <a:xfrm rot="21060000">
            <a:off x="3786583" y="4620156"/>
            <a:ext cx="5318635" cy="914400"/>
          </a:xfrm>
        </p:spPr>
        <p:txBody>
          <a:bodyPr/>
          <a:lstStyle/>
          <a:p>
            <a:r>
              <a:rPr lang="en-US" dirty="0" smtClean="0">
                <a:solidFill>
                  <a:srgbClr val="E5E066"/>
                </a:solidFill>
                <a:effectLst>
                  <a:glow rad="63500">
                    <a:schemeClr val="accent1">
                      <a:alpha val="75000"/>
                    </a:schemeClr>
                  </a:glow>
                  <a:outerShdw blurRad="50800" dist="38100" dir="2700000" algn="br">
                    <a:srgbClr val="000000">
                      <a:alpha val="43000"/>
                    </a:srgbClr>
                  </a:outerShdw>
                </a:effectLst>
              </a:rPr>
              <a:t>by Angela, Jessica, Julie and Ruth</a:t>
            </a:r>
            <a:endParaRPr lang="en-US" dirty="0">
              <a:solidFill>
                <a:srgbClr val="E5E066"/>
              </a:solidFill>
              <a:effectLst>
                <a:glow rad="63500">
                  <a:schemeClr val="accent1">
                    <a:alpha val="75000"/>
                  </a:schemeClr>
                </a:glow>
                <a:outerShdw blurRad="50800" dist="38100" dir="2700000" algn="br">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loud 2"/>
          <p:cNvSpPr/>
          <p:nvPr/>
        </p:nvSpPr>
        <p:spPr>
          <a:xfrm>
            <a:off x="228600" y="-152400"/>
            <a:ext cx="5410200" cy="2057400"/>
          </a:xfrm>
          <a:prstGeom prst="cloud">
            <a:avLst/>
          </a:prstGeom>
          <a:solidFill>
            <a:schemeClr val="accent6">
              <a:lumMod val="75000"/>
            </a:schemeClr>
          </a:solidFill>
          <a:ln/>
          <a:effectLst>
            <a:outerShdw blurRad="88900" dist="63500" dir="2580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sp>
      <p:sp>
        <p:nvSpPr>
          <p:cNvPr id="2" name="Rectangle 1"/>
          <p:cNvSpPr/>
          <p:nvPr/>
        </p:nvSpPr>
        <p:spPr>
          <a:xfrm>
            <a:off x="609600" y="304800"/>
            <a:ext cx="5029200" cy="892552"/>
          </a:xfrm>
          <a:prstGeom prst="rect">
            <a:avLst/>
          </a:prstGeom>
        </p:spPr>
        <p:txBody>
          <a:bodyPr wrap="square">
            <a:spAutoFit/>
          </a:bodyPr>
          <a:lstStyle/>
          <a:p>
            <a:pPr algn="ctr"/>
            <a:r>
              <a:rPr lang="en-CA" sz="2600" dirty="0" smtClean="0">
                <a:solidFill>
                  <a:srgbClr val="FFB955"/>
                </a:solidFill>
                <a:effectLst>
                  <a:glow rad="63500">
                    <a:schemeClr val="accent1">
                      <a:alpha val="75000"/>
                    </a:schemeClr>
                  </a:glow>
                  <a:outerShdw blurRad="50800" dist="38100" dir="2700000" algn="br">
                    <a:srgbClr val="000000">
                      <a:alpha val="43000"/>
                    </a:srgbClr>
                  </a:outerShdw>
                </a:effectLst>
              </a:rPr>
              <a:t>Why </a:t>
            </a:r>
            <a:r>
              <a:rPr lang="en-CA" sz="2600" u="sng" dirty="0" smtClean="0">
                <a:solidFill>
                  <a:srgbClr val="FFB955"/>
                </a:solidFill>
                <a:effectLst>
                  <a:glow rad="63500">
                    <a:schemeClr val="accent1">
                      <a:alpha val="75000"/>
                    </a:schemeClr>
                  </a:glow>
                  <a:outerShdw blurRad="50800" dist="38100" dir="2700000" algn="br">
                    <a:srgbClr val="000000">
                      <a:alpha val="43000"/>
                    </a:srgbClr>
                  </a:outerShdw>
                </a:effectLst>
              </a:rPr>
              <a:t>should</a:t>
            </a:r>
            <a:r>
              <a:rPr lang="en-CA" sz="2600" dirty="0" smtClean="0">
                <a:solidFill>
                  <a:srgbClr val="FFB955"/>
                </a:solidFill>
                <a:effectLst>
                  <a:glow rad="63500">
                    <a:schemeClr val="accent1">
                      <a:alpha val="75000"/>
                    </a:schemeClr>
                  </a:glow>
                  <a:outerShdw blurRad="50800" dist="38100" dir="2700000" algn="br">
                    <a:srgbClr val="000000">
                      <a:alpha val="43000"/>
                    </a:srgbClr>
                  </a:outerShdw>
                </a:effectLst>
              </a:rPr>
              <a:t> we teach homosexuality?</a:t>
            </a:r>
          </a:p>
        </p:txBody>
      </p:sp>
      <p:sp>
        <p:nvSpPr>
          <p:cNvPr id="5" name="Content Placeholder 2"/>
          <p:cNvSpPr txBox="1">
            <a:spLocks/>
          </p:cNvSpPr>
          <p:nvPr/>
        </p:nvSpPr>
        <p:spPr>
          <a:xfrm>
            <a:off x="609600" y="3124200"/>
            <a:ext cx="792348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Name calling</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exists</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Cultural message tells students that hate speech directed toward lesbians and gays is allowed</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Oppression against homosexuality is related to and other oppressions</a:t>
            </a:r>
          </a:p>
        </p:txBody>
      </p:sp>
      <p:pic>
        <p:nvPicPr>
          <p:cNvPr id="9" name="Picture 8" descr="j0232431.pict"/>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534024" y="762000"/>
            <a:ext cx="2771775" cy="21280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712788" y="1295400"/>
            <a:ext cx="8431212" cy="1143000"/>
          </a:xfrm>
        </p:spPr>
        <p:txBody>
          <a:bodyPr/>
          <a:lstStyle/>
          <a:p>
            <a:r>
              <a:rPr lang="en-US" sz="4500" dirty="0" smtClean="0">
                <a:solidFill>
                  <a:srgbClr val="FFB955"/>
                </a:solidFill>
                <a:effectLst>
                  <a:glow rad="63500">
                    <a:schemeClr val="accent1">
                      <a:alpha val="75000"/>
                    </a:schemeClr>
                  </a:glow>
                  <a:outerShdw blurRad="50800" dist="38100" dir="2700000" algn="br">
                    <a:srgbClr val="000000">
                      <a:alpha val="43000"/>
                    </a:srgbClr>
                  </a:outerShdw>
                </a:effectLst>
              </a:rPr>
              <a:t>How might children respond?</a:t>
            </a:r>
            <a:endParaRPr lang="en-US" sz="4500"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4" name="Content Placeholder 2"/>
          <p:cNvSpPr txBox="1">
            <a:spLocks/>
          </p:cNvSpPr>
          <p:nvPr/>
        </p:nvSpPr>
        <p:spPr>
          <a:xfrm>
            <a:off x="712788" y="3200400"/>
            <a:ext cx="792348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Children felt that they were</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old enough to learn the truth</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Children identified with the isolation which might be felt if one’s parents were homosexuals</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Children demonstrated that gay and lesbian issues can be integrated in several places in the curriculum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209550"/>
            <a:ext cx="6640513" cy="1447800"/>
          </a:xfrm>
        </p:spPr>
        <p:txBody>
          <a:bodyPr>
            <a:normAutofit/>
            <a:scene3d>
              <a:camera prst="orthographicFront"/>
              <a:lightRig rig="threePt" dir="t"/>
            </a:scene3d>
            <a:sp3d/>
          </a:bodyPr>
          <a:lstStyle/>
          <a:p>
            <a:r>
              <a:rPr lang="en-US" sz="3800" b="1" u="sng" dirty="0" smtClean="0">
                <a:solidFill>
                  <a:srgbClr val="FFB955"/>
                </a:solidFill>
                <a:effectLst>
                  <a:glow rad="63500">
                    <a:schemeClr val="accent1">
                      <a:alpha val="75000"/>
                    </a:schemeClr>
                  </a:glow>
                  <a:outerShdw blurRad="50800" dist="38100" dir="2700000" algn="br">
                    <a:srgbClr val="000000">
                      <a:alpha val="43000"/>
                    </a:srgbClr>
                  </a:outerShdw>
                </a:effectLst>
              </a:rPr>
              <a:t>Teaching Resource</a:t>
            </a:r>
            <a:r>
              <a:rPr lang="en-US" sz="3800" b="1" dirty="0" smtClean="0">
                <a:solidFill>
                  <a:srgbClr val="FFB955"/>
                </a:solidFill>
                <a:effectLst>
                  <a:glow rad="63500">
                    <a:schemeClr val="accent1">
                      <a:alpha val="75000"/>
                    </a:schemeClr>
                  </a:glow>
                  <a:outerShdw blurRad="50800" dist="38100" dir="2700000" algn="br">
                    <a:srgbClr val="000000">
                      <a:alpha val="43000"/>
                    </a:srgbClr>
                  </a:outerShdw>
                </a:effectLst>
              </a:rPr>
              <a:t>: Books</a:t>
            </a:r>
          </a:p>
        </p:txBody>
      </p:sp>
      <p:pic>
        <p:nvPicPr>
          <p:cNvPr id="13315" name="Picture 4"/>
          <p:cNvPicPr>
            <a:picLocks noChangeAspect="1"/>
          </p:cNvPicPr>
          <p:nvPr/>
        </p:nvPicPr>
        <p:blipFill>
          <a:blip r:embed="rId2"/>
          <a:srcRect/>
          <a:stretch>
            <a:fillRect/>
          </a:stretch>
        </p:blipFill>
        <p:spPr bwMode="auto">
          <a:xfrm>
            <a:off x="461963" y="1635125"/>
            <a:ext cx="1711325" cy="1709738"/>
          </a:xfrm>
          <a:prstGeom prst="rect">
            <a:avLst/>
          </a:prstGeom>
          <a:noFill/>
          <a:ln w="9525">
            <a:noFill/>
            <a:miter lim="800000"/>
            <a:headEnd/>
            <a:tailEnd/>
          </a:ln>
          <a:effectLst>
            <a:outerShdw blurRad="50800" dist="38100" dir="2700000">
              <a:srgbClr val="000000">
                <a:alpha val="43000"/>
              </a:srgbClr>
            </a:outerShdw>
          </a:effectLst>
        </p:spPr>
      </p:pic>
      <p:pic>
        <p:nvPicPr>
          <p:cNvPr id="13316" name="Picture 5"/>
          <p:cNvPicPr>
            <a:picLocks noChangeAspect="1"/>
          </p:cNvPicPr>
          <p:nvPr/>
        </p:nvPicPr>
        <p:blipFill>
          <a:blip r:embed="rId3"/>
          <a:srcRect/>
          <a:stretch>
            <a:fillRect/>
          </a:stretch>
        </p:blipFill>
        <p:spPr bwMode="auto">
          <a:xfrm>
            <a:off x="922338" y="3938588"/>
            <a:ext cx="2032000" cy="2032000"/>
          </a:xfrm>
          <a:prstGeom prst="rect">
            <a:avLst/>
          </a:prstGeom>
          <a:noFill/>
          <a:ln w="9525">
            <a:noFill/>
            <a:miter lim="800000"/>
            <a:headEnd/>
            <a:tailEnd/>
          </a:ln>
          <a:effectLst>
            <a:outerShdw blurRad="50800" dist="38100" dir="2700000">
              <a:srgbClr val="000000">
                <a:alpha val="43000"/>
              </a:srgbClr>
            </a:outerShdw>
          </a:effectLst>
        </p:spPr>
      </p:pic>
      <p:pic>
        <p:nvPicPr>
          <p:cNvPr id="13317" name="Picture 6"/>
          <p:cNvPicPr>
            <a:picLocks noChangeAspect="1"/>
          </p:cNvPicPr>
          <p:nvPr/>
        </p:nvPicPr>
        <p:blipFill>
          <a:blip r:embed="rId4"/>
          <a:srcRect/>
          <a:stretch>
            <a:fillRect/>
          </a:stretch>
        </p:blipFill>
        <p:spPr bwMode="auto">
          <a:xfrm>
            <a:off x="4059238" y="4332288"/>
            <a:ext cx="1687512" cy="2211387"/>
          </a:xfrm>
          <a:prstGeom prst="rect">
            <a:avLst/>
          </a:prstGeom>
          <a:noFill/>
          <a:ln w="9525">
            <a:noFill/>
            <a:miter lim="800000"/>
            <a:headEnd/>
            <a:tailEnd/>
          </a:ln>
          <a:effectLst>
            <a:outerShdw blurRad="50800" dist="38100" dir="2700000">
              <a:srgbClr val="000000">
                <a:alpha val="43000"/>
              </a:srgbClr>
            </a:outerShdw>
          </a:effectLst>
        </p:spPr>
      </p:pic>
      <p:pic>
        <p:nvPicPr>
          <p:cNvPr id="13318" name="Picture 7"/>
          <p:cNvPicPr>
            <a:picLocks noChangeAspect="1"/>
          </p:cNvPicPr>
          <p:nvPr/>
        </p:nvPicPr>
        <p:blipFill>
          <a:blip r:embed="rId5"/>
          <a:srcRect/>
          <a:stretch>
            <a:fillRect/>
          </a:stretch>
        </p:blipFill>
        <p:spPr bwMode="auto">
          <a:xfrm>
            <a:off x="2954338" y="1916113"/>
            <a:ext cx="2419350" cy="1941512"/>
          </a:xfrm>
          <a:prstGeom prst="rect">
            <a:avLst/>
          </a:prstGeom>
          <a:noFill/>
          <a:ln w="9525">
            <a:noFill/>
            <a:miter lim="800000"/>
            <a:headEnd/>
            <a:tailEnd/>
          </a:ln>
          <a:effectLst>
            <a:outerShdw blurRad="50800" dist="38100" dir="2700000">
              <a:srgbClr val="000000">
                <a:alpha val="43000"/>
              </a:srgbClr>
            </a:outerShdw>
          </a:effectLst>
        </p:spPr>
      </p:pic>
      <p:pic>
        <p:nvPicPr>
          <p:cNvPr id="13319" name="Picture 8"/>
          <p:cNvPicPr>
            <a:picLocks noChangeAspect="1"/>
          </p:cNvPicPr>
          <p:nvPr/>
        </p:nvPicPr>
        <p:blipFill>
          <a:blip r:embed="rId6"/>
          <a:srcRect/>
          <a:stretch>
            <a:fillRect/>
          </a:stretch>
        </p:blipFill>
        <p:spPr bwMode="auto">
          <a:xfrm>
            <a:off x="6229350" y="1657350"/>
            <a:ext cx="1333500" cy="1687513"/>
          </a:xfrm>
          <a:prstGeom prst="rect">
            <a:avLst/>
          </a:prstGeom>
          <a:noFill/>
          <a:ln w="9525">
            <a:noFill/>
            <a:miter lim="800000"/>
            <a:headEnd/>
            <a:tailEnd/>
          </a:ln>
          <a:effectLst>
            <a:outerShdw blurRad="50800" dist="38100" dir="2700000">
              <a:srgbClr val="000000">
                <a:alpha val="43000"/>
              </a:srgbClr>
            </a:outerShdw>
          </a:effectLst>
        </p:spPr>
      </p:pic>
      <p:pic>
        <p:nvPicPr>
          <p:cNvPr id="13320" name="Picture 9"/>
          <p:cNvPicPr>
            <a:picLocks noChangeAspect="1"/>
          </p:cNvPicPr>
          <p:nvPr/>
        </p:nvPicPr>
        <p:blipFill>
          <a:blip r:embed="rId7"/>
          <a:srcRect/>
          <a:stretch>
            <a:fillRect/>
          </a:stretch>
        </p:blipFill>
        <p:spPr bwMode="auto">
          <a:xfrm>
            <a:off x="6391275" y="3609975"/>
            <a:ext cx="2344738" cy="1827213"/>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31925"/>
            <a:ext cx="6781800" cy="1143000"/>
          </a:xfrm>
        </p:spPr>
        <p:txBody>
          <a:bodyPr rtlCol="0">
            <a:normAutofit/>
          </a:bodyPr>
          <a:lstStyle/>
          <a:p>
            <a:pPr fontAlgn="auto">
              <a:spcAft>
                <a:spcPts val="0"/>
              </a:spcAft>
              <a:defRPr/>
            </a:pPr>
            <a:r>
              <a:rPr lang="en-US" dirty="0" smtClean="0">
                <a:solidFill>
                  <a:srgbClr val="FFB955"/>
                </a:solidFill>
                <a:effectLst>
                  <a:glow rad="63500">
                    <a:schemeClr val="accent1">
                      <a:alpha val="75000"/>
                    </a:schemeClr>
                  </a:glow>
                  <a:outerShdw blurRad="50800" algn="ctr">
                    <a:srgbClr val="000000">
                      <a:alpha val="43000"/>
                    </a:srgbClr>
                  </a:outerShdw>
                </a:effectLst>
                <a:ea typeface="+mj-ea"/>
                <a:cs typeface="+mj-cs"/>
              </a:rPr>
              <a:t>In the Classroom…</a:t>
            </a:r>
            <a:endParaRPr lang="en-US" dirty="0">
              <a:solidFill>
                <a:srgbClr val="FFB955"/>
              </a:solidFill>
              <a:effectLst>
                <a:glow rad="63500">
                  <a:schemeClr val="accent1">
                    <a:alpha val="75000"/>
                  </a:schemeClr>
                </a:glow>
                <a:outerShdw blurRad="50800" algn="ctr">
                  <a:srgbClr val="000000">
                    <a:alpha val="43000"/>
                  </a:srgbClr>
                </a:outerShdw>
              </a:effectLst>
              <a:ea typeface="+mj-ea"/>
              <a:cs typeface="+mj-cs"/>
            </a:endParaRPr>
          </a:p>
        </p:txBody>
      </p:sp>
      <p:sp>
        <p:nvSpPr>
          <p:cNvPr id="14339" name="Content Placeholder 2"/>
          <p:cNvSpPr>
            <a:spLocks noGrp="1"/>
          </p:cNvSpPr>
          <p:nvPr>
            <p:ph idx="1"/>
          </p:nvPr>
        </p:nvSpPr>
        <p:spPr>
          <a:xfrm>
            <a:off x="381001" y="3081337"/>
            <a:ext cx="4191000" cy="3449638"/>
          </a:xfrm>
        </p:spPr>
        <p:txBody>
          <a:bodyPr/>
          <a:lstStyle/>
          <a:p>
            <a:r>
              <a:rPr lang="en-US" dirty="0" smtClean="0">
                <a:effectLst>
                  <a:glow rad="63500">
                    <a:schemeClr val="accent1">
                      <a:alpha val="75000"/>
                    </a:schemeClr>
                  </a:glow>
                  <a:outerShdw blurRad="38100" dist="38100" dir="2700000" algn="tl">
                    <a:srgbClr val="000000">
                      <a:alpha val="43137"/>
                    </a:srgbClr>
                  </a:outerShdw>
                </a:effectLst>
              </a:rPr>
              <a:t>Read </a:t>
            </a:r>
            <a:r>
              <a:rPr lang="en-US" dirty="0" err="1" smtClean="0">
                <a:effectLst>
                  <a:glow rad="63500">
                    <a:schemeClr val="accent1">
                      <a:alpha val="75000"/>
                    </a:schemeClr>
                  </a:glow>
                  <a:outerShdw blurRad="38100" dist="38100" dir="2700000" algn="tl">
                    <a:srgbClr val="000000">
                      <a:alpha val="43137"/>
                    </a:srgbClr>
                  </a:outerShdw>
                </a:effectLst>
              </a:rPr>
              <a:t>Alouds</a:t>
            </a:r>
            <a:endParaRPr lang="en-US" dirty="0" smtClean="0">
              <a:effectLst>
                <a:glow rad="63500">
                  <a:schemeClr val="accent1">
                    <a:alpha val="75000"/>
                  </a:schemeClr>
                </a:glow>
                <a:outerShdw blurRad="38100" dist="38100" dir="2700000" algn="tl">
                  <a:srgbClr val="000000">
                    <a:alpha val="43137"/>
                  </a:srgbClr>
                </a:outerShdw>
              </a:effectLst>
            </a:endParaRPr>
          </a:p>
          <a:p>
            <a:r>
              <a:rPr lang="en-US" dirty="0" smtClean="0">
                <a:effectLst>
                  <a:glow rad="63500">
                    <a:schemeClr val="accent1">
                      <a:alpha val="75000"/>
                    </a:schemeClr>
                  </a:glow>
                  <a:outerShdw blurRad="38100" dist="38100" dir="2700000" algn="tl">
                    <a:srgbClr val="000000">
                      <a:alpha val="43137"/>
                    </a:srgbClr>
                  </a:outerShdw>
                </a:effectLst>
              </a:rPr>
              <a:t>Independent Reading</a:t>
            </a:r>
          </a:p>
          <a:p>
            <a:r>
              <a:rPr lang="en-US" dirty="0" smtClean="0">
                <a:effectLst>
                  <a:glow rad="63500">
                    <a:schemeClr val="accent1">
                      <a:alpha val="75000"/>
                    </a:schemeClr>
                  </a:glow>
                  <a:outerShdw blurRad="38100" dist="38100" dir="2700000" algn="tl">
                    <a:srgbClr val="000000">
                      <a:alpha val="43137"/>
                    </a:srgbClr>
                  </a:outerShdw>
                </a:effectLst>
              </a:rPr>
              <a:t>Discussions</a:t>
            </a:r>
          </a:p>
          <a:p>
            <a:r>
              <a:rPr lang="en-US" dirty="0" smtClean="0">
                <a:effectLst>
                  <a:glow rad="63500">
                    <a:schemeClr val="accent1">
                      <a:alpha val="75000"/>
                    </a:schemeClr>
                  </a:glow>
                  <a:outerShdw blurRad="38100" dist="38100" dir="2700000" algn="tl">
                    <a:srgbClr val="000000">
                      <a:alpha val="43137"/>
                    </a:srgbClr>
                  </a:outerShdw>
                </a:effectLst>
              </a:rPr>
              <a:t>Reader’s Theatre</a:t>
            </a:r>
          </a:p>
        </p:txBody>
      </p:sp>
      <p:pic>
        <p:nvPicPr>
          <p:cNvPr id="14340" name="Picture 3"/>
          <p:cNvPicPr>
            <a:picLocks noChangeAspect="1"/>
          </p:cNvPicPr>
          <p:nvPr/>
        </p:nvPicPr>
        <p:blipFill>
          <a:blip r:embed="rId2"/>
          <a:srcRect/>
          <a:stretch>
            <a:fillRect/>
          </a:stretch>
        </p:blipFill>
        <p:spPr bwMode="auto">
          <a:xfrm>
            <a:off x="4269441" y="2111375"/>
            <a:ext cx="4668184" cy="4419600"/>
          </a:xfrm>
          <a:prstGeom prst="rect">
            <a:avLst/>
          </a:prstGeom>
          <a:noFill/>
          <a:ln w="9525">
            <a:noFill/>
            <a:miter lim="800000"/>
            <a:headEnd/>
            <a:tailEnd/>
          </a:ln>
          <a:effectLst>
            <a:outerShdw blurRad="50800" dist="38100" dir="168000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124825" cy="1447800"/>
          </a:xfrm>
          <a:noFill/>
        </p:spPr>
        <p:txBody>
          <a:bodyPr>
            <a:noAutofit/>
          </a:bodyPr>
          <a:lstStyle/>
          <a:p>
            <a:r>
              <a:rPr lang="en-US" sz="2800" dirty="0" smtClean="0">
                <a:solidFill>
                  <a:srgbClr val="FFB955"/>
                </a:solidFill>
                <a:effectLst>
                  <a:glow rad="63500">
                    <a:schemeClr val="accent1">
                      <a:alpha val="75000"/>
                    </a:schemeClr>
                  </a:glow>
                  <a:outerShdw blurRad="50800" dist="38100" dir="2700000" algn="br">
                    <a:srgbClr val="000000">
                      <a:alpha val="43000"/>
                    </a:srgbClr>
                  </a:outerShdw>
                </a:effectLst>
              </a:rPr>
              <a:t> </a:t>
            </a:r>
            <a:r>
              <a:rPr lang="en-US" sz="3100" u="sng" dirty="0" smtClean="0">
                <a:solidFill>
                  <a:srgbClr val="FFB955"/>
                </a:solidFill>
                <a:effectLst>
                  <a:glow rad="63500">
                    <a:schemeClr val="accent1">
                      <a:alpha val="75000"/>
                    </a:schemeClr>
                  </a:glow>
                  <a:outerShdw blurRad="50800" dist="38100" dir="2700000" algn="br">
                    <a:srgbClr val="000000">
                      <a:alpha val="43000"/>
                    </a:srgbClr>
                  </a:outerShdw>
                </a:effectLst>
              </a:rPr>
              <a:t>Teaching Resource</a:t>
            </a:r>
            <a:r>
              <a:rPr lang="en-US" sz="3100" dirty="0" smtClean="0">
                <a:solidFill>
                  <a:srgbClr val="FFB955"/>
                </a:solidFill>
                <a:effectLst>
                  <a:glow rad="63500">
                    <a:schemeClr val="accent1">
                      <a:alpha val="75000"/>
                    </a:schemeClr>
                  </a:glow>
                  <a:outerShdw blurRad="50800" dist="38100" dir="2700000" algn="br">
                    <a:srgbClr val="000000">
                      <a:alpha val="43000"/>
                    </a:srgbClr>
                  </a:outerShdw>
                </a:effectLst>
              </a:rPr>
              <a:t>: </a:t>
            </a:r>
            <a:r>
              <a:rPr lang="en-US" sz="3000" dirty="0" smtClean="0">
                <a:solidFill>
                  <a:srgbClr val="FFB955"/>
                </a:solidFill>
                <a:effectLst>
                  <a:glow rad="63500">
                    <a:schemeClr val="accent1">
                      <a:alpha val="75000"/>
                    </a:schemeClr>
                  </a:glow>
                  <a:outerShdw blurRad="50800" dist="38100" dir="2700000" algn="br">
                    <a:srgbClr val="000000">
                      <a:alpha val="43000"/>
                    </a:srgbClr>
                  </a:outerShdw>
                </a:effectLst>
              </a:rPr>
              <a:t>Specialized     </a:t>
            </a:r>
            <a:br>
              <a:rPr lang="en-US" sz="3000" dirty="0" smtClean="0">
                <a:solidFill>
                  <a:srgbClr val="FFB955"/>
                </a:solidFill>
                <a:effectLst>
                  <a:glow rad="63500">
                    <a:schemeClr val="accent1">
                      <a:alpha val="75000"/>
                    </a:schemeClr>
                  </a:glow>
                  <a:outerShdw blurRad="50800" dist="38100" dir="2700000" algn="br">
                    <a:srgbClr val="000000">
                      <a:alpha val="43000"/>
                    </a:srgbClr>
                  </a:outerShdw>
                </a:effectLst>
              </a:rPr>
            </a:br>
            <a:r>
              <a:rPr lang="en-US" sz="3000" dirty="0" smtClean="0">
                <a:solidFill>
                  <a:srgbClr val="FFB955"/>
                </a:solidFill>
                <a:effectLst>
                  <a:glow rad="63500">
                    <a:schemeClr val="accent1">
                      <a:alpha val="75000"/>
                    </a:schemeClr>
                  </a:glow>
                  <a:outerShdw blurRad="50800" dist="38100" dir="2700000" algn="br">
                    <a:srgbClr val="000000">
                      <a:alpha val="43000"/>
                    </a:srgbClr>
                  </a:outerShdw>
                </a:effectLst>
              </a:rPr>
              <a:t>      Curriculum Documents</a:t>
            </a:r>
          </a:p>
        </p:txBody>
      </p:sp>
      <p:sp>
        <p:nvSpPr>
          <p:cNvPr id="15363" name="Content Placeholder 2"/>
          <p:cNvSpPr>
            <a:spLocks noGrp="1"/>
          </p:cNvSpPr>
          <p:nvPr>
            <p:ph idx="4294967295"/>
          </p:nvPr>
        </p:nvSpPr>
        <p:spPr>
          <a:xfrm>
            <a:off x="0" y="3124200"/>
            <a:ext cx="4495800" cy="3429000"/>
          </a:xfrm>
        </p:spPr>
        <p:txBody>
          <a:bodyPr/>
          <a:lstStyle/>
          <a:p>
            <a:r>
              <a:rPr lang="en-US" dirty="0" smtClean="0">
                <a:effectLst>
                  <a:glow rad="63500">
                    <a:schemeClr val="accent1">
                      <a:alpha val="75000"/>
                    </a:schemeClr>
                  </a:glow>
                  <a:outerShdw blurRad="38100" dist="38100" dir="2700000" algn="tl">
                    <a:srgbClr val="000000">
                      <a:alpha val="43137"/>
                    </a:srgbClr>
                  </a:outerShdw>
                </a:effectLst>
              </a:rPr>
              <a:t>Definitions</a:t>
            </a:r>
          </a:p>
          <a:p>
            <a:r>
              <a:rPr lang="en-US" dirty="0" smtClean="0">
                <a:effectLst>
                  <a:glow rad="63500">
                    <a:schemeClr val="accent1">
                      <a:alpha val="75000"/>
                    </a:schemeClr>
                  </a:glow>
                  <a:outerShdw blurRad="38100" dist="38100" dir="2700000" algn="tl">
                    <a:srgbClr val="000000">
                      <a:alpha val="43137"/>
                    </a:srgbClr>
                  </a:outerShdw>
                </a:effectLst>
              </a:rPr>
              <a:t>FAQ</a:t>
            </a:r>
          </a:p>
          <a:p>
            <a:r>
              <a:rPr lang="en-US" dirty="0" smtClean="0">
                <a:effectLst>
                  <a:glow rad="63500">
                    <a:schemeClr val="accent1">
                      <a:alpha val="75000"/>
                    </a:schemeClr>
                  </a:glow>
                  <a:outerShdw blurRad="38100" dist="38100" dir="2700000" algn="tl">
                    <a:srgbClr val="000000">
                      <a:alpha val="43137"/>
                    </a:srgbClr>
                  </a:outerShdw>
                </a:effectLst>
              </a:rPr>
              <a:t>How to link it to Ontario curriculum</a:t>
            </a:r>
          </a:p>
          <a:p>
            <a:r>
              <a:rPr lang="en-US" dirty="0" smtClean="0">
                <a:effectLst>
                  <a:glow rad="63500">
                    <a:schemeClr val="accent1">
                      <a:alpha val="75000"/>
                    </a:schemeClr>
                  </a:glow>
                  <a:outerShdw blurRad="38100" dist="38100" dir="2700000" algn="tl">
                    <a:srgbClr val="000000">
                      <a:alpha val="43137"/>
                    </a:srgbClr>
                  </a:outerShdw>
                </a:effectLst>
              </a:rPr>
              <a:t>Lessons divided by theme and grade</a:t>
            </a:r>
          </a:p>
        </p:txBody>
      </p:sp>
      <p:pic>
        <p:nvPicPr>
          <p:cNvPr id="15364" name="Picture 3"/>
          <p:cNvPicPr>
            <a:picLocks noChangeAspect="1"/>
          </p:cNvPicPr>
          <p:nvPr/>
        </p:nvPicPr>
        <p:blipFill>
          <a:blip r:embed="rId2"/>
          <a:srcRect/>
          <a:stretch>
            <a:fillRect/>
          </a:stretch>
        </p:blipFill>
        <p:spPr bwMode="auto">
          <a:xfrm>
            <a:off x="5867400" y="2209800"/>
            <a:ext cx="2867025" cy="4130675"/>
          </a:xfrm>
          <a:prstGeom prst="rect">
            <a:avLst/>
          </a:prstGeom>
          <a:noFill/>
          <a:ln w="9525">
            <a:noFill/>
            <a:miter lim="800000"/>
            <a:headEnd/>
            <a:tailEnd/>
          </a:ln>
          <a:effectLst>
            <a:outerShdw blurRad="50800" dist="38100" dir="24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6800" y="3724275"/>
            <a:ext cx="8077200" cy="2828925"/>
          </a:xfrm>
        </p:spPr>
        <p:txBody>
          <a:bodyPr rtlCol="0">
            <a:normAutofit/>
          </a:bodyPr>
          <a:lstStyle/>
          <a:p>
            <a:pPr fontAlgn="auto">
              <a:spcAft>
                <a:spcPts val="0"/>
              </a:spcAft>
              <a:buFont typeface="Arial"/>
              <a:buChar char="•"/>
              <a:defRPr/>
            </a:pPr>
            <a:r>
              <a:rPr lang="en-US" dirty="0" smtClean="0">
                <a:effectLst>
                  <a:glow rad="63500">
                    <a:schemeClr val="accent1">
                      <a:alpha val="75000"/>
                    </a:schemeClr>
                  </a:glow>
                  <a:outerShdw blurRad="38100" dist="38100" dir="2700000" algn="tl">
                    <a:srgbClr val="000000">
                      <a:alpha val="43137"/>
                    </a:srgbClr>
                  </a:outerShdw>
                </a:effectLst>
                <a:ea typeface="+mn-ea"/>
                <a:cs typeface="+mn-cs"/>
              </a:rPr>
              <a:t>A style of theatre in which participants sit/stand together and read through a script, using expressive voices to tell a story. </a:t>
            </a:r>
          </a:p>
          <a:p>
            <a:pPr fontAlgn="auto">
              <a:spcAft>
                <a:spcPts val="0"/>
              </a:spcAft>
              <a:buNone/>
              <a:defRPr/>
            </a:pPr>
            <a:endParaRPr lang="en-US" dirty="0" smtClean="0">
              <a:effectLst>
                <a:glow rad="63500">
                  <a:schemeClr val="accent1">
                    <a:alpha val="75000"/>
                  </a:schemeClr>
                </a:glow>
                <a:outerShdw blurRad="38100" dist="38100" dir="2700000" algn="tl">
                  <a:srgbClr val="000000">
                    <a:alpha val="43137"/>
                  </a:srgbClr>
                </a:outerShdw>
              </a:effectLst>
              <a:ea typeface="+mn-ea"/>
              <a:cs typeface="+mn-cs"/>
            </a:endParaRPr>
          </a:p>
          <a:p>
            <a:pPr fontAlgn="auto">
              <a:spcAft>
                <a:spcPts val="0"/>
              </a:spcAft>
              <a:buFont typeface="Arial"/>
              <a:buChar char="•"/>
              <a:defRPr/>
            </a:pPr>
            <a:r>
              <a:rPr lang="en-US" dirty="0" smtClean="0">
                <a:effectLst>
                  <a:glow rad="63500">
                    <a:schemeClr val="accent1">
                      <a:alpha val="75000"/>
                    </a:schemeClr>
                  </a:glow>
                  <a:outerShdw blurRad="38100" dist="38100" dir="2700000" algn="tl">
                    <a:srgbClr val="000000">
                      <a:alpha val="43137"/>
                    </a:srgbClr>
                  </a:outerShdw>
                </a:effectLst>
                <a:ea typeface="+mn-ea"/>
                <a:cs typeface="+mn-cs"/>
              </a:rPr>
              <a:t>Can be used in the classroom to introduce and teach children about same sex families, homosexuality, etc.</a:t>
            </a:r>
          </a:p>
        </p:txBody>
      </p:sp>
      <p:pic>
        <p:nvPicPr>
          <p:cNvPr id="16387" name="Picture 3"/>
          <p:cNvPicPr>
            <a:picLocks noChangeAspect="1"/>
          </p:cNvPicPr>
          <p:nvPr/>
        </p:nvPicPr>
        <p:blipFill>
          <a:blip r:embed="rId2"/>
          <a:srcRect/>
          <a:stretch>
            <a:fillRect/>
          </a:stretch>
        </p:blipFill>
        <p:spPr bwMode="auto">
          <a:xfrm>
            <a:off x="2082800" y="0"/>
            <a:ext cx="4738688" cy="3481388"/>
          </a:xfrm>
          <a:prstGeom prst="rect">
            <a:avLst/>
          </a:prstGeom>
          <a:noFill/>
          <a:ln w="9525">
            <a:noFill/>
            <a:miter lim="800000"/>
            <a:headEnd/>
            <a:tailEnd/>
          </a:ln>
          <a:effectLst>
            <a:outerShdw blurRad="50800" dist="38100" dir="234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524000" y="1828800"/>
            <a:ext cx="6629400" cy="646331"/>
          </a:xfrm>
          <a:prstGeom prst="rect">
            <a:avLst/>
          </a:prstGeom>
        </p:spPr>
        <p:txBody>
          <a:bodyPr wrap="square">
            <a:spAutoFit/>
          </a:bodyPr>
          <a:lstStyle/>
          <a:p>
            <a:r>
              <a:rPr lang="en-US" dirty="0" smtClean="0">
                <a:hlinkClick r:id="rId2"/>
              </a:rPr>
              <a:t>http://www.youtube.com/watch?v=Tupjs3-</a:t>
            </a:r>
            <a:r>
              <a:rPr lang="en-US" dirty="0" smtClean="0">
                <a:hlinkClick r:id="rId2"/>
              </a:rPr>
              <a:t>Lr2k</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B955"/>
                </a:solidFill>
                <a:effectLst>
                  <a:glow rad="63500">
                    <a:schemeClr val="accent1">
                      <a:alpha val="75000"/>
                    </a:schemeClr>
                  </a:glow>
                  <a:outerShdw blurRad="50800" dist="38100" dir="2700000" algn="br">
                    <a:srgbClr val="000000">
                      <a:alpha val="43000"/>
                    </a:srgbClr>
                  </a:outerShdw>
                </a:effectLst>
              </a:rPr>
              <a:t>References</a:t>
            </a:r>
            <a:endParaRPr lang="en-US"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5" name="Content Placeholder 4"/>
          <p:cNvSpPr>
            <a:spLocks noGrp="1"/>
          </p:cNvSpPr>
          <p:nvPr>
            <p:ph idx="1"/>
          </p:nvPr>
        </p:nvSpPr>
        <p:spPr/>
        <p:txBody>
          <a:bodyPr>
            <a:normAutofit fontScale="85000" lnSpcReduction="10000"/>
          </a:bodyPr>
          <a:lstStyle/>
          <a:p>
            <a:r>
              <a:rPr lang="en-CA" dirty="0" err="1" smtClean="0"/>
              <a:t>Bickmore</a:t>
            </a:r>
            <a:r>
              <a:rPr lang="en-CA" dirty="0" smtClean="0"/>
              <a:t>, K. (1999) </a:t>
            </a:r>
            <a:r>
              <a:rPr lang="en-CA" i="1" dirty="0" smtClean="0"/>
              <a:t>Why Discuss Sexuality in the Elementary School? </a:t>
            </a:r>
            <a:r>
              <a:rPr lang="en-US" dirty="0" smtClean="0"/>
              <a:t>Teaching Queerly: Affirming Diversity in Elementary Schools. 1-15. </a:t>
            </a:r>
            <a:endParaRPr lang="en-CA" dirty="0" smtClean="0"/>
          </a:p>
          <a:p>
            <a:r>
              <a:rPr lang="en-CA" dirty="0" err="1" smtClean="0"/>
              <a:t>Schall</a:t>
            </a:r>
            <a:r>
              <a:rPr lang="en-CA" dirty="0" smtClean="0"/>
              <a:t>, J. and Kauffman, G. (2003) Exploring literature with gay and lesbian characters in the elementary school. </a:t>
            </a:r>
            <a:r>
              <a:rPr lang="en-CA" i="1" dirty="0" smtClean="0"/>
              <a:t>Journal of Children’s Literature.</a:t>
            </a:r>
            <a:r>
              <a:rPr lang="en-CA" dirty="0" smtClean="0"/>
              <a:t> 29(1)</a:t>
            </a:r>
          </a:p>
          <a:p>
            <a:r>
              <a:rPr lang="en-CA" dirty="0" smtClean="0"/>
              <a:t>Swartz, P. C. (2003) Bridging Multicultural Education: Bringing sexual orientation into children’s and young adult’s literature classroom. </a:t>
            </a:r>
            <a:r>
              <a:rPr lang="en-CA" i="1" dirty="0" smtClean="0"/>
              <a:t>Radical Teacher. </a:t>
            </a:r>
            <a:r>
              <a:rPr lang="en-CA" dirty="0" smtClean="0"/>
              <a:t>66</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noAutofit/>
          </a:bodyPr>
          <a:lstStyle/>
          <a:p>
            <a:r>
              <a:rPr lang="en-CA" sz="3800" dirty="0" smtClean="0">
                <a:solidFill>
                  <a:srgbClr val="FFB955"/>
                </a:solidFill>
                <a:effectLst>
                  <a:glow rad="63500">
                    <a:schemeClr val="accent1">
                      <a:alpha val="75000"/>
                    </a:schemeClr>
                  </a:glow>
                  <a:outerShdw blurRad="50800" dist="38100" dir="2700000" algn="br">
                    <a:srgbClr val="000000">
                      <a:alpha val="43000"/>
                    </a:srgbClr>
                  </a:outerShdw>
                </a:effectLst>
              </a:rPr>
              <a:t>Current Sex Education </a:t>
            </a:r>
            <a:br>
              <a:rPr lang="en-CA" sz="3800" dirty="0" smtClean="0">
                <a:solidFill>
                  <a:srgbClr val="FFB955"/>
                </a:solidFill>
                <a:effectLst>
                  <a:glow rad="63500">
                    <a:schemeClr val="accent1">
                      <a:alpha val="75000"/>
                    </a:schemeClr>
                  </a:glow>
                  <a:outerShdw blurRad="50800" dist="38100" dir="2700000" algn="br">
                    <a:srgbClr val="000000">
                      <a:alpha val="43000"/>
                    </a:srgbClr>
                  </a:outerShdw>
                </a:effectLst>
              </a:rPr>
            </a:br>
            <a:r>
              <a:rPr lang="en-CA" sz="3800" dirty="0" smtClean="0">
                <a:solidFill>
                  <a:srgbClr val="FFB955"/>
                </a:solidFill>
                <a:effectLst>
                  <a:glow rad="63500">
                    <a:schemeClr val="accent1">
                      <a:alpha val="75000"/>
                    </a:schemeClr>
                  </a:glow>
                  <a:outerShdw blurRad="50800" dist="38100" dir="2700000" algn="br">
                    <a:srgbClr val="000000">
                      <a:alpha val="43000"/>
                    </a:srgbClr>
                  </a:outerShdw>
                </a:effectLst>
              </a:rPr>
              <a:t>in Ontario</a:t>
            </a:r>
            <a:endParaRPr lang="en-CA" sz="3800" dirty="0">
              <a:solidFill>
                <a:srgbClr val="FFB955"/>
              </a:solidFill>
              <a:effectLst>
                <a:glow rad="63500">
                  <a:schemeClr val="accent1">
                    <a:alpha val="75000"/>
                  </a:schemeClr>
                </a:glow>
                <a:outerShdw blurRad="50800" dist="38100" dir="2700000" algn="br">
                  <a:srgbClr val="000000">
                    <a:alpha val="43000"/>
                  </a:srgbClr>
                </a:outerShdw>
              </a:effectLst>
            </a:endParaRPr>
          </a:p>
        </p:txBody>
      </p:sp>
      <p:pic>
        <p:nvPicPr>
          <p:cNvPr id="4" name="Picture 2" descr="http://www.examiner.com/images/blog/EXID17320/images/HPE.jpg"/>
          <p:cNvPicPr>
            <a:picLocks noChangeAspect="1" noChangeArrowheads="1"/>
          </p:cNvPicPr>
          <p:nvPr/>
        </p:nvPicPr>
        <p:blipFill>
          <a:blip r:embed="rId2" cstate="print"/>
          <a:srcRect/>
          <a:stretch>
            <a:fillRect/>
          </a:stretch>
        </p:blipFill>
        <p:spPr bwMode="auto">
          <a:xfrm>
            <a:off x="6705600" y="457200"/>
            <a:ext cx="1970856" cy="2564233"/>
          </a:xfrm>
          <a:prstGeom prst="rect">
            <a:avLst/>
          </a:prstGeom>
          <a:noFill/>
          <a:effectLst>
            <a:outerShdw blurRad="50800" dist="38100" dir="2700000" algn="tl" rotWithShape="0">
              <a:srgbClr val="000000">
                <a:alpha val="43000"/>
              </a:srgbClr>
            </a:outerShdw>
          </a:effectLst>
        </p:spPr>
      </p:pic>
      <p:sp>
        <p:nvSpPr>
          <p:cNvPr id="6" name="Content Placeholder 2"/>
          <p:cNvSpPr txBox="1">
            <a:spLocks/>
          </p:cNvSpPr>
          <p:nvPr/>
        </p:nvSpPr>
        <p:spPr>
          <a:xfrm>
            <a:off x="712788" y="3021432"/>
            <a:ext cx="7923480" cy="3607967"/>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Created in 1998 and has not been updated since</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Students may be removed from class the day the material is covered</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New Curriculum developed after more than a year of consultations</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Revised  curriculum available January 2010, expected implementation Fall 2010</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Grade 3: gender</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identity and sexual orientation</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62400" y="381000"/>
            <a:ext cx="5181600" cy="1447800"/>
          </a:xfrm>
        </p:spPr>
        <p:txBody>
          <a:bodyPr/>
          <a:lstStyle/>
          <a:p>
            <a:r>
              <a:rPr lang="en-CA" dirty="0" smtClean="0">
                <a:solidFill>
                  <a:srgbClr val="FFB955"/>
                </a:solidFill>
                <a:effectLst>
                  <a:glow rad="63500">
                    <a:schemeClr val="accent1">
                      <a:alpha val="75000"/>
                    </a:schemeClr>
                  </a:glow>
                  <a:outerShdw blurRad="50800" dist="38100" dir="2700000" algn="br">
                    <a:srgbClr val="000000">
                      <a:alpha val="43000"/>
                    </a:srgbClr>
                  </a:outerShdw>
                </a:effectLst>
              </a:rPr>
              <a:t>The Controversy</a:t>
            </a:r>
            <a:endParaRPr lang="en-CA"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4" name="Content Placeholder 2"/>
          <p:cNvSpPr txBox="1">
            <a:spLocks/>
          </p:cNvSpPr>
          <p:nvPr/>
        </p:nvSpPr>
        <p:spPr>
          <a:xfrm>
            <a:off x="533400" y="1828800"/>
            <a:ext cx="7923480" cy="4446167"/>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April 2010</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Religious and conservative groups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Evangelist Charles </a:t>
            </a:r>
            <a:r>
              <a:rPr kumimoji="0" lang="en-US" sz="2400" b="0" i="0" u="none" strike="noStrike" kern="1200" cap="none" spc="0" normalizeH="0" baseline="0" noProof="0" dirty="0" err="1"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McVety</a:t>
            </a: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&amp; the Ontario Christian</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coalition</a:t>
            </a:r>
          </a:p>
          <a:p>
            <a:pPr marL="342900" marR="0" lvl="0" indent="-342900" algn="l" defTabSz="914400" rtl="0" eaLnBrk="1" fontAlgn="auto" latinLnBrk="0" hangingPunct="1">
              <a:lnSpc>
                <a:spcPct val="100000"/>
              </a:lnSpc>
              <a:spcBef>
                <a:spcPts val="0"/>
              </a:spcBef>
              <a:spcAft>
                <a:spcPts val="2000"/>
              </a:spcAft>
              <a:buClrTx/>
              <a:buSzTx/>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“I can’t imagine a child now has to question their gender, question their identity. I think there’s enough confusion among our children in the world, for them now having to question themselves. This is where I would draw the line.” </a:t>
            </a:r>
            <a:endPar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baseline="0" dirty="0" smtClean="0">
                <a:solidFill>
                  <a:schemeClr val="bg1"/>
                </a:solidFill>
                <a:effectLst>
                  <a:glow rad="63500">
                    <a:schemeClr val="accent1">
                      <a:alpha val="75000"/>
                    </a:schemeClr>
                  </a:glow>
                  <a:outerShdw blurRad="38100" dist="38100" dir="2700000" algn="tl">
                    <a:srgbClr val="000000">
                      <a:alpha val="43137"/>
                    </a:srgbClr>
                  </a:outerShdw>
                </a:effectLst>
              </a:rPr>
              <a:t>Muslim</a:t>
            </a: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community reaction</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Protest:</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May 10</a:t>
            </a:r>
            <a:r>
              <a:rPr kumimoji="0" lang="en-US" sz="2400" b="0" i="0" u="none" strike="noStrike" kern="1200" cap="none" spc="0" normalizeH="0" baseline="3000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th</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2010</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B955"/>
                </a:solidFill>
                <a:effectLst>
                  <a:glow rad="63500">
                    <a:schemeClr val="accent1">
                      <a:alpha val="75000"/>
                    </a:schemeClr>
                  </a:glow>
                  <a:outerShdw blurRad="50800" dist="38100" dir="2700000" algn="br">
                    <a:srgbClr val="000000">
                      <a:alpha val="43000"/>
                    </a:srgbClr>
                  </a:outerShdw>
                </a:effectLst>
              </a:rPr>
              <a:t>Dalton’s Defence</a:t>
            </a:r>
            <a:endParaRPr lang="en-CA" dirty="0">
              <a:solidFill>
                <a:srgbClr val="FFB955"/>
              </a:solidFill>
              <a:effectLst>
                <a:glow rad="63500">
                  <a:schemeClr val="accent1">
                    <a:alpha val="75000"/>
                  </a:schemeClr>
                </a:glow>
                <a:outerShdw blurRad="50800" dist="38100" dir="2700000" algn="br">
                  <a:srgbClr val="000000">
                    <a:alpha val="43000"/>
                  </a:srgbClr>
                </a:outerShdw>
              </a:effectLst>
            </a:endParaRPr>
          </a:p>
        </p:txBody>
      </p:sp>
      <p:pic>
        <p:nvPicPr>
          <p:cNvPr id="4" name="Picture 2" descr="Ontario Premier Dalton McGuinty discusses the HST break for renters during a press conference, Monday, April 12, 2010."/>
          <p:cNvPicPr>
            <a:picLocks noChangeAspect="1" noChangeArrowheads="1"/>
          </p:cNvPicPr>
          <p:nvPr/>
        </p:nvPicPr>
        <p:blipFill>
          <a:blip r:embed="rId2" cstate="print"/>
          <a:srcRect/>
          <a:stretch>
            <a:fillRect/>
          </a:stretch>
        </p:blipFill>
        <p:spPr bwMode="auto">
          <a:xfrm>
            <a:off x="5806480" y="914400"/>
            <a:ext cx="2880320" cy="2160240"/>
          </a:xfrm>
          <a:prstGeom prst="rect">
            <a:avLst/>
          </a:prstGeom>
          <a:noFill/>
          <a:effectLst>
            <a:outerShdw blurRad="50800" dist="38100" dir="2700000" algn="tl" rotWithShape="0">
              <a:srgbClr val="000000">
                <a:alpha val="43000"/>
              </a:srgbClr>
            </a:outerShdw>
          </a:effectLst>
        </p:spPr>
      </p:pic>
      <p:sp>
        <p:nvSpPr>
          <p:cNvPr id="5" name="Content Placeholder 2"/>
          <p:cNvSpPr txBox="1">
            <a:spLocks/>
          </p:cNvSpPr>
          <p:nvPr/>
        </p:nvSpPr>
        <p:spPr>
          <a:xfrm>
            <a:off x="712788" y="3581400"/>
            <a:ext cx="7923480" cy="2792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“We can provide (this information) in a format and in a venue where we can have some control or they can get it on their own and be informed by potentially uninformed sources like their friends at school or the Internet.” </a:t>
            </a:r>
            <a:endPar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FFB955"/>
                </a:solidFill>
                <a:effectLst>
                  <a:glow rad="63500">
                    <a:schemeClr val="accent1">
                      <a:alpha val="75000"/>
                    </a:schemeClr>
                  </a:glow>
                  <a:outerShdw blurRad="50800" dist="38100" dir="2700000" algn="br">
                    <a:srgbClr val="000000">
                      <a:alpha val="43000"/>
                    </a:srgbClr>
                  </a:outerShdw>
                </a:effectLst>
              </a:rPr>
              <a:t>“Rethinking” the Curriculum</a:t>
            </a:r>
            <a:endParaRPr lang="en-CA"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4" name="Content Placeholder 2"/>
          <p:cNvSpPr txBox="1">
            <a:spLocks/>
          </p:cNvSpPr>
          <p:nvPr/>
        </p:nvSpPr>
        <p:spPr>
          <a:xfrm>
            <a:off x="712788" y="3124200"/>
            <a:ext cx="7923480" cy="3429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April 22,</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2010: Ontario Government declares new curriculum will be pulled</a:t>
            </a:r>
            <a:endParaRPr lang="en-US" sz="2400" baseline="0" dirty="0" smtClean="0">
              <a:solidFill>
                <a:schemeClr val="bg1"/>
              </a:solidFill>
              <a:effectLst>
                <a:glow rad="63500">
                  <a:schemeClr val="accent1">
                    <a:alpha val="75000"/>
                  </a:schemeClr>
                </a:glow>
                <a:outerShdw blurRad="38100" dist="38100" dir="2700000" algn="tl">
                  <a:srgbClr val="000000">
                    <a:alpha val="43137"/>
                  </a:srgbClr>
                </a:outerShdw>
              </a:effectLst>
            </a:endParaRPr>
          </a:p>
          <a:p>
            <a:pPr marL="342900" marR="0" lvl="0" indent="-342900" algn="l" defTabSz="914400" rtl="0" eaLnBrk="1" fontAlgn="auto" latinLnBrk="0" hangingPunct="1">
              <a:lnSpc>
                <a:spcPct val="100000"/>
              </a:lnSpc>
              <a:spcBef>
                <a:spcPts val="0"/>
              </a:spcBef>
              <a:spcAft>
                <a:spcPts val="2000"/>
              </a:spcAft>
              <a:buClrTx/>
              <a:buSzTx/>
              <a:tabLst/>
              <a:defRPr/>
            </a:pPr>
            <a:r>
              <a:rPr kumimoji="0" lang="en-US" sz="2400" b="0" i="0" u="none" strike="noStrike" kern="1200" cap="none" spc="0" normalizeH="0" noProof="0" dirty="0" err="1"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McGinty</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“It’s obvious from listening to parents over the past two days that the curriculum needs a ‘serious rethink’. There’s no need to rush into setting up a new sex-</a:t>
            </a:r>
            <a:r>
              <a:rPr kumimoji="0" lang="en-US" sz="2400" b="0" i="0" u="none" strike="noStrike" kern="1200" cap="none" spc="0" normalizeH="0" noProof="0" dirty="0" err="1"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ed</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curriculum. We’ll take our time to get it right.”</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0600"/>
            <a:ext cx="4953000" cy="1447800"/>
          </a:xfrm>
        </p:spPr>
        <p:txBody>
          <a:bodyPr/>
          <a:lstStyle/>
          <a:p>
            <a:r>
              <a:rPr lang="en-CA" sz="2900" dirty="0" smtClean="0">
                <a:solidFill>
                  <a:srgbClr val="FFB955"/>
                </a:solidFill>
                <a:effectLst>
                  <a:glow rad="63500">
                    <a:schemeClr val="accent1">
                      <a:alpha val="75000"/>
                    </a:schemeClr>
                  </a:glow>
                  <a:outerShdw blurRad="50800" dist="38100" dir="2700000" algn="br">
                    <a:srgbClr val="000000">
                      <a:alpha val="43000"/>
                    </a:srgbClr>
                  </a:outerShdw>
                </a:effectLst>
              </a:rPr>
              <a:t>Reaction to the “rethink”</a:t>
            </a:r>
            <a:r>
              <a:rPr lang="en-US" sz="2900" dirty="0" smtClean="0">
                <a:solidFill>
                  <a:srgbClr val="FFB955"/>
                </a:solidFill>
                <a:effectLst>
                  <a:glow rad="63500">
                    <a:schemeClr val="accent1">
                      <a:alpha val="75000"/>
                    </a:schemeClr>
                  </a:glow>
                  <a:outerShdw blurRad="50800" dist="38100" dir="2700000" algn="br">
                    <a:srgbClr val="000000">
                      <a:alpha val="43000"/>
                    </a:srgbClr>
                  </a:outerShdw>
                </a:effectLst>
              </a:rPr>
              <a:t>…</a:t>
            </a:r>
            <a:endParaRPr lang="en-CA" sz="2900" dirty="0">
              <a:solidFill>
                <a:srgbClr val="FFB955"/>
              </a:solidFill>
              <a:effectLst>
                <a:glow rad="63500">
                  <a:schemeClr val="accent1">
                    <a:alpha val="75000"/>
                  </a:schemeClr>
                </a:glow>
                <a:outerShdw blurRad="50800" dist="38100" dir="2700000" algn="br">
                  <a:srgbClr val="000000">
                    <a:alpha val="43000"/>
                  </a:srgbClr>
                </a:outerShdw>
              </a:effectLst>
            </a:endParaRPr>
          </a:p>
        </p:txBody>
      </p:sp>
      <p:pic>
        <p:nvPicPr>
          <p:cNvPr id="1026" name="Picture 2" descr="http://www.mayorjoe.ca/wp-content/uploads/2010/10/toronto_star_logo.jpg"/>
          <p:cNvPicPr>
            <a:picLocks noChangeAspect="1" noChangeArrowheads="1"/>
          </p:cNvPicPr>
          <p:nvPr/>
        </p:nvPicPr>
        <p:blipFill>
          <a:blip r:embed="rId2" cstate="print"/>
          <a:srcRect/>
          <a:stretch>
            <a:fillRect/>
          </a:stretch>
        </p:blipFill>
        <p:spPr bwMode="auto">
          <a:xfrm>
            <a:off x="6096000" y="990600"/>
            <a:ext cx="2632677" cy="1268760"/>
          </a:xfrm>
          <a:prstGeom prst="rect">
            <a:avLst/>
          </a:prstGeom>
          <a:noFill/>
          <a:effectLst>
            <a:outerShdw blurRad="50800" dist="38100" dir="2700000" algn="tl" rotWithShape="0">
              <a:srgbClr val="000000">
                <a:alpha val="43000"/>
              </a:srgbClr>
            </a:outerShdw>
          </a:effectLst>
        </p:spPr>
      </p:pic>
      <p:sp>
        <p:nvSpPr>
          <p:cNvPr id="5" name="Content Placeholder 2"/>
          <p:cNvSpPr txBox="1">
            <a:spLocks/>
          </p:cNvSpPr>
          <p:nvPr/>
        </p:nvSpPr>
        <p:spPr>
          <a:xfrm>
            <a:off x="500397" y="2438400"/>
            <a:ext cx="8228280" cy="4419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ts val="0"/>
              </a:spcBef>
              <a:spcAft>
                <a:spcPts val="2000"/>
              </a:spcAft>
              <a:buClrTx/>
              <a:buSzTx/>
              <a:tabLst/>
              <a:defRPr/>
            </a:pP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a:t>
            </a:r>
          </a:p>
          <a:p>
            <a:pPr marL="342900" marR="0" lvl="0" indent="-342900" algn="l" defTabSz="914400" rtl="0" eaLnBrk="1" fontAlgn="auto" latinLnBrk="0" hangingPunct="1">
              <a:lnSpc>
                <a:spcPct val="100000"/>
              </a:lnSpc>
              <a:spcBef>
                <a:spcPts val="0"/>
              </a:spcBef>
              <a:spcAft>
                <a:spcPts val="2000"/>
              </a:spcAft>
              <a:buClrTx/>
              <a:buSzTx/>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a:t>
            </a:r>
            <a:r>
              <a:rPr kumimoji="0" lang="en-US" sz="2400" b="0" i="0" u="none" strike="noStrike" kern="1200" cap="none" spc="0" normalizeH="0" noProof="0" dirty="0" err="1"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McGinty</a:t>
            </a: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has his government turned their backs on research, evidence, common sense and the critical educational needs of Ontario’s kids when they decided to ‘rethink’ the new curriculum. They allowed ideology to bully knowledge and genuine, realistic caring for children who have never been more in need of the kind of education the new health and physical education curriculum offers on so many critical fronts.” – John </a:t>
            </a:r>
            <a:r>
              <a:rPr lang="en-US" sz="2400" dirty="0" err="1" smtClean="0">
                <a:solidFill>
                  <a:schemeClr val="bg1"/>
                </a:solidFill>
                <a:effectLst>
                  <a:glow rad="63500">
                    <a:schemeClr val="accent1">
                      <a:alpha val="75000"/>
                    </a:schemeClr>
                  </a:glow>
                  <a:outerShdw blurRad="38100" dist="38100" dir="2700000" algn="tl">
                    <a:srgbClr val="000000">
                      <a:alpha val="43137"/>
                    </a:srgbClr>
                  </a:outerShdw>
                </a:effectLst>
              </a:rPr>
              <a:t>Corlett</a:t>
            </a: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Toronto Star, April 27</a:t>
            </a:r>
            <a:r>
              <a:rPr lang="en-US" sz="2400" baseline="30000" dirty="0" smtClean="0">
                <a:solidFill>
                  <a:schemeClr val="bg1"/>
                </a:solidFill>
                <a:effectLst>
                  <a:glow rad="63500">
                    <a:schemeClr val="accent1">
                      <a:alpha val="75000"/>
                    </a:schemeClr>
                  </a:glow>
                  <a:outerShdw blurRad="38100" dist="38100" dir="2700000" algn="tl">
                    <a:srgbClr val="000000">
                      <a:alpha val="43137"/>
                    </a:srgbClr>
                  </a:outerShdw>
                </a:effectLst>
              </a:rPr>
              <a:t>th</a:t>
            </a: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 2010</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a:t>
            </a:r>
          </a:p>
          <a:p>
            <a:pPr marL="342900" indent="-342900" algn="ctr" defTabSz="914400">
              <a:spcAft>
                <a:spcPts val="2000"/>
              </a:spcAft>
              <a:defRPr/>
            </a:pPr>
            <a:r>
              <a:rPr lang="en-CA" dirty="0" smtClean="0">
                <a:solidFill>
                  <a:srgbClr val="FF0000"/>
                </a:solidFill>
                <a:hlinkClick r:id="rId3"/>
              </a:rPr>
              <a:t>http://www.youtube.com/watch?v=otL-FKaLRjY</a:t>
            </a:r>
            <a:endParaRPr lang="en-CA" dirty="0" smtClean="0">
              <a:solidFill>
                <a:srgbClr val="FF0000"/>
              </a:solidFill>
            </a:endParaRPr>
          </a:p>
          <a:p>
            <a:pPr marL="342900" marR="0" lvl="0" indent="-342900" algn="l" defTabSz="914400" rtl="0" eaLnBrk="1" fontAlgn="auto" latinLnBrk="0" hangingPunct="1">
              <a:lnSpc>
                <a:spcPct val="100000"/>
              </a:lnSpc>
              <a:spcBef>
                <a:spcPts val="0"/>
              </a:spcBef>
              <a:spcAft>
                <a:spcPts val="2000"/>
              </a:spcAft>
              <a:buClrTx/>
              <a:buSzTx/>
              <a:tabLst/>
              <a:defRPr/>
            </a:pP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loud 4"/>
          <p:cNvSpPr/>
          <p:nvPr/>
        </p:nvSpPr>
        <p:spPr>
          <a:xfrm>
            <a:off x="-457200" y="-1524000"/>
            <a:ext cx="7543800" cy="3886200"/>
          </a:xfrm>
          <a:prstGeom prst="cloud">
            <a:avLst/>
          </a:prstGeom>
          <a:solidFill>
            <a:schemeClr val="accent6">
              <a:lumMod val="75000"/>
            </a:schemeClr>
          </a:solidFill>
          <a:ln/>
          <a:effectLst>
            <a:outerShdw blurRad="88900" dist="63500" dir="2580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smtClean="0"/>
          </a:p>
          <a:p>
            <a:endParaRPr lang="en-US" dirty="0" smtClean="0"/>
          </a:p>
          <a:p>
            <a:endParaRPr lang="en-US" dirty="0" smtClean="0"/>
          </a:p>
          <a:p>
            <a:r>
              <a:rPr lang="en-US" sz="3000" dirty="0" smtClean="0">
                <a:solidFill>
                  <a:srgbClr val="FFB955"/>
                </a:solidFill>
                <a:effectLst>
                  <a:glow rad="63500">
                    <a:schemeClr val="accent1">
                      <a:alpha val="75000"/>
                    </a:schemeClr>
                  </a:glow>
                  <a:outerShdw blurRad="50800" dist="38100" dir="2700000" algn="br">
                    <a:srgbClr val="000000">
                      <a:alpha val="43000"/>
                    </a:srgbClr>
                  </a:outerShdw>
                </a:effectLst>
              </a:rPr>
              <a:t>Why discuss sexuality in </a:t>
            </a:r>
          </a:p>
          <a:p>
            <a:r>
              <a:rPr lang="en-US" sz="3000" dirty="0" smtClean="0">
                <a:solidFill>
                  <a:srgbClr val="FFB955"/>
                </a:solidFill>
                <a:effectLst>
                  <a:glow rad="63500">
                    <a:schemeClr val="accent1">
                      <a:alpha val="75000"/>
                    </a:schemeClr>
                  </a:glow>
                  <a:outerShdw blurRad="50800" dist="38100" dir="2700000" algn="br">
                    <a:srgbClr val="000000">
                      <a:alpha val="43000"/>
                    </a:srgbClr>
                  </a:outerShdw>
                </a:effectLst>
              </a:rPr>
              <a:t> the Elementary school?       </a:t>
            </a:r>
          </a:p>
          <a:p>
            <a:r>
              <a:rPr lang="en-US" sz="3000" dirty="0" smtClean="0">
                <a:solidFill>
                  <a:srgbClr val="FFB955"/>
                </a:solidFill>
                <a:effectLst>
                  <a:glow rad="63500">
                    <a:schemeClr val="accent1">
                      <a:alpha val="75000"/>
                    </a:schemeClr>
                  </a:glow>
                  <a:outerShdw blurRad="50800" dist="38100" dir="2700000" algn="br">
                    <a:srgbClr val="000000">
                      <a:alpha val="43000"/>
                    </a:srgbClr>
                  </a:outerShdw>
                </a:effectLst>
              </a:rPr>
              <a:t> – Article 1</a:t>
            </a:r>
            <a:endParaRPr lang="en-US" sz="3000"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6" name="Content Placeholder 2"/>
          <p:cNvSpPr txBox="1">
            <a:spLocks/>
          </p:cNvSpPr>
          <p:nvPr/>
        </p:nvSpPr>
        <p:spPr>
          <a:xfrm>
            <a:off x="685800" y="2971800"/>
            <a:ext cx="8075880" cy="36957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0"/>
              </a:spcBef>
              <a:spcAft>
                <a:spcPts val="2000"/>
              </a:spcAft>
              <a:buClrTx/>
              <a:buSzTx/>
              <a:buAutoNum type="arabicParenR"/>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Teachers help children</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learn to share public space</a:t>
            </a:r>
          </a:p>
          <a:p>
            <a:pPr marL="457200" marR="0" lvl="0" indent="-457200" algn="l" defTabSz="914400" rtl="0" eaLnBrk="1" fontAlgn="auto" latinLnBrk="0" hangingPunct="1">
              <a:lnSpc>
                <a:spcPct val="100000"/>
              </a:lnSpc>
              <a:spcBef>
                <a:spcPts val="0"/>
              </a:spcBef>
              <a:spcAft>
                <a:spcPts val="2000"/>
              </a:spcAft>
              <a:buClrTx/>
              <a:buSzTx/>
              <a:buAutoNum type="arabicParenR"/>
              <a:tabLst/>
              <a:defRPr/>
            </a:pPr>
            <a:r>
              <a:rPr lang="en-US" sz="2400" baseline="0" dirty="0" smtClean="0">
                <a:solidFill>
                  <a:schemeClr val="bg1"/>
                </a:solidFill>
                <a:effectLst>
                  <a:glow rad="63500">
                    <a:schemeClr val="accent1">
                      <a:alpha val="75000"/>
                    </a:schemeClr>
                  </a:glow>
                  <a:outerShdw blurRad="38100" dist="38100" dir="2700000" algn="tl">
                    <a:srgbClr val="000000">
                      <a:alpha val="43137"/>
                    </a:srgbClr>
                  </a:outerShdw>
                </a:effectLst>
              </a:rPr>
              <a:t>Sexuality is already present in students’ lives</a:t>
            </a:r>
          </a:p>
          <a:p>
            <a:pPr marL="457200" marR="0" lvl="0" indent="-457200" algn="l" defTabSz="914400" rtl="0" eaLnBrk="1" fontAlgn="auto" latinLnBrk="0" hangingPunct="1">
              <a:lnSpc>
                <a:spcPct val="100000"/>
              </a:lnSpc>
              <a:spcBef>
                <a:spcPts val="0"/>
              </a:spcBef>
              <a:spcAft>
                <a:spcPts val="2000"/>
              </a:spcAft>
              <a:buClrTx/>
              <a:buSzTx/>
              <a:buAutoNum type="arabicParenR"/>
              <a:tabLst/>
              <a:defRPr/>
            </a:pP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Easily integrated into curriculum </a:t>
            </a:r>
            <a:r>
              <a:rPr kumimoji="0" lang="en-US" sz="2400" b="0" i="0" u="none" strike="noStrike" kern="1200" cap="none" spc="0" normalizeH="0" noProof="0" dirty="0" err="1"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sym typeface="Wingdings"/>
              </a:rPr>
              <a:t></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sym typeface="Wingdings"/>
              </a:rPr>
              <a:t> HPE, </a:t>
            </a:r>
            <a:r>
              <a:rPr kumimoji="0" lang="en-US" sz="2400" b="0" i="0" u="none" strike="noStrike" kern="1200" cap="none" spc="0" normalizeH="0" noProof="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sym typeface="Wingdings"/>
              </a:rPr>
              <a:t>Language Arts</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sym typeface="Wingdings"/>
              </a:rPr>
              <a:t>, Social Studies</a:t>
            </a:r>
            <a:endPar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2000"/>
              </a:spcAft>
              <a:buClrTx/>
              <a:buSzTx/>
              <a:buAutoNum type="arabicParenR"/>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Gender identity and sexuality are inescapable</a:t>
            </a:r>
            <a:endPar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2000"/>
              </a:spcAft>
              <a:buClrTx/>
              <a:buSzTx/>
              <a:buAutoNum type="arabicParenR"/>
              <a:tabLst/>
              <a:defRPr/>
            </a:pPr>
            <a:r>
              <a:rPr lang="en-US" sz="2400" baseline="0" dirty="0" smtClean="0">
                <a:solidFill>
                  <a:schemeClr val="bg1"/>
                </a:solidFill>
                <a:effectLst>
                  <a:glow rad="63500">
                    <a:schemeClr val="accent1">
                      <a:alpha val="75000"/>
                    </a:schemeClr>
                  </a:glow>
                  <a:outerShdw blurRad="38100" dist="38100" dir="2700000" algn="tl">
                    <a:srgbClr val="000000">
                      <a:alpha val="43137"/>
                    </a:srgbClr>
                  </a:outerShdw>
                </a:effectLst>
              </a:rPr>
              <a:t>Respect and tolerance of </a:t>
            </a: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d</a:t>
            </a:r>
            <a:r>
              <a:rPr lang="en-US" sz="2400" baseline="0" dirty="0" smtClean="0">
                <a:solidFill>
                  <a:schemeClr val="bg1"/>
                </a:solidFill>
                <a:effectLst>
                  <a:glow rad="63500">
                    <a:schemeClr val="accent1">
                      <a:alpha val="75000"/>
                    </a:schemeClr>
                  </a:glow>
                  <a:outerShdw blurRad="38100" dist="38100" dir="2700000" algn="tl">
                    <a:srgbClr val="000000">
                      <a:alpha val="43137"/>
                    </a:srgbClr>
                  </a:outerShdw>
                </a:effectLst>
              </a:rPr>
              <a:t>iversity</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pic>
        <p:nvPicPr>
          <p:cNvPr id="8" name="Picture 7" descr="j0232149.pict"/>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629400" y="571500"/>
            <a:ext cx="1930257" cy="2057400"/>
          </a:xfrm>
          <a:prstGeom prst="rect">
            <a:avLst/>
          </a:prstGeom>
          <a:effectLst>
            <a:outerShdw blurRad="50800" dist="38100" dir="108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955"/>
                </a:solidFill>
                <a:effectLst>
                  <a:glow rad="63500">
                    <a:schemeClr val="accent1">
                      <a:alpha val="75000"/>
                    </a:schemeClr>
                  </a:glow>
                  <a:outerShdw blurRad="50800" dist="38100" dir="2700000" algn="br">
                    <a:srgbClr val="000000">
                      <a:alpha val="43000"/>
                    </a:srgbClr>
                  </a:outerShdw>
                </a:effectLst>
              </a:rPr>
              <a:t>It’s Elementary</a:t>
            </a:r>
            <a:endParaRPr lang="en-US"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5" name="Content Placeholder 4"/>
          <p:cNvSpPr>
            <a:spLocks noGrp="1"/>
          </p:cNvSpPr>
          <p:nvPr>
            <p:ph idx="1"/>
          </p:nvPr>
        </p:nvSpPr>
        <p:spPr>
          <a:xfrm>
            <a:off x="712788" y="3505200"/>
            <a:ext cx="7716838" cy="2895600"/>
          </a:xfrm>
        </p:spPr>
        <p:txBody>
          <a:bodyPr/>
          <a:lstStyle/>
          <a:p>
            <a:r>
              <a:rPr lang="en-US" dirty="0" smtClean="0">
                <a:hlinkClick r:id="rId2"/>
              </a:rPr>
              <a:t>http://www.youtube.com/watch?v=</a:t>
            </a:r>
            <a:r>
              <a:rPr lang="en-US" dirty="0" smtClean="0">
                <a:hlinkClick r:id="rId2"/>
              </a:rPr>
              <a:t>EzrznSpf8V4</a:t>
            </a:r>
            <a:endParaRPr lang="en-US" dirty="0" smtClean="0"/>
          </a:p>
          <a:p>
            <a:r>
              <a:rPr lang="en-US" dirty="0" smtClean="0">
                <a:hlinkClick r:id="rId3"/>
              </a:rPr>
              <a:t>http://www.youtube.com/watch?v=-</a:t>
            </a:r>
            <a:r>
              <a:rPr lang="en-US" dirty="0" smtClean="0">
                <a:hlinkClick r:id="rId3"/>
              </a:rPr>
              <a:t>uMU9BCVO5w</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loud 3"/>
          <p:cNvSpPr/>
          <p:nvPr/>
        </p:nvSpPr>
        <p:spPr>
          <a:xfrm>
            <a:off x="3581400" y="-30897"/>
            <a:ext cx="5562600" cy="2164497"/>
          </a:xfrm>
          <a:prstGeom prst="cloud">
            <a:avLst/>
          </a:prstGeom>
          <a:solidFill>
            <a:schemeClr val="accent6">
              <a:lumMod val="75000"/>
            </a:schemeClr>
          </a:solidFill>
          <a:ln/>
          <a:effectLst>
            <a:outerShdw blurRad="88900" dist="63500" dir="2580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endParaRPr lang="en-US" sz="2300" dirty="0" smtClean="0">
              <a:solidFill>
                <a:srgbClr val="FFB955"/>
              </a:solidFill>
              <a:effectLst>
                <a:glow rad="101600">
                  <a:schemeClr val="accent1">
                    <a:alpha val="75000"/>
                  </a:schemeClr>
                </a:glow>
              </a:effectLst>
            </a:endParaRPr>
          </a:p>
          <a:p>
            <a:pPr algn="ctr"/>
            <a:r>
              <a:rPr lang="en-US" sz="2300" dirty="0" smtClean="0">
                <a:solidFill>
                  <a:srgbClr val="FFB955"/>
                </a:solidFill>
                <a:effectLst>
                  <a:glow rad="63500">
                    <a:schemeClr val="accent1">
                      <a:alpha val="75000"/>
                    </a:schemeClr>
                  </a:glow>
                  <a:outerShdw blurRad="50800" dist="38100" dir="2700000" algn="br">
                    <a:srgbClr val="000000">
                      <a:alpha val="43000"/>
                    </a:srgbClr>
                  </a:outerShdw>
                </a:effectLst>
              </a:rPr>
              <a:t>Why don’t teachers talk about homosexuality?    ~ Article 2 </a:t>
            </a:r>
            <a:endParaRPr lang="en-US" sz="2300" dirty="0">
              <a:solidFill>
                <a:srgbClr val="FFB955"/>
              </a:solidFill>
              <a:effectLst>
                <a:glow rad="63500">
                  <a:schemeClr val="accent1">
                    <a:alpha val="75000"/>
                  </a:schemeClr>
                </a:glow>
                <a:outerShdw blurRad="50800" dist="38100" dir="2700000" algn="br">
                  <a:srgbClr val="000000">
                    <a:alpha val="43000"/>
                  </a:srgbClr>
                </a:outerShdw>
              </a:effectLst>
            </a:endParaRPr>
          </a:p>
        </p:txBody>
      </p:sp>
      <p:sp>
        <p:nvSpPr>
          <p:cNvPr id="6" name="Content Placeholder 2"/>
          <p:cNvSpPr txBox="1">
            <a:spLocks/>
          </p:cNvSpPr>
          <p:nvPr/>
        </p:nvSpPr>
        <p:spPr>
          <a:xfrm>
            <a:off x="838200" y="3429000"/>
            <a:ext cx="792348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Assume </a:t>
            </a: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children cannot deal with the topic</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chemeClr val="bg1"/>
                </a:solidFill>
                <a:effectLst>
                  <a:glow rad="63500">
                    <a:schemeClr val="accent1">
                      <a:alpha val="75000"/>
                    </a:schemeClr>
                  </a:glow>
                  <a:outerShdw blurRad="38100" dist="38100" dir="2700000" algn="tl">
                    <a:srgbClr val="000000">
                      <a:alpha val="43137"/>
                    </a:srgbClr>
                  </a:outerShdw>
                </a:effectLst>
              </a:rPr>
              <a:t>Scared of complaints from parents and community</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Personally</a:t>
            </a:r>
            <a:r>
              <a:rPr kumimoji="0" lang="en-US" sz="2400" b="0" i="0" u="none" strike="noStrike" kern="1200" cap="none" spc="0" normalizeH="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rPr>
              <a:t> uncomfortable with gay and lesbian discussions</a:t>
            </a:r>
            <a:endParaRPr kumimoji="0" lang="en-US" sz="2400" b="0" i="0" u="none" strike="noStrike" kern="1200" cap="none" spc="0" normalizeH="0" baseline="0" noProof="0" dirty="0" smtClean="0">
              <a:ln>
                <a:noFill/>
              </a:ln>
              <a:solidFill>
                <a:schemeClr val="bg1"/>
              </a:solidFill>
              <a:effectLst>
                <a:glow rad="63500">
                  <a:schemeClr val="accent1">
                    <a:alpha val="75000"/>
                  </a:schemeClr>
                </a:glow>
                <a:outerShdw blurRad="38100" dist="38100" dir="2700000" algn="tl">
                  <a:srgbClr val="000000">
                    <a:alpha val="43137"/>
                  </a:srgbClr>
                </a:outerShdw>
              </a:effectLst>
              <a:uLnTx/>
              <a:uFillTx/>
              <a:latin typeface="+mn-lt"/>
              <a:ea typeface="+mn-ea"/>
              <a:cs typeface="+mn-cs"/>
            </a:endParaRPr>
          </a:p>
        </p:txBody>
      </p:sp>
      <p:pic>
        <p:nvPicPr>
          <p:cNvPr id="8" name="Picture 7" descr="j0232895.pict"/>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0" y="758150"/>
            <a:ext cx="1330325" cy="242784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755</Words>
  <Application>Microsoft Macintosh PowerPoint</Application>
  <PresentationFormat>On-screen Show (4:3)</PresentationFormat>
  <Paragraphs>72</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Sky</vt:lpstr>
      <vt:lpstr>Heterosexism and Homosexuality in the Primary Classroom</vt:lpstr>
      <vt:lpstr>Current Sex Education  in Ontario</vt:lpstr>
      <vt:lpstr>The Controversy</vt:lpstr>
      <vt:lpstr>Dalton’s Defence</vt:lpstr>
      <vt:lpstr>“Rethinking” the Curriculum</vt:lpstr>
      <vt:lpstr>Reaction to the “rethink”…</vt:lpstr>
      <vt:lpstr>Slide 7</vt:lpstr>
      <vt:lpstr>It’s Elementary</vt:lpstr>
      <vt:lpstr>Slide 9</vt:lpstr>
      <vt:lpstr>Slide 10</vt:lpstr>
      <vt:lpstr>How might children respond?</vt:lpstr>
      <vt:lpstr>Teaching Resource: Books</vt:lpstr>
      <vt:lpstr>In the Classroom…</vt:lpstr>
      <vt:lpstr> Teaching Resource: Specialized            Curriculum Documents</vt:lpstr>
      <vt:lpstr>Slide 15</vt:lpstr>
      <vt:lpstr>Slide 16</vt:lpstr>
      <vt:lpstr>References</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Heterosexism and Homosexuality in the PJ Classroom</dc:title>
  <dc:creator>Jessica  Koop</dc:creator>
  <cp:lastModifiedBy>Jessica  Koop</cp:lastModifiedBy>
  <cp:revision>31</cp:revision>
  <dcterms:created xsi:type="dcterms:W3CDTF">2011-03-14T11:57:07Z</dcterms:created>
  <dcterms:modified xsi:type="dcterms:W3CDTF">2011-03-14T12:07:51Z</dcterms:modified>
</cp:coreProperties>
</file>