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slideLayouts/slideLayout16.xml" ContentType="application/vnd.openxmlformats-officedocument.presentationml.slideLayout+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15.xml" ContentType="application/vnd.openxmlformats-officedocument.presentationml.slideLayout+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Layouts/slideLayout13.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1"/>
  </p:notesMasterIdLst>
  <p:handoutMasterIdLst>
    <p:handoutMasterId r:id="rId12"/>
  </p:handoutMasterIdLst>
  <p:sldIdLst>
    <p:sldId id="265" r:id="rId2"/>
    <p:sldId id="269" r:id="rId3"/>
    <p:sldId id="266" r:id="rId4"/>
    <p:sldId id="270" r:id="rId5"/>
    <p:sldId id="267" r:id="rId6"/>
    <p:sldId id="271" r:id="rId7"/>
    <p:sldId id="268" r:id="rId8"/>
    <p:sldId id="272" r:id="rId9"/>
    <p:sldId id="273"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4" frameSlides="1"/>
  <p:showPr showNarration="1" useTimings="0">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98" d="100"/>
          <a:sy n="98" d="100"/>
        </p:scale>
        <p:origin x="-1184" y="-1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719CDD5-CBDF-5F4F-AD35-2885E4816284}" type="datetimeFigureOut">
              <a:rPr lang="en-US" smtClean="0"/>
              <a:pPr/>
              <a:t>2/23/10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2081004-66DA-2F44-95D8-BB51478478E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046B7E-EF8C-B847-98D3-3D07506A8F58}" type="datetimeFigureOut">
              <a:rPr lang="en-US" smtClean="0"/>
              <a:pPr/>
              <a:t>2/23/10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B0018D-BD50-1541-93CE-EB4F463080D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7BBA4594-242D-8849-846C-E9818470D147}" type="slidenum">
              <a:rPr lang="en-US"/>
              <a:pPr/>
              <a:t>1</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r>
              <a:rPr lang="en-US"/>
              <a:t>[opening slide: make a joke about using PowerPoint; relate TESL Canada experience]</a:t>
            </a:r>
          </a:p>
          <a:p>
            <a:r>
              <a:rPr lang="en-US"/>
              <a:t>note Young (2004). When good technology means bad teaching. Educause Centre for Applied Research</a:t>
            </a:r>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B0018D-BD50-1541-93CE-EB4F463080D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B0018D-BD50-1541-93CE-EB4F463080D7}"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B0018D-BD50-1541-93CE-EB4F463080D7}"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B0018D-BD50-1541-93CE-EB4F463080D7}"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B0018D-BD50-1541-93CE-EB4F463080D7}"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B0018D-BD50-1541-93CE-EB4F463080D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A1AD90BA-A4A1-41C2-9DD3-1F9AED156E09}" type="slidenum">
              <a:rPr smtClean="0"/>
              <a:pPr/>
              <a:t>‹#›</a:t>
            </a:fld>
            <a:endParaRPr/>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CA"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a:p>
        </p:txBody>
      </p:sp>
      <p:sp>
        <p:nvSpPr>
          <p:cNvPr id="4" name="Date Placeholder 3"/>
          <p:cNvSpPr>
            <a:spLocks noGrp="1"/>
          </p:cNvSpPr>
          <p:nvPr>
            <p:ph type="dt" sz="half" idx="10"/>
          </p:nvPr>
        </p:nvSpPr>
        <p:spPr/>
        <p:txBody>
          <a:bodyPr/>
          <a:lstStyle/>
          <a:p>
            <a:fld id="{3AEA19B3-BC6D-4E56-93BC-B9B0EF1523FC}" type="datetime1">
              <a:rPr smtClean="0"/>
              <a:pPr/>
              <a:t>6/3/2007</a:t>
            </a:fld>
            <a:endParaRPr/>
          </a:p>
        </p:txBody>
      </p:sp>
      <p:sp>
        <p:nvSpPr>
          <p:cNvPr id="5" name="Footer Placeholder 4"/>
          <p:cNvSpPr>
            <a:spLocks noGrp="1"/>
          </p:cNvSpPr>
          <p:nvPr>
            <p:ph type="ftr" sz="quarter" idx="11"/>
          </p:nvPr>
        </p:nvSpPr>
        <p:spPr/>
        <p:txBody>
          <a:bodyPr/>
          <a:lstStyle/>
          <a:p>
            <a:r>
              <a:rPr smtClean="0"/>
              <a:t>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60A673D5-D0E4-164B-8298-D37CF4E3DB9B}" type="datetimeFigureOut">
              <a:rPr lang="en-US" smtClean="0"/>
              <a:pPr/>
              <a:t>2/23/10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60CE36-3822-5543-9CF3-D3BC07327D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CA"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60A673D5-D0E4-164B-8298-D37CF4E3DB9B}" type="datetimeFigureOut">
              <a:rPr lang="en-US" smtClean="0"/>
              <a:pPr/>
              <a:t>2/23/10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60CE36-3822-5543-9CF3-D3BC07327D3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CA"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60A673D5-D0E4-164B-8298-D37CF4E3DB9B}" type="datetimeFigureOut">
              <a:rPr lang="en-US" smtClean="0"/>
              <a:pPr/>
              <a:t>2/23/10</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0360CE36-3822-5543-9CF3-D3BC07327D30}" type="slidenum">
              <a:rPr lang="en-US" smtClean="0"/>
              <a:pPr/>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CA"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Click icon to add picture</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60A673D5-D0E4-164B-8298-D37CF4E3DB9B}" type="datetimeFigureOut">
              <a:rPr lang="en-US" smtClean="0"/>
              <a:pPr/>
              <a:t>2/23/10</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0360CE36-3822-5543-9CF3-D3BC07327D30}"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CA"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Click icon to add picture</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60A673D5-D0E4-164B-8298-D37CF4E3DB9B}" type="datetimeFigureOut">
              <a:rPr lang="en-US" smtClean="0"/>
              <a:pPr/>
              <a:t>2/23/10</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0360CE36-3822-5543-9CF3-D3BC07327D30}"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p:txBody>
          <a:bodyPr/>
          <a:lstStyle/>
          <a:p>
            <a:fld id="{60A673D5-D0E4-164B-8298-D37CF4E3DB9B}" type="datetimeFigureOut">
              <a:rPr lang="en-US" smtClean="0"/>
              <a:pPr/>
              <a:t>2/23/10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0CE36-3822-5543-9CF3-D3BC07327D30}"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p:txBody>
          <a:bodyPr/>
          <a:lstStyle/>
          <a:p>
            <a:fld id="{60A673D5-D0E4-164B-8298-D37CF4E3DB9B}" type="datetimeFigureOut">
              <a:rPr lang="en-US" smtClean="0"/>
              <a:pPr/>
              <a:t>2/23/10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0CE36-3822-5543-9CF3-D3BC07327D3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p:txBody>
          <a:bodyPr/>
          <a:lstStyle/>
          <a:p>
            <a:fld id="{60A673D5-D0E4-164B-8298-D37CF4E3DB9B}" type="datetimeFigureOut">
              <a:rPr lang="en-US" smtClean="0"/>
              <a:pPr/>
              <a:t>2/23/10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0CE36-3822-5543-9CF3-D3BC07327D3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CA"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FD8301A2-9537-4F11-903A-9D7FEDBB449A}" type="datetime1">
              <a:rPr smtClean="0"/>
              <a:pPr/>
              <a:t>6/3/2007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8AF02B71-8991-4516-A01E-F1A9ACD28BDC}" type="slidenum">
              <a:rPr smtClean="0"/>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Date Placeholder 4"/>
          <p:cNvSpPr>
            <a:spLocks noGrp="1"/>
          </p:cNvSpPr>
          <p:nvPr>
            <p:ph type="dt" sz="half" idx="10"/>
          </p:nvPr>
        </p:nvSpPr>
        <p:spPr/>
        <p:txBody>
          <a:bodyPr/>
          <a:lstStyle/>
          <a:p>
            <a:fld id="{60A673D5-D0E4-164B-8298-D37CF4E3DB9B}" type="datetimeFigureOut">
              <a:rPr lang="en-US" smtClean="0"/>
              <a:pPr/>
              <a:t>2/23/10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60CE36-3822-5543-9CF3-D3BC07327D3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7" name="Date Placeholder 6"/>
          <p:cNvSpPr>
            <a:spLocks noGrp="1"/>
          </p:cNvSpPr>
          <p:nvPr>
            <p:ph type="dt" sz="half" idx="10"/>
          </p:nvPr>
        </p:nvSpPr>
        <p:spPr/>
        <p:txBody>
          <a:bodyPr/>
          <a:lstStyle/>
          <a:p>
            <a:fld id="{60A673D5-D0E4-164B-8298-D37CF4E3DB9B}" type="datetimeFigureOut">
              <a:rPr lang="en-US" smtClean="0"/>
              <a:pPr/>
              <a:t>2/23/10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60CE36-3822-5543-9CF3-D3BC07327D30}" type="slidenum">
              <a:rPr lang="en-US" smtClean="0"/>
              <a:pPr/>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Date Placeholder 4"/>
          <p:cNvSpPr>
            <a:spLocks noGrp="1"/>
          </p:cNvSpPr>
          <p:nvPr>
            <p:ph type="dt" sz="half" idx="10"/>
          </p:nvPr>
        </p:nvSpPr>
        <p:spPr/>
        <p:txBody>
          <a:bodyPr/>
          <a:lstStyle/>
          <a:p>
            <a:fld id="{60A673D5-D0E4-164B-8298-D37CF4E3DB9B}" type="datetimeFigureOut">
              <a:rPr lang="en-US" smtClean="0"/>
              <a:pPr/>
              <a:t>2/23/10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60CE36-3822-5543-9CF3-D3BC07327D30}" type="slidenum">
              <a:rPr lang="en-US" smtClean="0"/>
              <a:pPr/>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Date Placeholder 4"/>
          <p:cNvSpPr>
            <a:spLocks noGrp="1"/>
          </p:cNvSpPr>
          <p:nvPr>
            <p:ph type="dt" sz="half" idx="10"/>
          </p:nvPr>
        </p:nvSpPr>
        <p:spPr/>
        <p:txBody>
          <a:bodyPr/>
          <a:lstStyle/>
          <a:p>
            <a:fld id="{60A673D5-D0E4-164B-8298-D37CF4E3DB9B}" type="datetimeFigureOut">
              <a:rPr lang="en-US" smtClean="0"/>
              <a:pPr/>
              <a:t>2/23/10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60CE36-3822-5543-9CF3-D3BC07327D30}" type="slidenum">
              <a:rPr lang="en-US" smtClean="0"/>
              <a:pPr/>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5" name="Date Placeholder 4"/>
          <p:cNvSpPr>
            <a:spLocks noGrp="1"/>
          </p:cNvSpPr>
          <p:nvPr>
            <p:ph type="dt" sz="half" idx="10"/>
          </p:nvPr>
        </p:nvSpPr>
        <p:spPr/>
        <p:txBody>
          <a:bodyPr/>
          <a:lstStyle/>
          <a:p>
            <a:fld id="{60A673D5-D0E4-164B-8298-D37CF4E3DB9B}" type="datetimeFigureOut">
              <a:rPr lang="en-US" smtClean="0"/>
              <a:pPr/>
              <a:t>2/23/10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60CE36-3822-5543-9CF3-D3BC07327D30}" type="slidenum">
              <a:rPr lang="en-US" smtClean="0"/>
              <a:pPr/>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60A673D5-D0E4-164B-8298-D37CF4E3DB9B}" type="datetimeFigureOut">
              <a:rPr lang="en-US" smtClean="0"/>
              <a:pPr/>
              <a:t>2/23/10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60CE36-3822-5543-9CF3-D3BC07327D3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60A673D5-D0E4-164B-8298-D37CF4E3DB9B}" type="datetimeFigureOut">
              <a:rPr lang="en-US" smtClean="0"/>
              <a:pPr/>
              <a:t>2/23/10</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0360CE36-3822-5543-9CF3-D3BC07327D3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 r:id="rId12"/>
    <p:sldLayoutId r:id="rId13"/>
    <p:sldLayoutId r:id="rId14"/>
    <p:sldLayoutId r:id="rId15"/>
    <p:sldLayoutId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762000"/>
            <a:ext cx="7772400" cy="1905000"/>
          </a:xfrm>
        </p:spPr>
        <p:txBody>
          <a:bodyPr>
            <a:normAutofit fontScale="90000"/>
          </a:bodyPr>
          <a:lstStyle/>
          <a:p>
            <a:r>
              <a:rPr lang="en-US" dirty="0" smtClean="0"/>
              <a:t>The Hidden Curriculum and Teacher Control </a:t>
            </a:r>
            <a:br>
              <a:rPr lang="en-US" dirty="0" smtClean="0"/>
            </a:br>
            <a:r>
              <a:rPr lang="en-US" dirty="0" smtClean="0"/>
              <a:t> </a:t>
            </a:r>
            <a:endParaRPr lang="en-US" dirty="0" smtClean="0">
              <a:solidFill>
                <a:srgbClr val="000000"/>
              </a:solidFill>
              <a:latin typeface="Arial" charset="0"/>
            </a:endParaRPr>
          </a:p>
        </p:txBody>
      </p:sp>
      <p:sp>
        <p:nvSpPr>
          <p:cNvPr id="19459" name="Rectangle 3"/>
          <p:cNvSpPr>
            <a:spLocks noGrp="1" noChangeArrowheads="1"/>
          </p:cNvSpPr>
          <p:nvPr>
            <p:ph type="subTitle" idx="1"/>
          </p:nvPr>
        </p:nvSpPr>
        <p:spPr>
          <a:xfrm>
            <a:off x="1066800" y="3276600"/>
            <a:ext cx="6400800" cy="1752600"/>
          </a:xfrm>
        </p:spPr>
        <p:txBody>
          <a:bodyPr/>
          <a:lstStyle/>
          <a:p>
            <a:pPr eaLnBrk="1" hangingPunct="1">
              <a:spcBef>
                <a:spcPct val="0"/>
              </a:spcBef>
            </a:pPr>
            <a:r>
              <a:rPr lang="en-US" sz="2000" b="1" dirty="0">
                <a:latin typeface="Arial" charset="0"/>
              </a:rPr>
              <a:t>Douglas Fleming</a:t>
            </a:r>
          </a:p>
          <a:p>
            <a:pPr eaLnBrk="1" hangingPunct="1">
              <a:spcBef>
                <a:spcPct val="0"/>
              </a:spcBef>
            </a:pPr>
            <a:r>
              <a:rPr lang="en-US" sz="2000" b="1" dirty="0">
                <a:latin typeface="Arial" charset="0"/>
              </a:rPr>
              <a:t>Faculty of Education</a:t>
            </a:r>
          </a:p>
          <a:p>
            <a:pPr eaLnBrk="1" hangingPunct="1">
              <a:spcBef>
                <a:spcPct val="0"/>
              </a:spcBef>
            </a:pPr>
            <a:r>
              <a:rPr lang="en-US" sz="2000" b="1" dirty="0">
                <a:latin typeface="Arial" charset="0"/>
              </a:rPr>
              <a:t>University of Ottawa</a:t>
            </a:r>
            <a:endParaRPr lang="en-CA"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610600" cy="6096000"/>
          </a:xfrm>
        </p:spPr>
        <p:txBody>
          <a:bodyPr>
            <a:noAutofit/>
          </a:bodyPr>
          <a:lstStyle/>
          <a:p>
            <a:r>
              <a:rPr lang="en-CA" sz="2400" dirty="0" smtClean="0">
                <a:latin typeface="Arial"/>
                <a:cs typeface="Arial"/>
              </a:rPr>
              <a:t>the </a:t>
            </a:r>
            <a:r>
              <a:rPr lang="en-US" sz="2400" dirty="0" smtClean="0">
                <a:latin typeface="Arial"/>
                <a:cs typeface="Arial"/>
              </a:rPr>
              <a:t>hidden curriculum (Jackson) </a:t>
            </a:r>
          </a:p>
          <a:p>
            <a:r>
              <a:rPr lang="en-US" sz="2400" dirty="0" smtClean="0">
                <a:latin typeface="Arial"/>
                <a:cs typeface="Arial"/>
              </a:rPr>
              <a:t>construction of subject identity and power</a:t>
            </a:r>
          </a:p>
          <a:p>
            <a:r>
              <a:rPr lang="en-US" sz="2400" dirty="0" smtClean="0">
                <a:latin typeface="Arial"/>
                <a:cs typeface="Arial"/>
              </a:rPr>
              <a:t>governmentality (Foucault) </a:t>
            </a:r>
          </a:p>
          <a:p>
            <a:r>
              <a:rPr lang="en-US" sz="2400" dirty="0" smtClean="0">
                <a:latin typeface="Arial"/>
                <a:cs typeface="Arial"/>
              </a:rPr>
              <a:t>Canadian Language Benchmarks</a:t>
            </a:r>
          </a:p>
          <a:p>
            <a:r>
              <a:rPr lang="en-US" sz="2400" dirty="0" smtClean="0">
                <a:latin typeface="Arial"/>
                <a:cs typeface="Arial"/>
              </a:rPr>
              <a:t>LINC</a:t>
            </a:r>
            <a:r>
              <a:rPr lang="en-CA" sz="2400" dirty="0" smtClean="0">
                <a:latin typeface="Arial"/>
                <a:cs typeface="Arial"/>
              </a:rPr>
              <a:t> </a:t>
            </a:r>
            <a:r>
              <a:rPr lang="en-US" sz="2400" dirty="0" smtClean="0">
                <a:latin typeface="Arial"/>
                <a:cs typeface="Arial"/>
              </a:rPr>
              <a:t> </a:t>
            </a:r>
            <a:r>
              <a:rPr lang="en-CA" sz="2400" dirty="0" smtClean="0">
                <a:latin typeface="Arial"/>
                <a:cs typeface="Arial"/>
              </a:rPr>
              <a:t> </a:t>
            </a:r>
            <a:r>
              <a:rPr lang="en-US" sz="2400" dirty="0" smtClean="0">
                <a:latin typeface="Arial"/>
                <a:cs typeface="Aria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57200"/>
            <a:ext cx="8153400" cy="5867400"/>
          </a:xfrm>
        </p:spPr>
        <p:txBody>
          <a:bodyPr>
            <a:noAutofit/>
          </a:bodyPr>
          <a:lstStyle/>
          <a:p>
            <a:r>
              <a:rPr lang="en-US" sz="2400" dirty="0" smtClean="0"/>
              <a:t>Many studies/ theoretical frameworks have described what sts learn outside of formal classroom content.</a:t>
            </a:r>
          </a:p>
          <a:p>
            <a:r>
              <a:rPr lang="en-US" sz="2400" dirty="0" smtClean="0"/>
              <a:t>Blumberg &amp; Blumberg (1994): the </a:t>
            </a:r>
            <a:r>
              <a:rPr lang="en-US" sz="2400" i="1" dirty="0" smtClean="0"/>
              <a:t>unwritten curriculum</a:t>
            </a:r>
          </a:p>
          <a:p>
            <a:r>
              <a:rPr lang="en-US" sz="2400" dirty="0" smtClean="0"/>
              <a:t>Eisner (1985): the </a:t>
            </a:r>
            <a:r>
              <a:rPr lang="en-US" sz="2400" i="1" dirty="0" smtClean="0"/>
              <a:t>null curriculum</a:t>
            </a:r>
            <a:r>
              <a:rPr lang="en-US" sz="2400" dirty="0" smtClean="0"/>
              <a:t>  </a:t>
            </a:r>
          </a:p>
          <a:p>
            <a:r>
              <a:rPr lang="en-US" sz="2400" dirty="0" smtClean="0"/>
              <a:t>Jackson (1968): the </a:t>
            </a:r>
            <a:r>
              <a:rPr lang="en-US" sz="2400" i="1" dirty="0" smtClean="0"/>
              <a:t>hidden curriculum </a:t>
            </a:r>
          </a:p>
          <a:p>
            <a:pPr lvl="1"/>
            <a:r>
              <a:rPr lang="en-US" dirty="0" smtClean="0"/>
              <a:t>sts do not simply learn subject matter within classrooms;</a:t>
            </a:r>
          </a:p>
          <a:p>
            <a:pPr lvl="1"/>
            <a:r>
              <a:rPr lang="en-US" dirty="0" smtClean="0"/>
              <a:t>sets of implicit rules and the privileging of certain kinds of knowledge and classroom behavior;</a:t>
            </a:r>
          </a:p>
          <a:p>
            <a:pPr lvl="1"/>
            <a:r>
              <a:rPr lang="en-US" dirty="0" smtClean="0"/>
              <a:t>limited resources provided to individual students;</a:t>
            </a:r>
          </a:p>
          <a:p>
            <a:pPr lvl="1"/>
            <a:r>
              <a:rPr lang="en-US" dirty="0" smtClean="0"/>
              <a:t>the denial of desire and social distractions;</a:t>
            </a:r>
          </a:p>
          <a:p>
            <a:pPr lvl="1"/>
            <a:r>
              <a:rPr lang="en-US" dirty="0" smtClean="0"/>
              <a:t>the contradictory roles played by teachers and administrators</a:t>
            </a:r>
          </a:p>
          <a:p>
            <a:pPr lvl="1"/>
            <a:r>
              <a:rPr lang="en-US" dirty="0" smtClean="0"/>
              <a:t>unequal power relations found within schools.</a:t>
            </a:r>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382000" cy="5638800"/>
          </a:xfrm>
        </p:spPr>
        <p:txBody>
          <a:bodyPr>
            <a:noAutofit/>
          </a:bodyPr>
          <a:lstStyle/>
          <a:p>
            <a:pPr lvl="0"/>
            <a:r>
              <a:rPr lang="en-CA" sz="2400" dirty="0" smtClean="0">
                <a:cs typeface="Arial"/>
              </a:rPr>
              <a:t> </a:t>
            </a:r>
            <a:r>
              <a:rPr lang="en-US" sz="2400" dirty="0" smtClean="0"/>
              <a:t>deference to the authority of the teacher;</a:t>
            </a:r>
          </a:p>
          <a:p>
            <a:pPr lvl="0"/>
            <a:r>
              <a:rPr lang="en-US" sz="2400" dirty="0" smtClean="0"/>
              <a:t>what forms of knowledge are considered authoritative;</a:t>
            </a:r>
          </a:p>
          <a:p>
            <a:pPr lvl="0"/>
            <a:r>
              <a:rPr lang="en-US" sz="2400" dirty="0" smtClean="0"/>
              <a:t>the ways in which ownership of knowledge is represented;</a:t>
            </a:r>
          </a:p>
          <a:p>
            <a:pPr lvl="0"/>
            <a:r>
              <a:rPr lang="en-US" sz="2400" dirty="0" smtClean="0"/>
              <a:t>the valid ways in which this knowledge can be assessed;</a:t>
            </a:r>
          </a:p>
          <a:p>
            <a:pPr lvl="0"/>
            <a:r>
              <a:rPr lang="en-US" sz="2400" dirty="0" smtClean="0"/>
              <a:t>the valid ways in which student progress is measured;</a:t>
            </a:r>
          </a:p>
          <a:p>
            <a:pPr lvl="0"/>
            <a:r>
              <a:rPr lang="en-US" sz="2400" dirty="0" smtClean="0"/>
              <a:t>when it is permissible to speak;</a:t>
            </a:r>
          </a:p>
          <a:p>
            <a:pPr lvl="0"/>
            <a:r>
              <a:rPr lang="en-US" sz="2400" dirty="0" smtClean="0"/>
              <a:t>who is permitted to speak;</a:t>
            </a:r>
          </a:p>
          <a:p>
            <a:pPr lvl="0"/>
            <a:r>
              <a:rPr lang="en-US" sz="2400" dirty="0" smtClean="0"/>
              <a:t>how one’s physical presence affects one’s classroom role;</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096000"/>
          </a:xfrm>
        </p:spPr>
        <p:txBody>
          <a:bodyPr>
            <a:noAutofit/>
          </a:bodyPr>
          <a:lstStyle/>
          <a:p>
            <a:endParaRPr lang="en-CA" sz="2400" dirty="0" smtClean="0"/>
          </a:p>
          <a:p>
            <a:pPr lvl="0"/>
            <a:r>
              <a:rPr lang="en-US" sz="2400" dirty="0" smtClean="0"/>
              <a:t>how behavior affects the ways in which punishment and penalties are allotted;</a:t>
            </a:r>
          </a:p>
          <a:p>
            <a:pPr lvl="0"/>
            <a:r>
              <a:rPr lang="en-US" sz="2400" dirty="0" smtClean="0"/>
              <a:t>how labels are used to reinforce social control;</a:t>
            </a:r>
          </a:p>
          <a:p>
            <a:pPr lvl="0"/>
            <a:r>
              <a:rPr lang="en-US" sz="2400" dirty="0" smtClean="0"/>
              <a:t>how conformity to recognized forms of social interaction brings long-term success;</a:t>
            </a:r>
          </a:p>
          <a:p>
            <a:pPr lvl="0"/>
            <a:r>
              <a:rPr lang="en-US" sz="2400" dirty="0" smtClean="0"/>
              <a:t>how non-conformity brings long-term penalties;</a:t>
            </a:r>
          </a:p>
          <a:p>
            <a:pPr lvl="0"/>
            <a:r>
              <a:rPr lang="en-US" sz="2400" dirty="0" smtClean="0"/>
              <a:t>and the need to suffer through short-term discomfort, humiliation and boredom in order to gain the long-term benefits of officially recognized educational success.</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382000" cy="6096000"/>
          </a:xfrm>
        </p:spPr>
        <p:txBody>
          <a:bodyPr>
            <a:noAutofit/>
          </a:bodyPr>
          <a:lstStyle/>
          <a:p>
            <a:r>
              <a:rPr lang="en-US" sz="2400" dirty="0" smtClean="0"/>
              <a:t>Bowles and Gintis (1976): schools replicate power relations in the outside world by perpetuating a hierarchical division of labor between administrators, teachers and students in ways that alienate and fragment the work that goes on within the institution. </a:t>
            </a:r>
          </a:p>
          <a:p>
            <a:r>
              <a:rPr lang="en-US" sz="2400" dirty="0" smtClean="0"/>
              <a:t>This underscores the point made by Bullivant (1987) that “the differences in social, racial, ethnic and class backgrounds that students bring to schools are maintained or magnified as a result of their interaction with its organizational structures” (p. 15). </a:t>
            </a:r>
          </a:p>
          <a:p>
            <a:r>
              <a:rPr lang="en-US" sz="2400" dirty="0" smtClean="0"/>
              <a:t>Giroux (1981): schools are “agents of legitimation, organized to produce and reproduce the dominant categories, values, and social relationships necessary for the maintenance of the larger society” (p.72).</a:t>
            </a:r>
          </a:p>
          <a:p>
            <a:pPr>
              <a:buNone/>
            </a:pPr>
            <a:r>
              <a:rPr lang="en-US" sz="2400" dirty="0" smtClean="0"/>
              <a:t> </a:t>
            </a:r>
            <a:endParaRPr lang="en-US" sz="2400" dirty="0" smtClean="0">
              <a:latin typeface="+mj-lt"/>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382000" cy="6096000"/>
          </a:xfrm>
        </p:spPr>
        <p:txBody>
          <a:bodyPr>
            <a:noAutofit/>
          </a:bodyPr>
          <a:lstStyle/>
          <a:p>
            <a:endParaRPr lang="en-US" sz="2400" dirty="0" smtClean="0"/>
          </a:p>
          <a:p>
            <a:r>
              <a:rPr lang="en-US" sz="2400" dirty="0" smtClean="0"/>
              <a:t>However, it is important to note the complexity of this aspect of the hidden curriculum: </a:t>
            </a:r>
          </a:p>
          <a:p>
            <a:r>
              <a:rPr lang="en-US" sz="2400" dirty="0" smtClean="0"/>
              <a:t>Paul Willis (1977) examined how a group of working class boys developed a counter culture within their school as a form of resistance. </a:t>
            </a:r>
          </a:p>
          <a:p>
            <a:r>
              <a:rPr lang="en-US" sz="2400" dirty="0" smtClean="0"/>
              <a:t>In this situation, power was a force not simply imposed from above. The boys both replicated and countered the dominant discourses within the institution in complex ways. </a:t>
            </a:r>
          </a:p>
          <a:p>
            <a:r>
              <a:rPr lang="en-US" sz="2400" dirty="0" smtClean="0"/>
              <a:t>The replication of societal power is not a simple process.</a:t>
            </a:r>
          </a:p>
          <a:p>
            <a:pPr>
              <a:buNone/>
            </a:pPr>
            <a:r>
              <a:rPr lang="en-US" sz="2400" dirty="0" smtClean="0"/>
              <a:t> </a:t>
            </a:r>
            <a:endParaRPr lang="en-US" sz="2400" dirty="0" smtClean="0">
              <a:latin typeface="+mj-lt"/>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534400" cy="6477000"/>
          </a:xfrm>
        </p:spPr>
        <p:txBody>
          <a:bodyPr>
            <a:noAutofit/>
          </a:bodyPr>
          <a:lstStyle/>
          <a:p>
            <a:endParaRPr lang="en-US" sz="2400" dirty="0" smtClean="0"/>
          </a:p>
          <a:p>
            <a:r>
              <a:rPr lang="en-US" sz="2400" dirty="0" smtClean="0"/>
              <a:t>Lynch (1989) and Connell</a:t>
            </a:r>
            <a:r>
              <a:rPr lang="en-US" sz="2400" i="1" dirty="0" smtClean="0"/>
              <a:t> </a:t>
            </a:r>
            <a:r>
              <a:rPr lang="en-US" sz="2400" dirty="0" smtClean="0"/>
              <a:t>(1982) examined how the curricula used in particular schools were differently framed according to the gender and class of the students the teachers faced.</a:t>
            </a:r>
          </a:p>
          <a:p>
            <a:r>
              <a:rPr lang="en-US" sz="2400" dirty="0" smtClean="0"/>
              <a:t>Anyon (1980) noted how teachers used the same curriculum material in different ways according to the socio-economic neighborhood the various schools in her study served. </a:t>
            </a:r>
          </a:p>
          <a:p>
            <a:r>
              <a:rPr lang="en-US" sz="2400" dirty="0" smtClean="0"/>
              <a:t>This echoes Apple’s (1979) contention that curriculum knowledge is divided in to various levels of status, according to the socio-economic background (and other identity markers) of the students in question. </a:t>
            </a:r>
            <a:endParaRPr lang="en-CA" sz="2400" dirty="0" smtClean="0"/>
          </a:p>
          <a:p>
            <a:endParaRPr lang="en-US" sz="2400" dirty="0" smtClean="0"/>
          </a:p>
          <a:p>
            <a:pPr>
              <a:buNone/>
            </a:pPr>
            <a:r>
              <a:rPr lang="en-US" sz="2400" dirty="0" smtClean="0"/>
              <a:t> </a:t>
            </a:r>
            <a:endParaRPr lang="en-US" sz="2400" dirty="0" smtClean="0">
              <a:latin typeface="+mj-lt"/>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477000"/>
          </a:xfrm>
        </p:spPr>
        <p:txBody>
          <a:bodyPr>
            <a:noAutofit/>
          </a:bodyPr>
          <a:lstStyle/>
          <a:p>
            <a:pPr>
              <a:spcBef>
                <a:spcPts val="0"/>
              </a:spcBef>
            </a:pPr>
            <a:endParaRPr lang="en-US" sz="2400" dirty="0" smtClean="0"/>
          </a:p>
          <a:p>
            <a:pPr>
              <a:spcBef>
                <a:spcPts val="0"/>
              </a:spcBef>
            </a:pPr>
            <a:r>
              <a:rPr lang="en-US" sz="2400" dirty="0" smtClean="0"/>
              <a:t>Hargreaves (1989) noted that since the 1970’s "assessment, more than curriculum or pedagogy, has been the prime focal point for educational change” (p.41). </a:t>
            </a:r>
          </a:p>
          <a:p>
            <a:pPr>
              <a:spcBef>
                <a:spcPts val="0"/>
              </a:spcBef>
            </a:pPr>
            <a:endParaRPr lang="en-US" sz="2400" dirty="0" smtClean="0"/>
          </a:p>
          <a:p>
            <a:pPr>
              <a:spcBef>
                <a:spcPts val="0"/>
              </a:spcBef>
            </a:pPr>
            <a:r>
              <a:rPr lang="en-US" sz="2400" dirty="0" smtClean="0"/>
              <a:t>Assessment and testing tend to restrict the choices that teachers have because we are increasingly being pressured to ‘teach to the test’, even when these standardized tests are becoming increasingly irrelevant.</a:t>
            </a:r>
          </a:p>
          <a:p>
            <a:pPr>
              <a:spcBef>
                <a:spcPts val="0"/>
              </a:spcBef>
            </a:pPr>
            <a:endParaRPr lang="en-US" sz="2400" dirty="0" smtClean="0"/>
          </a:p>
          <a:p>
            <a:pPr>
              <a:spcBef>
                <a:spcPts val="0"/>
              </a:spcBef>
            </a:pPr>
            <a:r>
              <a:rPr lang="en-US" sz="2400" dirty="0" smtClean="0"/>
              <a:t>This reflects the way assessment has become that aspect of the hidden curriculum that is used to control teachers.</a:t>
            </a:r>
          </a:p>
          <a:p>
            <a:pPr>
              <a:spcBef>
                <a:spcPts val="0"/>
              </a:spcBef>
            </a:pPr>
            <a:endParaRPr lang="en-US" sz="2400" dirty="0" smtClean="0"/>
          </a:p>
          <a:p>
            <a:pPr>
              <a:spcBef>
                <a:spcPts val="0"/>
              </a:spcBef>
            </a:pPr>
            <a:r>
              <a:rPr lang="en-US" sz="2400" dirty="0" smtClean="0"/>
              <a:t>An</a:t>
            </a:r>
            <a:r>
              <a:rPr lang="en-US" sz="2400" dirty="0" smtClean="0"/>
              <a:t> concrete example </a:t>
            </a:r>
            <a:r>
              <a:rPr lang="en-US" sz="2400" dirty="0" smtClean="0"/>
              <a:t>of</a:t>
            </a:r>
            <a:r>
              <a:rPr lang="en-US" sz="2400" dirty="0" smtClean="0"/>
              <a:t> how Foucault’s </a:t>
            </a:r>
            <a:r>
              <a:rPr lang="en-US" sz="2400" dirty="0" smtClean="0"/>
              <a:t>concept of </a:t>
            </a:r>
            <a:r>
              <a:rPr lang="en-US" sz="2400" smtClean="0"/>
              <a:t>governmentality</a:t>
            </a:r>
            <a:r>
              <a:rPr lang="en-US" sz="2400" smtClean="0"/>
              <a:t> operates in </a:t>
            </a:r>
            <a:r>
              <a:rPr lang="en-US" sz="2400" dirty="0" smtClean="0"/>
              <a:t>the context of the complexity of subject identity construction and power relations.</a:t>
            </a:r>
          </a:p>
          <a:p>
            <a:pPr>
              <a:spcBef>
                <a:spcPts val="0"/>
              </a:spcBef>
            </a:pPr>
            <a:endParaRPr lang="en-US" sz="2400" dirty="0" smtClean="0"/>
          </a:p>
          <a:p>
            <a:pPr>
              <a:spcBef>
                <a:spcPts val="0"/>
              </a:spcBef>
            </a:pPr>
            <a:endParaRPr lang="en-US" sz="2400" dirty="0" smtClean="0"/>
          </a:p>
          <a:p>
            <a:endParaRPr lang="en-US" sz="2400" dirty="0" smtClean="0"/>
          </a:p>
          <a:p>
            <a:endParaRPr lang="en-US" sz="2400" dirty="0" smtClean="0"/>
          </a:p>
          <a:p>
            <a:pPr>
              <a:buNone/>
            </a:pPr>
            <a:r>
              <a:rPr lang="en-US" sz="2400" dirty="0" smtClean="0"/>
              <a:t> </a:t>
            </a:r>
            <a:endParaRPr lang="en-US" sz="2400" dirty="0" smtClean="0">
              <a:latin typeface="+mj-lt"/>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4"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4"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4"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4"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4" nodeType="clickEffect">
                                  <p:stCondLst>
                                    <p:cond delay="0"/>
                                  </p:stCondLst>
                                  <p:childTnLst>
                                    <p:set>
                                      <p:cBhvr>
                                        <p:cTn id="2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2"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3" nodeType="clickEffect">
                                  <p:stCondLst>
                                    <p:cond delay="0"/>
                                  </p:stCondLst>
                                  <p:childTnLst>
                                    <p:set>
                                      <p:cBhvr>
                                        <p:cTn id="4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3" nodeType="clickEffect">
                                  <p:stCondLst>
                                    <p:cond delay="0"/>
                                  </p:stCondLst>
                                  <p:childTnLst>
                                    <p:set>
                                      <p:cBhvr>
                                        <p:cTn id="5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3"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3" nodeType="clickEffect">
                                  <p:stCondLst>
                                    <p:cond delay="0"/>
                                  </p:stCondLst>
                                  <p:childTnLst>
                                    <p:set>
                                      <p:cBhvr>
                                        <p:cTn id="5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3" nodeType="clickEffect">
                                  <p:stCondLst>
                                    <p:cond delay="0"/>
                                  </p:stCondLst>
                                  <p:childTnLst>
                                    <p:set>
                                      <p:cBhvr>
                                        <p:cTn id="6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1" nodeType="clickEffect">
                                  <p:stCondLst>
                                    <p:cond delay="0"/>
                                  </p:stCondLst>
                                  <p:childTnLst>
                                    <p:set>
                                      <p:cBhvr>
                                        <p:cTn id="6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1" nodeType="clickEffect">
                                  <p:stCondLst>
                                    <p:cond delay="0"/>
                                  </p:stCondLst>
                                  <p:childTnLst>
                                    <p:set>
                                      <p:cBhvr>
                                        <p:cTn id="7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1" nodeType="clickEffect">
                                  <p:stCondLst>
                                    <p:cond delay="0"/>
                                  </p:stCondLst>
                                  <p:childTnLst>
                                    <p:set>
                                      <p:cBhvr>
                                        <p:cTn id="7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1" nodeType="clickEffect">
                                  <p:stCondLst>
                                    <p:cond delay="0"/>
                                  </p:stCondLst>
                                  <p:childTnLst>
                                    <p:set>
                                      <p:cBhvr>
                                        <p:cTn id="7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1" nodeType="clickEffect">
                                  <p:stCondLst>
                                    <p:cond delay="0"/>
                                  </p:stCondLst>
                                  <p:childTnLst>
                                    <p:set>
                                      <p:cBhvr>
                                        <p:cTn id="8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P spid="3" grpId="2" build="p"/>
      <p:bldP spid="3" grpId="3" build="p"/>
      <p:bldP spid="3" grpId="4" build="p"/>
    </p:bld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majorFont>
      <a:minorFont>
        <a:latin typeface="Trebuchet MS"/>
        <a:ea typeface=""/>
        <a:cs typeface=""/>
        <a:font script="Jpan" typeface="ＭＳ ゴシック"/>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359</TotalTime>
  <Words>759</Words>
  <Application>Microsoft Macintosh PowerPoint</Application>
  <PresentationFormat>On-screen Show (4:3)</PresentationFormat>
  <Paragraphs>71</Paragraphs>
  <Slides>9</Slides>
  <Notes>7</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Revolution</vt:lpstr>
      <vt:lpstr>The Hidden Curriculum and Teacher Control   </vt:lpstr>
      <vt:lpstr>Slide 2</vt:lpstr>
      <vt:lpstr>Slide 3</vt:lpstr>
      <vt:lpstr>Slide 4</vt:lpstr>
      <vt:lpstr>Slide 5</vt:lpstr>
      <vt:lpstr>Slide 6</vt:lpstr>
      <vt:lpstr>Slide 7</vt:lpstr>
      <vt:lpstr>Slide 8</vt:lpstr>
      <vt:lpstr>Slide 9</vt:lpstr>
    </vt:vector>
  </TitlesOfParts>
  <Company>University of Ottawa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Douglas Fleming</dc:creator>
  <cp:lastModifiedBy>Douglas Fleming</cp:lastModifiedBy>
  <cp:revision>81</cp:revision>
  <cp:lastPrinted>2010-01-28T16:56:01Z</cp:lastPrinted>
  <dcterms:created xsi:type="dcterms:W3CDTF">2010-02-23T13:56:23Z</dcterms:created>
  <dcterms:modified xsi:type="dcterms:W3CDTF">2010-02-23T13:57:16Z</dcterms:modified>
</cp:coreProperties>
</file>