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66" r:id="rId2"/>
    <p:sldId id="267" r:id="rId3"/>
    <p:sldId id="268" r:id="rId4"/>
    <p:sldId id="269" r:id="rId5"/>
    <p:sldId id="270" r:id="rId6"/>
    <p:sldId id="271" r:id="rId7"/>
    <p:sldId id="285" r:id="rId8"/>
    <p:sldId id="257" r:id="rId9"/>
    <p:sldId id="258" r:id="rId10"/>
    <p:sldId id="263" r:id="rId11"/>
    <p:sldId id="260" r:id="rId12"/>
    <p:sldId id="264" r:id="rId13"/>
    <p:sldId id="261" r:id="rId14"/>
    <p:sldId id="265" r:id="rId15"/>
    <p:sldId id="272" r:id="rId16"/>
    <p:sldId id="273" r:id="rId17"/>
    <p:sldId id="274" r:id="rId18"/>
    <p:sldId id="275" r:id="rId19"/>
    <p:sldId id="276" r:id="rId20"/>
    <p:sldId id="277" r:id="rId21"/>
    <p:sldId id="280" r:id="rId22"/>
    <p:sldId id="281" r:id="rId23"/>
    <p:sldId id="282" r:id="rId24"/>
    <p:sldId id="283" r:id="rId25"/>
    <p:sldId id="286" r:id="rId26"/>
    <p:sldId id="287" r:id="rId27"/>
    <p:sldId id="288" r:id="rId28"/>
    <p:sldId id="289" r:id="rId29"/>
    <p:sldId id="284"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DDA0C828-EF3A-5342-B8A6-C4C58D4C4AFB}" type="datetimeFigureOut">
              <a:rPr lang="en-US" smtClean="0"/>
              <a:t>11-11-10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773A5753-F743-824A-8995-DECA4CFEFF22}" type="slidenum">
              <a:rPr lang="en-US" smtClean="0"/>
              <a:t>‹#›</a:t>
            </a:fld>
            <a:endParaRPr lang="en-US"/>
          </a:p>
        </p:txBody>
      </p:sp>
    </p:spTree>
    <p:extLst>
      <p:ext uri="{BB962C8B-B14F-4D97-AF65-F5344CB8AC3E}">
        <p14:creationId xmlns:p14="http://schemas.microsoft.com/office/powerpoint/2010/main" val="1034396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BC3C1B8-2A16-402C-911C-090E77666A1B}" type="datetimeFigureOut">
              <a:rPr lang="en-CA" smtClean="0"/>
              <a:t>11-11-10</a:t>
            </a:fld>
            <a:endParaRPr lang="en-C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B2C782E-90A7-4802-943E-374DD216D846}" type="slidenum">
              <a:rPr lang="en-CA" smtClean="0"/>
              <a:t>‹#›</a:t>
            </a:fld>
            <a:endParaRPr lang="en-CA"/>
          </a:p>
        </p:txBody>
      </p:sp>
    </p:spTree>
    <p:extLst>
      <p:ext uri="{BB962C8B-B14F-4D97-AF65-F5344CB8AC3E}">
        <p14:creationId xmlns:p14="http://schemas.microsoft.com/office/powerpoint/2010/main" val="2354240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Neither</a:t>
            </a:r>
            <a:r>
              <a:rPr lang="en-CA" baseline="0" dirty="0" smtClean="0"/>
              <a:t> article explicitly mentions language – however when we speak of freedom of expression and access to information, it is understood that language must be a component.</a:t>
            </a:r>
            <a:endParaRPr lang="en-CA" dirty="0"/>
          </a:p>
        </p:txBody>
      </p:sp>
      <p:sp>
        <p:nvSpPr>
          <p:cNvPr id="4" name="Slide Number Placeholder 3"/>
          <p:cNvSpPr>
            <a:spLocks noGrp="1"/>
          </p:cNvSpPr>
          <p:nvPr>
            <p:ph type="sldNum" sz="quarter" idx="10"/>
          </p:nvPr>
        </p:nvSpPr>
        <p:spPr/>
        <p:txBody>
          <a:bodyPr/>
          <a:lstStyle/>
          <a:p>
            <a:fld id="{CB2C782E-90A7-4802-943E-374DD216D846}" type="slidenum">
              <a:rPr lang="en-CA" smtClean="0"/>
              <a:t>9</a:t>
            </a:fld>
            <a:endParaRPr lang="en-CA"/>
          </a:p>
        </p:txBody>
      </p:sp>
    </p:spTree>
    <p:extLst>
      <p:ext uri="{BB962C8B-B14F-4D97-AF65-F5344CB8AC3E}">
        <p14:creationId xmlns:p14="http://schemas.microsoft.com/office/powerpoint/2010/main" val="83346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smtClean="0"/>
              <a:t>Waston</a:t>
            </a:r>
            <a:r>
              <a:rPr lang="en-CA" dirty="0" smtClean="0"/>
              <a:t> (2007)</a:t>
            </a:r>
            <a:r>
              <a:rPr lang="en-CA" baseline="0" dirty="0" smtClean="0"/>
              <a:t> has stated that ethnic minorities are more likely than other groups to be poorer.  It is expensive to be digitally connected and have access to up-to-date electronic information (cost for access and devices – </a:t>
            </a:r>
            <a:r>
              <a:rPr lang="en-CA" baseline="0" dirty="0" err="1" smtClean="0"/>
              <a:t>Ipad</a:t>
            </a:r>
            <a:r>
              <a:rPr lang="en-CA" baseline="0" dirty="0" smtClean="0"/>
              <a:t>, smart phone, laptop, etc.)</a:t>
            </a:r>
          </a:p>
          <a:p>
            <a:r>
              <a:rPr lang="en-CA" baseline="0" dirty="0" smtClean="0"/>
              <a:t>Watson (2007) has stated that up to 80% of emails are sent in English.  Gauge of the language of online content.</a:t>
            </a:r>
            <a:endParaRPr lang="en-CA" dirty="0"/>
          </a:p>
        </p:txBody>
      </p:sp>
      <p:sp>
        <p:nvSpPr>
          <p:cNvPr id="4" name="Slide Number Placeholder 3"/>
          <p:cNvSpPr>
            <a:spLocks noGrp="1"/>
          </p:cNvSpPr>
          <p:nvPr>
            <p:ph type="sldNum" sz="quarter" idx="10"/>
          </p:nvPr>
        </p:nvSpPr>
        <p:spPr/>
        <p:txBody>
          <a:bodyPr/>
          <a:lstStyle/>
          <a:p>
            <a:fld id="{CB2C782E-90A7-4802-943E-374DD216D846}" type="slidenum">
              <a:rPr lang="en-CA" smtClean="0"/>
              <a:t>10</a:t>
            </a:fld>
            <a:endParaRPr lang="en-CA"/>
          </a:p>
        </p:txBody>
      </p:sp>
    </p:spTree>
    <p:extLst>
      <p:ext uri="{BB962C8B-B14F-4D97-AF65-F5344CB8AC3E}">
        <p14:creationId xmlns:p14="http://schemas.microsoft.com/office/powerpoint/2010/main" val="2793792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Official</a:t>
            </a:r>
            <a:r>
              <a:rPr lang="en-CA" baseline="0" dirty="0" smtClean="0"/>
              <a:t> Languages Act focuses on English and French</a:t>
            </a:r>
          </a:p>
          <a:p>
            <a:r>
              <a:rPr lang="en-CA" baseline="0" dirty="0" smtClean="0"/>
              <a:t>The Multiculturalism Act recognizes other linguistic minorities. The 1988 revision of the act makes special mention of the importance of Aboriginal languages to the cultural fabric of Canada.</a:t>
            </a:r>
          </a:p>
          <a:p>
            <a:r>
              <a:rPr lang="en-CA" baseline="0" dirty="0" smtClean="0"/>
              <a:t>Section 23 of the CCHF is the constitutional provision that guarantees Canadians the right to have their children taught in an official language, providing that they meet certain criteria.</a:t>
            </a:r>
          </a:p>
        </p:txBody>
      </p:sp>
      <p:sp>
        <p:nvSpPr>
          <p:cNvPr id="4" name="Slide Number Placeholder 3"/>
          <p:cNvSpPr>
            <a:spLocks noGrp="1"/>
          </p:cNvSpPr>
          <p:nvPr>
            <p:ph type="sldNum" sz="quarter" idx="10"/>
          </p:nvPr>
        </p:nvSpPr>
        <p:spPr/>
        <p:txBody>
          <a:bodyPr/>
          <a:lstStyle/>
          <a:p>
            <a:fld id="{CB2C782E-90A7-4802-943E-374DD216D846}" type="slidenum">
              <a:rPr lang="en-CA" smtClean="0"/>
              <a:t>11</a:t>
            </a:fld>
            <a:endParaRPr lang="en-CA"/>
          </a:p>
        </p:txBody>
      </p:sp>
    </p:spTree>
    <p:extLst>
      <p:ext uri="{BB962C8B-B14F-4D97-AF65-F5344CB8AC3E}">
        <p14:creationId xmlns:p14="http://schemas.microsoft.com/office/powerpoint/2010/main" val="2285518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Education is the responsibility</a:t>
            </a:r>
            <a:r>
              <a:rPr lang="en-CA" baseline="0" dirty="0" smtClean="0"/>
              <a:t> of the provinces so it is up to each one to decide how to implement official language education.</a:t>
            </a:r>
          </a:p>
          <a:p>
            <a:r>
              <a:rPr lang="en-CA" baseline="0" dirty="0" smtClean="0"/>
              <a:t>The teaching of heritage languages (minority languages) </a:t>
            </a:r>
            <a:r>
              <a:rPr lang="en-CA" baseline="0" dirty="0" smtClean="0">
                <a:sym typeface="Wingdings" pitchFamily="2" charset="2"/>
              </a:rPr>
              <a:t> in most provinces instruction occurs outside of the official school day (after school or on weekends) The example of Cantonese lessons on Saturdays.</a:t>
            </a:r>
            <a:endParaRPr lang="en-CA" dirty="0"/>
          </a:p>
        </p:txBody>
      </p:sp>
      <p:sp>
        <p:nvSpPr>
          <p:cNvPr id="4" name="Slide Number Placeholder 3"/>
          <p:cNvSpPr>
            <a:spLocks noGrp="1"/>
          </p:cNvSpPr>
          <p:nvPr>
            <p:ph type="sldNum" sz="quarter" idx="10"/>
          </p:nvPr>
        </p:nvSpPr>
        <p:spPr/>
        <p:txBody>
          <a:bodyPr/>
          <a:lstStyle/>
          <a:p>
            <a:fld id="{CB2C782E-90A7-4802-943E-374DD216D846}" type="slidenum">
              <a:rPr lang="en-CA" smtClean="0"/>
              <a:t>12</a:t>
            </a:fld>
            <a:endParaRPr lang="en-CA"/>
          </a:p>
        </p:txBody>
      </p:sp>
    </p:spTree>
    <p:extLst>
      <p:ext uri="{BB962C8B-B14F-4D97-AF65-F5344CB8AC3E}">
        <p14:creationId xmlns:p14="http://schemas.microsoft.com/office/powerpoint/2010/main" val="2070679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instrument has not been ratified</a:t>
            </a:r>
            <a:r>
              <a:rPr lang="en-CA" baseline="0" dirty="0" smtClean="0"/>
              <a:t> by Canada despite the fact that we have a fairly large Indigenous population.  There are approximately 1.5 million Aboriginal people in all of North America (excluding Mexico).  Bolivia has 71% of its population as Indigenous.  Guatemala </a:t>
            </a:r>
            <a:r>
              <a:rPr lang="en-CA" baseline="0" dirty="0" smtClean="0">
                <a:sym typeface="Wingdings" pitchFamily="2" charset="2"/>
              </a:rPr>
              <a:t> 66%.</a:t>
            </a:r>
          </a:p>
          <a:p>
            <a:r>
              <a:rPr lang="en-CA" baseline="0" dirty="0" smtClean="0">
                <a:sym typeface="Wingdings" pitchFamily="2" charset="2"/>
              </a:rPr>
              <a:t>The New Relationship Trust was created as a partnership between the government of B.C. and the </a:t>
            </a:r>
            <a:r>
              <a:rPr lang="en-CA" baseline="0" dirty="0" err="1" smtClean="0">
                <a:sym typeface="Wingdings" pitchFamily="2" charset="2"/>
              </a:rPr>
              <a:t>Haida</a:t>
            </a:r>
            <a:r>
              <a:rPr lang="en-CA" baseline="0" dirty="0" smtClean="0">
                <a:sym typeface="Wingdings" pitchFamily="2" charset="2"/>
              </a:rPr>
              <a:t> Nation.</a:t>
            </a:r>
          </a:p>
        </p:txBody>
      </p:sp>
      <p:sp>
        <p:nvSpPr>
          <p:cNvPr id="4" name="Slide Number Placeholder 3"/>
          <p:cNvSpPr>
            <a:spLocks noGrp="1"/>
          </p:cNvSpPr>
          <p:nvPr>
            <p:ph type="sldNum" sz="quarter" idx="10"/>
          </p:nvPr>
        </p:nvSpPr>
        <p:spPr/>
        <p:txBody>
          <a:bodyPr/>
          <a:lstStyle/>
          <a:p>
            <a:fld id="{CB2C782E-90A7-4802-943E-374DD216D846}" type="slidenum">
              <a:rPr lang="en-CA" smtClean="0"/>
              <a:t>13</a:t>
            </a:fld>
            <a:endParaRPr lang="en-CA"/>
          </a:p>
        </p:txBody>
      </p:sp>
    </p:spTree>
    <p:extLst>
      <p:ext uri="{BB962C8B-B14F-4D97-AF65-F5344CB8AC3E}">
        <p14:creationId xmlns:p14="http://schemas.microsoft.com/office/powerpoint/2010/main" val="142591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Manitoba has a large</a:t>
            </a:r>
            <a:r>
              <a:rPr lang="en-CA" baseline="0" dirty="0" smtClean="0"/>
              <a:t> Aboriginal population.  This is a population this often poorer than average and has much less educational attainment than average.</a:t>
            </a:r>
            <a:endParaRPr lang="en-CA" dirty="0"/>
          </a:p>
        </p:txBody>
      </p:sp>
      <p:sp>
        <p:nvSpPr>
          <p:cNvPr id="4" name="Slide Number Placeholder 3"/>
          <p:cNvSpPr>
            <a:spLocks noGrp="1"/>
          </p:cNvSpPr>
          <p:nvPr>
            <p:ph type="sldNum" sz="quarter" idx="10"/>
          </p:nvPr>
        </p:nvSpPr>
        <p:spPr/>
        <p:txBody>
          <a:bodyPr/>
          <a:lstStyle/>
          <a:p>
            <a:fld id="{CB2C782E-90A7-4802-943E-374DD216D846}" type="slidenum">
              <a:rPr lang="en-CA" smtClean="0"/>
              <a:t>14</a:t>
            </a:fld>
            <a:endParaRPr lang="en-CA"/>
          </a:p>
        </p:txBody>
      </p:sp>
    </p:spTree>
    <p:extLst>
      <p:ext uri="{BB962C8B-B14F-4D97-AF65-F5344CB8AC3E}">
        <p14:creationId xmlns:p14="http://schemas.microsoft.com/office/powerpoint/2010/main" val="1388483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0B17600-C0BD-467E-8C36-4FBDD3B73037}" type="datetimeFigureOut">
              <a:rPr lang="en-CA" smtClean="0"/>
              <a:t>11-11-10</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2F98AE-DDC8-4046-9E9E-9873B5A01302}" type="slidenum">
              <a:rPr lang="en-CA" smtClean="0"/>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B17600-C0BD-467E-8C36-4FBDD3B73037}" type="datetimeFigureOut">
              <a:rPr lang="en-CA" smtClean="0"/>
              <a:t>11-11-10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92F98AE-DDC8-4046-9E9E-9873B5A0130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92F98AE-DDC8-4046-9E9E-9873B5A01302}" type="slidenum">
              <a:rPr lang="en-CA" smtClean="0"/>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B17600-C0BD-467E-8C36-4FBDD3B73037}" type="datetimeFigureOut">
              <a:rPr lang="en-CA" smtClean="0"/>
              <a:t>11-11-10</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B17600-C0BD-467E-8C36-4FBDD3B73037}" type="datetimeFigureOut">
              <a:rPr lang="en-CA" smtClean="0"/>
              <a:t>11-11-10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092F98AE-DDC8-4046-9E9E-9873B5A01302}" type="slidenum">
              <a:rPr lang="en-CA" smtClean="0"/>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F0B17600-C0BD-467E-8C36-4FBDD3B73037}" type="datetimeFigureOut">
              <a:rPr lang="en-CA" smtClean="0"/>
              <a:t>11-11-10</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2F98AE-DDC8-4046-9E9E-9873B5A01302}" type="slidenum">
              <a:rPr lang="en-CA" smtClean="0"/>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0B17600-C0BD-467E-8C36-4FBDD3B73037}" type="datetimeFigureOut">
              <a:rPr lang="en-CA" smtClean="0"/>
              <a:t>11-11-10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92F98AE-DDC8-4046-9E9E-9873B5A01302}" type="slidenum">
              <a:rPr lang="en-CA" smtClean="0"/>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0B17600-C0BD-467E-8C36-4FBDD3B73037}" type="datetimeFigureOut">
              <a:rPr lang="en-CA" smtClean="0"/>
              <a:t>11-11-10</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92F98AE-DDC8-4046-9E9E-9873B5A01302}" type="slidenum">
              <a:rPr lang="en-CA" smtClean="0"/>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B17600-C0BD-467E-8C36-4FBDD3B73037}" type="datetimeFigureOut">
              <a:rPr lang="en-CA" smtClean="0"/>
              <a:t>11-11-10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092F98AE-DDC8-4046-9E9E-9873B5A0130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0B17600-C0BD-467E-8C36-4FBDD3B73037}" type="datetimeFigureOut">
              <a:rPr lang="en-CA" smtClean="0"/>
              <a:t>11-11-10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92F98AE-DDC8-4046-9E9E-9873B5A0130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92F98AE-DDC8-4046-9E9E-9873B5A01302}" type="slidenum">
              <a:rPr lang="en-CA" smtClean="0"/>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0B17600-C0BD-467E-8C36-4FBDD3B73037}" type="datetimeFigureOut">
              <a:rPr lang="en-CA" smtClean="0"/>
              <a:t>11-11-10</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92F98AE-DDC8-4046-9E9E-9873B5A01302}" type="slidenum">
              <a:rPr lang="en-CA" smtClean="0"/>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0B17600-C0BD-467E-8C36-4FBDD3B73037}" type="datetimeFigureOut">
              <a:rPr lang="en-CA" smtClean="0"/>
              <a:t>11-11-10</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0B17600-C0BD-467E-8C36-4FBDD3B73037}" type="datetimeFigureOut">
              <a:rPr lang="en-CA" smtClean="0"/>
              <a:t>11-11-10</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92F98AE-DDC8-4046-9E9E-9873B5A01302}" type="slidenum">
              <a:rPr lang="en-CA" smtClean="0"/>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CA" dirty="0" smtClean="0"/>
              <a:t>Sharon/ Michelle /Brett/ Vivian/ Echo</a:t>
            </a:r>
          </a:p>
        </p:txBody>
      </p:sp>
      <p:sp>
        <p:nvSpPr>
          <p:cNvPr id="3" name="Title 2"/>
          <p:cNvSpPr>
            <a:spLocks noGrp="1"/>
          </p:cNvSpPr>
          <p:nvPr>
            <p:ph type="ctrTitle"/>
          </p:nvPr>
        </p:nvSpPr>
        <p:spPr/>
        <p:txBody>
          <a:bodyPr/>
          <a:lstStyle/>
          <a:p>
            <a:r>
              <a:rPr lang="en-CA" dirty="0" smtClean="0"/>
              <a:t>Human Rights and Language Education</a:t>
            </a:r>
            <a:endParaRPr lang="en-CA" dirty="0"/>
          </a:p>
        </p:txBody>
      </p:sp>
      <p:pic>
        <p:nvPicPr>
          <p:cNvPr id="2052" name="Picture 4" descr="C:\Users\mbrow6\AppData\Local\Microsoft\Windows\Temporary Internet Files\Content.IE5\3HFI5X9Z\MP90039954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3212976"/>
            <a:ext cx="4536504" cy="3121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31996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does this translate into classroom practice?</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There are two barriers to access for linguistic minorities</a:t>
            </a:r>
          </a:p>
          <a:p>
            <a:pPr lvl="1"/>
            <a:r>
              <a:rPr lang="en-CA" dirty="0" smtClean="0"/>
              <a:t>Access to technology/ expensive formats </a:t>
            </a:r>
          </a:p>
          <a:p>
            <a:pPr lvl="1"/>
            <a:r>
              <a:rPr lang="en-CA" dirty="0" smtClean="0"/>
              <a:t>Language barrier </a:t>
            </a:r>
          </a:p>
          <a:p>
            <a:r>
              <a:rPr lang="en-CA" dirty="0" smtClean="0"/>
              <a:t>This increases the digital divide between the rich and the poor and linguistic majorities and linguistic minorities.</a:t>
            </a:r>
          </a:p>
          <a:p>
            <a:r>
              <a:rPr lang="en-CA" dirty="0" smtClean="0"/>
              <a:t>Children who are linguistic minorities may have less access to information (especially the most current information) and therefore they may be at a disadvantage in the classroom.</a:t>
            </a:r>
          </a:p>
        </p:txBody>
      </p:sp>
    </p:spTree>
    <p:extLst>
      <p:ext uri="{BB962C8B-B14F-4D97-AF65-F5344CB8AC3E}">
        <p14:creationId xmlns:p14="http://schemas.microsoft.com/office/powerpoint/2010/main" val="10879913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a:t>The International Convent on Civil &amp; Political Rights (1966) - Ratified by Canada</a:t>
            </a:r>
          </a:p>
        </p:txBody>
      </p:sp>
      <p:sp>
        <p:nvSpPr>
          <p:cNvPr id="3" name="Content Placeholder 2"/>
          <p:cNvSpPr>
            <a:spLocks noGrp="1"/>
          </p:cNvSpPr>
          <p:nvPr>
            <p:ph sz="half" idx="1"/>
          </p:nvPr>
        </p:nvSpPr>
        <p:spPr/>
        <p:txBody>
          <a:bodyPr>
            <a:normAutofit fontScale="92500" lnSpcReduction="10000"/>
          </a:bodyPr>
          <a:lstStyle/>
          <a:p>
            <a:pPr marL="0" indent="0">
              <a:buNone/>
            </a:pPr>
            <a:r>
              <a:rPr lang="en-CA" u="sng" dirty="0"/>
              <a:t>Relevant Articles:</a:t>
            </a:r>
          </a:p>
          <a:p>
            <a:r>
              <a:rPr lang="en-CA" dirty="0"/>
              <a:t>Article 27: In those States in which ethnic, religious, or linguistic minorities exist, persons belonging to such minorities shall not be denied the right, in community with the other members of their group, to enjoy their own culture, to profess &amp; practice their own religion, or to use their own language</a:t>
            </a:r>
            <a:r>
              <a:rPr lang="en-CA" i="1" dirty="0"/>
              <a:t>.</a:t>
            </a:r>
          </a:p>
          <a:p>
            <a:endParaRPr lang="en-CA" dirty="0"/>
          </a:p>
        </p:txBody>
      </p:sp>
      <p:sp>
        <p:nvSpPr>
          <p:cNvPr id="4" name="Content Placeholder 3"/>
          <p:cNvSpPr>
            <a:spLocks noGrp="1"/>
          </p:cNvSpPr>
          <p:nvPr>
            <p:ph sz="half" idx="2"/>
          </p:nvPr>
        </p:nvSpPr>
        <p:spPr/>
        <p:txBody>
          <a:bodyPr>
            <a:normAutofit fontScale="92500" lnSpcReduction="10000"/>
          </a:bodyPr>
          <a:lstStyle/>
          <a:p>
            <a:pPr marL="0" indent="0">
              <a:buNone/>
            </a:pPr>
            <a:r>
              <a:rPr lang="en-CA" u="sng" dirty="0"/>
              <a:t>Canadian Interpretation and Implementation:</a:t>
            </a:r>
          </a:p>
          <a:p>
            <a:r>
              <a:rPr lang="en-CA" dirty="0"/>
              <a:t>The Official Languages Act (1969)</a:t>
            </a:r>
          </a:p>
          <a:p>
            <a:r>
              <a:rPr lang="en-CA" dirty="0"/>
              <a:t>The Multiculturalism Act (1971)</a:t>
            </a:r>
          </a:p>
          <a:p>
            <a:r>
              <a:rPr lang="en-CA" dirty="0"/>
              <a:t>Section 23 of the Canadian Charter of Rights and Freedoms (1982)</a:t>
            </a:r>
          </a:p>
          <a:p>
            <a:pPr marL="0" indent="0">
              <a:buNone/>
            </a:pPr>
            <a:endParaRPr lang="en-CA" dirty="0"/>
          </a:p>
        </p:txBody>
      </p:sp>
    </p:spTree>
    <p:extLst>
      <p:ext uri="{BB962C8B-B14F-4D97-AF65-F5344CB8AC3E}">
        <p14:creationId xmlns:p14="http://schemas.microsoft.com/office/powerpoint/2010/main" val="39070480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does this translate into classroom practice?</a:t>
            </a:r>
            <a:endParaRPr lang="en-CA" dirty="0"/>
          </a:p>
        </p:txBody>
      </p:sp>
      <p:sp>
        <p:nvSpPr>
          <p:cNvPr id="3" name="Content Placeholder 2"/>
          <p:cNvSpPr>
            <a:spLocks noGrp="1"/>
          </p:cNvSpPr>
          <p:nvPr>
            <p:ph sz="quarter" idx="1"/>
          </p:nvPr>
        </p:nvSpPr>
        <p:spPr/>
        <p:txBody>
          <a:bodyPr/>
          <a:lstStyle/>
          <a:p>
            <a:r>
              <a:rPr lang="en-CA" dirty="0" smtClean="0"/>
              <a:t>Education is the responsibility of the provinces</a:t>
            </a:r>
          </a:p>
          <a:p>
            <a:r>
              <a:rPr lang="en-CA" dirty="0" smtClean="0"/>
              <a:t>What about the teaching of heritage languages?</a:t>
            </a:r>
          </a:p>
          <a:p>
            <a:r>
              <a:rPr lang="en-CA" dirty="0" smtClean="0"/>
              <a:t>Some provinces offer bilingual programs other than French/ English</a:t>
            </a:r>
          </a:p>
          <a:p>
            <a:pPr lvl="1"/>
            <a:r>
              <a:rPr lang="en-CA" dirty="0" smtClean="0"/>
              <a:t>Manitoba has English/ German – English/ Hebrew – English/ Ukrainian programs</a:t>
            </a:r>
            <a:endParaRPr lang="en-CA" dirty="0"/>
          </a:p>
        </p:txBody>
      </p:sp>
      <p:pic>
        <p:nvPicPr>
          <p:cNvPr id="3074" name="Picture 2" descr="C:\Users\mbrow6\AppData\Local\Microsoft\Windows\Temporary Internet Files\Content.IE5\RZE97ZJV\MC9001985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4005064"/>
            <a:ext cx="2242242" cy="2083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491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a:t>The International Labour Office - Indigenous and Tribal People's Convention (1989) - Not ratified by Canada</a:t>
            </a:r>
          </a:p>
        </p:txBody>
      </p:sp>
      <p:sp>
        <p:nvSpPr>
          <p:cNvPr id="3" name="Content Placeholder 2"/>
          <p:cNvSpPr>
            <a:spLocks noGrp="1"/>
          </p:cNvSpPr>
          <p:nvPr>
            <p:ph sz="half" idx="1"/>
          </p:nvPr>
        </p:nvSpPr>
        <p:spPr/>
        <p:txBody>
          <a:bodyPr>
            <a:normAutofit fontScale="85000" lnSpcReduction="20000"/>
          </a:bodyPr>
          <a:lstStyle/>
          <a:p>
            <a:pPr marL="0" indent="0">
              <a:buNone/>
            </a:pPr>
            <a:r>
              <a:rPr lang="en-CA" u="sng" dirty="0"/>
              <a:t>Relevant Articles:</a:t>
            </a:r>
          </a:p>
          <a:p>
            <a:r>
              <a:rPr lang="en-CA" dirty="0"/>
              <a:t>Article 28: 1) Children belonging to the peoples concerned shall, wherever practicable, be taught to read and write in their </a:t>
            </a:r>
            <a:r>
              <a:rPr lang="en-CA" dirty="0" smtClean="0"/>
              <a:t>own indigenous language...</a:t>
            </a:r>
            <a:r>
              <a:rPr lang="en-CA" dirty="0"/>
              <a:t>2) Adequate measures shall be taken to </a:t>
            </a:r>
            <a:r>
              <a:rPr lang="en-CA" dirty="0" smtClean="0"/>
              <a:t>ensure </a:t>
            </a:r>
            <a:r>
              <a:rPr lang="en-CA" dirty="0"/>
              <a:t>that these peoples have the opportunity to attain fluency in the national language...3) Measures shall be taken to preserve &amp; promote the development and practice of the indigenous languages of the peoples concerned.</a:t>
            </a:r>
          </a:p>
          <a:p>
            <a:endParaRPr lang="en-CA" dirty="0"/>
          </a:p>
        </p:txBody>
      </p:sp>
      <p:sp>
        <p:nvSpPr>
          <p:cNvPr id="4" name="Content Placeholder 3"/>
          <p:cNvSpPr>
            <a:spLocks noGrp="1"/>
          </p:cNvSpPr>
          <p:nvPr>
            <p:ph sz="half" idx="2"/>
          </p:nvPr>
        </p:nvSpPr>
        <p:spPr/>
        <p:txBody>
          <a:bodyPr>
            <a:normAutofit fontScale="85000" lnSpcReduction="20000"/>
          </a:bodyPr>
          <a:lstStyle/>
          <a:p>
            <a:pPr marL="0" indent="0">
              <a:buNone/>
            </a:pPr>
            <a:r>
              <a:rPr lang="en-CA" u="sng" dirty="0"/>
              <a:t>Canadian Interpretation and Implementation:</a:t>
            </a:r>
          </a:p>
          <a:p>
            <a:r>
              <a:rPr lang="en-CA" dirty="0"/>
              <a:t>The New Relationship Trust </a:t>
            </a:r>
            <a:r>
              <a:rPr lang="en-CA" dirty="0" smtClean="0"/>
              <a:t>(2005)</a:t>
            </a:r>
            <a:endParaRPr lang="en-CA" dirty="0"/>
          </a:p>
          <a:p>
            <a:r>
              <a:rPr lang="en-CA" dirty="0"/>
              <a:t>The Indian Residential Schools Settlement Agreement (2006)</a:t>
            </a:r>
          </a:p>
          <a:p>
            <a:pPr marL="0" indent="0">
              <a:buNone/>
            </a:pPr>
            <a:endParaRPr lang="en-CA" dirty="0"/>
          </a:p>
        </p:txBody>
      </p:sp>
      <p:pic>
        <p:nvPicPr>
          <p:cNvPr id="1026" name="Picture 2" descr="C:\Users\mbrow6\AppData\Local\Microsoft\Windows\Temporary Internet Files\Content.IE5\UWGEB0EY\MP90040699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3573016"/>
            <a:ext cx="1512000" cy="2266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4212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does this translate into classroom practice?</a:t>
            </a:r>
            <a:endParaRPr lang="en-CA" dirty="0"/>
          </a:p>
        </p:txBody>
      </p:sp>
      <p:sp>
        <p:nvSpPr>
          <p:cNvPr id="3" name="Content Placeholder 2"/>
          <p:cNvSpPr>
            <a:spLocks noGrp="1"/>
          </p:cNvSpPr>
          <p:nvPr>
            <p:ph sz="quarter" idx="1"/>
          </p:nvPr>
        </p:nvSpPr>
        <p:spPr/>
        <p:txBody>
          <a:bodyPr/>
          <a:lstStyle/>
          <a:p>
            <a:r>
              <a:rPr lang="en-CA" dirty="0" smtClean="0"/>
              <a:t>Many provinces have curricula for Aboriginal Language or Culture</a:t>
            </a:r>
          </a:p>
          <a:p>
            <a:pPr lvl="1"/>
            <a:r>
              <a:rPr lang="en-CA" dirty="0" smtClean="0"/>
              <a:t>Manitoba, Saskatchewan, Alberta, British Columbia, Ontario and the Territories</a:t>
            </a:r>
          </a:p>
          <a:p>
            <a:pPr lvl="1"/>
            <a:endParaRPr lang="en-CA" dirty="0"/>
          </a:p>
          <a:p>
            <a:r>
              <a:rPr lang="en-CA" dirty="0" smtClean="0"/>
              <a:t>In Manitoba they have two schools that are for Aboriginal Students and offer  total immersion in Indigenous language and culture</a:t>
            </a:r>
          </a:p>
          <a:p>
            <a:pPr lvl="1"/>
            <a:r>
              <a:rPr lang="en-CA" dirty="0" smtClean="0"/>
              <a:t>K-8 – Children of the Earth</a:t>
            </a:r>
          </a:p>
          <a:p>
            <a:pPr lvl="1"/>
            <a:r>
              <a:rPr lang="en-CA" dirty="0" smtClean="0"/>
              <a:t>9-12 – </a:t>
            </a:r>
            <a:r>
              <a:rPr lang="en-CA" dirty="0" err="1" smtClean="0"/>
              <a:t>Niji</a:t>
            </a:r>
            <a:r>
              <a:rPr lang="en-CA" dirty="0" smtClean="0"/>
              <a:t> </a:t>
            </a:r>
            <a:r>
              <a:rPr lang="en-CA" dirty="0" err="1" smtClean="0"/>
              <a:t>Mahkwa</a:t>
            </a:r>
            <a:endParaRPr lang="en-CA" dirty="0"/>
          </a:p>
        </p:txBody>
      </p:sp>
      <p:pic>
        <p:nvPicPr>
          <p:cNvPr id="4099" name="Picture 3" descr="C:\Users\mbrow6\AppData\Local\Microsoft\Windows\Temporary Internet Files\Content.IE5\TRQV4E5N\MC9000205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4509120"/>
            <a:ext cx="1339596" cy="1632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8739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smtClean="0"/>
              <a:t>Current Research: The Role of Inuit Languages in Nunavut Schooling (</a:t>
            </a:r>
            <a:r>
              <a:rPr lang="en-CA" sz="2400" dirty="0" err="1" smtClean="0"/>
              <a:t>Aylward</a:t>
            </a:r>
            <a:r>
              <a:rPr lang="en-CA" sz="2400" dirty="0" smtClean="0"/>
              <a:t>, 2010)</a:t>
            </a:r>
            <a:endParaRPr lang="en-CA" sz="2400" dirty="0"/>
          </a:p>
        </p:txBody>
      </p:sp>
      <p:sp>
        <p:nvSpPr>
          <p:cNvPr id="3" name="Content Placeholder 2"/>
          <p:cNvSpPr>
            <a:spLocks noGrp="1"/>
          </p:cNvSpPr>
          <p:nvPr>
            <p:ph sz="quarter" idx="1"/>
          </p:nvPr>
        </p:nvSpPr>
        <p:spPr/>
        <p:txBody>
          <a:bodyPr>
            <a:normAutofit fontScale="92500" lnSpcReduction="10000"/>
          </a:bodyPr>
          <a:lstStyle/>
          <a:p>
            <a:r>
              <a:rPr lang="en-CA" dirty="0" smtClean="0"/>
              <a:t>Qualitative discourse analysis study of 10 educators in Nunavut</a:t>
            </a:r>
          </a:p>
          <a:p>
            <a:r>
              <a:rPr lang="en-CA" dirty="0" smtClean="0"/>
              <a:t>Seeks to discuss government of Nunavut’s attempts to implement more culturally relevant and Inuit language-based curricula</a:t>
            </a:r>
          </a:p>
          <a:p>
            <a:r>
              <a:rPr lang="en-CA" dirty="0" smtClean="0"/>
              <a:t>Background information and personal anecdotes as key data</a:t>
            </a:r>
          </a:p>
          <a:p>
            <a:r>
              <a:rPr lang="en-CA" dirty="0" smtClean="0"/>
              <a:t>References made from debate to linguistic human rights and linguistic policy/ legislation</a:t>
            </a:r>
          </a:p>
          <a:p>
            <a:r>
              <a:rPr lang="en-CA" dirty="0" smtClean="0"/>
              <a:t>Main research question: How has the role of Inuit languages &amp; cultures been constructed within Nunavut schooling?</a:t>
            </a:r>
            <a:endParaRPr lang="en-CA" dirty="0"/>
          </a:p>
        </p:txBody>
      </p:sp>
    </p:spTree>
    <p:extLst>
      <p:ext uri="{BB962C8B-B14F-4D97-AF65-F5344CB8AC3E}">
        <p14:creationId xmlns:p14="http://schemas.microsoft.com/office/powerpoint/2010/main" val="11334223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Current Research: Background</a:t>
            </a:r>
            <a:endParaRPr lang="en-CA" dirty="0"/>
          </a:p>
        </p:txBody>
      </p:sp>
      <p:sp>
        <p:nvSpPr>
          <p:cNvPr id="3" name="Content Placeholder 2"/>
          <p:cNvSpPr>
            <a:spLocks noGrp="1"/>
          </p:cNvSpPr>
          <p:nvPr>
            <p:ph sz="quarter" idx="1"/>
          </p:nvPr>
        </p:nvSpPr>
        <p:spPr/>
        <p:txBody>
          <a:bodyPr/>
          <a:lstStyle/>
          <a:p>
            <a:r>
              <a:rPr lang="en-CA" dirty="0" smtClean="0"/>
              <a:t>Founding of Nunavut – 04/01/99</a:t>
            </a:r>
          </a:p>
          <a:p>
            <a:r>
              <a:rPr lang="en-CA" dirty="0" smtClean="0"/>
              <a:t>Government of Nunavut’s new curricula implemented with little assistance from other jurisdictions</a:t>
            </a:r>
          </a:p>
          <a:p>
            <a:r>
              <a:rPr lang="en-CA" dirty="0" smtClean="0"/>
              <a:t>Institution of bilingual education programs/ initiatives are largely unsuccessful</a:t>
            </a:r>
          </a:p>
          <a:p>
            <a:pPr lvl="1"/>
            <a:r>
              <a:rPr lang="en-CA" dirty="0" smtClean="0"/>
              <a:t>Streaming of students</a:t>
            </a:r>
            <a:endParaRPr lang="en-CA" dirty="0"/>
          </a:p>
          <a:p>
            <a:r>
              <a:rPr lang="en-CA" dirty="0" smtClean="0"/>
              <a:t>Causing a ‘call for action’ to revitalization and maintenance initiatives</a:t>
            </a:r>
          </a:p>
        </p:txBody>
      </p:sp>
    </p:spTree>
    <p:extLst>
      <p:ext uri="{BB962C8B-B14F-4D97-AF65-F5344CB8AC3E}">
        <p14:creationId xmlns:p14="http://schemas.microsoft.com/office/powerpoint/2010/main" val="15855920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Current Research: Findings</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Instructors spoke to unsuccessfulness of initiatives due to:</a:t>
            </a:r>
          </a:p>
          <a:p>
            <a:pPr lvl="1"/>
            <a:r>
              <a:rPr lang="en-CA" dirty="0" smtClean="0"/>
              <a:t>Dichotomy between school language gaps</a:t>
            </a:r>
          </a:p>
          <a:p>
            <a:pPr lvl="1"/>
            <a:r>
              <a:rPr lang="en-CA" dirty="0" smtClean="0"/>
              <a:t>Lack of appropriate space for Inuit in curricula</a:t>
            </a:r>
          </a:p>
          <a:p>
            <a:pPr lvl="1"/>
            <a:r>
              <a:rPr lang="en-CA" dirty="0" smtClean="0"/>
              <a:t>Not culturally relevant curricula</a:t>
            </a:r>
          </a:p>
          <a:p>
            <a:pPr lvl="1"/>
            <a:r>
              <a:rPr lang="en-CA" dirty="0" smtClean="0"/>
              <a:t>Power dynamics and language hierarchies</a:t>
            </a:r>
          </a:p>
          <a:p>
            <a:r>
              <a:rPr lang="en-CA" dirty="0" smtClean="0"/>
              <a:t>Lack of resources</a:t>
            </a:r>
          </a:p>
          <a:p>
            <a:pPr lvl="1"/>
            <a:r>
              <a:rPr lang="en-CA" dirty="0" smtClean="0"/>
              <a:t>Financial </a:t>
            </a:r>
          </a:p>
          <a:p>
            <a:pPr lvl="1"/>
            <a:r>
              <a:rPr lang="en-CA" dirty="0" smtClean="0"/>
              <a:t>Authentic and/or ‘Expert knowledge of Inuit languages’</a:t>
            </a:r>
          </a:p>
          <a:p>
            <a:pPr lvl="1"/>
            <a:r>
              <a:rPr lang="en-CA" dirty="0" smtClean="0"/>
              <a:t>Sustainability of programs</a:t>
            </a:r>
            <a:endParaRPr lang="en-CA" dirty="0"/>
          </a:p>
          <a:p>
            <a:r>
              <a:rPr lang="en-CA" dirty="0" smtClean="0"/>
              <a:t>Denial of minority language rights</a:t>
            </a:r>
          </a:p>
        </p:txBody>
      </p:sp>
    </p:spTree>
    <p:extLst>
      <p:ext uri="{BB962C8B-B14F-4D97-AF65-F5344CB8AC3E}">
        <p14:creationId xmlns:p14="http://schemas.microsoft.com/office/powerpoint/2010/main" val="42210052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smtClean="0"/>
              <a:t>Current Research: Future directions – What Participants Want</a:t>
            </a:r>
            <a:endParaRPr lang="en-CA" sz="2400" dirty="0"/>
          </a:p>
        </p:txBody>
      </p:sp>
      <p:sp>
        <p:nvSpPr>
          <p:cNvPr id="3" name="Content Placeholder 2"/>
          <p:cNvSpPr>
            <a:spLocks noGrp="1"/>
          </p:cNvSpPr>
          <p:nvPr>
            <p:ph sz="quarter" idx="1"/>
          </p:nvPr>
        </p:nvSpPr>
        <p:spPr/>
        <p:txBody>
          <a:bodyPr/>
          <a:lstStyle/>
          <a:p>
            <a:r>
              <a:rPr lang="en-CA" dirty="0" smtClean="0"/>
              <a:t>Appropriate and relevant language policy and practices (governmental)</a:t>
            </a:r>
          </a:p>
          <a:p>
            <a:r>
              <a:rPr lang="en-CA" dirty="0" smtClean="0"/>
              <a:t>Addressing aforementioned issue of inadequate resources</a:t>
            </a:r>
          </a:p>
          <a:p>
            <a:r>
              <a:rPr lang="en-CA" dirty="0" smtClean="0"/>
              <a:t>Strengthening anti-discrimination legislation/initiatives against Inuit speakers</a:t>
            </a:r>
          </a:p>
          <a:p>
            <a:r>
              <a:rPr lang="en-CA" dirty="0" smtClean="0"/>
              <a:t>Discontinuing view of Inuktitut as ‘transition’ language</a:t>
            </a:r>
          </a:p>
          <a:p>
            <a:pPr marL="0" indent="0">
              <a:buNone/>
            </a:pPr>
            <a:endParaRPr lang="en-CA" dirty="0"/>
          </a:p>
        </p:txBody>
      </p:sp>
    </p:spTree>
    <p:extLst>
      <p:ext uri="{BB962C8B-B14F-4D97-AF65-F5344CB8AC3E}">
        <p14:creationId xmlns:p14="http://schemas.microsoft.com/office/powerpoint/2010/main" val="3341611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&amp; Difficulties</a:t>
            </a:r>
            <a:endParaRPr lang="en-CA" dirty="0"/>
          </a:p>
        </p:txBody>
      </p:sp>
      <p:sp>
        <p:nvSpPr>
          <p:cNvPr id="3" name="Content Placeholder 2"/>
          <p:cNvSpPr>
            <a:spLocks noGrp="1"/>
          </p:cNvSpPr>
          <p:nvPr>
            <p:ph sz="quarter" idx="1"/>
          </p:nvPr>
        </p:nvSpPr>
        <p:spPr/>
        <p:txBody>
          <a:bodyPr/>
          <a:lstStyle/>
          <a:p>
            <a:r>
              <a:rPr lang="en-CA" dirty="0" smtClean="0"/>
              <a:t>Problems &amp; difficulties and future directions – the pluralist dilemma:</a:t>
            </a:r>
          </a:p>
          <a:p>
            <a:pPr lvl="1"/>
            <a:r>
              <a:rPr lang="en-CA" dirty="0" smtClean="0"/>
              <a:t>Brian </a:t>
            </a:r>
            <a:r>
              <a:rPr lang="en-CA" dirty="0" err="1" smtClean="0"/>
              <a:t>Bullivant</a:t>
            </a:r>
            <a:r>
              <a:rPr lang="en-CA" dirty="0" smtClean="0"/>
              <a:t> (1981) “reconciling the diverse political claims of constituent groups/ individuals with the claims of the nation-state as a whole”</a:t>
            </a:r>
          </a:p>
          <a:p>
            <a:pPr marL="274320" lvl="1" indent="0">
              <a:buNone/>
            </a:pPr>
            <a:endParaRPr lang="en-CA" dirty="0" smtClean="0"/>
          </a:p>
          <a:p>
            <a:pPr lvl="1"/>
            <a:r>
              <a:rPr lang="en-CA" dirty="0" smtClean="0"/>
              <a:t>Corporate pluralism – known as multiculturalism</a:t>
            </a:r>
          </a:p>
          <a:p>
            <a:pPr lvl="1"/>
            <a:endParaRPr lang="en-CA" dirty="0"/>
          </a:p>
        </p:txBody>
      </p:sp>
    </p:spTree>
    <p:extLst>
      <p:ext uri="{BB962C8B-B14F-4D97-AF65-F5344CB8AC3E}">
        <p14:creationId xmlns:p14="http://schemas.microsoft.com/office/powerpoint/2010/main" val="3411396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 of Presentation</a:t>
            </a:r>
            <a:endParaRPr lang="en-CA" dirty="0"/>
          </a:p>
        </p:txBody>
      </p:sp>
      <p:sp>
        <p:nvSpPr>
          <p:cNvPr id="3" name="Content Placeholder 2"/>
          <p:cNvSpPr>
            <a:spLocks noGrp="1"/>
          </p:cNvSpPr>
          <p:nvPr>
            <p:ph sz="half" idx="1"/>
          </p:nvPr>
        </p:nvSpPr>
        <p:spPr/>
        <p:txBody>
          <a:bodyPr/>
          <a:lstStyle/>
          <a:p>
            <a:r>
              <a:rPr lang="en-CA" b="1" dirty="0" smtClean="0"/>
              <a:t>Sharon</a:t>
            </a:r>
            <a:r>
              <a:rPr lang="en-CA" dirty="0" smtClean="0"/>
              <a:t> – Introduction and early developments</a:t>
            </a:r>
          </a:p>
          <a:p>
            <a:r>
              <a:rPr lang="en-CA" b="1" dirty="0" smtClean="0"/>
              <a:t>Michelle</a:t>
            </a:r>
            <a:r>
              <a:rPr lang="en-CA" dirty="0" smtClean="0"/>
              <a:t> – Major contributions</a:t>
            </a:r>
          </a:p>
          <a:p>
            <a:r>
              <a:rPr lang="en-CA" b="1" dirty="0" smtClean="0"/>
              <a:t>Brett</a:t>
            </a:r>
            <a:r>
              <a:rPr lang="en-CA" dirty="0" smtClean="0"/>
              <a:t>  - Current research</a:t>
            </a:r>
          </a:p>
          <a:p>
            <a:r>
              <a:rPr lang="en-CA" b="1" dirty="0" smtClean="0"/>
              <a:t>Vivian</a:t>
            </a:r>
            <a:r>
              <a:rPr lang="en-CA" dirty="0" smtClean="0"/>
              <a:t> – Problems &amp; difficulties</a:t>
            </a:r>
          </a:p>
          <a:p>
            <a:r>
              <a:rPr lang="en-CA" b="1" dirty="0" smtClean="0"/>
              <a:t>Echo</a:t>
            </a:r>
            <a:r>
              <a:rPr lang="en-CA" dirty="0" smtClean="0"/>
              <a:t> – Future directions (classroom applications)</a:t>
            </a:r>
          </a:p>
          <a:p>
            <a:r>
              <a:rPr lang="en-CA" dirty="0" smtClean="0"/>
              <a:t>Questions for discussion</a:t>
            </a:r>
            <a:endParaRPr lang="en-CA" dirty="0"/>
          </a:p>
        </p:txBody>
      </p:sp>
      <p:pic>
        <p:nvPicPr>
          <p:cNvPr id="1026" name="Picture 2" descr="C:\Users\mbrow6\AppData\Local\Microsoft\Windows\Temporary Internet Files\Content.IE5\VBHLSC16\MP900448712[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00600" y="1736340"/>
            <a:ext cx="4038600" cy="3952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2418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&amp; Difficulties</a:t>
            </a:r>
            <a:endParaRPr lang="en-CA" dirty="0"/>
          </a:p>
        </p:txBody>
      </p:sp>
      <p:sp>
        <p:nvSpPr>
          <p:cNvPr id="3" name="Content Placeholder 2"/>
          <p:cNvSpPr>
            <a:spLocks noGrp="1"/>
          </p:cNvSpPr>
          <p:nvPr>
            <p:ph sz="quarter" idx="1"/>
          </p:nvPr>
        </p:nvSpPr>
        <p:spPr/>
        <p:txBody>
          <a:bodyPr/>
          <a:lstStyle/>
          <a:p>
            <a:r>
              <a:rPr lang="en-CA" dirty="0" smtClean="0"/>
              <a:t>Individual versus collective rights</a:t>
            </a:r>
          </a:p>
          <a:p>
            <a:r>
              <a:rPr lang="en-CA" dirty="0" smtClean="0"/>
              <a:t>Individual rights takes precedence over collective rights</a:t>
            </a:r>
          </a:p>
          <a:p>
            <a:r>
              <a:rPr lang="en-CA" dirty="0" smtClean="0"/>
              <a:t>Tower of Babel</a:t>
            </a:r>
          </a:p>
          <a:p>
            <a:r>
              <a:rPr lang="en-CA" dirty="0" smtClean="0"/>
              <a:t>Self-</a:t>
            </a:r>
            <a:r>
              <a:rPr lang="en-CA" dirty="0" err="1" smtClean="0"/>
              <a:t>ghettoisation</a:t>
            </a:r>
            <a:endParaRPr lang="en-CA" dirty="0" smtClean="0"/>
          </a:p>
          <a:p>
            <a:r>
              <a:rPr lang="en-CA" dirty="0" smtClean="0"/>
              <a:t>Efforts to legitimise the minority group itself</a:t>
            </a:r>
            <a:endParaRPr lang="en-CA" dirty="0"/>
          </a:p>
        </p:txBody>
      </p:sp>
    </p:spTree>
    <p:extLst>
      <p:ext uri="{BB962C8B-B14F-4D97-AF65-F5344CB8AC3E}">
        <p14:creationId xmlns:p14="http://schemas.microsoft.com/office/powerpoint/2010/main" val="1210485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400" dirty="0" smtClean="0"/>
              <a:t>Future Directions: The Study of Academic Socialization</a:t>
            </a:r>
            <a:endParaRPr lang="en-CA" sz="2400" dirty="0"/>
          </a:p>
        </p:txBody>
      </p:sp>
      <p:sp>
        <p:nvSpPr>
          <p:cNvPr id="3" name="Content Placeholder 2"/>
          <p:cNvSpPr>
            <a:spLocks noGrp="1"/>
          </p:cNvSpPr>
          <p:nvPr>
            <p:ph sz="quarter" idx="1"/>
          </p:nvPr>
        </p:nvSpPr>
        <p:spPr/>
        <p:txBody>
          <a:bodyPr/>
          <a:lstStyle/>
          <a:p>
            <a:r>
              <a:rPr lang="en-CA" dirty="0" smtClean="0"/>
              <a:t>Why?</a:t>
            </a:r>
          </a:p>
          <a:p>
            <a:pPr lvl="1"/>
            <a:r>
              <a:rPr lang="en-CA" dirty="0" smtClean="0"/>
              <a:t>Second language learners’ socialization through primarily oral activities such as discussions and presentations had received limited attention.</a:t>
            </a:r>
          </a:p>
          <a:p>
            <a:pPr lvl="1"/>
            <a:r>
              <a:rPr lang="en-CA" dirty="0" smtClean="0"/>
              <a:t>Second language research has not reflected learner’s voice</a:t>
            </a:r>
            <a:endParaRPr lang="en-CA" dirty="0"/>
          </a:p>
          <a:p>
            <a:r>
              <a:rPr lang="en-CA" dirty="0" smtClean="0"/>
              <a:t>Purpose</a:t>
            </a:r>
          </a:p>
          <a:p>
            <a:pPr lvl="1"/>
            <a:r>
              <a:rPr lang="en-CA" dirty="0" smtClean="0"/>
              <a:t>To better understand how L2 students participate and negotiate membership in their new L2 classroom communities</a:t>
            </a:r>
          </a:p>
          <a:p>
            <a:pPr marL="274320" lvl="1" indent="0">
              <a:buNone/>
            </a:pPr>
            <a:endParaRPr lang="en-CA" dirty="0"/>
          </a:p>
          <a:p>
            <a:pPr marL="0" indent="0">
              <a:buNone/>
            </a:pPr>
            <a:endParaRPr lang="en-CA" dirty="0"/>
          </a:p>
        </p:txBody>
      </p:sp>
    </p:spTree>
    <p:extLst>
      <p:ext uri="{BB962C8B-B14F-4D97-AF65-F5344CB8AC3E}">
        <p14:creationId xmlns:p14="http://schemas.microsoft.com/office/powerpoint/2010/main" val="4166924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Theoretical Framework</a:t>
            </a:r>
            <a:endParaRPr lang="en-CA" dirty="0"/>
          </a:p>
        </p:txBody>
      </p:sp>
      <p:sp>
        <p:nvSpPr>
          <p:cNvPr id="3" name="Content Placeholder 2"/>
          <p:cNvSpPr>
            <a:spLocks noGrp="1"/>
          </p:cNvSpPr>
          <p:nvPr>
            <p:ph sz="quarter" idx="1"/>
          </p:nvPr>
        </p:nvSpPr>
        <p:spPr/>
        <p:txBody>
          <a:bodyPr/>
          <a:lstStyle/>
          <a:p>
            <a:r>
              <a:rPr lang="en-CA" b="1" dirty="0" smtClean="0"/>
              <a:t>COP </a:t>
            </a:r>
            <a:r>
              <a:rPr lang="en-CA" dirty="0" smtClean="0"/>
              <a:t>(Lave &amp; Wenger 1991) </a:t>
            </a:r>
            <a:r>
              <a:rPr lang="en-CA" dirty="0" smtClean="0">
                <a:sym typeface="Wingdings" pitchFamily="2" charset="2"/>
              </a:rPr>
              <a:t> Community of Practice</a:t>
            </a:r>
          </a:p>
          <a:p>
            <a:pPr marL="0" indent="0">
              <a:buNone/>
            </a:pPr>
            <a:endParaRPr lang="en-CA" dirty="0" smtClean="0">
              <a:sym typeface="Wingdings" pitchFamily="2" charset="2"/>
            </a:endParaRPr>
          </a:p>
          <a:p>
            <a:r>
              <a:rPr lang="en-CA" b="1" dirty="0" smtClean="0">
                <a:sym typeface="Wingdings" pitchFamily="2" charset="2"/>
              </a:rPr>
              <a:t>LPP </a:t>
            </a:r>
            <a:r>
              <a:rPr lang="en-CA" dirty="0" smtClean="0">
                <a:sym typeface="Wingdings" pitchFamily="2" charset="2"/>
              </a:rPr>
              <a:t>(Lave &amp; Wenger 1991)  Legitimate Peripheral Participation</a:t>
            </a:r>
          </a:p>
          <a:p>
            <a:endParaRPr lang="en-CA" dirty="0">
              <a:sym typeface="Wingdings" pitchFamily="2" charset="2"/>
            </a:endParaRPr>
          </a:p>
          <a:p>
            <a:r>
              <a:rPr lang="en-CA" b="1" dirty="0" smtClean="0">
                <a:sym typeface="Wingdings" pitchFamily="2" charset="2"/>
              </a:rPr>
              <a:t>METHOD</a:t>
            </a:r>
            <a:r>
              <a:rPr lang="en-CA" dirty="0" smtClean="0">
                <a:sym typeface="Wingdings" pitchFamily="2" charset="2"/>
              </a:rPr>
              <a:t>  Process-oriented qualitative multiple case study approach</a:t>
            </a:r>
            <a:endParaRPr lang="en-CA" dirty="0"/>
          </a:p>
        </p:txBody>
      </p:sp>
    </p:spTree>
    <p:extLst>
      <p:ext uri="{BB962C8B-B14F-4D97-AF65-F5344CB8AC3E}">
        <p14:creationId xmlns:p14="http://schemas.microsoft.com/office/powerpoint/2010/main" val="2519735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Context and Participants</a:t>
            </a:r>
            <a:endParaRPr lang="en-CA" dirty="0"/>
          </a:p>
        </p:txBody>
      </p:sp>
      <p:sp>
        <p:nvSpPr>
          <p:cNvPr id="3" name="Content Placeholder 2"/>
          <p:cNvSpPr>
            <a:spLocks noGrp="1"/>
          </p:cNvSpPr>
          <p:nvPr>
            <p:ph sz="quarter" idx="1"/>
          </p:nvPr>
        </p:nvSpPr>
        <p:spPr/>
        <p:txBody>
          <a:bodyPr/>
          <a:lstStyle/>
          <a:p>
            <a:r>
              <a:rPr lang="en-CA" dirty="0" smtClean="0"/>
              <a:t>A university in Western Canada</a:t>
            </a:r>
          </a:p>
          <a:p>
            <a:r>
              <a:rPr lang="en-CA" dirty="0" smtClean="0"/>
              <a:t>Six females</a:t>
            </a:r>
          </a:p>
          <a:p>
            <a:r>
              <a:rPr lang="en-CA" dirty="0" smtClean="0"/>
              <a:t>Japanese</a:t>
            </a:r>
          </a:p>
          <a:p>
            <a:r>
              <a:rPr lang="en-CA" dirty="0" smtClean="0"/>
              <a:t>First year masters students in language education, educational studies, and Asian studies</a:t>
            </a:r>
          </a:p>
          <a:p>
            <a:r>
              <a:rPr lang="en-CA" dirty="0" smtClean="0"/>
              <a:t>Another group of participants included 10 university instructors who taught the focal students and agreed to be interviewed</a:t>
            </a:r>
          </a:p>
        </p:txBody>
      </p:sp>
    </p:spTree>
    <p:extLst>
      <p:ext uri="{BB962C8B-B14F-4D97-AF65-F5344CB8AC3E}">
        <p14:creationId xmlns:p14="http://schemas.microsoft.com/office/powerpoint/2010/main" val="4018780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Data Collection</a:t>
            </a:r>
            <a:endParaRPr lang="en-CA"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67681" y="1527175"/>
            <a:ext cx="5572125" cy="4572000"/>
          </a:xfrm>
        </p:spPr>
      </p:pic>
      <p:sp>
        <p:nvSpPr>
          <p:cNvPr id="3" name="TextBox 2"/>
          <p:cNvSpPr txBox="1"/>
          <p:nvPr/>
        </p:nvSpPr>
        <p:spPr>
          <a:xfrm>
            <a:off x="1763688" y="6093296"/>
            <a:ext cx="2016224" cy="307777"/>
          </a:xfrm>
          <a:prstGeom prst="rect">
            <a:avLst/>
          </a:prstGeom>
          <a:noFill/>
        </p:spPr>
        <p:txBody>
          <a:bodyPr wrap="square" rtlCol="0">
            <a:spAutoFit/>
          </a:bodyPr>
          <a:lstStyle/>
          <a:p>
            <a:r>
              <a:rPr lang="en-CA" sz="1400" dirty="0" smtClean="0"/>
              <a:t>(Morita, 2004)</a:t>
            </a:r>
            <a:endParaRPr lang="en-CA" sz="1400" dirty="0"/>
          </a:p>
        </p:txBody>
      </p:sp>
    </p:spTree>
    <p:extLst>
      <p:ext uri="{BB962C8B-B14F-4D97-AF65-F5344CB8AC3E}">
        <p14:creationId xmlns:p14="http://schemas.microsoft.com/office/powerpoint/2010/main" val="4217251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Findings</a:t>
            </a:r>
            <a:endParaRPr lang="en-CA" dirty="0"/>
          </a:p>
        </p:txBody>
      </p:sp>
      <p:sp>
        <p:nvSpPr>
          <p:cNvPr id="3" name="Content Placeholder 2"/>
          <p:cNvSpPr>
            <a:spLocks noGrp="1"/>
          </p:cNvSpPr>
          <p:nvPr>
            <p:ph sz="quarter" idx="1"/>
          </p:nvPr>
        </p:nvSpPr>
        <p:spPr/>
        <p:txBody>
          <a:bodyPr/>
          <a:lstStyle/>
          <a:p>
            <a:r>
              <a:rPr lang="en-CA" dirty="0" smtClean="0"/>
              <a:t>Negotiating competence and identity in the classroom: Lisa’s negotiation of competence and membership</a:t>
            </a:r>
          </a:p>
          <a:p>
            <a:r>
              <a:rPr lang="en-CA" dirty="0" smtClean="0"/>
              <a:t>Voices behind the silence in the classroom: </a:t>
            </a:r>
            <a:r>
              <a:rPr lang="en-CA" dirty="0" err="1" smtClean="0"/>
              <a:t>Nanako’s</a:t>
            </a:r>
            <a:r>
              <a:rPr lang="en-CA" dirty="0" smtClean="0"/>
              <a:t> silences</a:t>
            </a:r>
          </a:p>
          <a:p>
            <a:r>
              <a:rPr lang="en-CA" dirty="0" smtClean="0"/>
              <a:t>Agency, </a:t>
            </a:r>
            <a:r>
              <a:rPr lang="en-CA" dirty="0" err="1" smtClean="0"/>
              <a:t>positionality</a:t>
            </a:r>
            <a:r>
              <a:rPr lang="en-CA" dirty="0" smtClean="0"/>
              <a:t>, participation and transformation: </a:t>
            </a:r>
            <a:r>
              <a:rPr lang="en-CA" dirty="0" err="1" smtClean="0"/>
              <a:t>Rie’s</a:t>
            </a:r>
            <a:r>
              <a:rPr lang="en-CA" dirty="0" smtClean="0"/>
              <a:t> </a:t>
            </a:r>
            <a:r>
              <a:rPr lang="en-CA" dirty="0" err="1" smtClean="0"/>
              <a:t>positionalities</a:t>
            </a:r>
            <a:r>
              <a:rPr lang="en-CA" dirty="0" smtClean="0"/>
              <a:t> and resistance</a:t>
            </a:r>
            <a:endParaRPr lang="en-CA" dirty="0"/>
          </a:p>
        </p:txBody>
      </p:sp>
    </p:spTree>
    <p:extLst>
      <p:ext uri="{BB962C8B-B14F-4D97-AF65-F5344CB8AC3E}">
        <p14:creationId xmlns:p14="http://schemas.microsoft.com/office/powerpoint/2010/main" val="1941981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Implications for Research</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Research on learner’s participation should seriously consider the classroom context in which they participate</a:t>
            </a:r>
          </a:p>
          <a:p>
            <a:r>
              <a:rPr lang="en-CA" dirty="0" smtClean="0"/>
              <a:t>Examining the same learner’s participation in multiple contexts may be valuable</a:t>
            </a:r>
          </a:p>
          <a:p>
            <a:r>
              <a:rPr lang="en-CA" dirty="0" smtClean="0"/>
              <a:t>A contextual analysis of the student narratives also suggests the complexity, variability and significance of their relative silence that was socially constructed in the classroom</a:t>
            </a:r>
          </a:p>
          <a:p>
            <a:r>
              <a:rPr lang="en-CA" dirty="0" smtClean="0"/>
              <a:t>Offering a number of critical insights into research on gender (or culture) and language learning</a:t>
            </a:r>
            <a:endParaRPr lang="en-CA" dirty="0"/>
          </a:p>
          <a:p>
            <a:endParaRPr lang="en-CA" dirty="0"/>
          </a:p>
        </p:txBody>
      </p:sp>
    </p:spTree>
    <p:extLst>
      <p:ext uri="{BB962C8B-B14F-4D97-AF65-F5344CB8AC3E}">
        <p14:creationId xmlns:p14="http://schemas.microsoft.com/office/powerpoint/2010/main" val="2585528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Implications for Pedagogy</a:t>
            </a:r>
            <a:endParaRPr lang="en-CA" dirty="0"/>
          </a:p>
        </p:txBody>
      </p:sp>
      <p:sp>
        <p:nvSpPr>
          <p:cNvPr id="3" name="Content Placeholder 2"/>
          <p:cNvSpPr>
            <a:spLocks noGrp="1"/>
          </p:cNvSpPr>
          <p:nvPr>
            <p:ph sz="quarter" idx="1"/>
          </p:nvPr>
        </p:nvSpPr>
        <p:spPr/>
        <p:txBody>
          <a:bodyPr/>
          <a:lstStyle/>
          <a:p>
            <a:r>
              <a:rPr lang="en-CA" dirty="0" smtClean="0"/>
              <a:t>On the conceptual level</a:t>
            </a:r>
          </a:p>
          <a:p>
            <a:pPr lvl="1"/>
            <a:r>
              <a:rPr lang="en-CA" dirty="0" smtClean="0"/>
              <a:t>Recognize the socially constructed nature of classroom interaction and (non)participation</a:t>
            </a:r>
          </a:p>
          <a:p>
            <a:pPr lvl="1"/>
            <a:r>
              <a:rPr lang="en-CA" dirty="0" smtClean="0"/>
              <a:t>The classroom community should treat L2 learners (as well as native speaking students) as valuable intellectual and cultural resources and give their unique contributions adequate legitimacy</a:t>
            </a:r>
          </a:p>
          <a:p>
            <a:pPr marL="274320" lvl="1" indent="0">
              <a:buNone/>
            </a:pPr>
            <a:endParaRPr lang="en-CA" dirty="0"/>
          </a:p>
        </p:txBody>
      </p:sp>
      <p:pic>
        <p:nvPicPr>
          <p:cNvPr id="2051" name="Picture 3" descr="C:\Users\mbrow6\AppData\Local\Microsoft\Windows\Temporary Internet Files\Content.IE5\H27JRZOT\MC9000889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4221087"/>
            <a:ext cx="2880000" cy="1789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223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Implications for Pedagogy</a:t>
            </a:r>
            <a:endParaRPr lang="en-CA" dirty="0"/>
          </a:p>
        </p:txBody>
      </p:sp>
      <p:sp>
        <p:nvSpPr>
          <p:cNvPr id="3" name="Content Placeholder 2"/>
          <p:cNvSpPr>
            <a:spLocks noGrp="1"/>
          </p:cNvSpPr>
          <p:nvPr>
            <p:ph sz="quarter" idx="1"/>
          </p:nvPr>
        </p:nvSpPr>
        <p:spPr/>
        <p:txBody>
          <a:bodyPr/>
          <a:lstStyle/>
          <a:p>
            <a:r>
              <a:rPr lang="en-CA" dirty="0" smtClean="0"/>
              <a:t>On the practical level</a:t>
            </a:r>
          </a:p>
          <a:p>
            <a:pPr lvl="1"/>
            <a:r>
              <a:rPr lang="en-CA" dirty="0" smtClean="0"/>
              <a:t>Instructors can use strategies to assist or scaffold L2 students’ comprehension of class discussions, which will in turn help facilitate their participation.</a:t>
            </a:r>
          </a:p>
          <a:p>
            <a:pPr lvl="1"/>
            <a:r>
              <a:rPr lang="en-CA" dirty="0" smtClean="0"/>
              <a:t>Instructors have emancipatory authority and they should legitimize learners who struggle to participate or tend to be positioned marginally in discussions</a:t>
            </a:r>
          </a:p>
          <a:p>
            <a:pPr lvl="1"/>
            <a:r>
              <a:rPr lang="en-CA" dirty="0" smtClean="0"/>
              <a:t>Employing different types of classroom activities can encourage students with various needs or interactional styles to participate</a:t>
            </a:r>
            <a:endParaRPr lang="en-CA" dirty="0"/>
          </a:p>
        </p:txBody>
      </p:sp>
    </p:spTree>
    <p:extLst>
      <p:ext uri="{BB962C8B-B14F-4D97-AF65-F5344CB8AC3E}">
        <p14:creationId xmlns:p14="http://schemas.microsoft.com/office/powerpoint/2010/main" val="3819272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for Discussion</a:t>
            </a:r>
            <a:endParaRPr lang="en-CA" dirty="0"/>
          </a:p>
        </p:txBody>
      </p:sp>
      <p:sp>
        <p:nvSpPr>
          <p:cNvPr id="3" name="Content Placeholder 2"/>
          <p:cNvSpPr>
            <a:spLocks noGrp="1"/>
          </p:cNvSpPr>
          <p:nvPr>
            <p:ph sz="half" idx="1"/>
          </p:nvPr>
        </p:nvSpPr>
        <p:spPr/>
        <p:txBody>
          <a:bodyPr>
            <a:normAutofit fontScale="77500" lnSpcReduction="20000"/>
          </a:bodyPr>
          <a:lstStyle/>
          <a:p>
            <a:r>
              <a:rPr lang="en-CA" dirty="0" err="1" smtClean="0"/>
              <a:t>Skutnabb-Kangas</a:t>
            </a:r>
            <a:r>
              <a:rPr lang="en-CA" dirty="0" smtClean="0"/>
              <a:t> (2008) states that “Language rights are human rights, which are so basic for a dignified life that everybody has them because of being human..” However they are often denied to individuals around the world.  Therefore we ask:</a:t>
            </a:r>
          </a:p>
          <a:p>
            <a:pPr lvl="1"/>
            <a:r>
              <a:rPr lang="en-CA" dirty="0" smtClean="0"/>
              <a:t>Who should grant and administer these rights?</a:t>
            </a:r>
          </a:p>
          <a:p>
            <a:pPr lvl="1"/>
            <a:r>
              <a:rPr lang="en-CA" dirty="0" smtClean="0"/>
              <a:t>What impetus (if any) can be placed on governments or institutions to adhere to these ‘rights’?</a:t>
            </a:r>
          </a:p>
          <a:p>
            <a:pPr lvl="1"/>
            <a:r>
              <a:rPr lang="en-CA" dirty="0" smtClean="0"/>
              <a:t>Do you agree or disagree with </a:t>
            </a:r>
            <a:r>
              <a:rPr lang="en-CA" dirty="0" err="1" smtClean="0"/>
              <a:t>Skutnabb-Kangas</a:t>
            </a:r>
            <a:r>
              <a:rPr lang="en-CA" dirty="0" smtClean="0"/>
              <a:t> that language rights are a basic human right?</a:t>
            </a:r>
          </a:p>
          <a:p>
            <a:pPr lvl="1"/>
            <a:endParaRPr lang="en-CA" dirty="0"/>
          </a:p>
        </p:txBody>
      </p:sp>
      <p:pic>
        <p:nvPicPr>
          <p:cNvPr id="1026" name="Picture 2" descr="C:\Users\mbrow6\AppData\Local\Microsoft\Windows\Temporary Internet Files\Content.IE5\B9JES1LL\MC900385446[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2270012"/>
            <a:ext cx="4038600" cy="2884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23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&amp; Early Developments</a:t>
            </a:r>
            <a:endParaRPr lang="en-CA" dirty="0"/>
          </a:p>
        </p:txBody>
      </p:sp>
      <p:sp>
        <p:nvSpPr>
          <p:cNvPr id="3" name="Content Placeholder 2"/>
          <p:cNvSpPr>
            <a:spLocks noGrp="1"/>
          </p:cNvSpPr>
          <p:nvPr>
            <p:ph sz="quarter" idx="1"/>
          </p:nvPr>
        </p:nvSpPr>
        <p:spPr/>
        <p:txBody>
          <a:bodyPr/>
          <a:lstStyle/>
          <a:p>
            <a:r>
              <a:rPr lang="en-CA" dirty="0" smtClean="0"/>
              <a:t>Primary article</a:t>
            </a:r>
          </a:p>
          <a:p>
            <a:pPr lvl="1"/>
            <a:r>
              <a:rPr lang="en-CA" i="1" dirty="0" smtClean="0"/>
              <a:t>Human Rights and Language Policy in Education </a:t>
            </a:r>
            <a:r>
              <a:rPr lang="en-CA" dirty="0" smtClean="0"/>
              <a:t>by </a:t>
            </a:r>
            <a:r>
              <a:rPr lang="en-CA" dirty="0" err="1" smtClean="0"/>
              <a:t>Skutnabb-Kangas</a:t>
            </a:r>
            <a:r>
              <a:rPr lang="en-CA" dirty="0" smtClean="0"/>
              <a:t>  (</a:t>
            </a:r>
            <a:r>
              <a:rPr lang="en-CA" dirty="0" err="1" smtClean="0"/>
              <a:t>Encyclopedia</a:t>
            </a:r>
            <a:r>
              <a:rPr lang="en-CA" dirty="0" smtClean="0"/>
              <a:t> of Language Education)</a:t>
            </a:r>
          </a:p>
          <a:p>
            <a:pPr lvl="1"/>
            <a:endParaRPr lang="en-CA" dirty="0"/>
          </a:p>
          <a:p>
            <a:pPr marL="274320" lvl="1" indent="0">
              <a:buNone/>
            </a:pPr>
            <a:endParaRPr lang="en-CA" dirty="0"/>
          </a:p>
        </p:txBody>
      </p:sp>
      <p:pic>
        <p:nvPicPr>
          <p:cNvPr id="1026" name="Picture 2" descr="C:\Users\mbrow6\AppData\Local\Microsoft\Windows\Temporary Internet Files\Content.IE5\D5MJJHD3\MP90039987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2924944"/>
            <a:ext cx="4860000" cy="3269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4914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Brief History of Linguistic Rights</a:t>
            </a:r>
            <a:endParaRPr lang="en-CA" dirty="0"/>
          </a:p>
        </p:txBody>
      </p:sp>
      <p:sp>
        <p:nvSpPr>
          <p:cNvPr id="3" name="Content Placeholder 2"/>
          <p:cNvSpPr>
            <a:spLocks noGrp="1"/>
          </p:cNvSpPr>
          <p:nvPr>
            <p:ph sz="quarter" idx="1"/>
          </p:nvPr>
        </p:nvSpPr>
        <p:spPr/>
        <p:txBody>
          <a:bodyPr/>
          <a:lstStyle/>
          <a:p>
            <a:r>
              <a:rPr lang="en-CA" dirty="0" smtClean="0"/>
              <a:t>Linguistic rights were first included as an international human right in the Universal Declaration of Human Rights in 1948</a:t>
            </a:r>
          </a:p>
          <a:p>
            <a:r>
              <a:rPr lang="en-CA" dirty="0" smtClean="0"/>
              <a:t>Pre-1815</a:t>
            </a:r>
          </a:p>
          <a:p>
            <a:r>
              <a:rPr lang="en-CA" dirty="0" smtClean="0"/>
              <a:t>Final Act of the Congress of Vienna (1815)</a:t>
            </a:r>
          </a:p>
          <a:p>
            <a:r>
              <a:rPr lang="en-CA" dirty="0" smtClean="0"/>
              <a:t>Between WWI and WWII</a:t>
            </a:r>
          </a:p>
          <a:p>
            <a:r>
              <a:rPr lang="en-CA" dirty="0" smtClean="0"/>
              <a:t>1945-1970s</a:t>
            </a:r>
          </a:p>
          <a:p>
            <a:r>
              <a:rPr lang="en-CA" dirty="0" smtClean="0"/>
              <a:t>1970s onwards</a:t>
            </a:r>
            <a:endParaRPr lang="en-CA" dirty="0"/>
          </a:p>
        </p:txBody>
      </p:sp>
    </p:spTree>
    <p:extLst>
      <p:ext uri="{BB962C8B-B14F-4D97-AF65-F5344CB8AC3E}">
        <p14:creationId xmlns:p14="http://schemas.microsoft.com/office/powerpoint/2010/main" val="28897268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Early Developments</a:t>
            </a:r>
            <a:endParaRPr lang="en-CA" dirty="0"/>
          </a:p>
        </p:txBody>
      </p:sp>
      <p:sp>
        <p:nvSpPr>
          <p:cNvPr id="3" name="Content Placeholder 2"/>
          <p:cNvSpPr>
            <a:spLocks noGrp="1"/>
          </p:cNvSpPr>
          <p:nvPr>
            <p:ph sz="quarter" idx="1"/>
          </p:nvPr>
        </p:nvSpPr>
        <p:spPr/>
        <p:txBody>
          <a:bodyPr/>
          <a:lstStyle/>
          <a:p>
            <a:r>
              <a:rPr lang="en-CA" dirty="0" smtClean="0"/>
              <a:t>The fundamental goal of all legislation about language is to resolve the linguistic problems which stem from these language conflicts and inequalities by legally establishing and determining the status and use of the concerned language.</a:t>
            </a:r>
          </a:p>
          <a:p>
            <a:pPr marL="0" indent="0">
              <a:buNone/>
            </a:pPr>
            <a:endParaRPr lang="en-CA" dirty="0" smtClean="0"/>
          </a:p>
          <a:p>
            <a:endParaRPr lang="en-CA" dirty="0"/>
          </a:p>
        </p:txBody>
      </p:sp>
      <p:pic>
        <p:nvPicPr>
          <p:cNvPr id="2050" name="Picture 2" descr="C:\Users\mbrow6\AppData\Local\Microsoft\Windows\Temporary Internet Files\Content.IE5\OXTTX2VG\MC90005664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3573016"/>
            <a:ext cx="1804111" cy="1792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2853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Early Developments</a:t>
            </a:r>
            <a:endParaRPr lang="en-CA" dirty="0"/>
          </a:p>
        </p:txBody>
      </p:sp>
      <p:sp>
        <p:nvSpPr>
          <p:cNvPr id="3" name="Content Placeholder 2"/>
          <p:cNvSpPr>
            <a:spLocks noGrp="1"/>
          </p:cNvSpPr>
          <p:nvPr>
            <p:ph sz="quarter" idx="1"/>
          </p:nvPr>
        </p:nvSpPr>
        <p:spPr/>
        <p:txBody>
          <a:bodyPr/>
          <a:lstStyle/>
          <a:p>
            <a:r>
              <a:rPr lang="en-CA" dirty="0" smtClean="0"/>
              <a:t>Multilingual countries often need a three-language formula:</a:t>
            </a:r>
          </a:p>
          <a:p>
            <a:pPr lvl="1"/>
            <a:r>
              <a:rPr lang="en-CA" dirty="0" smtClean="0"/>
              <a:t>A national or official language</a:t>
            </a:r>
          </a:p>
          <a:p>
            <a:pPr lvl="1"/>
            <a:r>
              <a:rPr lang="en-CA" dirty="0" smtClean="0"/>
              <a:t>A lingua franca to facilitate communications among different groups</a:t>
            </a:r>
          </a:p>
          <a:p>
            <a:pPr lvl="1"/>
            <a:r>
              <a:rPr lang="en-CA" dirty="0" smtClean="0"/>
              <a:t>Official recognition of the mother tongue or of indigenous languages for those without full command of the official language or lingua franca</a:t>
            </a:r>
            <a:endParaRPr lang="en-CA" dirty="0"/>
          </a:p>
        </p:txBody>
      </p:sp>
    </p:spTree>
    <p:extLst>
      <p:ext uri="{BB962C8B-B14F-4D97-AF65-F5344CB8AC3E}">
        <p14:creationId xmlns:p14="http://schemas.microsoft.com/office/powerpoint/2010/main" val="116842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Early Developments</a:t>
            </a:r>
            <a:endParaRPr lang="en-CA" dirty="0"/>
          </a:p>
        </p:txBody>
      </p:sp>
      <p:sp>
        <p:nvSpPr>
          <p:cNvPr id="3" name="Content Placeholder 2"/>
          <p:cNvSpPr>
            <a:spLocks noGrp="1"/>
          </p:cNvSpPr>
          <p:nvPr>
            <p:ph sz="quarter" idx="1"/>
          </p:nvPr>
        </p:nvSpPr>
        <p:spPr/>
        <p:txBody>
          <a:bodyPr/>
          <a:lstStyle/>
          <a:p>
            <a:r>
              <a:rPr lang="en-CA" dirty="0" smtClean="0"/>
              <a:t>Linguistic human rights – legislation is usually aimed at the speakers of a language rather than at the language itself, unless that legislation is clearly public policy law.</a:t>
            </a:r>
          </a:p>
          <a:p>
            <a:r>
              <a:rPr lang="en-CA" dirty="0" smtClean="0"/>
              <a:t>In the literature, language policies as language rights &amp; linguistic human rights fall in two camps:</a:t>
            </a:r>
          </a:p>
          <a:p>
            <a:pPr lvl="1"/>
            <a:r>
              <a:rPr lang="en-CA" dirty="0" smtClean="0"/>
              <a:t>Historical and present-day descriptive accounts of official/nonofficial language policies</a:t>
            </a:r>
          </a:p>
          <a:p>
            <a:pPr lvl="1"/>
            <a:r>
              <a:rPr lang="en-CA" dirty="0" smtClean="0"/>
              <a:t>Exhortatory and ideologically biased (ranges from ethnic nationalism to federalist extremism e.g.: Quebec)</a:t>
            </a:r>
            <a:endParaRPr lang="en-CA" dirty="0"/>
          </a:p>
        </p:txBody>
      </p:sp>
    </p:spTree>
    <p:extLst>
      <p:ext uri="{BB962C8B-B14F-4D97-AF65-F5344CB8AC3E}">
        <p14:creationId xmlns:p14="http://schemas.microsoft.com/office/powerpoint/2010/main" val="84759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34400" cy="720080"/>
          </a:xfrm>
        </p:spPr>
        <p:txBody>
          <a:bodyPr>
            <a:noAutofit/>
          </a:bodyPr>
          <a:lstStyle/>
          <a:p>
            <a:r>
              <a:rPr lang="en-CA" sz="2400" dirty="0" smtClean="0"/>
              <a:t>Major Contributions: International Human Rights Instruments</a:t>
            </a:r>
            <a:endParaRPr lang="en-CA" sz="2400" dirty="0"/>
          </a:p>
        </p:txBody>
      </p:sp>
      <p:sp>
        <p:nvSpPr>
          <p:cNvPr id="3" name="Content Placeholder 2"/>
          <p:cNvSpPr>
            <a:spLocks noGrp="1"/>
          </p:cNvSpPr>
          <p:nvPr>
            <p:ph sz="quarter" idx="1"/>
          </p:nvPr>
        </p:nvSpPr>
        <p:spPr/>
        <p:txBody>
          <a:bodyPr/>
          <a:lstStyle/>
          <a:p>
            <a:r>
              <a:rPr lang="en-CA" sz="3200" dirty="0"/>
              <a:t>The Universal Declaration of Human Rights (1948)</a:t>
            </a:r>
          </a:p>
          <a:p>
            <a:r>
              <a:rPr lang="en-CA" sz="3200" dirty="0"/>
              <a:t>The International Covenant on Civil and Political Rights (1966)</a:t>
            </a:r>
          </a:p>
          <a:p>
            <a:r>
              <a:rPr lang="en-CA" sz="3200" dirty="0"/>
              <a:t>The International Labour Office - Indigenous and Tribal People's Convention (1989)</a:t>
            </a:r>
          </a:p>
          <a:p>
            <a:pPr marL="0" indent="0">
              <a:buNone/>
            </a:pPr>
            <a:endParaRPr lang="en-CA" dirty="0"/>
          </a:p>
        </p:txBody>
      </p:sp>
    </p:spTree>
    <p:extLst>
      <p:ext uri="{BB962C8B-B14F-4D97-AF65-F5344CB8AC3E}">
        <p14:creationId xmlns:p14="http://schemas.microsoft.com/office/powerpoint/2010/main" val="26043655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34400" cy="758952"/>
          </a:xfrm>
        </p:spPr>
        <p:txBody>
          <a:bodyPr>
            <a:noAutofit/>
          </a:bodyPr>
          <a:lstStyle/>
          <a:p>
            <a:r>
              <a:rPr lang="en-CA" sz="2400" dirty="0"/>
              <a:t>The Universal Declaration of Human Rights (1948) - Ratified by Canada</a:t>
            </a:r>
          </a:p>
        </p:txBody>
      </p:sp>
      <p:sp>
        <p:nvSpPr>
          <p:cNvPr id="3" name="Content Placeholder 2"/>
          <p:cNvSpPr>
            <a:spLocks noGrp="1"/>
          </p:cNvSpPr>
          <p:nvPr>
            <p:ph sz="half" idx="1"/>
          </p:nvPr>
        </p:nvSpPr>
        <p:spPr/>
        <p:txBody>
          <a:bodyPr>
            <a:normAutofit lnSpcReduction="10000"/>
          </a:bodyPr>
          <a:lstStyle/>
          <a:p>
            <a:pPr marL="0" indent="0">
              <a:buNone/>
            </a:pPr>
            <a:r>
              <a:rPr lang="en-CA" u="sng" dirty="0"/>
              <a:t>Relevant Articles:</a:t>
            </a:r>
          </a:p>
          <a:p>
            <a:r>
              <a:rPr lang="en-CA" dirty="0"/>
              <a:t>Article 19: Everyone has the right to freedom of opinion &amp; expression; this right includes freedom to hold opinions with interference &amp; to seek, receive and impart information and ideas through any media &amp; regardless of frontiers</a:t>
            </a:r>
          </a:p>
        </p:txBody>
      </p:sp>
      <p:sp>
        <p:nvSpPr>
          <p:cNvPr id="4" name="Content Placeholder 3"/>
          <p:cNvSpPr>
            <a:spLocks noGrp="1"/>
          </p:cNvSpPr>
          <p:nvPr>
            <p:ph sz="half" idx="2"/>
          </p:nvPr>
        </p:nvSpPr>
        <p:spPr/>
        <p:txBody>
          <a:bodyPr>
            <a:normAutofit lnSpcReduction="10000"/>
          </a:bodyPr>
          <a:lstStyle/>
          <a:p>
            <a:pPr marL="0" indent="0">
              <a:buNone/>
            </a:pPr>
            <a:r>
              <a:rPr lang="en-CA" u="sng" dirty="0"/>
              <a:t>Canadian Interpretation and Implementation:</a:t>
            </a:r>
          </a:p>
          <a:p>
            <a:r>
              <a:rPr lang="en-CA" dirty="0"/>
              <a:t>Article 2 of the Canadian Charter of Rights and Freedoms (1982): Everyone has the following fundamental freedoms...b) freedom of belief, opinion &amp; expression, including freedom of the press and other media of communication.</a:t>
            </a:r>
          </a:p>
          <a:p>
            <a:endParaRPr lang="en-CA" dirty="0"/>
          </a:p>
        </p:txBody>
      </p:sp>
    </p:spTree>
    <p:extLst>
      <p:ext uri="{BB962C8B-B14F-4D97-AF65-F5344CB8AC3E}">
        <p14:creationId xmlns:p14="http://schemas.microsoft.com/office/powerpoint/2010/main" val="333608709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244</TotalTime>
  <Words>1955</Words>
  <Application>Microsoft Macintosh PowerPoint</Application>
  <PresentationFormat>On-screen Show (4:3)</PresentationFormat>
  <Paragraphs>170</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Human Rights and Language Education</vt:lpstr>
      <vt:lpstr>Outline of Presentation</vt:lpstr>
      <vt:lpstr>Introduction &amp; Early Developments</vt:lpstr>
      <vt:lpstr>A Brief History of Linguistic Rights</vt:lpstr>
      <vt:lpstr> Early Developments</vt:lpstr>
      <vt:lpstr>Early Developments</vt:lpstr>
      <vt:lpstr>Early Developments</vt:lpstr>
      <vt:lpstr>Major Contributions: International Human Rights Instruments</vt:lpstr>
      <vt:lpstr>The Universal Declaration of Human Rights (1948) - Ratified by Canada</vt:lpstr>
      <vt:lpstr>How does this translate into classroom practice?</vt:lpstr>
      <vt:lpstr>The International Convent on Civil &amp; Political Rights (1966) - Ratified by Canada</vt:lpstr>
      <vt:lpstr>How does this translate into classroom practice?</vt:lpstr>
      <vt:lpstr>The International Labour Office - Indigenous and Tribal People's Convention (1989) - Not ratified by Canada</vt:lpstr>
      <vt:lpstr>How does this translate into classroom practice?</vt:lpstr>
      <vt:lpstr>Current Research: The Role of Inuit Languages in Nunavut Schooling (Aylward, 2010)</vt:lpstr>
      <vt:lpstr>Current Research: Background</vt:lpstr>
      <vt:lpstr>Current Research: Findings</vt:lpstr>
      <vt:lpstr>Current Research: Future directions – What Participants Want</vt:lpstr>
      <vt:lpstr>Problems &amp; Difficulties</vt:lpstr>
      <vt:lpstr>Problems &amp; Difficulties</vt:lpstr>
      <vt:lpstr>Future Directions: The Study of Academic Socialization</vt:lpstr>
      <vt:lpstr>Theoretical Framework</vt:lpstr>
      <vt:lpstr>Context and Participants</vt:lpstr>
      <vt:lpstr>Data Collection</vt:lpstr>
      <vt:lpstr>Findings</vt:lpstr>
      <vt:lpstr>Implications for Research</vt:lpstr>
      <vt:lpstr>Implications for Pedagogy</vt:lpstr>
      <vt:lpstr>Implications for Pedagogy</vt:lpstr>
      <vt:lpstr>Questions for Discussion</vt:lpstr>
    </vt:vector>
  </TitlesOfParts>
  <Company>University of Ottawa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International Human Rights Instruments</dc:title>
  <dc:creator>COE Support</dc:creator>
  <cp:lastModifiedBy>anon anon</cp:lastModifiedBy>
  <cp:revision>40</cp:revision>
  <cp:lastPrinted>2011-11-10T16:46:09Z</cp:lastPrinted>
  <dcterms:created xsi:type="dcterms:W3CDTF">2011-10-16T18:20:41Z</dcterms:created>
  <dcterms:modified xsi:type="dcterms:W3CDTF">2011-11-10T16:46:20Z</dcterms:modified>
</cp:coreProperties>
</file>