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8"/>
  </p:notesMasterIdLst>
  <p:handoutMasterIdLst>
    <p:handoutMasterId r:id="rId9"/>
  </p:handoutMasterIdLst>
  <p:sldIdLst>
    <p:sldId id="265" r:id="rId2"/>
    <p:sldId id="269" r:id="rId3"/>
    <p:sldId id="275" r:id="rId4"/>
    <p:sldId id="273" r:id="rId5"/>
    <p:sldId id="274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1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9CDD5-CBDF-5F4F-AD35-2885E4816284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81004-66DA-2F44-95D8-BB514784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46B7E-EF8C-B847-98D3-3D07506A8F58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0018D-BD50-1541-93CE-EB4F46308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A4594-242D-8849-846C-E9818470D147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[opening slide: make a joke about using PowerPoint; relate TESL Canada experience]</a:t>
            </a:r>
          </a:p>
          <a:p>
            <a:r>
              <a:rPr lang="en-US"/>
              <a:t>note Young (2004). When good technology means bad teaching. Educause Centre for Applied Research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0018D-BD50-1541-93CE-EB4F463080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0018D-BD50-1541-93CE-EB4F463080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0018D-BD50-1541-93CE-EB4F463080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0018D-BD50-1541-93CE-EB4F463080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90BA-A4A1-41C2-9DD3-1F9AED156E09}" type="slidenum">
              <a:rPr smtClean="0"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19B3-BC6D-4E56-93BC-B9B0EF1523FC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0A673D5-D0E4-164B-8298-D37CF4E3DB9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60CE36-3822-5543-9CF3-D3BC07327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610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Issues </a:t>
            </a:r>
            <a:r>
              <a:rPr lang="en-US" dirty="0" smtClean="0"/>
              <a:t>in</a:t>
            </a:r>
            <a:r>
              <a:rPr lang="en-US" dirty="0" smtClean="0"/>
              <a:t> Second Language Education and ESL Program </a:t>
            </a:r>
            <a:r>
              <a:rPr lang="en-US" dirty="0" smtClean="0"/>
              <a:t>Evaluation 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64008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latin typeface="Arial" charset="0"/>
              </a:rPr>
              <a:t>Douglas Fleming</a:t>
            </a:r>
          </a:p>
          <a:p>
            <a:pPr eaLnBrk="1" hangingPunct="1">
              <a:spcBef>
                <a:spcPct val="0"/>
              </a:spcBef>
            </a:pPr>
            <a:r>
              <a:rPr lang="en-US" sz="2000" b="1" dirty="0">
                <a:latin typeface="Arial" charset="0"/>
              </a:rPr>
              <a:t>Faculty of Education</a:t>
            </a:r>
          </a:p>
          <a:p>
            <a:pPr eaLnBrk="1" hangingPunct="1">
              <a:spcBef>
                <a:spcPct val="0"/>
              </a:spcBef>
            </a:pPr>
            <a:r>
              <a:rPr lang="en-US" sz="2000" b="1" dirty="0">
                <a:latin typeface="Arial" charset="0"/>
              </a:rPr>
              <a:t>University of Ottawa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096000"/>
          </a:xfrm>
        </p:spPr>
        <p:txBody>
          <a:bodyPr>
            <a:noAutofit/>
          </a:bodyPr>
          <a:lstStyle/>
          <a:p>
            <a:r>
              <a:rPr lang="en-CA" sz="2400" dirty="0" smtClean="0"/>
              <a:t>program evaluation began being defined as a distinct discipline within general education as a result of Johnson’s Great Society reforms and the space race in the 1960’s;</a:t>
            </a:r>
          </a:p>
          <a:p>
            <a:pPr marL="282575" lvl="1" indent="-282575">
              <a:spcBef>
                <a:spcPts val="2000"/>
              </a:spcBef>
            </a:pPr>
            <a:r>
              <a:rPr lang="en-CA" sz="2400" dirty="0" smtClean="0"/>
              <a:t>Most evaluation processes have been based on Tyler’s social efficiency framework (see my first lecture); </a:t>
            </a:r>
          </a:p>
          <a:p>
            <a:pPr marL="282575" lvl="1" indent="-282575">
              <a:spcBef>
                <a:spcPts val="2000"/>
              </a:spcBef>
            </a:pPr>
            <a:r>
              <a:rPr lang="en-US" sz="2400" dirty="0" smtClean="0"/>
              <a:t>Judgments are made in terms of carefully defined concrete and measurable terminal objectives determined systematically and scientifically;</a:t>
            </a:r>
          </a:p>
          <a:p>
            <a:pPr marL="282575" lvl="1" indent="-282575">
              <a:spcBef>
                <a:spcPts val="2000"/>
              </a:spcBef>
            </a:pPr>
            <a:r>
              <a:rPr lang="en-US" sz="2400" dirty="0" smtClean="0"/>
              <a:t>Beretta (1990) points out, however, that in terms of actual classroom behavior, innovative teaching programs are usually indistinguishable from those that </a:t>
            </a:r>
            <a:r>
              <a:rPr lang="en-US" sz="2400" dirty="0" smtClean="0"/>
              <a:t>are </a:t>
            </a:r>
            <a:r>
              <a:rPr lang="en-US" sz="2400" dirty="0" smtClean="0"/>
              <a:t>traditional. This is because</a:t>
            </a:r>
            <a:r>
              <a:rPr lang="en-US" sz="2400" dirty="0" smtClean="0"/>
              <a:t> processes of curriculum </a:t>
            </a:r>
            <a:r>
              <a:rPr lang="en-US" sz="2400" dirty="0" smtClean="0"/>
              <a:t>implementation (i.e. </a:t>
            </a:r>
            <a:r>
              <a:rPr lang="en-US" sz="2400" dirty="0" smtClean="0"/>
              <a:t>teaching and teachers) are </a:t>
            </a:r>
            <a:r>
              <a:rPr lang="en-US" sz="2400" dirty="0" smtClean="0"/>
              <a:t>not taken into account.  </a:t>
            </a:r>
          </a:p>
          <a:p>
            <a:pPr>
              <a:buNone/>
            </a:pPr>
            <a:endParaRPr lang="en-US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096000"/>
          </a:xfrm>
        </p:spPr>
        <p:txBody>
          <a:bodyPr>
            <a:noAutofit/>
          </a:bodyPr>
          <a:lstStyle/>
          <a:p>
            <a:endParaRPr lang="en-CA" sz="2400" dirty="0" smtClean="0"/>
          </a:p>
          <a:p>
            <a:r>
              <a:rPr lang="en-CA" sz="2400" dirty="0" smtClean="0"/>
              <a:t>In program evaluation processes, Second Language Education lags behind general education (Beretta, 1986);</a:t>
            </a:r>
          </a:p>
          <a:p>
            <a:r>
              <a:rPr lang="en-CA" sz="2400" dirty="0" smtClean="0"/>
              <a:t>SLE program evaluation has focused on the viability of various methodological approaches;</a:t>
            </a:r>
          </a:p>
          <a:p>
            <a:r>
              <a:rPr lang="en-CA" sz="2400" dirty="0" smtClean="0"/>
              <a:t>Most of the examples cited in Alderson &amp; Beretta (1992) authoritative text:</a:t>
            </a:r>
          </a:p>
          <a:p>
            <a:pPr lvl="1"/>
            <a:r>
              <a:rPr lang="en-CA" sz="2400" dirty="0" smtClean="0"/>
              <a:t>contain contradictory definitions of these approaches</a:t>
            </a:r>
          </a:p>
          <a:p>
            <a:pPr lvl="1"/>
            <a:r>
              <a:rPr lang="en-CA" sz="2400" dirty="0" smtClean="0"/>
              <a:t>ignore teachers as independent variables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pPr>
              <a:buNone/>
            </a:pPr>
            <a:endParaRPr lang="en-US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77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CA" sz="2400" dirty="0" smtClean="0"/>
              <a:t>The debates surrounding</a:t>
            </a:r>
            <a:r>
              <a:rPr lang="en-CA" sz="2400" dirty="0" smtClean="0"/>
              <a:t> how to </a:t>
            </a:r>
            <a:r>
              <a:rPr lang="en-CA" sz="2400" dirty="0" smtClean="0"/>
              <a:t>evaluate Prabhu’s (1987</a:t>
            </a:r>
            <a:r>
              <a:rPr lang="en-CA" sz="2400" dirty="0" smtClean="0"/>
              <a:t>)  </a:t>
            </a:r>
            <a:r>
              <a:rPr lang="en-CA" sz="2400" dirty="0" smtClean="0"/>
              <a:t>Communicational </a:t>
            </a:r>
            <a:r>
              <a:rPr lang="en-CA" sz="2400" dirty="0" smtClean="0"/>
              <a:t>Teaching Project (CTP</a:t>
            </a:r>
            <a:r>
              <a:rPr lang="en-CA" sz="2400" dirty="0" smtClean="0"/>
              <a:t>) illustrate </a:t>
            </a:r>
            <a:r>
              <a:rPr lang="en-CA" sz="2400" dirty="0" smtClean="0"/>
              <a:t>many of the difficulties associated with SLE program evaluation:</a:t>
            </a:r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r>
              <a:rPr lang="en-CA" sz="2400" dirty="0" smtClean="0"/>
              <a:t>Bangalore (South-Central India), 1979-1984, large number of students,</a:t>
            </a:r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r>
              <a:rPr lang="en-CA" sz="2400" dirty="0" smtClean="0"/>
              <a:t>p</a:t>
            </a:r>
            <a:r>
              <a:rPr lang="en-CA" sz="2400" dirty="0" smtClean="0"/>
              <a:t>roject based </a:t>
            </a:r>
            <a:r>
              <a:rPr lang="en-CA" sz="2400" dirty="0" smtClean="0"/>
              <a:t>on the premise that second languages can be learnt primarily on a focus on meaning rather than form (note similarity to Krashen’s claims),</a:t>
            </a:r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r>
              <a:rPr lang="en-CA" sz="2400" dirty="0" smtClean="0"/>
              <a:t>achievement among CTP sts in the project was higher than that of sts enrolled in a neighbouring structure-based program,</a:t>
            </a:r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r>
              <a:rPr lang="en-CA" sz="2400" dirty="0" smtClean="0"/>
              <a:t>resulted in a task-based syllabus</a:t>
            </a:r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endParaRPr lang="en-CA" dirty="0" smtClean="0"/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>
              <a:spcBef>
                <a:spcPts val="0"/>
              </a:spcBef>
              <a:buNone/>
            </a:pPr>
            <a:endParaRPr lang="en-CA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3" grpId="2" build="p"/>
      <p:bldP spid="3" grpId="3" build="p"/>
      <p:bldP spid="3" grpId="4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770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r>
              <a:rPr lang="en-CA" sz="2400" dirty="0" smtClean="0"/>
              <a:t>however</a:t>
            </a:r>
            <a:r>
              <a:rPr lang="en-CA" sz="2400" dirty="0" smtClean="0"/>
              <a:t>, these claims were </a:t>
            </a:r>
            <a:r>
              <a:rPr lang="en-CA" sz="2400" dirty="0" smtClean="0"/>
              <a:t>controversial:</a:t>
            </a:r>
          </a:p>
          <a:p>
            <a:pPr lvl="2">
              <a:spcBef>
                <a:spcPts val="0"/>
              </a:spcBef>
            </a:pPr>
            <a:r>
              <a:rPr lang="en-CA" sz="2400" dirty="0" smtClean="0"/>
              <a:t>considered historically significant by Howatt (1984);</a:t>
            </a:r>
            <a:endParaRPr lang="en-CA" sz="2400" dirty="0" smtClean="0"/>
          </a:p>
          <a:p>
            <a:pPr lvl="2">
              <a:spcBef>
                <a:spcPts val="0"/>
              </a:spcBef>
            </a:pPr>
            <a:r>
              <a:rPr lang="en-CA" sz="2400" dirty="0" smtClean="0"/>
              <a:t>dismissed </a:t>
            </a:r>
            <a:r>
              <a:rPr lang="en-CA" sz="2400" dirty="0" smtClean="0"/>
              <a:t>as irrelevant by Richards (1984).</a:t>
            </a:r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r>
              <a:rPr lang="en-CA" sz="2400" dirty="0" smtClean="0"/>
              <a:t>Beretta revisited the data in 1990 and through an elaborate procedure that involved retrospective interviews with the project’s teachers found that</a:t>
            </a:r>
            <a:r>
              <a:rPr lang="en-CA" sz="2400" dirty="0" smtClean="0"/>
              <a:t>:</a:t>
            </a:r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r>
              <a:rPr lang="en-CA" sz="2400" dirty="0" smtClean="0"/>
              <a:t>r</a:t>
            </a:r>
            <a:r>
              <a:rPr lang="en-CA" sz="2400" dirty="0" smtClean="0"/>
              <a:t>oughly half (generally the ones with more seniority) were not fully trained in communicative methods and never felt comfortable using them.</a:t>
            </a:r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r>
              <a:rPr lang="en-CA" sz="2400" dirty="0" smtClean="0"/>
              <a:t>Did these teachers really use communicative methods?</a:t>
            </a:r>
          </a:p>
          <a:p>
            <a:pPr lvl="1">
              <a:spcBef>
                <a:spcPts val="0"/>
              </a:spcBef>
            </a:pPr>
            <a:endParaRPr lang="en-CA" sz="2400" dirty="0" smtClean="0"/>
          </a:p>
          <a:p>
            <a:pPr lvl="1">
              <a:spcBef>
                <a:spcPts val="0"/>
              </a:spcBef>
            </a:pPr>
            <a:endParaRPr lang="en-CA" dirty="0" smtClean="0"/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>
              <a:spcBef>
                <a:spcPts val="0"/>
              </a:spcBef>
            </a:pPr>
            <a:endParaRPr lang="en-CA" sz="2400" dirty="0" smtClean="0"/>
          </a:p>
          <a:p>
            <a:pPr>
              <a:spcBef>
                <a:spcPts val="0"/>
              </a:spcBef>
              <a:buNone/>
            </a:pPr>
            <a:endParaRPr lang="en-CA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>
            <a:noAutofit/>
          </a:bodyPr>
          <a:lstStyle/>
          <a:p>
            <a:r>
              <a:rPr lang="en-CA" sz="2400" dirty="0" smtClean="0">
                <a:cs typeface="Arial"/>
              </a:rPr>
              <a:t>Beretta (1986) argues that program evaluation </a:t>
            </a:r>
            <a:r>
              <a:rPr lang="en-CA" sz="2400" dirty="0" smtClean="0">
                <a:cs typeface="Arial"/>
              </a:rPr>
              <a:t>should:</a:t>
            </a:r>
          </a:p>
          <a:p>
            <a:pPr lvl="1"/>
            <a:r>
              <a:rPr lang="en-CA" sz="2400" dirty="0" smtClean="0">
                <a:cs typeface="Arial"/>
              </a:rPr>
              <a:t>be thought of as applied </a:t>
            </a:r>
            <a:r>
              <a:rPr lang="en-CA" sz="2400" dirty="0" smtClean="0">
                <a:cs typeface="Arial"/>
              </a:rPr>
              <a:t>research that is conducted in the field,</a:t>
            </a:r>
            <a:r>
              <a:rPr lang="en-CA" sz="2400" dirty="0" smtClean="0">
                <a:cs typeface="Arial"/>
              </a:rPr>
              <a:t> </a:t>
            </a:r>
          </a:p>
          <a:p>
            <a:pPr lvl="1"/>
            <a:r>
              <a:rPr lang="en-CA" sz="2400" dirty="0" smtClean="0">
                <a:cs typeface="Arial"/>
              </a:rPr>
              <a:t>examine </a:t>
            </a:r>
            <a:r>
              <a:rPr lang="en-CA" sz="2400" dirty="0" smtClean="0">
                <a:cs typeface="Arial"/>
              </a:rPr>
              <a:t>total programs rather than isolated components, </a:t>
            </a:r>
            <a:r>
              <a:rPr lang="en-CA" sz="2400" dirty="0" smtClean="0">
                <a:cs typeface="Arial"/>
              </a:rPr>
              <a:t>and</a:t>
            </a:r>
          </a:p>
          <a:p>
            <a:pPr lvl="1"/>
            <a:r>
              <a:rPr lang="en-CA" sz="2400" dirty="0" smtClean="0">
                <a:cs typeface="Arial"/>
              </a:rPr>
              <a:t>be</a:t>
            </a:r>
            <a:r>
              <a:rPr lang="en-CA" sz="2400" dirty="0" smtClean="0">
                <a:cs typeface="Arial"/>
              </a:rPr>
              <a:t> </a:t>
            </a:r>
            <a:r>
              <a:rPr lang="en-CA" sz="2400" dirty="0" smtClean="0">
                <a:cs typeface="Arial"/>
              </a:rPr>
              <a:t>based on long-term engagement with research sites.</a:t>
            </a:r>
            <a:endParaRPr lang="en-CA" sz="2400" dirty="0" smtClean="0">
              <a:cs typeface="Arial"/>
            </a:endParaRPr>
          </a:p>
          <a:p>
            <a:r>
              <a:rPr lang="en-CA" sz="2400" dirty="0" smtClean="0">
                <a:cs typeface="Arial"/>
              </a:rPr>
              <a:t>Beretta</a:t>
            </a:r>
            <a:r>
              <a:rPr lang="en-CA" sz="2400" dirty="0" smtClean="0">
                <a:cs typeface="Arial"/>
              </a:rPr>
              <a:t> </a:t>
            </a:r>
            <a:r>
              <a:rPr lang="en-CA" sz="2400" dirty="0" smtClean="0">
                <a:cs typeface="Arial"/>
              </a:rPr>
              <a:t>also notes that randomisation</a:t>
            </a:r>
            <a:r>
              <a:rPr lang="en-CA" sz="2400" dirty="0" smtClean="0">
                <a:cs typeface="Arial"/>
              </a:rPr>
              <a:t> (usually associated with quantitative research) is </a:t>
            </a:r>
            <a:r>
              <a:rPr lang="en-CA" sz="2400" dirty="0" smtClean="0">
                <a:cs typeface="Arial"/>
              </a:rPr>
              <a:t>not always necessary in program evaluation</a:t>
            </a:r>
            <a:r>
              <a:rPr lang="en-CA" sz="2400" dirty="0" smtClean="0">
                <a:cs typeface="Arial"/>
              </a:rPr>
              <a:t>.</a:t>
            </a:r>
          </a:p>
          <a:p>
            <a:r>
              <a:rPr lang="en-CA" sz="2400" dirty="0" smtClean="0">
                <a:cs typeface="Arial"/>
              </a:rPr>
              <a:t>Beretta’s also work underlines the important and mutually supportive relationship between qualitative and quantitative research methods. </a:t>
            </a:r>
            <a:endParaRPr lang="en-CA" sz="2400" dirty="0" smtClean="0">
              <a:cs typeface="Arial"/>
            </a:endParaRPr>
          </a:p>
          <a:p>
            <a:endParaRPr lang="en-CA" sz="2400" dirty="0" smtClean="0">
              <a:cs typeface="Arial"/>
            </a:endParaRPr>
          </a:p>
          <a:p>
            <a:endParaRPr lang="en-CA" dirty="0" smtClean="0">
              <a:cs typeface="Arial"/>
            </a:endParaRPr>
          </a:p>
          <a:p>
            <a:pPr lvl="1"/>
            <a:endParaRPr lang="en-CA" dirty="0" smtClean="0">
              <a:cs typeface="Arial"/>
            </a:endParaRPr>
          </a:p>
          <a:p>
            <a:pPr lvl="1"/>
            <a:endParaRPr lang="en-CA" dirty="0" smtClean="0">
              <a:cs typeface="Arial"/>
            </a:endParaRPr>
          </a:p>
          <a:p>
            <a:pPr lvl="1"/>
            <a:endParaRPr lang="en-CA" dirty="0" smtClean="0">
              <a:cs typeface="Arial"/>
            </a:endParaRPr>
          </a:p>
          <a:p>
            <a:pPr lvl="1"/>
            <a:endParaRPr lang="en-CA" dirty="0" smtClean="0">
              <a:cs typeface="Arial"/>
            </a:endParaRPr>
          </a:p>
          <a:p>
            <a:pPr>
              <a:buNone/>
            </a:pPr>
            <a:endParaRPr lang="en-US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518</TotalTime>
  <Words>492</Words>
  <Application>Microsoft Macintosh PowerPoint</Application>
  <PresentationFormat>On-screen Show (4:3)</PresentationFormat>
  <Paragraphs>74</Paragraphs>
  <Slides>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   Issues in Second Language Education and ESL Program Evaluation </vt:lpstr>
      <vt:lpstr>Slide 2</vt:lpstr>
      <vt:lpstr>Slide 3</vt:lpstr>
      <vt:lpstr>Slide 4</vt:lpstr>
      <vt:lpstr>Slide 5</vt:lpstr>
      <vt:lpstr>Slide 6</vt:lpstr>
    </vt:vector>
  </TitlesOfParts>
  <Company>University of Ottawa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Fleming</dc:creator>
  <cp:lastModifiedBy>Douglas Fleming</cp:lastModifiedBy>
  <cp:revision>90</cp:revision>
  <cp:lastPrinted>2010-02-23T13:54:58Z</cp:lastPrinted>
  <dcterms:created xsi:type="dcterms:W3CDTF">2010-02-23T13:34:31Z</dcterms:created>
  <dcterms:modified xsi:type="dcterms:W3CDTF">2010-02-23T14:03:50Z</dcterms:modified>
</cp:coreProperties>
</file>