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66" r:id="rId2"/>
    <p:sldId id="273" r:id="rId3"/>
    <p:sldId id="267" r:id="rId4"/>
    <p:sldId id="275" r:id="rId5"/>
    <p:sldId id="268" r:id="rId6"/>
    <p:sldId id="276" r:id="rId7"/>
    <p:sldId id="269" r:id="rId8"/>
    <p:sldId id="277" r:id="rId9"/>
    <p:sldId id="270" r:id="rId10"/>
    <p:sldId id="278" r:id="rId11"/>
    <p:sldId id="271" r:id="rId12"/>
    <p:sldId id="279" r:id="rId13"/>
    <p:sldId id="272" r:id="rId14"/>
    <p:sldId id="274"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39" autoAdjust="0"/>
  </p:normalViewPr>
  <p:slideViewPr>
    <p:cSldViewPr snapToObjects="1">
      <p:cViewPr varScale="1">
        <p:scale>
          <a:sx n="70" d="100"/>
          <a:sy n="70" d="100"/>
        </p:scale>
        <p:origin x="11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81" d="100"/>
          <a:sy n="81" d="100"/>
        </p:scale>
        <p:origin x="-4536"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DF40BACB-D847-7E4A-8304-3CA9AC78BFE2}" type="datetime1">
              <a:rPr lang="en-US"/>
              <a:pPr>
                <a:defRPr/>
              </a:pPr>
              <a:t>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B9A6B2B5-F841-4840-9FE1-00F7019DA6EB}" type="slidenum">
              <a:rPr lang="en-US"/>
              <a:pPr>
                <a:defRPr/>
              </a:pPr>
              <a:t>‹#›</a:t>
            </a:fld>
            <a:endParaRPr lang="en-US"/>
          </a:p>
        </p:txBody>
      </p:sp>
    </p:spTree>
    <p:extLst>
      <p:ext uri="{BB962C8B-B14F-4D97-AF65-F5344CB8AC3E}">
        <p14:creationId xmlns:p14="http://schemas.microsoft.com/office/powerpoint/2010/main" val="3694002822"/>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r>
              <a:rPr lang="en-US" dirty="0"/>
              <a:t>Lawn (1996), examining the recent history of education in England, argued that "the period between the 1920s and 1990s constitutes a distinct phase in state education which has come to an end" (p.2). The new phase is characterized by, "the imposition of curriculum and assessment reforms, new inspection systems and the decentralized management of people and their work" (ibid.). The management of education in England was explicitly remodeled, through measures such as the 1988 Education Reform Act, to reflect principles of the market economy. Curriculum control underwent major devolution to local educational authorities for the express purpose of responding to local market needs. Teachers now have greater individual responsibilities for specialized assessment and curriculum development tasks within the restraints of locally developed guidelines. The resulting effect on the teachers’ work has been twofold. Citing an empirical study by Campbell, Evans, St. J. Neill, and Packwood (1991), Lawn stated that, on the one hand, teachers were experiencing a greater sense of empowerment associated with the acquisition of new skills and responsibilities. On the other hand, teachers were becoming progressively fragmented, acting as isolated specialists within a labor market in which they must sell their skills.</a:t>
            </a:r>
          </a:p>
          <a:p>
            <a:r>
              <a:rPr lang="en-US" dirty="0"/>
              <a:t>The organization of education has also changed recently in the United States in similar ways. Citing Castells (1980), Apple (1995) contended that management practices in the overall economy are fundamentally shifting in response to economic change. Apple sees a complicated process of deskilling and reskilling at work. On the one hand, management attempts to "separate conception from execution" (p.130) by redefining the division of labor. To put it simply, workers execute the plans set by management within the parameters they are given. On the other hand, this </a:t>
            </a:r>
            <a:r>
              <a:rPr lang="en-US" dirty="0" err="1"/>
              <a:t>redivision</a:t>
            </a:r>
            <a:r>
              <a:rPr lang="en-US" dirty="0"/>
              <a:t> of labor means that workers have to be trained in newly required and specialized skills. Apple recognized that this pattern has existed within the larger economy for quite some time. Patterns within education, however, are somewhat different. As he put it,</a:t>
            </a:r>
          </a:p>
          <a:p>
            <a:r>
              <a:rPr lang="en-US" dirty="0"/>
              <a:t> </a:t>
            </a:r>
          </a:p>
          <a:p>
            <a:r>
              <a:rPr lang="en-US" dirty="0"/>
              <a:t>given the relatively autonomous nature of teaching (one can usually close one’s door and not be disturbed) and given the internal history of the kinds of control in the institution (paternalistic styles of administration, often in the USA based on gender relations), the school has been partially resistant to technical and bureaucratic control, at the level of practice, until relatively recently. (Apple, 1995, p.130)</a:t>
            </a:r>
          </a:p>
          <a:p>
            <a:r>
              <a:rPr lang="en-US" dirty="0"/>
              <a:t> </a:t>
            </a:r>
          </a:p>
          <a:p>
            <a:r>
              <a:rPr lang="en-US" dirty="0"/>
              <a:t>Apple used the example of the ascendancy of pre-packaged curricular materials in the United States. These spell out the curriculum in great detail, right down to the actual materials to be used and the objectives to be sought on a daily basis. Like Lawn, Apple noted that teachers, increasingly divorced from overall planning, are becoming isolated specialists and technicians.</a:t>
            </a:r>
            <a:endParaRPr lang="en-CA" b="1" dirty="0">
              <a:latin typeface="Arial"/>
              <a:ea typeface="Arial" charset="0"/>
              <a:cs typeface="Arial"/>
            </a:endParaRPr>
          </a:p>
          <a:p>
            <a:pPr fontAlgn="auto">
              <a:spcBef>
                <a:spcPts val="0"/>
              </a:spcBef>
              <a:spcAft>
                <a:spcPts val="0"/>
              </a:spcAft>
              <a:defRPr/>
            </a:pPr>
            <a:endParaRPr lang="en-US" dirty="0">
              <a:ea typeface="+mn-ea"/>
              <a:cs typeface="+mn-cs"/>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8DBD55-1B02-664C-BB73-42F1BB86A20B}" type="slidenum">
              <a:rPr lang="en-US">
                <a:ea typeface="ＭＳ Ｐゴシック" charset="-128"/>
                <a:cs typeface="ＭＳ Ｐゴシック" charset="-128"/>
              </a:rPr>
              <a:pPr fontAlgn="base">
                <a:spcBef>
                  <a:spcPct val="0"/>
                </a:spcBef>
                <a:spcAft>
                  <a:spcPct val="0"/>
                </a:spcAft>
              </a:pPr>
              <a:t>1</a:t>
            </a:fld>
            <a:endParaRPr lang="en-US">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pPr>
              <a:defRPr/>
            </a:pPr>
            <a:fld id="{68876456-A7DA-B84F-A06B-D3661DD2F3DF}" type="slidenum">
              <a:rPr lang="en-US" smtClean="0"/>
              <a:pPr>
                <a:defRPr/>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343114F8-854F-8C4B-85B4-35F3DE9B8B4B}" type="datetime1">
              <a:rPr lang="en-US" smtClean="0"/>
              <a:pPr>
                <a:defRPr/>
              </a:pPr>
              <a:t>2/5/2024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pPr>
              <a:defRPr/>
            </a:pPr>
            <a:fld id="{1BBA2D9E-F1BF-3E41-8705-FCF621A8C149}" type="datetime1">
              <a:rPr lang="en-US" smtClean="0"/>
              <a:pPr>
                <a:defRPr/>
              </a:pPr>
              <a:t>2/5/2024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8284CE0-A766-3A4A-89C6-48B50459B74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34FDC8D-9ED7-A440-ACC8-49576A3035E4}" type="datetime1">
              <a:rPr lang="en-US" smtClean="0"/>
              <a:pPr>
                <a:defRPr/>
              </a:pPr>
              <a:t>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0883C6-6608-8E43-947A-8276641A9ECC}"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pPr>
              <a:defRPr/>
            </a:pPr>
            <a:fld id="{17E523FC-C693-5D48-B810-217C866FBFEC}" type="datetime1">
              <a:rPr lang="en-US" smtClean="0"/>
              <a:pPr>
                <a:defRPr/>
              </a:pPr>
              <a:t>2/5/2024</a:t>
            </a:fld>
            <a:endParaRPr lang="en-US"/>
          </a:p>
        </p:txBody>
      </p:sp>
      <p:sp>
        <p:nvSpPr>
          <p:cNvPr id="6" name="Footer Placeholder 5"/>
          <p:cNvSpPr>
            <a:spLocks noGrp="1"/>
          </p:cNvSpPr>
          <p:nvPr>
            <p:ph type="ftr" sz="quarter" idx="11"/>
          </p:nvPr>
        </p:nvSpPr>
        <p:spPr>
          <a:xfrm>
            <a:off x="5867399" y="6288741"/>
            <a:ext cx="2675965"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36FB67-876A-7141-A19E-128F5FC10E19}" type="slidenum">
              <a:rPr lang="en-US" smtClean="0"/>
              <a:pPr>
                <a:defRPr/>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2/5/2024</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2/5/2024</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06738CAA-EF74-9F4E-BCEF-C6D879D29604}" type="datetime1">
              <a:rPr lang="en-US" smtClean="0"/>
              <a:pPr>
                <a:defRPr/>
              </a:pPr>
              <a:t>2/5/2024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4639E5-47E7-B34C-AE9A-BA935D0F62C6}"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A5165C39-9A15-BB49-90D2-CE02A2C6F852}" type="datetime1">
              <a:rPr lang="en-US" smtClean="0"/>
              <a:pPr>
                <a:defRPr/>
              </a:pPr>
              <a:t>2/5/2024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7B172-EEFE-A247-AB63-137D760EBC2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A68F9DC4-A2D1-104F-9AE3-62923CE18C4B}" type="datetime1">
              <a:rPr lang="en-US" smtClean="0"/>
              <a:pPr>
                <a:defRPr/>
              </a:pPr>
              <a:t>2/5/2024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AC549C-F90E-DC48-96DC-63CC6B1824C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C2AB66B-40E7-5B45-9E67-95D1DFBA44F4}" type="datetime1">
              <a:rPr lang="en-US" smtClean="0"/>
              <a:pPr>
                <a:defRPr/>
              </a:pPr>
              <a:t>2/5/2024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E5AA7B-64A3-CD4E-8507-936F9B56D36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0B11CF2A-38EA-0B45-BB54-52F18D81F182}" type="datetime1">
              <a:rPr lang="en-US" smtClean="0"/>
              <a:pPr>
                <a:defRPr/>
              </a:pPr>
              <a:t>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C6DB24-E0DA-E847-A026-7AB2FB7BA58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fld id="{3239A4AF-0B49-BF43-94E1-1AA331954A56}" type="datetime1">
              <a:rPr lang="en-US" smtClean="0"/>
              <a:pPr>
                <a:defRPr/>
              </a:pPr>
              <a:t>2/5/2024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39DA04-654B-C64B-BAB2-73B12889753A}" type="slidenum">
              <a:rPr lang="en-US" smtClean="0"/>
              <a:pPr>
                <a:defRPr/>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fld id="{DCB778F4-F5EF-A644-AAEA-D1FB845A987B}" type="datetime1">
              <a:rPr lang="en-US" smtClean="0"/>
              <a:pPr>
                <a:defRPr/>
              </a:pPr>
              <a:t>2/5/2024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9F8B02F-E11D-524D-BA1C-F81C4BF8B43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pPr>
              <a:defRPr/>
            </a:pPr>
            <a:fld id="{48F30F9D-5E21-364C-85F9-81A63692128B}" type="datetime1">
              <a:rPr lang="en-US" smtClean="0"/>
              <a:pPr>
                <a:defRPr/>
              </a:pPr>
              <a:t>2/5/2024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pPr>
              <a:defRPr/>
            </a:pPr>
            <a:fld id="{4327C8C5-6F24-2A45-A56F-D65D6662395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5240" cy="5580063"/>
          </a:xfrm>
        </p:spPr>
        <p:txBody>
          <a:bodyPr>
            <a:normAutofit lnSpcReduction="10000"/>
          </a:bodyPr>
          <a:lstStyle/>
          <a:p>
            <a:pPr marL="365760" indent="-283464" fontAlgn="auto">
              <a:spcAft>
                <a:spcPts val="0"/>
              </a:spcAft>
              <a:buFont typeface="Wingdings 2"/>
              <a:buNone/>
              <a:defRPr/>
            </a:pPr>
            <a:endParaRPr lang="en-US" sz="2400" dirty="0">
              <a:ea typeface="+mn-ea"/>
              <a:cs typeface="+mn-cs"/>
            </a:endParaRPr>
          </a:p>
          <a:p>
            <a:pPr marL="365760" indent="-283464" fontAlgn="auto">
              <a:spcAft>
                <a:spcPts val="0"/>
              </a:spcAft>
              <a:buFont typeface="Wingdings 2"/>
              <a:buNone/>
              <a:defRPr/>
            </a:pPr>
            <a:r>
              <a:rPr lang="en-US" sz="2400" dirty="0">
                <a:ea typeface="+mn-ea"/>
                <a:cs typeface="+mn-cs"/>
              </a:rPr>
              <a:t>	</a:t>
            </a:r>
            <a:endParaRPr lang="en-US" sz="4000" dirty="0">
              <a:ea typeface="+mn-ea"/>
              <a:cs typeface="+mn-cs"/>
            </a:endParaRPr>
          </a:p>
          <a:p>
            <a:pPr marL="365760" indent="-283464">
              <a:lnSpc>
                <a:spcPct val="120000"/>
              </a:lnSpc>
              <a:spcBef>
                <a:spcPts val="0"/>
              </a:spcBef>
              <a:buNone/>
              <a:defRPr/>
            </a:pPr>
            <a:r>
              <a:rPr lang="en-US" sz="4000" dirty="0">
                <a:latin typeface="Arial"/>
                <a:ea typeface="+mn-ea"/>
                <a:cs typeface="Arial"/>
              </a:rPr>
              <a:t>		</a:t>
            </a:r>
          </a:p>
          <a:p>
            <a:pPr marL="365760" indent="-283464">
              <a:lnSpc>
                <a:spcPct val="120000"/>
              </a:lnSpc>
              <a:spcBef>
                <a:spcPts val="0"/>
              </a:spcBef>
              <a:buNone/>
              <a:defRPr/>
            </a:pPr>
            <a:r>
              <a:rPr lang="en-US" sz="4000" dirty="0">
                <a:latin typeface="Arial"/>
                <a:cs typeface="Arial"/>
              </a:rPr>
              <a:t>		</a:t>
            </a:r>
            <a:r>
              <a:rPr lang="en-US" sz="2600" dirty="0">
                <a:latin typeface="Arial"/>
                <a:cs typeface="Arial"/>
              </a:rPr>
              <a:t>lecture 12:</a:t>
            </a:r>
          </a:p>
          <a:p>
            <a:pPr marL="365760" indent="-283464">
              <a:lnSpc>
                <a:spcPct val="120000"/>
              </a:lnSpc>
              <a:spcBef>
                <a:spcPts val="0"/>
              </a:spcBef>
              <a:buNone/>
              <a:defRPr/>
            </a:pPr>
            <a:r>
              <a:rPr lang="en-US" sz="2600" dirty="0">
                <a:latin typeface="Arial"/>
                <a:cs typeface="Arial"/>
              </a:rPr>
              <a:t>		</a:t>
            </a:r>
            <a:r>
              <a:rPr lang="en-US" sz="3500" dirty="0">
                <a:latin typeface="Arial"/>
                <a:cs typeface="Arial"/>
              </a:rPr>
              <a:t>Diversity and ESL/EFL</a:t>
            </a:r>
            <a:r>
              <a:rPr lang="en-GB" sz="3500" b="1" dirty="0">
                <a:latin typeface="Arial"/>
                <a:cs typeface="Arial"/>
              </a:rPr>
              <a:t>	</a:t>
            </a:r>
            <a:r>
              <a:rPr lang="en-GB" sz="2600" b="1" dirty="0">
                <a:latin typeface="Arial"/>
                <a:cs typeface="Arial"/>
              </a:rPr>
              <a:t>	</a:t>
            </a:r>
          </a:p>
          <a:p>
            <a:pPr marL="365760" indent="-283464">
              <a:buNone/>
              <a:defRPr/>
            </a:pPr>
            <a:r>
              <a:rPr lang="en-GB" sz="2600" b="1" dirty="0">
                <a:latin typeface="Arial"/>
                <a:cs typeface="Arial"/>
              </a:rPr>
              <a:t>		</a:t>
            </a:r>
          </a:p>
          <a:p>
            <a:pPr marL="365760" indent="-283464">
              <a:lnSpc>
                <a:spcPct val="120000"/>
              </a:lnSpc>
              <a:spcBef>
                <a:spcPts val="0"/>
              </a:spcBef>
              <a:buNone/>
              <a:defRPr/>
            </a:pPr>
            <a:r>
              <a:rPr lang="en-GB" sz="2600" b="1" dirty="0">
                <a:latin typeface="Arial"/>
                <a:cs typeface="Arial"/>
              </a:rPr>
              <a:t>					</a:t>
            </a:r>
            <a:r>
              <a:rPr lang="en-US" sz="2600" dirty="0">
                <a:latin typeface="Arial"/>
                <a:cs typeface="Arial"/>
              </a:rPr>
              <a:t>Douglas Fleming PhD				</a:t>
            </a:r>
            <a:r>
              <a:rPr lang="en-US" sz="2600">
                <a:latin typeface="Arial"/>
                <a:cs typeface="Arial"/>
              </a:rPr>
              <a:t>	</a:t>
            </a:r>
            <a:r>
              <a:rPr lang="en-US" sz="2600" dirty="0">
                <a:latin typeface="Arial"/>
                <a:cs typeface="Arial"/>
              </a:rPr>
              <a:t>	Faculty of Education					University of Ottawa</a:t>
            </a:r>
          </a:p>
          <a:p>
            <a:pPr marL="365760" indent="-283464" algn="r" fontAlgn="auto">
              <a:spcBef>
                <a:spcPts val="0"/>
              </a:spcBef>
              <a:spcAft>
                <a:spcPts val="0"/>
              </a:spcAft>
              <a:buFont typeface="Wingdings 2"/>
              <a:buNone/>
              <a:defRPr/>
            </a:pPr>
            <a:r>
              <a:rPr lang="en-US" sz="2800" dirty="0">
                <a:ea typeface="+mn-ea"/>
                <a:cs typeface="+mn-cs"/>
              </a:rPr>
              <a:t>	</a:t>
            </a:r>
          </a:p>
          <a:p>
            <a:pPr marL="365760" indent="-283464" fontAlgn="auto">
              <a:spcAft>
                <a:spcPts val="0"/>
              </a:spcAft>
              <a:buFont typeface="Wingdings 2"/>
              <a:buNone/>
              <a:defRPr/>
            </a:pPr>
            <a:endParaRPr lang="en-US" sz="4000" dirty="0">
              <a:ea typeface="+mn-ea"/>
              <a:cs typeface="+mn-cs"/>
            </a:endParaRPr>
          </a:p>
        </p:txBody>
      </p:sp>
      <p:pic>
        <p:nvPicPr>
          <p:cNvPr id="14339" name="Picture 4" descr="uOttawa-logo[1].png"/>
          <p:cNvPicPr>
            <a:picLocks noChangeAspect="1"/>
          </p:cNvPicPr>
          <p:nvPr/>
        </p:nvPicPr>
        <p:blipFill>
          <a:blip r:embed="rId3"/>
          <a:srcRect/>
          <a:stretch>
            <a:fillRect/>
          </a:stretch>
        </p:blipFill>
        <p:spPr bwMode="auto">
          <a:xfrm>
            <a:off x="6700838" y="838200"/>
            <a:ext cx="1528762" cy="6191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228600" y="152400"/>
            <a:ext cx="8763000" cy="6248400"/>
          </a:xfrm>
        </p:spPr>
        <p:txBody>
          <a:bodyPr>
            <a:normAutofit/>
          </a:bodyPr>
          <a:lstStyle/>
          <a:p>
            <a:pPr>
              <a:lnSpc>
                <a:spcPct val="80000"/>
              </a:lnSpc>
              <a:buFont typeface="Symbol" charset="0"/>
              <a:buNone/>
            </a:pPr>
            <a:r>
              <a:rPr lang="en-US" sz="2000" dirty="0"/>
              <a:t>	</a:t>
            </a:r>
          </a:p>
          <a:p>
            <a:pPr>
              <a:lnSpc>
                <a:spcPct val="110000"/>
              </a:lnSpc>
              <a:buFont typeface="Symbol" charset="0"/>
              <a:buNone/>
            </a:pPr>
            <a:r>
              <a:rPr lang="en-US" sz="2400" dirty="0">
                <a:solidFill>
                  <a:srgbClr val="FF0066"/>
                </a:solidFill>
                <a:latin typeface="Arial"/>
                <a:cs typeface="Arial"/>
              </a:rPr>
              <a:t>	</a:t>
            </a:r>
            <a:r>
              <a:rPr lang="en-US" sz="2400" dirty="0">
                <a:solidFill>
                  <a:srgbClr val="FFFFFF"/>
                </a:solidFill>
                <a:latin typeface="Arial"/>
                <a:cs typeface="Arial"/>
              </a:rPr>
              <a:t>This lack of access is not only attributable to fewer available financial resources. Minority members often lack the same “cultural capital</a:t>
            </a:r>
            <a:r>
              <a:rPr lang="ja-JP" altLang="en-US" sz="2400" dirty="0">
                <a:solidFill>
                  <a:srgbClr val="FFFFFF"/>
                </a:solidFill>
                <a:latin typeface="Arial"/>
                <a:cs typeface="Arial"/>
              </a:rPr>
              <a:t>”</a:t>
            </a:r>
            <a:r>
              <a:rPr lang="en-US" sz="2400" dirty="0">
                <a:solidFill>
                  <a:srgbClr val="FFFFFF"/>
                </a:solidFill>
                <a:latin typeface="Arial"/>
                <a:cs typeface="Arial"/>
              </a:rPr>
              <a:t>(Bourdieu) as those whose family members have already gained access to these educational opportunities.</a:t>
            </a:r>
          </a:p>
          <a:p>
            <a:pPr>
              <a:lnSpc>
                <a:spcPct val="110000"/>
              </a:lnSpc>
              <a:buFontTx/>
              <a:buNone/>
            </a:pPr>
            <a:r>
              <a:rPr lang="en-US" sz="2400" dirty="0">
                <a:solidFill>
                  <a:srgbClr val="FFFFFF"/>
                </a:solidFill>
                <a:latin typeface="Arial"/>
                <a:cs typeface="Arial"/>
              </a:rPr>
              <a:t>	Discrimination at the institutional level can occur despite the best efforts of those in positions of power to rectify the situation. Given the subtlety, appearance of neutrality and the depth of power involved at </a:t>
            </a:r>
            <a:r>
              <a:rPr lang="en-US" sz="2400" dirty="0">
                <a:latin typeface="Arial"/>
                <a:cs typeface="Arial"/>
              </a:rPr>
              <a:t>the institutional level, </a:t>
            </a:r>
            <a:r>
              <a:rPr lang="en-US" sz="2400" i="1" dirty="0">
                <a:latin typeface="Arial"/>
                <a:cs typeface="Arial"/>
              </a:rPr>
              <a:t>institutional discrimination</a:t>
            </a:r>
            <a:r>
              <a:rPr lang="en-US" sz="2400" dirty="0">
                <a:latin typeface="Arial"/>
                <a:cs typeface="Arial"/>
              </a:rPr>
              <a:t> is very difficult to combat. </a:t>
            </a:r>
          </a:p>
          <a:p>
            <a:pPr>
              <a:lnSpc>
                <a:spcPct val="80000"/>
              </a:lnSpc>
              <a:buFont typeface="Symbol" charset="0"/>
              <a:buNone/>
            </a:pPr>
            <a:endParaRPr lang="en-US" sz="2000" dirty="0"/>
          </a:p>
          <a:p>
            <a:pPr>
              <a:lnSpc>
                <a:spcPct val="80000"/>
              </a:lnSpc>
            </a:pPr>
            <a:endParaRPr lang="en-US" sz="1600" dirty="0"/>
          </a:p>
        </p:txBody>
      </p:sp>
    </p:spTree>
    <p:extLst>
      <p:ext uri="{BB962C8B-B14F-4D97-AF65-F5344CB8AC3E}">
        <p14:creationId xmlns:p14="http://schemas.microsoft.com/office/powerpoint/2010/main" val="2466175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body" idx="1"/>
          </p:nvPr>
        </p:nvSpPr>
        <p:spPr>
          <a:xfrm>
            <a:off x="228600" y="381000"/>
            <a:ext cx="8763000" cy="6248400"/>
          </a:xfrm>
          <a:noFill/>
          <a:ln/>
        </p:spPr>
        <p:txBody>
          <a:bodyPr>
            <a:normAutofit/>
          </a:bodyPr>
          <a:lstStyle/>
          <a:p>
            <a:pPr>
              <a:lnSpc>
                <a:spcPct val="80000"/>
              </a:lnSpc>
              <a:buFontTx/>
              <a:buNone/>
            </a:pPr>
            <a:r>
              <a:rPr lang="en-US" sz="800" dirty="0"/>
              <a:t>	</a:t>
            </a:r>
          </a:p>
          <a:p>
            <a:pPr>
              <a:lnSpc>
                <a:spcPct val="110000"/>
              </a:lnSpc>
              <a:buFontTx/>
              <a:buNone/>
            </a:pPr>
            <a:r>
              <a:rPr lang="en-US" sz="2400" dirty="0">
                <a:solidFill>
                  <a:srgbClr val="FFFFFF"/>
                </a:solidFill>
                <a:latin typeface="Arial"/>
                <a:cs typeface="Arial"/>
              </a:rPr>
              <a:t>	The term “racism”, for example, is commonly used to describe a multitude of attitudes and behaviors. It is important to analyze and define the components that make up racism if we are to combat it as educators.</a:t>
            </a:r>
          </a:p>
          <a:p>
            <a:pPr>
              <a:lnSpc>
                <a:spcPct val="110000"/>
              </a:lnSpc>
              <a:buFontTx/>
              <a:buNone/>
            </a:pPr>
            <a:r>
              <a:rPr lang="en-US" sz="2400" dirty="0">
                <a:solidFill>
                  <a:srgbClr val="FFFFFF"/>
                </a:solidFill>
                <a:latin typeface="Arial"/>
                <a:cs typeface="Arial"/>
              </a:rPr>
              <a:t>	Racism is, above all, an ideological set of beliefs and attitudes that is used to explain and justify a racially-based social order.</a:t>
            </a:r>
          </a:p>
          <a:p>
            <a:pPr>
              <a:lnSpc>
                <a:spcPct val="110000"/>
              </a:lnSpc>
              <a:buFontTx/>
              <a:buNone/>
            </a:pPr>
            <a:r>
              <a:rPr lang="en-US" sz="2400" dirty="0">
                <a:solidFill>
                  <a:srgbClr val="FFFFFF"/>
                </a:solidFill>
                <a:latin typeface="Arial"/>
                <a:cs typeface="Arial"/>
              </a:rPr>
              <a:t>	Racism can be described in terms of content as containing the insistence that racial membership can be precisely defined biologically and that some races are superior to others.</a:t>
            </a:r>
          </a:p>
          <a:p>
            <a:pPr>
              <a:lnSpc>
                <a:spcPct val="80000"/>
              </a:lnSpc>
            </a:pPr>
            <a:endParaRPr lang="en-US" sz="2000" dirty="0"/>
          </a:p>
        </p:txBody>
      </p:sp>
    </p:spTree>
    <p:extLst>
      <p:ext uri="{BB962C8B-B14F-4D97-AF65-F5344CB8AC3E}">
        <p14:creationId xmlns:p14="http://schemas.microsoft.com/office/powerpoint/2010/main" val="1285774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6">
                                            <p:txEl>
                                              <p:pRg st="1" end="1"/>
                                            </p:txEl>
                                          </p:spTgt>
                                        </p:tgtEl>
                                        <p:attrNameLst>
                                          <p:attrName>style.visibility</p:attrName>
                                        </p:attrNameLst>
                                      </p:cBhvr>
                                      <p:to>
                                        <p:strVal val="visible"/>
                                      </p:to>
                                    </p:set>
                                    <p:anim calcmode="lin" valueType="num">
                                      <p:cBhvr additive="base">
                                        <p:cTn id="7" dur="5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6">
                                            <p:txEl>
                                              <p:pRg st="2" end="2"/>
                                            </p:txEl>
                                          </p:spTgt>
                                        </p:tgtEl>
                                        <p:attrNameLst>
                                          <p:attrName>style.visibility</p:attrName>
                                        </p:attrNameLst>
                                      </p:cBhvr>
                                      <p:to>
                                        <p:strVal val="visible"/>
                                      </p:to>
                                    </p:set>
                                    <p:anim calcmode="lin" valueType="num">
                                      <p:cBhvr additive="base">
                                        <p:cTn id="13" dur="5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6">
                                            <p:txEl>
                                              <p:pRg st="3" end="3"/>
                                            </p:txEl>
                                          </p:spTgt>
                                        </p:tgtEl>
                                        <p:attrNameLst>
                                          <p:attrName>style.visibility</p:attrName>
                                        </p:attrNameLst>
                                      </p:cBhvr>
                                      <p:to>
                                        <p:strVal val="visible"/>
                                      </p:to>
                                    </p:set>
                                    <p:anim calcmode="lin" valueType="num">
                                      <p:cBhvr additive="base">
                                        <p:cTn id="19" dur="500" fill="hold"/>
                                        <p:tgtEl>
                                          <p:spTgt spid="1331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body" idx="1"/>
          </p:nvPr>
        </p:nvSpPr>
        <p:spPr>
          <a:xfrm>
            <a:off x="228600" y="381000"/>
            <a:ext cx="8763000" cy="6248400"/>
          </a:xfrm>
          <a:noFill/>
          <a:ln/>
        </p:spPr>
        <p:txBody>
          <a:bodyPr>
            <a:normAutofit/>
          </a:bodyPr>
          <a:lstStyle/>
          <a:p>
            <a:pPr>
              <a:lnSpc>
                <a:spcPct val="80000"/>
              </a:lnSpc>
              <a:buFontTx/>
              <a:buNone/>
            </a:pPr>
            <a:r>
              <a:rPr lang="en-US" sz="800" dirty="0"/>
              <a:t>	</a:t>
            </a:r>
          </a:p>
          <a:p>
            <a:pPr>
              <a:lnSpc>
                <a:spcPct val="110000"/>
              </a:lnSpc>
              <a:buFontTx/>
              <a:buNone/>
            </a:pPr>
            <a:r>
              <a:rPr lang="en-US" sz="2400" dirty="0">
                <a:solidFill>
                  <a:srgbClr val="FFFFFF"/>
                </a:solidFill>
                <a:latin typeface="Arial"/>
                <a:cs typeface="Arial"/>
              </a:rPr>
              <a:t>	Although racial stereotyping (the belief that all members of a group exhibit the same attributes) may be the starting point for many racist beliefs, racism only begins once attributes of inferiority or superiority are invoked.</a:t>
            </a:r>
          </a:p>
          <a:p>
            <a:pPr>
              <a:lnSpc>
                <a:spcPct val="110000"/>
              </a:lnSpc>
              <a:buFontTx/>
              <a:buNone/>
            </a:pPr>
            <a:r>
              <a:rPr lang="en-US" sz="2400" dirty="0">
                <a:solidFill>
                  <a:srgbClr val="FFFFFF"/>
                </a:solidFill>
                <a:latin typeface="Arial"/>
                <a:cs typeface="Arial"/>
              </a:rPr>
              <a:t>	Racism can be described in terms of function as an ideological set of beliefs that serves to justify the domination and exploitation of one group over another. They allow the dominant group to wield power </a:t>
            </a:r>
            <a:r>
              <a:rPr lang="en-US" sz="2400" dirty="0" err="1">
                <a:solidFill>
                  <a:srgbClr val="FFFFFF"/>
                </a:solidFill>
                <a:latin typeface="Arial"/>
                <a:cs typeface="Arial"/>
              </a:rPr>
              <a:t>unproblematically</a:t>
            </a:r>
            <a:r>
              <a:rPr lang="en-US" sz="2400" dirty="0">
                <a:solidFill>
                  <a:srgbClr val="FFFFFF"/>
                </a:solidFill>
                <a:latin typeface="Arial"/>
                <a:cs typeface="Arial"/>
              </a:rPr>
              <a:t> and discourages the dominated from questioning their own status.</a:t>
            </a:r>
          </a:p>
          <a:p>
            <a:pPr>
              <a:lnSpc>
                <a:spcPct val="80000"/>
              </a:lnSpc>
            </a:pPr>
            <a:endParaRPr lang="en-US" sz="2000" dirty="0"/>
          </a:p>
        </p:txBody>
      </p:sp>
    </p:spTree>
    <p:extLst>
      <p:ext uri="{BB962C8B-B14F-4D97-AF65-F5344CB8AC3E}">
        <p14:creationId xmlns:p14="http://schemas.microsoft.com/office/powerpoint/2010/main" val="19158529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6">
                                            <p:txEl>
                                              <p:pRg st="1" end="1"/>
                                            </p:txEl>
                                          </p:spTgt>
                                        </p:tgtEl>
                                        <p:attrNameLst>
                                          <p:attrName>style.visibility</p:attrName>
                                        </p:attrNameLst>
                                      </p:cBhvr>
                                      <p:to>
                                        <p:strVal val="visible"/>
                                      </p:to>
                                    </p:set>
                                    <p:anim calcmode="lin" valueType="num">
                                      <p:cBhvr additive="base">
                                        <p:cTn id="7" dur="5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6">
                                            <p:txEl>
                                              <p:pRg st="2" end="2"/>
                                            </p:txEl>
                                          </p:spTgt>
                                        </p:tgtEl>
                                        <p:attrNameLst>
                                          <p:attrName>style.visibility</p:attrName>
                                        </p:attrNameLst>
                                      </p:cBhvr>
                                      <p:to>
                                        <p:strVal val="visible"/>
                                      </p:to>
                                    </p:set>
                                    <p:anim calcmode="lin" valueType="num">
                                      <p:cBhvr additive="base">
                                        <p:cTn id="13" dur="5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533400" y="381000"/>
            <a:ext cx="8229600" cy="6096000"/>
          </a:xfrm>
        </p:spPr>
        <p:txBody>
          <a:bodyPr>
            <a:noAutofit/>
          </a:bodyPr>
          <a:lstStyle/>
          <a:p>
            <a:pPr>
              <a:buFontTx/>
              <a:buNone/>
            </a:pPr>
            <a:r>
              <a:rPr lang="en-US" sz="2400" dirty="0">
                <a:latin typeface="Arial"/>
                <a:cs typeface="Arial"/>
              </a:rPr>
              <a:t>	A common aspect of racist ideology is the endorsement of </a:t>
            </a:r>
            <a:r>
              <a:rPr lang="en-US" sz="2400" dirty="0">
                <a:solidFill>
                  <a:srgbClr val="DDF53D"/>
                </a:solidFill>
                <a:latin typeface="Arial"/>
                <a:cs typeface="Arial"/>
              </a:rPr>
              <a:t>meritocratic explanations </a:t>
            </a:r>
            <a:r>
              <a:rPr lang="en-US" sz="2400" dirty="0">
                <a:latin typeface="Arial"/>
                <a:cs typeface="Arial"/>
              </a:rPr>
              <a:t>for racially-based gaps in the distribution of wealth and power in society. Inequalities are explained as being based on individual initiative and industry. </a:t>
            </a:r>
          </a:p>
          <a:p>
            <a:pPr>
              <a:buFont typeface="Symbol" charset="0"/>
              <a:buNone/>
            </a:pPr>
            <a:r>
              <a:rPr lang="en-US" sz="2400" dirty="0">
                <a:latin typeface="Arial"/>
                <a:cs typeface="Arial"/>
              </a:rPr>
              <a:t>	Racism is not simply a set of beliefs or </a:t>
            </a:r>
            <a:r>
              <a:rPr lang="ja-JP" altLang="en-US" sz="2400" dirty="0">
                <a:latin typeface="Arial"/>
                <a:cs typeface="Arial"/>
              </a:rPr>
              <a:t>‘</a:t>
            </a:r>
            <a:r>
              <a:rPr lang="en-US" sz="2400" dirty="0">
                <a:latin typeface="Arial"/>
                <a:cs typeface="Arial"/>
              </a:rPr>
              <a:t>merely</a:t>
            </a:r>
            <a:r>
              <a:rPr lang="ja-JP" altLang="en-US" sz="2400" dirty="0">
                <a:latin typeface="Arial"/>
                <a:cs typeface="Arial"/>
              </a:rPr>
              <a:t>’</a:t>
            </a:r>
            <a:r>
              <a:rPr lang="en-US" sz="2400" dirty="0">
                <a:latin typeface="Arial"/>
                <a:cs typeface="Arial"/>
              </a:rPr>
              <a:t> the act of excluding someone on the basis of race. </a:t>
            </a:r>
          </a:p>
          <a:p>
            <a:pPr>
              <a:buFont typeface="Symbol" charset="0"/>
              <a:buNone/>
            </a:pPr>
            <a:r>
              <a:rPr lang="en-US" sz="2400" dirty="0">
                <a:latin typeface="Arial"/>
                <a:cs typeface="Arial"/>
              </a:rPr>
              <a:t>	As </a:t>
            </a:r>
            <a:r>
              <a:rPr lang="en-US" sz="2400" dirty="0" err="1">
                <a:latin typeface="Arial"/>
                <a:cs typeface="Arial"/>
              </a:rPr>
              <a:t>Carmicheal</a:t>
            </a:r>
            <a:r>
              <a:rPr lang="en-US" sz="2400" dirty="0">
                <a:latin typeface="Arial"/>
                <a:cs typeface="Arial"/>
              </a:rPr>
              <a:t> and Hamilton (1967) noted, racism involves the </a:t>
            </a:r>
            <a:r>
              <a:rPr lang="en-US" sz="2400" dirty="0">
                <a:solidFill>
                  <a:schemeClr val="accent2"/>
                </a:solidFill>
                <a:latin typeface="Arial"/>
                <a:cs typeface="Arial"/>
              </a:rPr>
              <a:t>exercise of power for the purpose of maintaining subjugation</a:t>
            </a:r>
            <a:r>
              <a:rPr lang="en-US" sz="2400" dirty="0">
                <a:latin typeface="Arial"/>
                <a:cs typeface="Arial"/>
              </a:rPr>
              <a:t>. One understands how racism works when one takes into account the larger picture of power. </a:t>
            </a:r>
          </a:p>
          <a:p>
            <a:pPr>
              <a:buFont typeface="Symbol" charset="0"/>
              <a:buNone/>
            </a:pPr>
            <a:r>
              <a:rPr lang="en-US" sz="2400" dirty="0">
                <a:latin typeface="Arial"/>
                <a:cs typeface="Arial"/>
              </a:rPr>
              <a:t>	</a:t>
            </a:r>
          </a:p>
          <a:p>
            <a:pPr>
              <a:buFontTx/>
              <a:buNone/>
            </a:pPr>
            <a:r>
              <a:rPr lang="en-US" sz="2400" dirty="0">
                <a:latin typeface="Arial"/>
                <a:cs typeface="Arial"/>
              </a:rPr>
              <a:t>	</a:t>
            </a:r>
          </a:p>
        </p:txBody>
      </p:sp>
    </p:spTree>
    <p:extLst>
      <p:ext uri="{BB962C8B-B14F-4D97-AF65-F5344CB8AC3E}">
        <p14:creationId xmlns:p14="http://schemas.microsoft.com/office/powerpoint/2010/main" val="269095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533400" y="381000"/>
            <a:ext cx="8229600" cy="6096000"/>
          </a:xfrm>
        </p:spPr>
        <p:txBody>
          <a:bodyPr>
            <a:noAutofit/>
          </a:bodyPr>
          <a:lstStyle/>
          <a:p>
            <a:pPr>
              <a:buFontTx/>
              <a:buNone/>
            </a:pPr>
            <a:endParaRPr lang="en-US" sz="2400" dirty="0">
              <a:latin typeface="Arial"/>
              <a:cs typeface="Arial"/>
            </a:endParaRPr>
          </a:p>
          <a:p>
            <a:pPr>
              <a:buFontTx/>
              <a:buNone/>
            </a:pPr>
            <a:r>
              <a:rPr lang="en-US" sz="2800" dirty="0">
                <a:latin typeface="Arial"/>
                <a:cs typeface="Arial"/>
              </a:rPr>
              <a:t>	Is it important to consider diversity in our EFL classes?</a:t>
            </a:r>
          </a:p>
          <a:p>
            <a:pPr>
              <a:buFontTx/>
              <a:buNone/>
            </a:pPr>
            <a:r>
              <a:rPr lang="en-US" sz="2800" dirty="0">
                <a:latin typeface="Arial"/>
                <a:cs typeface="Arial"/>
              </a:rPr>
              <a:t>	What diverse groups of students attend your classes?</a:t>
            </a:r>
          </a:p>
          <a:p>
            <a:pPr>
              <a:buFontTx/>
              <a:buNone/>
            </a:pPr>
            <a:r>
              <a:rPr lang="en-US" sz="2800" dirty="0">
                <a:latin typeface="Arial"/>
                <a:cs typeface="Arial"/>
              </a:rPr>
              <a:t>	What can be done to help minority students succeed in our classes?</a:t>
            </a:r>
          </a:p>
          <a:p>
            <a:pPr>
              <a:buFontTx/>
              <a:buNone/>
            </a:pPr>
            <a:r>
              <a:rPr lang="en-US" sz="2800" dirty="0">
                <a:latin typeface="Arial"/>
                <a:cs typeface="Arial"/>
              </a:rPr>
              <a:t>	Do you do anything special to help minority students?</a:t>
            </a:r>
          </a:p>
          <a:p>
            <a:pPr>
              <a:buFontTx/>
              <a:buNone/>
            </a:pPr>
            <a:r>
              <a:rPr lang="en-US" sz="2800" dirty="0">
                <a:latin typeface="Arial"/>
                <a:cs typeface="Arial"/>
              </a:rPr>
              <a:t>	</a:t>
            </a:r>
            <a:endParaRPr lang="en-US" sz="2400" dirty="0">
              <a:latin typeface="Arial"/>
              <a:cs typeface="Arial"/>
            </a:endParaRPr>
          </a:p>
          <a:p>
            <a:pPr>
              <a:buFontTx/>
              <a:buNone/>
            </a:pPr>
            <a:endParaRPr lang="en-US" sz="2400" dirty="0">
              <a:latin typeface="Arial"/>
              <a:cs typeface="Arial"/>
            </a:endParaRPr>
          </a:p>
          <a:p>
            <a:pPr>
              <a:buFontTx/>
              <a:buNone/>
            </a:pPr>
            <a:r>
              <a:rPr lang="en-US" sz="2400" dirty="0">
                <a:latin typeface="Arial"/>
                <a:cs typeface="Arial"/>
              </a:rPr>
              <a:t>	</a:t>
            </a:r>
          </a:p>
        </p:txBody>
      </p:sp>
    </p:spTree>
    <p:extLst>
      <p:ext uri="{BB962C8B-B14F-4D97-AF65-F5344CB8AC3E}">
        <p14:creationId xmlns:p14="http://schemas.microsoft.com/office/powerpoint/2010/main" val="20462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additive="base">
                                        <p:cTn id="7"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39">
                                            <p:txEl>
                                              <p:pRg st="4" end="4"/>
                                            </p:txEl>
                                          </p:spTgt>
                                        </p:tgtEl>
                                        <p:attrNameLst>
                                          <p:attrName>style.visibility</p:attrName>
                                        </p:attrNameLst>
                                      </p:cBhvr>
                                      <p:to>
                                        <p:strVal val="visible"/>
                                      </p:to>
                                    </p:set>
                                    <p:anim calcmode="lin" valueType="num">
                                      <p:cBhvr additive="base">
                                        <p:cTn id="25"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339">
                                            <p:txEl>
                                              <p:pRg st="5" end="5"/>
                                            </p:txEl>
                                          </p:spTgt>
                                        </p:tgtEl>
                                        <p:attrNameLst>
                                          <p:attrName>style.visibility</p:attrName>
                                        </p:attrNameLst>
                                      </p:cBhvr>
                                      <p:to>
                                        <p:strVal val="visible"/>
                                      </p:to>
                                    </p:set>
                                    <p:anim calcmode="lin" valueType="num">
                                      <p:cBhvr additive="base">
                                        <p:cTn id="31"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4339">
                                            <p:txEl>
                                              <p:pRg st="7" end="7"/>
                                            </p:txEl>
                                          </p:spTgt>
                                        </p:tgtEl>
                                        <p:attrNameLst>
                                          <p:attrName>style.visibility</p:attrName>
                                        </p:attrNameLst>
                                      </p:cBhvr>
                                      <p:to>
                                        <p:strVal val="visible"/>
                                      </p:to>
                                    </p:set>
                                    <p:anim calcmode="lin" valueType="num">
                                      <p:cBhvr additive="base">
                                        <p:cTn id="37" dur="5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p:cNvSpPr>
            <a:spLocks noChangeArrowheads="1"/>
          </p:cNvSpPr>
          <p:nvPr/>
        </p:nvSpPr>
        <p:spPr bwMode="auto">
          <a:xfrm>
            <a:off x="467544" y="668943"/>
            <a:ext cx="8410128" cy="5293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tIns="0" bIns="0" anchor="ctr">
            <a:spAutoFit/>
          </a:bodyPr>
          <a:lstStyle/>
          <a:p>
            <a:r>
              <a:rPr lang="en-US" sz="2400" dirty="0">
                <a:solidFill>
                  <a:srgbClr val="FFFFFF"/>
                </a:solidFill>
              </a:rPr>
              <a:t>What attitudes should we have as English teachers to diverse groups of students?</a:t>
            </a:r>
          </a:p>
          <a:p>
            <a:endParaRPr lang="en-US" sz="2400" dirty="0">
              <a:solidFill>
                <a:srgbClr val="FFFFFF"/>
              </a:solidFill>
            </a:endParaRPr>
          </a:p>
          <a:p>
            <a:r>
              <a:rPr lang="en-US" sz="2400" dirty="0">
                <a:solidFill>
                  <a:srgbClr val="FFFFFF"/>
                </a:solidFill>
              </a:rPr>
              <a:t>	Race;</a:t>
            </a:r>
          </a:p>
          <a:p>
            <a:r>
              <a:rPr lang="en-US" sz="2400" dirty="0">
                <a:solidFill>
                  <a:srgbClr val="FFFFFF"/>
                </a:solidFill>
              </a:rPr>
              <a:t>	Ethnicity;</a:t>
            </a:r>
          </a:p>
          <a:p>
            <a:r>
              <a:rPr lang="en-US" sz="2400" dirty="0">
                <a:solidFill>
                  <a:srgbClr val="FFFFFF"/>
                </a:solidFill>
              </a:rPr>
              <a:t>	Gender; </a:t>
            </a:r>
          </a:p>
          <a:p>
            <a:r>
              <a:rPr lang="en-US" sz="2400" dirty="0">
                <a:solidFill>
                  <a:srgbClr val="FFFFFF"/>
                </a:solidFill>
              </a:rPr>
              <a:t>	Sexual orientation;</a:t>
            </a:r>
          </a:p>
          <a:p>
            <a:r>
              <a:rPr lang="en-US" sz="2400" dirty="0">
                <a:solidFill>
                  <a:srgbClr val="FFFFFF"/>
                </a:solidFill>
              </a:rPr>
              <a:t>	Religion;</a:t>
            </a:r>
          </a:p>
          <a:p>
            <a:r>
              <a:rPr lang="en-US" sz="2400" dirty="0">
                <a:solidFill>
                  <a:srgbClr val="FFFFFF"/>
                </a:solidFill>
              </a:rPr>
              <a:t>	Ability:</a:t>
            </a:r>
          </a:p>
          <a:p>
            <a:r>
              <a:rPr lang="en-US" sz="2400" dirty="0">
                <a:solidFill>
                  <a:srgbClr val="FFFFFF"/>
                </a:solidFill>
              </a:rPr>
              <a:t>	Political affiliation;</a:t>
            </a:r>
          </a:p>
          <a:p>
            <a:r>
              <a:rPr lang="en-US" sz="2400" dirty="0">
                <a:solidFill>
                  <a:srgbClr val="FFFFFF"/>
                </a:solidFill>
              </a:rPr>
              <a:t>	Social class.</a:t>
            </a:r>
          </a:p>
          <a:p>
            <a:pPr algn="ctr"/>
            <a:endParaRPr lang="en-US" sz="2000" dirty="0"/>
          </a:p>
          <a:p>
            <a:pPr algn="ctr"/>
            <a:endParaRPr lang="en-US" sz="2000" dirty="0"/>
          </a:p>
          <a:p>
            <a:endParaRPr lang="en-US" sz="2000" dirty="0"/>
          </a:p>
          <a:p>
            <a:pPr algn="ctr"/>
            <a:endParaRPr lang="en-US" sz="2000" dirty="0"/>
          </a:p>
        </p:txBody>
      </p:sp>
    </p:spTree>
    <p:extLst>
      <p:ext uri="{BB962C8B-B14F-4D97-AF65-F5344CB8AC3E}">
        <p14:creationId xmlns:p14="http://schemas.microsoft.com/office/powerpoint/2010/main" val="418002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p:cNvSpPr>
            <a:spLocks noChangeArrowheads="1"/>
          </p:cNvSpPr>
          <p:nvPr/>
        </p:nvSpPr>
        <p:spPr bwMode="auto">
          <a:xfrm>
            <a:off x="395536" y="1157089"/>
            <a:ext cx="8496944" cy="43088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tIns="0" bIns="0" anchor="ctr">
            <a:spAutoFit/>
          </a:bodyPr>
          <a:lstStyle/>
          <a:p>
            <a:r>
              <a:rPr lang="en-US" sz="2400" dirty="0">
                <a:solidFill>
                  <a:srgbClr val="FFFFFF"/>
                </a:solidFill>
                <a:latin typeface="Arial"/>
                <a:cs typeface="Arial"/>
              </a:rPr>
              <a:t>It is important to note distinction between:</a:t>
            </a:r>
          </a:p>
          <a:p>
            <a:endParaRPr lang="en-US" sz="2400" dirty="0">
              <a:solidFill>
                <a:srgbClr val="FFFFFF"/>
              </a:solidFill>
              <a:latin typeface="Arial"/>
              <a:cs typeface="Arial"/>
            </a:endParaRPr>
          </a:p>
          <a:p>
            <a:r>
              <a:rPr lang="en-US" sz="2400" dirty="0">
                <a:solidFill>
                  <a:srgbClr val="FFFFFF"/>
                </a:solidFill>
                <a:latin typeface="Arial"/>
                <a:cs typeface="Arial"/>
              </a:rPr>
              <a:t>prejudice (attitude and feelings) and </a:t>
            </a:r>
          </a:p>
          <a:p>
            <a:r>
              <a:rPr lang="en-US" sz="2400" dirty="0">
                <a:solidFill>
                  <a:srgbClr val="FFFFFF"/>
                </a:solidFill>
                <a:latin typeface="Arial"/>
                <a:cs typeface="Arial"/>
              </a:rPr>
              <a:t>discrimination (behavior) (Merton, 1949) </a:t>
            </a:r>
          </a:p>
          <a:p>
            <a:endParaRPr lang="en-US" sz="2400" dirty="0">
              <a:solidFill>
                <a:srgbClr val="FFFFFF"/>
              </a:solidFill>
              <a:latin typeface="Arial"/>
              <a:cs typeface="Arial"/>
            </a:endParaRPr>
          </a:p>
          <a:p>
            <a:pPr>
              <a:buFont typeface="Symbol" charset="0"/>
              <a:buNone/>
            </a:pPr>
            <a:r>
              <a:rPr lang="en-US" sz="2400" dirty="0" err="1">
                <a:solidFill>
                  <a:srgbClr val="FFFFFF"/>
                </a:solidFill>
                <a:latin typeface="Arial"/>
                <a:cs typeface="Arial"/>
              </a:rPr>
              <a:t>Allport</a:t>
            </a:r>
            <a:r>
              <a:rPr lang="en-US" sz="2400" dirty="0">
                <a:solidFill>
                  <a:srgbClr val="FFFFFF"/>
                </a:solidFill>
                <a:latin typeface="Arial"/>
                <a:cs typeface="Arial"/>
              </a:rPr>
              <a:t> (1958) notes that prejudice is </a:t>
            </a:r>
            <a:r>
              <a:rPr lang="ja-JP" altLang="en-US" sz="2400" dirty="0">
                <a:solidFill>
                  <a:srgbClr val="FFFFFF"/>
                </a:solidFill>
                <a:latin typeface="Arial"/>
                <a:cs typeface="Arial"/>
              </a:rPr>
              <a:t>“</a:t>
            </a:r>
            <a:r>
              <a:rPr lang="en-US" sz="2400" dirty="0">
                <a:solidFill>
                  <a:srgbClr val="FFFFFF"/>
                </a:solidFill>
                <a:latin typeface="Arial"/>
                <a:cs typeface="Arial"/>
              </a:rPr>
              <a:t>an aversive or hostile attitude toward a person who belongs to a group, simply because he (or she) belongs to that group, and is therefore presumed to have the objectionable qualities ascribed to that group</a:t>
            </a:r>
            <a:r>
              <a:rPr lang="ja-JP" altLang="en-US" sz="2400" dirty="0">
                <a:solidFill>
                  <a:srgbClr val="FFFFFF"/>
                </a:solidFill>
                <a:latin typeface="Arial"/>
                <a:cs typeface="Arial"/>
              </a:rPr>
              <a:t>”</a:t>
            </a:r>
            <a:r>
              <a:rPr lang="en-US" sz="2000" dirty="0">
                <a:solidFill>
                  <a:srgbClr val="FFFFFF"/>
                </a:solidFill>
                <a:latin typeface="Arial"/>
                <a:cs typeface="Arial"/>
              </a:rPr>
              <a:t>.</a:t>
            </a:r>
          </a:p>
          <a:p>
            <a:pPr>
              <a:buFont typeface="Symbol" charset="0"/>
              <a:buNone/>
            </a:pPr>
            <a:endParaRPr lang="en-US" sz="2000" dirty="0">
              <a:solidFill>
                <a:srgbClr val="FFFFFF"/>
              </a:solidFill>
              <a:latin typeface="Arial"/>
              <a:cs typeface="Arial"/>
            </a:endParaRPr>
          </a:p>
          <a:p>
            <a:pPr algn="ctr"/>
            <a:endParaRPr lang="en-US" sz="2000" dirty="0"/>
          </a:p>
        </p:txBody>
      </p:sp>
    </p:spTree>
    <p:extLst>
      <p:ext uri="{BB962C8B-B14F-4D97-AF65-F5344CB8AC3E}">
        <p14:creationId xmlns:p14="http://schemas.microsoft.com/office/powerpoint/2010/main" val="4175447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8">
                                            <p:txEl>
                                              <p:pRg st="0" end="0"/>
                                            </p:txEl>
                                          </p:spTgt>
                                        </p:tgtEl>
                                        <p:attrNameLst>
                                          <p:attrName>style.visibility</p:attrName>
                                        </p:attrNameLst>
                                      </p:cBhvr>
                                      <p:to>
                                        <p:strVal val="visible"/>
                                      </p:to>
                                    </p:set>
                                    <p:anim calcmode="lin" valueType="num">
                                      <p:cBhvr additive="base">
                                        <p:cTn id="7" dur="500" fill="hold"/>
                                        <p:tgtEl>
                                          <p:spTgt spid="51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8">
                                            <p:txEl>
                                              <p:pRg st="2" end="2"/>
                                            </p:txEl>
                                          </p:spTgt>
                                        </p:tgtEl>
                                        <p:attrNameLst>
                                          <p:attrName>style.visibility</p:attrName>
                                        </p:attrNameLst>
                                      </p:cBhvr>
                                      <p:to>
                                        <p:strVal val="visible"/>
                                      </p:to>
                                    </p:set>
                                    <p:anim calcmode="lin" valueType="num">
                                      <p:cBhvr additive="base">
                                        <p:cTn id="13" dur="500" fill="hold"/>
                                        <p:tgtEl>
                                          <p:spTgt spid="512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8">
                                            <p:txEl>
                                              <p:pRg st="3" end="3"/>
                                            </p:txEl>
                                          </p:spTgt>
                                        </p:tgtEl>
                                        <p:attrNameLst>
                                          <p:attrName>style.visibility</p:attrName>
                                        </p:attrNameLst>
                                      </p:cBhvr>
                                      <p:to>
                                        <p:strVal val="visible"/>
                                      </p:to>
                                    </p:set>
                                    <p:anim calcmode="lin" valueType="num">
                                      <p:cBhvr additive="base">
                                        <p:cTn id="19" dur="500" fill="hold"/>
                                        <p:tgtEl>
                                          <p:spTgt spid="512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8">
                                            <p:txEl>
                                              <p:pRg st="5" end="5"/>
                                            </p:txEl>
                                          </p:spTgt>
                                        </p:tgtEl>
                                        <p:attrNameLst>
                                          <p:attrName>style.visibility</p:attrName>
                                        </p:attrNameLst>
                                      </p:cBhvr>
                                      <p:to>
                                        <p:strVal val="visible"/>
                                      </p:to>
                                    </p:set>
                                    <p:anim calcmode="lin" valueType="num">
                                      <p:cBhvr additive="base">
                                        <p:cTn id="25" dur="500" fill="hold"/>
                                        <p:tgtEl>
                                          <p:spTgt spid="512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p:cNvSpPr>
            <a:spLocks noChangeArrowheads="1"/>
          </p:cNvSpPr>
          <p:nvPr/>
        </p:nvSpPr>
        <p:spPr bwMode="auto">
          <a:xfrm>
            <a:off x="395536" y="1526421"/>
            <a:ext cx="8496944" cy="3570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tIns="0" bIns="0" anchor="ctr">
            <a:spAutoFit/>
          </a:bodyPr>
          <a:lstStyle/>
          <a:p>
            <a:pPr>
              <a:buFont typeface="Symbol" charset="0"/>
              <a:buNone/>
            </a:pPr>
            <a:endParaRPr lang="en-US" sz="2000" dirty="0">
              <a:solidFill>
                <a:srgbClr val="FFFFFF"/>
              </a:solidFill>
              <a:latin typeface="Arial"/>
              <a:cs typeface="Arial"/>
            </a:endParaRPr>
          </a:p>
          <a:p>
            <a:r>
              <a:rPr lang="en-US" sz="2400" dirty="0">
                <a:solidFill>
                  <a:srgbClr val="FFFFFF"/>
                </a:solidFill>
                <a:latin typeface="Arial"/>
                <a:cs typeface="Arial"/>
              </a:rPr>
              <a:t>Discrimination, on the other hand, is the </a:t>
            </a:r>
            <a:r>
              <a:rPr lang="ja-JP" altLang="en-US" sz="2400" dirty="0">
                <a:solidFill>
                  <a:srgbClr val="FFFFFF"/>
                </a:solidFill>
                <a:latin typeface="Arial"/>
                <a:cs typeface="Arial"/>
              </a:rPr>
              <a:t>“</a:t>
            </a:r>
            <a:r>
              <a:rPr lang="en-US" sz="2400" dirty="0">
                <a:solidFill>
                  <a:srgbClr val="FFFFFF"/>
                </a:solidFill>
                <a:latin typeface="Arial"/>
                <a:cs typeface="Arial"/>
              </a:rPr>
              <a:t>unfavorable treatment of individuals because of their group membership</a:t>
            </a:r>
            <a:r>
              <a:rPr lang="ja-JP" altLang="en-US" sz="2400" dirty="0">
                <a:solidFill>
                  <a:srgbClr val="FFFFFF"/>
                </a:solidFill>
                <a:latin typeface="Arial"/>
                <a:cs typeface="Arial"/>
              </a:rPr>
              <a:t>”</a:t>
            </a:r>
            <a:r>
              <a:rPr lang="en-US" sz="2400" dirty="0">
                <a:solidFill>
                  <a:srgbClr val="FFFFFF"/>
                </a:solidFill>
                <a:latin typeface="Arial"/>
                <a:cs typeface="Arial"/>
              </a:rPr>
              <a:t>. </a:t>
            </a:r>
          </a:p>
          <a:p>
            <a:endParaRPr lang="en-US" sz="2400" dirty="0">
              <a:solidFill>
                <a:srgbClr val="FFFFFF"/>
              </a:solidFill>
              <a:latin typeface="Arial"/>
              <a:cs typeface="Arial"/>
            </a:endParaRPr>
          </a:p>
          <a:p>
            <a:r>
              <a:rPr lang="en-US" sz="2400" dirty="0">
                <a:solidFill>
                  <a:srgbClr val="FFFFFF"/>
                </a:solidFill>
                <a:latin typeface="Arial"/>
                <a:cs typeface="Arial"/>
              </a:rPr>
              <a:t>Prejudice often has an intense emotional component.</a:t>
            </a:r>
          </a:p>
          <a:p>
            <a:endParaRPr lang="en-US" sz="2400" dirty="0">
              <a:solidFill>
                <a:srgbClr val="FFFFFF"/>
              </a:solidFill>
              <a:latin typeface="Arial"/>
              <a:cs typeface="Arial"/>
            </a:endParaRPr>
          </a:p>
          <a:p>
            <a:r>
              <a:rPr lang="en-US" sz="2400" dirty="0">
                <a:solidFill>
                  <a:srgbClr val="FFFFFF"/>
                </a:solidFill>
                <a:latin typeface="Arial"/>
                <a:cs typeface="Arial"/>
              </a:rPr>
              <a:t>This explains why people may display many of the traits of being prejudiced despite consciously rejecting prejudicial myths.</a:t>
            </a:r>
          </a:p>
          <a:p>
            <a:pPr algn="ctr"/>
            <a:endParaRPr lang="en-US" sz="2000" dirty="0"/>
          </a:p>
        </p:txBody>
      </p:sp>
    </p:spTree>
    <p:extLst>
      <p:ext uri="{BB962C8B-B14F-4D97-AF65-F5344CB8AC3E}">
        <p14:creationId xmlns:p14="http://schemas.microsoft.com/office/powerpoint/2010/main" val="3718606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8">
                                            <p:txEl>
                                              <p:pRg st="1" end="1"/>
                                            </p:txEl>
                                          </p:spTgt>
                                        </p:tgtEl>
                                        <p:attrNameLst>
                                          <p:attrName>style.visibility</p:attrName>
                                        </p:attrNameLst>
                                      </p:cBhvr>
                                      <p:to>
                                        <p:strVal val="visible"/>
                                      </p:to>
                                    </p:set>
                                    <p:anim calcmode="lin" valueType="num">
                                      <p:cBhvr additive="base">
                                        <p:cTn id="7" dur="500" fill="hold"/>
                                        <p:tgtEl>
                                          <p:spTgt spid="512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8">
                                            <p:txEl>
                                              <p:pRg st="3" end="3"/>
                                            </p:txEl>
                                          </p:spTgt>
                                        </p:tgtEl>
                                        <p:attrNameLst>
                                          <p:attrName>style.visibility</p:attrName>
                                        </p:attrNameLst>
                                      </p:cBhvr>
                                      <p:to>
                                        <p:strVal val="visible"/>
                                      </p:to>
                                    </p:set>
                                    <p:anim calcmode="lin" valueType="num">
                                      <p:cBhvr additive="base">
                                        <p:cTn id="13" dur="500" fill="hold"/>
                                        <p:tgtEl>
                                          <p:spTgt spid="512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8">
                                            <p:txEl>
                                              <p:pRg st="5" end="5"/>
                                            </p:txEl>
                                          </p:spTgt>
                                        </p:tgtEl>
                                        <p:attrNameLst>
                                          <p:attrName>style.visibility</p:attrName>
                                        </p:attrNameLst>
                                      </p:cBhvr>
                                      <p:to>
                                        <p:strVal val="visible"/>
                                      </p:to>
                                    </p:set>
                                    <p:anim calcmode="lin" valueType="num">
                                      <p:cBhvr additive="base">
                                        <p:cTn id="19" dur="500" fill="hold"/>
                                        <p:tgtEl>
                                          <p:spTgt spid="512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548680"/>
            <a:ext cx="8229600" cy="5616624"/>
          </a:xfrm>
        </p:spPr>
        <p:txBody>
          <a:bodyPr>
            <a:normAutofit/>
          </a:bodyPr>
          <a:lstStyle/>
          <a:p>
            <a:pPr>
              <a:lnSpc>
                <a:spcPct val="80000"/>
              </a:lnSpc>
              <a:buFont typeface="Symbol" charset="0"/>
              <a:buNone/>
            </a:pPr>
            <a:r>
              <a:rPr lang="en-US" sz="2000" dirty="0"/>
              <a:t>	</a:t>
            </a:r>
          </a:p>
          <a:p>
            <a:pPr>
              <a:lnSpc>
                <a:spcPct val="80000"/>
              </a:lnSpc>
              <a:buFont typeface="Symbol" charset="0"/>
              <a:buNone/>
            </a:pPr>
            <a:endParaRPr lang="en-US" sz="2000" dirty="0">
              <a:latin typeface="Arial"/>
              <a:cs typeface="Arial"/>
            </a:endParaRPr>
          </a:p>
          <a:p>
            <a:pPr>
              <a:lnSpc>
                <a:spcPct val="80000"/>
              </a:lnSpc>
              <a:buFont typeface="Symbol" charset="0"/>
              <a:buNone/>
            </a:pPr>
            <a:r>
              <a:rPr lang="en-US" sz="2000" dirty="0">
                <a:latin typeface="Arial"/>
                <a:cs typeface="Arial"/>
              </a:rPr>
              <a:t>	</a:t>
            </a:r>
            <a:r>
              <a:rPr lang="en-US" sz="2400" dirty="0">
                <a:latin typeface="Arial"/>
                <a:cs typeface="Arial"/>
              </a:rPr>
              <a:t>As Merton (1949) notes, there is </a:t>
            </a:r>
            <a:r>
              <a:rPr lang="en-US" sz="2400" dirty="0">
                <a:solidFill>
                  <a:srgbClr val="FFFFFF"/>
                </a:solidFill>
                <a:latin typeface="Arial"/>
                <a:cs typeface="Arial"/>
              </a:rPr>
              <a:t>no necessary correlation </a:t>
            </a:r>
            <a:r>
              <a:rPr lang="en-US" sz="2400" dirty="0">
                <a:latin typeface="Arial"/>
                <a:cs typeface="Arial"/>
              </a:rPr>
              <a:t>between prejudice and discrimination (attitudes and behavior). </a:t>
            </a:r>
          </a:p>
          <a:p>
            <a:pPr>
              <a:lnSpc>
                <a:spcPct val="80000"/>
              </a:lnSpc>
              <a:buFont typeface="Symbol" charset="0"/>
              <a:buNone/>
            </a:pPr>
            <a:r>
              <a:rPr lang="en-US" sz="2400" dirty="0">
                <a:latin typeface="Arial"/>
                <a:cs typeface="Arial"/>
              </a:rPr>
              <a:t>	The overall social context will determine whether or not prejudice translates into discriminatory behavior.</a:t>
            </a:r>
          </a:p>
          <a:p>
            <a:pPr>
              <a:lnSpc>
                <a:spcPct val="80000"/>
              </a:lnSpc>
              <a:buFont typeface="Symbol" charset="0"/>
              <a:buNone/>
            </a:pPr>
            <a:r>
              <a:rPr lang="en-US" sz="2400" dirty="0">
                <a:latin typeface="Arial"/>
                <a:cs typeface="Arial"/>
              </a:rPr>
              <a:t>	This explains why intensified discrimination rears its ugly head in times of crisis. </a:t>
            </a:r>
          </a:p>
          <a:p>
            <a:pPr>
              <a:lnSpc>
                <a:spcPct val="80000"/>
              </a:lnSpc>
              <a:buFont typeface="Symbol" charset="0"/>
              <a:buNone/>
            </a:pPr>
            <a:r>
              <a:rPr lang="en-US" sz="2400" dirty="0">
                <a:latin typeface="Arial"/>
                <a:cs typeface="Arial"/>
              </a:rPr>
              <a:t>	</a:t>
            </a:r>
            <a:endParaRPr lang="en-US" sz="2000" dirty="0"/>
          </a:p>
        </p:txBody>
      </p:sp>
    </p:spTree>
    <p:extLst>
      <p:ext uri="{BB962C8B-B14F-4D97-AF65-F5344CB8AC3E}">
        <p14:creationId xmlns:p14="http://schemas.microsoft.com/office/powerpoint/2010/main" val="29298999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5" end="5"/>
                                            </p:txEl>
                                          </p:spTgt>
                                        </p:tgtEl>
                                        <p:attrNameLst>
                                          <p:attrName>style.visibility</p:attrName>
                                        </p:attrNameLst>
                                      </p:cBhvr>
                                      <p:to>
                                        <p:strVal val="visible"/>
                                      </p:to>
                                    </p:set>
                                    <p:anim calcmode="lin" valueType="num">
                                      <p:cBhvr additive="base">
                                        <p:cTn id="25"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548680"/>
            <a:ext cx="8229600" cy="5616624"/>
          </a:xfrm>
        </p:spPr>
        <p:txBody>
          <a:bodyPr>
            <a:normAutofit/>
          </a:bodyPr>
          <a:lstStyle/>
          <a:p>
            <a:pPr>
              <a:lnSpc>
                <a:spcPct val="80000"/>
              </a:lnSpc>
              <a:buFont typeface="Symbol" charset="0"/>
              <a:buNone/>
            </a:pPr>
            <a:r>
              <a:rPr lang="en-US" sz="2000" dirty="0"/>
              <a:t>	</a:t>
            </a:r>
          </a:p>
          <a:p>
            <a:pPr>
              <a:lnSpc>
                <a:spcPct val="80000"/>
              </a:lnSpc>
              <a:buFont typeface="Symbol" charset="0"/>
              <a:buNone/>
            </a:pPr>
            <a:endParaRPr lang="en-US" sz="2000" dirty="0">
              <a:latin typeface="Arial"/>
              <a:cs typeface="Arial"/>
            </a:endParaRPr>
          </a:p>
          <a:p>
            <a:pPr>
              <a:lnSpc>
                <a:spcPct val="80000"/>
              </a:lnSpc>
              <a:buFont typeface="Symbol" charset="0"/>
              <a:buNone/>
            </a:pPr>
            <a:r>
              <a:rPr lang="en-US" sz="2000" dirty="0">
                <a:latin typeface="Arial"/>
                <a:cs typeface="Arial"/>
              </a:rPr>
              <a:t>	</a:t>
            </a:r>
            <a:r>
              <a:rPr lang="en-US" sz="2400" dirty="0" err="1">
                <a:latin typeface="Arial"/>
                <a:cs typeface="Arial"/>
              </a:rPr>
              <a:t>Schermerhorn</a:t>
            </a:r>
            <a:r>
              <a:rPr lang="en-US" sz="2400" dirty="0">
                <a:latin typeface="Arial"/>
                <a:cs typeface="Arial"/>
              </a:rPr>
              <a:t> (1970, 6) succinctly puts it this way: prejudice </a:t>
            </a:r>
            <a:r>
              <a:rPr lang="ja-JP" altLang="en-US" sz="2400" dirty="0">
                <a:latin typeface="Arial"/>
                <a:cs typeface="Arial"/>
              </a:rPr>
              <a:t>“</a:t>
            </a:r>
            <a:r>
              <a:rPr lang="en-US" sz="2400" dirty="0">
                <a:latin typeface="Arial"/>
                <a:cs typeface="Arial"/>
              </a:rPr>
              <a:t>is a product of situations, historical situations, economic situations, political situations; it is not a little demon that emerges in people because they are depraved”. </a:t>
            </a:r>
          </a:p>
          <a:p>
            <a:pPr>
              <a:lnSpc>
                <a:spcPct val="80000"/>
              </a:lnSpc>
            </a:pPr>
            <a:endParaRPr lang="en-US" sz="2000" dirty="0"/>
          </a:p>
        </p:txBody>
      </p:sp>
    </p:spTree>
    <p:extLst>
      <p:ext uri="{BB962C8B-B14F-4D97-AF65-F5344CB8AC3E}">
        <p14:creationId xmlns:p14="http://schemas.microsoft.com/office/powerpoint/2010/main" val="3884070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152400"/>
            <a:ext cx="8229600" cy="5973763"/>
          </a:xfrm>
        </p:spPr>
        <p:txBody>
          <a:bodyPr>
            <a:normAutofit fontScale="92500"/>
          </a:bodyPr>
          <a:lstStyle/>
          <a:p>
            <a:pPr>
              <a:lnSpc>
                <a:spcPct val="80000"/>
              </a:lnSpc>
              <a:buFontTx/>
              <a:buNone/>
            </a:pPr>
            <a:r>
              <a:rPr lang="en-US" sz="2000" i="1" dirty="0"/>
              <a:t>	</a:t>
            </a:r>
          </a:p>
          <a:p>
            <a:pPr>
              <a:lnSpc>
                <a:spcPct val="120000"/>
              </a:lnSpc>
              <a:buFontTx/>
              <a:buNone/>
            </a:pPr>
            <a:r>
              <a:rPr lang="en-US" sz="2000" i="1" dirty="0"/>
              <a:t>	</a:t>
            </a:r>
            <a:r>
              <a:rPr lang="en-US" sz="2600" i="1" dirty="0">
                <a:solidFill>
                  <a:srgbClr val="FFFFFF"/>
                </a:solidFill>
                <a:latin typeface="Arial"/>
                <a:cs typeface="Arial"/>
              </a:rPr>
              <a:t>Attitudinal discrimination</a:t>
            </a:r>
            <a:r>
              <a:rPr lang="en-US" sz="2600" dirty="0">
                <a:solidFill>
                  <a:srgbClr val="FFFFFF"/>
                </a:solidFill>
                <a:latin typeface="Arial"/>
                <a:cs typeface="Arial"/>
              </a:rPr>
              <a:t> is when prejudicial attitudes of individuals lead directly to discriminatory behaviors. These are in your face incidents that are visible or unmistakable. They can take the form of </a:t>
            </a:r>
            <a:r>
              <a:rPr lang="en-US" sz="2600" i="1" dirty="0">
                <a:solidFill>
                  <a:srgbClr val="FFFFFF"/>
                </a:solidFill>
                <a:latin typeface="Arial"/>
                <a:cs typeface="Arial"/>
              </a:rPr>
              <a:t>avoidance, rejection, verbal attacks, physical threats and harassment or physical attacks</a:t>
            </a:r>
            <a:r>
              <a:rPr lang="en-US" sz="2600" dirty="0">
                <a:solidFill>
                  <a:srgbClr val="FFFFFF"/>
                </a:solidFill>
                <a:latin typeface="Arial"/>
                <a:cs typeface="Arial"/>
              </a:rPr>
              <a:t> (</a:t>
            </a:r>
            <a:r>
              <a:rPr lang="en-US" sz="2600" dirty="0" err="1">
                <a:solidFill>
                  <a:srgbClr val="FFFFFF"/>
                </a:solidFill>
                <a:latin typeface="Arial"/>
                <a:cs typeface="Arial"/>
              </a:rPr>
              <a:t>Feagin</a:t>
            </a:r>
            <a:r>
              <a:rPr lang="en-US" sz="2600" dirty="0">
                <a:solidFill>
                  <a:srgbClr val="FFFFFF"/>
                </a:solidFill>
                <a:latin typeface="Arial"/>
                <a:cs typeface="Arial"/>
              </a:rPr>
              <a:t> &amp; Vera, 1995).</a:t>
            </a:r>
          </a:p>
          <a:p>
            <a:pPr>
              <a:lnSpc>
                <a:spcPct val="120000"/>
              </a:lnSpc>
              <a:buFontTx/>
              <a:buNone/>
            </a:pPr>
            <a:r>
              <a:rPr lang="en-US" sz="2600" dirty="0">
                <a:solidFill>
                  <a:srgbClr val="FFFFFF"/>
                </a:solidFill>
                <a:latin typeface="Arial"/>
                <a:cs typeface="Arial"/>
              </a:rPr>
              <a:t>	Discrimination can occur without conscious intent. It can occur simply because the actor follows prevailing norms of behavior or goes along with the actions of others.</a:t>
            </a:r>
          </a:p>
          <a:p>
            <a:pPr>
              <a:lnSpc>
                <a:spcPct val="120000"/>
              </a:lnSpc>
              <a:buFontTx/>
              <a:buNone/>
            </a:pPr>
            <a:r>
              <a:rPr lang="en-US" sz="2600" dirty="0">
                <a:solidFill>
                  <a:srgbClr val="FFFFFF"/>
                </a:solidFill>
                <a:latin typeface="Arial"/>
                <a:cs typeface="Arial"/>
              </a:rPr>
              <a:t>	</a:t>
            </a:r>
          </a:p>
        </p:txBody>
      </p:sp>
    </p:spTree>
    <p:extLst>
      <p:ext uri="{BB962C8B-B14F-4D97-AF65-F5344CB8AC3E}">
        <p14:creationId xmlns:p14="http://schemas.microsoft.com/office/powerpoint/2010/main" val="32531220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152400"/>
            <a:ext cx="8229600" cy="5973763"/>
          </a:xfrm>
        </p:spPr>
        <p:txBody>
          <a:bodyPr>
            <a:normAutofit/>
          </a:bodyPr>
          <a:lstStyle/>
          <a:p>
            <a:pPr>
              <a:lnSpc>
                <a:spcPct val="80000"/>
              </a:lnSpc>
              <a:buFontTx/>
              <a:buNone/>
            </a:pPr>
            <a:r>
              <a:rPr lang="en-US" sz="2000" i="1" dirty="0"/>
              <a:t>	</a:t>
            </a:r>
          </a:p>
          <a:p>
            <a:pPr>
              <a:lnSpc>
                <a:spcPct val="120000"/>
              </a:lnSpc>
              <a:buFontTx/>
              <a:buNone/>
            </a:pPr>
            <a:r>
              <a:rPr lang="en-US" sz="2400" i="1" dirty="0">
                <a:latin typeface="Arial"/>
                <a:cs typeface="Arial"/>
              </a:rPr>
              <a:t>	</a:t>
            </a:r>
            <a:r>
              <a:rPr lang="en-US" sz="2400" dirty="0">
                <a:solidFill>
                  <a:srgbClr val="FFFFFF"/>
                </a:solidFill>
                <a:latin typeface="Arial"/>
                <a:cs typeface="Arial"/>
              </a:rPr>
              <a:t>It is important to note that the consequences of attitudinal discrimination are cumulative. Over time, the target of racism becomes increasingly oppressed by the constant nature of the attacks, however petty most of them might be. Racism does not have to be dramatic to have long-lasting effects.</a:t>
            </a:r>
          </a:p>
          <a:p>
            <a:pPr>
              <a:lnSpc>
                <a:spcPct val="120000"/>
              </a:lnSpc>
              <a:buFontTx/>
              <a:buNone/>
            </a:pPr>
            <a:r>
              <a:rPr lang="en-US" sz="2400" i="1" dirty="0">
                <a:solidFill>
                  <a:srgbClr val="FFFFFF"/>
                </a:solidFill>
                <a:latin typeface="Arial"/>
                <a:cs typeface="Arial"/>
              </a:rPr>
              <a:t>	Institutional discrimination </a:t>
            </a:r>
            <a:r>
              <a:rPr lang="en-US" sz="2400" dirty="0">
                <a:solidFill>
                  <a:srgbClr val="FFFFFF"/>
                </a:solidFill>
                <a:latin typeface="Arial"/>
                <a:cs typeface="Arial"/>
              </a:rPr>
              <a:t>is far more subtle. This form of discrimination consists of seemingly neutral policies and practices that disproportionally impact upon the abilities of minority group members to access power. </a:t>
            </a:r>
          </a:p>
        </p:txBody>
      </p:sp>
    </p:spTree>
    <p:extLst>
      <p:ext uri="{BB962C8B-B14F-4D97-AF65-F5344CB8AC3E}">
        <p14:creationId xmlns:p14="http://schemas.microsoft.com/office/powerpoint/2010/main" val="1453387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228600" y="152400"/>
            <a:ext cx="8763000" cy="6248400"/>
          </a:xfrm>
        </p:spPr>
        <p:txBody>
          <a:bodyPr>
            <a:normAutofit lnSpcReduction="10000"/>
          </a:bodyPr>
          <a:lstStyle/>
          <a:p>
            <a:pPr>
              <a:lnSpc>
                <a:spcPct val="80000"/>
              </a:lnSpc>
              <a:buFont typeface="Symbol" charset="0"/>
              <a:buNone/>
            </a:pPr>
            <a:r>
              <a:rPr lang="en-US" sz="2000" dirty="0"/>
              <a:t>	</a:t>
            </a:r>
          </a:p>
          <a:p>
            <a:pPr>
              <a:lnSpc>
                <a:spcPct val="110000"/>
              </a:lnSpc>
              <a:buFont typeface="Symbol" charset="0"/>
              <a:buNone/>
            </a:pPr>
            <a:r>
              <a:rPr lang="en-US" sz="2000" dirty="0">
                <a:solidFill>
                  <a:srgbClr val="FF0066"/>
                </a:solidFill>
              </a:rPr>
              <a:t>	</a:t>
            </a:r>
            <a:r>
              <a:rPr lang="en-US" sz="2400" dirty="0">
                <a:solidFill>
                  <a:srgbClr val="FFFFFF"/>
                </a:solidFill>
              </a:rPr>
              <a:t>Discriminatory practices in institutional settings can occur in two basic ways. </a:t>
            </a:r>
          </a:p>
          <a:p>
            <a:pPr>
              <a:lnSpc>
                <a:spcPct val="110000"/>
              </a:lnSpc>
              <a:buFont typeface="Symbol" charset="0"/>
              <a:buNone/>
            </a:pPr>
            <a:r>
              <a:rPr lang="en-US" sz="2400" dirty="0">
                <a:solidFill>
                  <a:srgbClr val="FFFFFF"/>
                </a:solidFill>
              </a:rPr>
              <a:t>	In the first, sets of arbitrary criteria are used that unfairly advantage members of dominant groups. </a:t>
            </a:r>
          </a:p>
          <a:p>
            <a:pPr>
              <a:lnSpc>
                <a:spcPct val="110000"/>
              </a:lnSpc>
              <a:buFont typeface="Symbol" charset="0"/>
              <a:buNone/>
            </a:pPr>
            <a:r>
              <a:rPr lang="en-US" sz="2400" dirty="0">
                <a:solidFill>
                  <a:srgbClr val="FFFFFF"/>
                </a:solidFill>
              </a:rPr>
              <a:t>	In the second, minority group members are excluded from equal access to processes that lead to the gaining of the necessary qualifications for the position in question. </a:t>
            </a:r>
          </a:p>
          <a:p>
            <a:pPr>
              <a:lnSpc>
                <a:spcPct val="110000"/>
              </a:lnSpc>
              <a:buFontTx/>
              <a:buNone/>
            </a:pPr>
            <a:r>
              <a:rPr lang="en-US" sz="2400" dirty="0">
                <a:solidFill>
                  <a:srgbClr val="FFFFFF"/>
                </a:solidFill>
              </a:rPr>
              <a:t>	The fact that minority group members rarely have access to the same educational opportunities as those belonging to majority groupings is a major factor in determining who gains employment in particular fields</a:t>
            </a:r>
            <a:r>
              <a:rPr lang="en-US" sz="2000" dirty="0">
                <a:solidFill>
                  <a:srgbClr val="FFFFFF"/>
                </a:solidFill>
              </a:rPr>
              <a:t>. </a:t>
            </a:r>
          </a:p>
          <a:p>
            <a:pPr>
              <a:lnSpc>
                <a:spcPct val="110000"/>
              </a:lnSpc>
              <a:buFontTx/>
              <a:buNone/>
            </a:pPr>
            <a:r>
              <a:rPr lang="en-US" sz="2000" dirty="0">
                <a:solidFill>
                  <a:srgbClr val="FFFFFF"/>
                </a:solidFill>
              </a:rPr>
              <a:t>	</a:t>
            </a:r>
            <a:endParaRPr lang="en-US" sz="2000" dirty="0"/>
          </a:p>
          <a:p>
            <a:pPr>
              <a:lnSpc>
                <a:spcPct val="80000"/>
              </a:lnSpc>
            </a:pPr>
            <a:endParaRPr lang="en-US" sz="1600" dirty="0"/>
          </a:p>
        </p:txBody>
      </p:sp>
    </p:spTree>
    <p:extLst>
      <p:ext uri="{BB962C8B-B14F-4D97-AF65-F5344CB8AC3E}">
        <p14:creationId xmlns:p14="http://schemas.microsoft.com/office/powerpoint/2010/main" val="1651472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 calcmode="lin" valueType="num">
                                      <p:cBhvr additive="base">
                                        <p:cTn id="2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7411">
                                            <p:txEl>
                                              <p:pRg st="5" end="5"/>
                                            </p:txEl>
                                          </p:spTgt>
                                        </p:tgtEl>
                                        <p:attrNameLst>
                                          <p:attrName>style.visibility</p:attrName>
                                        </p:attrNameLst>
                                      </p:cBhvr>
                                      <p:to>
                                        <p:strVal val="visible"/>
                                      </p:to>
                                    </p:set>
                                    <p:anim calcmode="lin" valueType="num">
                                      <p:cBhvr additive="base">
                                        <p:cTn id="31"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565</TotalTime>
  <Words>1541</Words>
  <Application>Microsoft Office PowerPoint</Application>
  <PresentationFormat>On-screen Show (4:3)</PresentationFormat>
  <Paragraphs>84</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MS PGothic</vt:lpstr>
      <vt:lpstr>Arial</vt:lpstr>
      <vt:lpstr>Calibri</vt:lpstr>
      <vt:lpstr>Symbol</vt:lpstr>
      <vt:lpstr>Trebuchet MS</vt:lpstr>
      <vt:lpstr>Wingdings 2</vt:lpstr>
      <vt:lpstr>Revolution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Ottawa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Douglas Fleming</dc:creator>
  <cp:lastModifiedBy>Douglas Fleming</cp:lastModifiedBy>
  <cp:revision>97</cp:revision>
  <dcterms:created xsi:type="dcterms:W3CDTF">2010-06-29T19:47:56Z</dcterms:created>
  <dcterms:modified xsi:type="dcterms:W3CDTF">2024-02-05T17:46:03Z</dcterms:modified>
</cp:coreProperties>
</file>