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7" r:id="rId10"/>
    <p:sldId id="269" r:id="rId11"/>
    <p:sldId id="273" r:id="rId12"/>
    <p:sldId id="270" r:id="rId13"/>
    <p:sldId id="272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47" d="100"/>
          <a:sy n="47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98" d="100"/>
          <a:sy n="98" d="100"/>
        </p:scale>
        <p:origin x="-311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D3192-C9DF-DF47-9BB4-F0150F2DF182}" type="datetimeFigureOut">
              <a:rPr lang="en-US" smtClean="0"/>
              <a:pPr/>
              <a:t>16-07-11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FFEEF-A377-484A-8E3F-4AEA50390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E4428-F0E1-B849-8373-AEABD004AC3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399"/>
            <a:ext cx="5486400" cy="434181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E4428-F0E1-B849-8373-AEABD004AC3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399"/>
            <a:ext cx="5486400" cy="434181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E4428-F0E1-B849-8373-AEABD004AC3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399"/>
            <a:ext cx="5486400" cy="434181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E4428-F0E1-B849-8373-AEABD004AC3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399"/>
            <a:ext cx="5486400" cy="434181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E4428-F0E1-B849-8373-AEABD004AC3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399"/>
            <a:ext cx="5486400" cy="434181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E4428-F0E1-B849-8373-AEABD004AC3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E4428-F0E1-B849-8373-AEABD004AC3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E4428-F0E1-B849-8373-AEABD004AC3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E4428-F0E1-B849-8373-AEABD004AC3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E4428-F0E1-B849-8373-AEABD004AC3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399"/>
            <a:ext cx="5486400" cy="434181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E4428-F0E1-B849-8373-AEABD004AC3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399"/>
            <a:ext cx="5486400" cy="434181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E4428-F0E1-B849-8373-AEABD004AC3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399"/>
            <a:ext cx="5486400" cy="434181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E4428-F0E1-B849-8373-AEABD004AC3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399"/>
            <a:ext cx="5486400" cy="434181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E4428-F0E1-B849-8373-AEABD004AC3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0563-A4AF-B443-9572-B3BE1D2BF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6BDC-0A3D-174D-8D8D-756C75FF0E41}" type="datetimeFigureOut">
              <a:rPr lang="en-US" smtClean="0"/>
              <a:pPr/>
              <a:t>16-07-11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6BDC-0A3D-174D-8D8D-756C75FF0E41}" type="datetimeFigureOut">
              <a:rPr lang="en-US" smtClean="0"/>
              <a:pPr/>
              <a:t>16-07-11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0563-A4AF-B443-9572-B3BE1D2BF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6BDC-0A3D-174D-8D8D-756C75FF0E41}" type="datetimeFigureOut">
              <a:rPr lang="en-US" smtClean="0"/>
              <a:pPr/>
              <a:t>16-07-11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0563-A4AF-B443-9572-B3BE1D2BF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5A576BDC-0A3D-174D-8D8D-756C75FF0E41}" type="datetimeFigureOut">
              <a:rPr lang="en-US" smtClean="0"/>
              <a:pPr/>
              <a:t>16-07-11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0563-A4AF-B443-9572-B3BE1D2BF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5A576BDC-0A3D-174D-8D8D-756C75FF0E41}" type="datetimeFigureOut">
              <a:rPr lang="en-US" smtClean="0"/>
              <a:pPr/>
              <a:t>16-07-11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0563-A4AF-B443-9572-B3BE1D2BF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5A576BDC-0A3D-174D-8D8D-756C75FF0E41}" type="datetimeFigureOut">
              <a:rPr lang="en-US" smtClean="0"/>
              <a:pPr/>
              <a:t>16-07-11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0563-A4AF-B443-9572-B3BE1D2BF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6BDC-0A3D-174D-8D8D-756C75FF0E41}" type="datetimeFigureOut">
              <a:rPr lang="en-US" smtClean="0"/>
              <a:pPr/>
              <a:t>16-07-11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0563-A4AF-B443-9572-B3BE1D2BF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6BDC-0A3D-174D-8D8D-756C75FF0E41}" type="datetimeFigureOut">
              <a:rPr lang="en-US" smtClean="0"/>
              <a:pPr/>
              <a:t>16-07-11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0563-A4AF-B443-9572-B3BE1D2BF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6BDC-0A3D-174D-8D8D-756C75FF0E41}" type="datetimeFigureOut">
              <a:rPr lang="en-US" smtClean="0"/>
              <a:pPr/>
              <a:t>16-07-11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0563-A4AF-B443-9572-B3BE1D2BF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6BDC-0A3D-174D-8D8D-756C75FF0E41}" type="datetimeFigureOut">
              <a:rPr lang="en-US" smtClean="0"/>
              <a:pPr/>
              <a:t>16-07-11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0563-A4AF-B443-9572-B3BE1D2BF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6BDC-0A3D-174D-8D8D-756C75FF0E41}" type="datetimeFigureOut">
              <a:rPr lang="en-US" smtClean="0"/>
              <a:pPr/>
              <a:t>16-07-11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0563-A4AF-B443-9572-B3BE1D2BF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6BDC-0A3D-174D-8D8D-756C75FF0E41}" type="datetimeFigureOut">
              <a:rPr lang="en-US" smtClean="0"/>
              <a:pPr/>
              <a:t>16-07-11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0563-A4AF-B443-9572-B3BE1D2BFA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6BDC-0A3D-174D-8D8D-756C75FF0E41}" type="datetimeFigureOut">
              <a:rPr lang="en-US" smtClean="0"/>
              <a:pPr/>
              <a:t>16-07-11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0563-A4AF-B443-9572-B3BE1D2BF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6BDC-0A3D-174D-8D8D-756C75FF0E41}" type="datetimeFigureOut">
              <a:rPr lang="en-US" smtClean="0"/>
              <a:pPr/>
              <a:t>16-07-11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0563-A4AF-B443-9572-B3BE1D2BF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6BDC-0A3D-174D-8D8D-756C75FF0E41}" type="datetimeFigureOut">
              <a:rPr lang="en-US" smtClean="0"/>
              <a:pPr/>
              <a:t>16-07-11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0563-A4AF-B443-9572-B3BE1D2BF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6BDC-0A3D-174D-8D8D-756C75FF0E41}" type="datetimeFigureOut">
              <a:rPr lang="en-US" smtClean="0"/>
              <a:pPr/>
              <a:t>16-07-11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0563-A4AF-B443-9572-B3BE1D2BF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576BDC-0A3D-174D-8D8D-756C75FF0E41}" type="datetimeFigureOut">
              <a:rPr lang="en-US" smtClean="0"/>
              <a:pPr/>
              <a:t>16-07-11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70D0563-A4AF-B443-9572-B3BE1D2BF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7467600" cy="55805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4000" dirty="0" smtClean="0"/>
              <a:t>	</a:t>
            </a:r>
            <a:r>
              <a:rPr lang="en-US" sz="2400" dirty="0" smtClean="0"/>
              <a:t>Lecture 13: </a:t>
            </a:r>
            <a:endParaRPr lang="en-US" sz="2400" dirty="0" smtClean="0"/>
          </a:p>
          <a:p>
            <a:pPr marL="295275" lvl="1" indent="0">
              <a:buNone/>
            </a:pPr>
            <a:r>
              <a:rPr lang="en-US" sz="3800" b="1" dirty="0" smtClean="0"/>
              <a:t>Language </a:t>
            </a:r>
            <a:r>
              <a:rPr lang="en-US" sz="3800" b="1" dirty="0"/>
              <a:t>Policy </a:t>
            </a:r>
            <a:r>
              <a:rPr lang="en-US" sz="3800" b="1" dirty="0" smtClean="0"/>
              <a:t>and Planning</a:t>
            </a:r>
            <a:endParaRPr lang="en-US" sz="3800" dirty="0"/>
          </a:p>
          <a:p>
            <a:pPr algn="r">
              <a:spcBef>
                <a:spcPts val="0"/>
              </a:spcBef>
              <a:buNone/>
            </a:pPr>
            <a:endParaRPr lang="en-US" sz="2400" dirty="0" smtClean="0"/>
          </a:p>
          <a:p>
            <a:pPr algn="r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800" dirty="0" smtClean="0"/>
              <a:t>Dr. Douglas Fleming</a:t>
            </a:r>
          </a:p>
          <a:p>
            <a:pPr algn="r">
              <a:spcBef>
                <a:spcPts val="0"/>
              </a:spcBef>
              <a:buNone/>
            </a:pPr>
            <a:r>
              <a:rPr lang="en-US" sz="2800" dirty="0" smtClean="0"/>
              <a:t>Faculty of Education</a:t>
            </a:r>
          </a:p>
          <a:p>
            <a:pPr algn="r">
              <a:spcBef>
                <a:spcPts val="0"/>
              </a:spcBef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endParaRPr lang="en-US" sz="4000" dirty="0"/>
          </a:p>
        </p:txBody>
      </p:sp>
      <p:pic>
        <p:nvPicPr>
          <p:cNvPr id="5" name="Picture 4" descr="uOttawa-logo[1]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685800"/>
            <a:ext cx="1528445" cy="618744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574" y="980728"/>
            <a:ext cx="8234680" cy="5184576"/>
          </a:xfrm>
        </p:spPr>
        <p:txBody>
          <a:bodyPr>
            <a:noAutofit/>
          </a:bodyPr>
          <a:lstStyle/>
          <a:p>
            <a:r>
              <a:rPr lang="en-US" sz="2400" dirty="0" smtClean="0"/>
              <a:t>As </a:t>
            </a:r>
            <a:r>
              <a:rPr lang="en-US" sz="2400" dirty="0" err="1"/>
              <a:t>Ricento</a:t>
            </a:r>
            <a:r>
              <a:rPr lang="en-US" sz="2400" dirty="0"/>
              <a:t> points out (2000), </a:t>
            </a:r>
            <a:r>
              <a:rPr lang="en-US" sz="2400" dirty="0" smtClean="0"/>
              <a:t>recent </a:t>
            </a:r>
            <a:r>
              <a:rPr lang="en-US" sz="2400" dirty="0"/>
              <a:t>scholarship has called into question such abstract and positivistic notions as </a:t>
            </a:r>
            <a:r>
              <a:rPr lang="en-US" sz="2400" i="1" dirty="0"/>
              <a:t>native speaker</a:t>
            </a:r>
            <a:r>
              <a:rPr lang="en-US" sz="2400" dirty="0"/>
              <a:t>, </a:t>
            </a:r>
            <a:r>
              <a:rPr lang="en-US" sz="2400" i="1" dirty="0"/>
              <a:t>linguistic competence, </a:t>
            </a:r>
            <a:r>
              <a:rPr lang="en-US" sz="2400" dirty="0"/>
              <a:t>and </a:t>
            </a:r>
            <a:r>
              <a:rPr lang="en-US" sz="2400" i="1" dirty="0"/>
              <a:t>mother tongue.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Most sociolinguists today have moved </a:t>
            </a:r>
            <a:r>
              <a:rPr lang="en-US" sz="2400" dirty="0"/>
              <a:t>away from conceptions of autonomous languages, each supposedly possessing intrinsic values and qualities. In lieu of this, scholars are examining the interrelationship of language communities in specific contexts.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25120"/>
            <a:ext cx="8223448" cy="62280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Much </a:t>
            </a:r>
            <a:r>
              <a:rPr lang="en-US" sz="2400" dirty="0"/>
              <a:t>emerging scholarship has challenged 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common </a:t>
            </a:r>
            <a:r>
              <a:rPr lang="en-US" sz="2400" dirty="0"/>
              <a:t>assumptions within the field that 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“</a:t>
            </a:r>
            <a:r>
              <a:rPr lang="en-US" sz="2400" dirty="0"/>
              <a:t>treat language users as carriers of </a:t>
            </a:r>
            <a:r>
              <a:rPr lang="en-US" sz="2400" dirty="0" smtClean="0"/>
              <a:t>national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(</a:t>
            </a:r>
            <a:r>
              <a:rPr lang="en-US" sz="2400" dirty="0"/>
              <a:t>or national minority) rights and… abstract 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from </a:t>
            </a:r>
            <a:r>
              <a:rPr lang="en-US" sz="2400" dirty="0"/>
              <a:t>their membership in other types of 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sociological </a:t>
            </a:r>
            <a:r>
              <a:rPr lang="en-US" sz="2400" dirty="0"/>
              <a:t>groups, most prominently, 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socioeconomic </a:t>
            </a:r>
            <a:r>
              <a:rPr lang="en-US" sz="2400" dirty="0"/>
              <a:t>class” (</a:t>
            </a:r>
            <a:r>
              <a:rPr lang="en-US" sz="2400" dirty="0" err="1"/>
              <a:t>Brutt-Griffler</a:t>
            </a:r>
            <a:r>
              <a:rPr lang="en-US" sz="2400" dirty="0"/>
              <a:t>, </a:t>
            </a:r>
            <a:r>
              <a:rPr lang="en-US" sz="2400" dirty="0" smtClean="0"/>
              <a:t>2002)</a:t>
            </a:r>
            <a:r>
              <a:rPr lang="en-US" sz="2400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692696"/>
            <a:ext cx="1148080" cy="215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85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25120"/>
            <a:ext cx="8534400" cy="6228080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endParaRPr lang="en-US" sz="2800" dirty="0"/>
          </a:p>
          <a:p>
            <a:pPr marL="0">
              <a:spcBef>
                <a:spcPts val="0"/>
              </a:spcBef>
            </a:pPr>
            <a:r>
              <a:rPr lang="en-US" sz="2400" dirty="0"/>
              <a:t>Schmidt (1998</a:t>
            </a:r>
            <a:r>
              <a:rPr lang="en-US" sz="2400" dirty="0" smtClean="0"/>
              <a:t>)</a:t>
            </a:r>
          </a:p>
          <a:p>
            <a:pPr marL="0">
              <a:spcBef>
                <a:spcPts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 smtClean="0"/>
              <a:t>Domination</a:t>
            </a:r>
            <a:r>
              <a:rPr lang="en-US" sz="2400" i="1" dirty="0"/>
              <a:t>/ exclusionist</a:t>
            </a:r>
            <a:r>
              <a:rPr lang="en-US" sz="2400" dirty="0"/>
              <a:t> policies 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promote </a:t>
            </a:r>
            <a:r>
              <a:rPr lang="en-US" sz="2400" dirty="0"/>
              <a:t>a single dominant language </a:t>
            </a:r>
            <a:r>
              <a:rPr lang="en-US" sz="2400" dirty="0" smtClean="0"/>
              <a:t>within a nation</a:t>
            </a:r>
            <a:r>
              <a:rPr lang="en-US" sz="2400" dirty="0"/>
              <a:t>-</a:t>
            </a:r>
            <a:r>
              <a:rPr lang="en-US" sz="2400" dirty="0" smtClean="0"/>
              <a:t>state</a:t>
            </a:r>
            <a:r>
              <a:rPr lang="en-US" sz="2400" dirty="0"/>
              <a:t>;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 smtClean="0"/>
              <a:t>Assimilation</a:t>
            </a:r>
            <a:r>
              <a:rPr lang="en-US" sz="2400" dirty="0" smtClean="0"/>
              <a:t> </a:t>
            </a:r>
            <a:r>
              <a:rPr lang="en-US" sz="2400" dirty="0"/>
              <a:t>policies tolerate users of other languages only if these users are in the process of adopting the single dominant national </a:t>
            </a:r>
            <a:r>
              <a:rPr lang="en-US" sz="2400" dirty="0" smtClean="0"/>
              <a:t>language;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i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 smtClean="0"/>
              <a:t>Pluralist</a:t>
            </a:r>
            <a:r>
              <a:rPr lang="en-US" sz="2400" dirty="0" smtClean="0"/>
              <a:t> </a:t>
            </a:r>
            <a:r>
              <a:rPr lang="en-US" sz="2400" dirty="0"/>
              <a:t>policies encourage linguistic diversity and promote long-term tolerance of various languages within national borders.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25120"/>
            <a:ext cx="8686800" cy="622808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According to </a:t>
            </a:r>
            <a:r>
              <a:rPr lang="en-US" sz="2800" dirty="0" smtClean="0"/>
              <a:t>Schmidt</a:t>
            </a:r>
            <a:r>
              <a:rPr lang="en-US" sz="2800" dirty="0"/>
              <a:t>: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Canada </a:t>
            </a:r>
            <a:r>
              <a:rPr lang="en-US" sz="2800" dirty="0"/>
              <a:t>is an example of a country in which the debates over language policy have revolved around p</a:t>
            </a:r>
            <a:r>
              <a:rPr lang="en-US" sz="2800" i="1" dirty="0"/>
              <a:t>luralist </a:t>
            </a:r>
            <a:r>
              <a:rPr lang="en-US" sz="2800" dirty="0"/>
              <a:t>and </a:t>
            </a:r>
            <a:r>
              <a:rPr lang="en-US" sz="2800" i="1" dirty="0"/>
              <a:t>linguistic federalist </a:t>
            </a:r>
            <a:r>
              <a:rPr lang="en-US" sz="2800" dirty="0"/>
              <a:t>policy orientations. 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This </a:t>
            </a:r>
            <a:r>
              <a:rPr lang="en-US" sz="2800" dirty="0"/>
              <a:t>is in contrast to the United States, </a:t>
            </a:r>
            <a:r>
              <a:rPr lang="en-US" sz="2800" dirty="0" smtClean="0"/>
              <a:t>where </a:t>
            </a:r>
            <a:r>
              <a:rPr lang="en-US" sz="2800" dirty="0"/>
              <a:t>the struggle is between p</a:t>
            </a:r>
            <a:r>
              <a:rPr lang="en-US" sz="2800" i="1" dirty="0"/>
              <a:t>luralist </a:t>
            </a:r>
            <a:r>
              <a:rPr lang="en-US" sz="2800" dirty="0"/>
              <a:t>and </a:t>
            </a:r>
            <a:r>
              <a:rPr lang="en-US" sz="2800" i="1" dirty="0"/>
              <a:t>domination/ exclusionist </a:t>
            </a:r>
            <a:r>
              <a:rPr lang="en-US" sz="2800" dirty="0"/>
              <a:t>tendencies. 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Both of these </a:t>
            </a:r>
            <a:r>
              <a:rPr lang="en-US" sz="2800" dirty="0"/>
              <a:t>orientations have </a:t>
            </a:r>
            <a:r>
              <a:rPr lang="en-US" sz="2800" dirty="0" smtClean="0"/>
              <a:t>important </a:t>
            </a:r>
            <a:r>
              <a:rPr lang="en-US" sz="2800" dirty="0"/>
              <a:t>normative functions. 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25120"/>
            <a:ext cx="8686800" cy="622808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endParaRPr lang="en-US" dirty="0" smtClean="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Arial"/>
                <a:cs typeface="Arial"/>
              </a:rPr>
              <a:t>How has language policy and planning been used for political purposes?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Arial"/>
                <a:cs typeface="Arial"/>
              </a:rPr>
              <a:t>How does China’s language policy and planning compare to Canada’s?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Arial"/>
                <a:cs typeface="Arial"/>
              </a:rPr>
              <a:t>What do you think of the United Nation’s </a:t>
            </a:r>
            <a:r>
              <a:rPr lang="en-US" sz="3200" i="1" dirty="0" smtClean="0">
                <a:latin typeface="Arial"/>
                <a:cs typeface="Arial"/>
              </a:rPr>
              <a:t>Universal </a:t>
            </a:r>
            <a:r>
              <a:rPr lang="en-US" sz="3200" i="1" dirty="0">
                <a:latin typeface="Arial"/>
                <a:cs typeface="Arial"/>
              </a:rPr>
              <a:t>Declaration of Linguistic Rights</a:t>
            </a:r>
            <a:r>
              <a:rPr lang="en-US" sz="3200" dirty="0">
                <a:latin typeface="Arial"/>
                <a:cs typeface="Arial"/>
              </a:rPr>
              <a:t> (</a:t>
            </a:r>
            <a:r>
              <a:rPr lang="en-US" sz="3200" dirty="0" smtClean="0">
                <a:latin typeface="Arial"/>
                <a:cs typeface="Arial"/>
              </a:rPr>
              <a:t>1996)?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Arial"/>
                <a:cs typeface="Arial"/>
              </a:rPr>
              <a:t>How has language policy and planning affected you as a teacher?</a:t>
            </a:r>
          </a:p>
          <a:p>
            <a:pPr>
              <a:lnSpc>
                <a:spcPct val="90000"/>
              </a:lnSpc>
            </a:pPr>
            <a:endParaRPr lang="en-US" sz="3200" dirty="0" smtClean="0"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endParaRPr lang="en-US" dirty="0" smtClean="0">
              <a:latin typeface="Times New Roman" charset="0"/>
            </a:endParaRPr>
          </a:p>
          <a:p>
            <a:pPr>
              <a:lnSpc>
                <a:spcPct val="90000"/>
              </a:lnSpc>
            </a:pPr>
            <a:endParaRPr lang="en-US" dirty="0" smtClean="0">
              <a:latin typeface="Times New Roman" charset="0"/>
            </a:endParaRPr>
          </a:p>
          <a:p>
            <a:pPr>
              <a:lnSpc>
                <a:spcPct val="90000"/>
              </a:lnSpc>
            </a:pPr>
            <a:endParaRPr lang="en-US" dirty="0" smtClean="0">
              <a:latin typeface="Times New Roman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56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493" y="620688"/>
            <a:ext cx="7829550" cy="5472608"/>
          </a:xfrm>
        </p:spPr>
        <p:txBody>
          <a:bodyPr>
            <a:noAutofit/>
          </a:bodyPr>
          <a:lstStyle/>
          <a:p>
            <a:r>
              <a:rPr lang="en-US" sz="2400" dirty="0"/>
              <a:t>Language Policy and Planning (LPP) is </a:t>
            </a:r>
            <a:r>
              <a:rPr lang="en-US" sz="2400" dirty="0" smtClean="0"/>
              <a:t>a relatively </a:t>
            </a:r>
            <a:r>
              <a:rPr lang="en-US" sz="2400" dirty="0"/>
              <a:t>new </a:t>
            </a:r>
            <a:r>
              <a:rPr lang="en-US" sz="2400" dirty="0" smtClean="0"/>
              <a:t>field;</a:t>
            </a:r>
          </a:p>
          <a:p>
            <a:r>
              <a:rPr lang="en-US" sz="2400" dirty="0" smtClean="0"/>
              <a:t>“the </a:t>
            </a:r>
            <a:r>
              <a:rPr lang="en-US" sz="2400" dirty="0"/>
              <a:t>activity of preparing a normative orthography, grammar, and dictionary for the guidance of writers and speakers in an </a:t>
            </a:r>
            <a:r>
              <a:rPr lang="en-US" sz="2400" dirty="0" smtClean="0"/>
              <a:t>non</a:t>
            </a:r>
            <a:r>
              <a:rPr lang="en-US" sz="2400" dirty="0"/>
              <a:t>-homogeneous speech </a:t>
            </a:r>
            <a:r>
              <a:rPr lang="en-US" sz="2400" dirty="0" smtClean="0"/>
              <a:t>community” (Haugen</a:t>
            </a:r>
            <a:r>
              <a:rPr lang="en-US" sz="2400" dirty="0"/>
              <a:t>, 1959; p. 8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“organized </a:t>
            </a:r>
            <a:r>
              <a:rPr lang="en-US" sz="2400" dirty="0"/>
              <a:t>efforts to find solutions to language problems in </a:t>
            </a:r>
            <a:r>
              <a:rPr lang="en-US" sz="2400" dirty="0" smtClean="0"/>
              <a:t>society” </a:t>
            </a:r>
            <a:r>
              <a:rPr lang="en-US" sz="2400" dirty="0"/>
              <a:t>(Fishman, 1972; p. 186</a:t>
            </a:r>
            <a:r>
              <a:rPr lang="en-US" sz="2400" dirty="0" smtClean="0"/>
              <a:t>); </a:t>
            </a:r>
          </a:p>
          <a:p>
            <a:r>
              <a:rPr lang="en-US" sz="2400" dirty="0"/>
              <a:t>“broad, overarching term for decisions on rights and access to </a:t>
            </a:r>
            <a:r>
              <a:rPr lang="en-US" sz="2400" dirty="0" smtClean="0"/>
              <a:t>languages" </a:t>
            </a:r>
            <a:r>
              <a:rPr lang="en-US" sz="2400" dirty="0"/>
              <a:t>(Phillipson &amp; Skutnabb-Kangas, 1995; p. </a:t>
            </a:r>
            <a:r>
              <a:rPr lang="en-US" sz="2400" dirty="0" smtClean="0"/>
              <a:t>434).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8791" y="2636912"/>
            <a:ext cx="746252" cy="1400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424936" cy="5867400"/>
          </a:xfrm>
        </p:spPr>
        <p:txBody>
          <a:bodyPr>
            <a:noAutofit/>
          </a:bodyPr>
          <a:lstStyle/>
          <a:p>
            <a:r>
              <a:rPr lang="en-US" sz="2400" i="1" dirty="0" smtClean="0"/>
              <a:t>normative practices;</a:t>
            </a:r>
          </a:p>
          <a:p>
            <a:r>
              <a:rPr lang="en-US" sz="2400" i="1" dirty="0" smtClean="0"/>
              <a:t>imagined communities</a:t>
            </a:r>
            <a:r>
              <a:rPr lang="en-US" sz="2400" dirty="0"/>
              <a:t> </a:t>
            </a:r>
            <a:r>
              <a:rPr lang="en-US" sz="2400" dirty="0" smtClean="0"/>
              <a:t>(Anderson,1983);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citizens </a:t>
            </a:r>
            <a:r>
              <a:rPr lang="en-US" sz="2400" dirty="0"/>
              <a:t>form bonds between each other that are in large part acts of </a:t>
            </a:r>
            <a:r>
              <a:rPr lang="en-US" sz="2400" dirty="0" smtClean="0"/>
              <a:t>imagination; </a:t>
            </a:r>
          </a:p>
          <a:p>
            <a:r>
              <a:rPr lang="en-US" sz="2400" dirty="0" smtClean="0"/>
              <a:t>the modern </a:t>
            </a:r>
            <a:r>
              <a:rPr lang="en-US" sz="2400" dirty="0"/>
              <a:t>nation-state is a </a:t>
            </a:r>
            <a:r>
              <a:rPr lang="en-US" sz="2400" dirty="0" smtClean="0"/>
              <a:t>recent phenomenon, not ethereal </a:t>
            </a:r>
            <a:r>
              <a:rPr lang="en-US" sz="2400" dirty="0"/>
              <a:t>or </a:t>
            </a:r>
            <a:r>
              <a:rPr lang="en-US" sz="2400" dirty="0" smtClean="0"/>
              <a:t>timeless; </a:t>
            </a:r>
          </a:p>
          <a:p>
            <a:r>
              <a:rPr lang="en-US" sz="2400" dirty="0" smtClean="0"/>
              <a:t>nationalism </a:t>
            </a:r>
            <a:r>
              <a:rPr lang="en-US" sz="2400" dirty="0"/>
              <a:t>is usually thought of as a formal aspect of identity, </a:t>
            </a:r>
            <a:r>
              <a:rPr lang="en-US" sz="2400" dirty="0" smtClean="0"/>
              <a:t>despite </a:t>
            </a:r>
            <a:r>
              <a:rPr lang="en-US" sz="2400" dirty="0"/>
              <a:t>the fact that many different forms of national allegiance exist throughout the </a:t>
            </a:r>
            <a:r>
              <a:rPr lang="en-US" sz="2400" dirty="0" smtClean="0"/>
              <a:t>world;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current political power of nationalism is almost completely paramount despite the relative poverty of its </a:t>
            </a:r>
            <a:r>
              <a:rPr lang="en-US" sz="2400" dirty="0" smtClean="0"/>
              <a:t>foundations</a:t>
            </a:r>
            <a:r>
              <a:rPr lang="en-US" sz="2400" dirty="0"/>
              <a:t>.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834" y="692696"/>
            <a:ext cx="8310880" cy="5544616"/>
          </a:xfrm>
        </p:spPr>
        <p:txBody>
          <a:bodyPr>
            <a:no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 privileged dialect </a:t>
            </a:r>
            <a:r>
              <a:rPr lang="en-US" sz="2400" dirty="0"/>
              <a:t>or language </a:t>
            </a:r>
            <a:r>
              <a:rPr lang="en-US" sz="2400" dirty="0" smtClean="0"/>
              <a:t>can be used to reinforce </a:t>
            </a:r>
            <a:r>
              <a:rPr lang="en-US" sz="2400" dirty="0"/>
              <a:t>rank and </a:t>
            </a:r>
            <a:r>
              <a:rPr lang="en-US" sz="2400" dirty="0" smtClean="0"/>
              <a:t>status; </a:t>
            </a:r>
          </a:p>
          <a:p>
            <a:r>
              <a:rPr lang="en-US" sz="2400" dirty="0" smtClean="0"/>
              <a:t>language </a:t>
            </a:r>
            <a:r>
              <a:rPr lang="en-US" sz="2400" dirty="0"/>
              <a:t>education, of both English and of the local vernacular, was an integral part of British </a:t>
            </a:r>
            <a:r>
              <a:rPr lang="en-US" sz="2400" dirty="0" smtClean="0"/>
              <a:t>colonialism (Pennycook, 1998);</a:t>
            </a:r>
          </a:p>
          <a:p>
            <a:r>
              <a:rPr lang="en-US" sz="2400" dirty="0" smtClean="0"/>
              <a:t>new </a:t>
            </a:r>
            <a:r>
              <a:rPr lang="en-US" sz="2400" dirty="0"/>
              <a:t>national territories emerged out of colonial administrative </a:t>
            </a:r>
            <a:r>
              <a:rPr lang="en-US" sz="2400" dirty="0" smtClean="0"/>
              <a:t>units;</a:t>
            </a:r>
          </a:p>
          <a:p>
            <a:r>
              <a:rPr lang="en-US" sz="2400" dirty="0"/>
              <a:t>n</a:t>
            </a:r>
            <a:r>
              <a:rPr lang="en-US" sz="2400" dirty="0" smtClean="0"/>
              <a:t>ew nationalists embraced the nation</a:t>
            </a:r>
            <a:r>
              <a:rPr lang="en-US" sz="2400" dirty="0"/>
              <a:t>-</a:t>
            </a:r>
            <a:r>
              <a:rPr lang="en-US" sz="2400" dirty="0" smtClean="0"/>
              <a:t>state in </a:t>
            </a:r>
            <a:r>
              <a:rPr lang="en-US" sz="2400" dirty="0"/>
              <a:t>ways that were more </a:t>
            </a:r>
            <a:r>
              <a:rPr lang="en-US" sz="2400" dirty="0" smtClean="0"/>
              <a:t>intense than before and harnessed the </a:t>
            </a:r>
            <a:r>
              <a:rPr lang="en-US" sz="2400" dirty="0"/>
              <a:t>administrative tools left over from </a:t>
            </a:r>
            <a:r>
              <a:rPr lang="en-US" sz="2400" dirty="0" smtClean="0"/>
              <a:t>older empires;</a:t>
            </a:r>
          </a:p>
          <a:p>
            <a:r>
              <a:rPr lang="en-US" sz="2400" dirty="0"/>
              <a:t>o</a:t>
            </a:r>
            <a:r>
              <a:rPr lang="en-US" sz="2400" dirty="0" smtClean="0"/>
              <a:t>ne of the basic tools of nation-building: language.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57200"/>
            <a:ext cx="8310880" cy="6096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Haugen </a:t>
            </a:r>
            <a:r>
              <a:rPr lang="en-US" sz="2400" dirty="0"/>
              <a:t>(1966</a:t>
            </a:r>
            <a:r>
              <a:rPr lang="en-US" sz="2400" dirty="0" smtClean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steps in language</a:t>
            </a:r>
            <a:r>
              <a:rPr lang="en-US" sz="2400" dirty="0"/>
              <a:t>-</a:t>
            </a:r>
            <a:r>
              <a:rPr lang="en-US" sz="2400" dirty="0" smtClean="0"/>
              <a:t>planning: determination of language </a:t>
            </a:r>
            <a:r>
              <a:rPr lang="en-US" sz="2400" dirty="0"/>
              <a:t>norms, </a:t>
            </a:r>
            <a:r>
              <a:rPr lang="en-US" sz="2400" dirty="0" smtClean="0"/>
              <a:t>codification, implementation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 </a:t>
            </a:r>
            <a:r>
              <a:rPr lang="en-US" sz="2400" dirty="0" err="1"/>
              <a:t>Kloss</a:t>
            </a:r>
            <a:r>
              <a:rPr lang="en-US" sz="2400" dirty="0"/>
              <a:t> (1971</a:t>
            </a:r>
            <a:r>
              <a:rPr lang="en-US" sz="2400" dirty="0" smtClean="0"/>
              <a:t>)</a:t>
            </a: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differentiated </a:t>
            </a:r>
            <a:r>
              <a:rPr lang="en-US" sz="2400" dirty="0"/>
              <a:t>between </a:t>
            </a:r>
            <a:r>
              <a:rPr lang="en-US" sz="2400" i="1" dirty="0"/>
              <a:t>status planning,</a:t>
            </a:r>
            <a:r>
              <a:rPr lang="en-US" sz="2400" dirty="0"/>
              <a:t> which </a:t>
            </a:r>
            <a:r>
              <a:rPr lang="en-US" sz="2400" dirty="0" smtClean="0"/>
              <a:t>is </a:t>
            </a:r>
            <a:r>
              <a:rPr lang="en-US" sz="2400" dirty="0"/>
              <a:t>the social, and political position a language is assigned and </a:t>
            </a:r>
            <a:r>
              <a:rPr lang="en-US" sz="2400" i="1" dirty="0"/>
              <a:t>corpus planning</a:t>
            </a:r>
            <a:r>
              <a:rPr lang="en-US" sz="2400" dirty="0"/>
              <a:t>, which was the </a:t>
            </a:r>
            <a:r>
              <a:rPr lang="en-US" sz="2400" dirty="0" smtClean="0"/>
              <a:t>standardization </a:t>
            </a:r>
            <a:r>
              <a:rPr lang="en-US" sz="2400" dirty="0"/>
              <a:t>of elements within </a:t>
            </a:r>
            <a:r>
              <a:rPr lang="en-US" sz="2400" dirty="0" smtClean="0"/>
              <a:t>a language;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Fishman (1972) </a:t>
            </a: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d</a:t>
            </a:r>
            <a:r>
              <a:rPr lang="en-US" sz="2400" dirty="0" smtClean="0"/>
              <a:t>efended second </a:t>
            </a:r>
            <a:r>
              <a:rPr lang="en-US" sz="2400" dirty="0"/>
              <a:t>language </a:t>
            </a:r>
            <a:r>
              <a:rPr lang="en-US" sz="2400" dirty="0" smtClean="0"/>
              <a:t>rights; nevertheless, </a:t>
            </a:r>
            <a:r>
              <a:rPr lang="en-US" sz="2400" dirty="0"/>
              <a:t>stressed the need for developing nation-states to adopt singular ethnic, </a:t>
            </a:r>
            <a:r>
              <a:rPr lang="en-US" sz="2400" dirty="0" smtClean="0"/>
              <a:t>geographically-based </a:t>
            </a:r>
            <a:r>
              <a:rPr lang="en-US" sz="2400" dirty="0"/>
              <a:t>linguistic and cultural unites.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341" y="620688"/>
            <a:ext cx="8310880" cy="5472608"/>
          </a:xfrm>
        </p:spPr>
        <p:txBody>
          <a:bodyPr>
            <a:noAutofit/>
          </a:bodyPr>
          <a:lstStyle/>
          <a:p>
            <a:r>
              <a:rPr lang="en-US" sz="2400" dirty="0" err="1"/>
              <a:t>Tauli's</a:t>
            </a:r>
            <a:r>
              <a:rPr lang="en-US" sz="2400" dirty="0"/>
              <a:t> (1968)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t</a:t>
            </a:r>
            <a:r>
              <a:rPr lang="en-US" sz="2400" dirty="0" smtClean="0"/>
              <a:t>ypology of languages: the ideal is </a:t>
            </a:r>
            <a:r>
              <a:rPr lang="en-US" sz="2400" dirty="0"/>
              <a:t>one that </a:t>
            </a:r>
            <a:r>
              <a:rPr lang="en-US" sz="2400" dirty="0" smtClean="0"/>
              <a:t>is </a:t>
            </a:r>
            <a:r>
              <a:rPr lang="en-US" sz="2400" dirty="0"/>
              <a:t>aesthetic, adaptable, economical and </a:t>
            </a:r>
            <a:r>
              <a:rPr lang="en-US" sz="2400" dirty="0" smtClean="0"/>
              <a:t>effective;</a:t>
            </a:r>
          </a:p>
          <a:p>
            <a:r>
              <a:rPr lang="en-US" sz="2400" dirty="0" smtClean="0"/>
              <a:t>how can one make an objective aesthetic judgment? (</a:t>
            </a:r>
            <a:r>
              <a:rPr lang="en-US" sz="2400" dirty="0" err="1" smtClean="0"/>
              <a:t>Jernudd</a:t>
            </a:r>
            <a:r>
              <a:rPr lang="en-US" sz="2400" dirty="0" smtClean="0"/>
              <a:t> &amp; Das Gupta, 1971);</a:t>
            </a:r>
          </a:p>
          <a:p>
            <a:r>
              <a:rPr lang="en-US" sz="2400" dirty="0"/>
              <a:t>w</a:t>
            </a:r>
            <a:r>
              <a:rPr lang="en-US" sz="2400" dirty="0" smtClean="0"/>
              <a:t>hat comes first: </a:t>
            </a:r>
            <a:r>
              <a:rPr lang="en-US" sz="2400" dirty="0"/>
              <a:t>the technological vocabulary found in a language or the imperialistic and hegemonic control its users </a:t>
            </a:r>
            <a:r>
              <a:rPr lang="en-US" sz="2400" dirty="0" smtClean="0"/>
              <a:t>exercise through using that language? (Phillipson, 1992)</a:t>
            </a:r>
          </a:p>
          <a:p>
            <a:r>
              <a:rPr lang="en-US" sz="2400" dirty="0" smtClean="0"/>
              <a:t>Later work by Fishman and Haugen stressed minority language rights and </a:t>
            </a:r>
            <a:r>
              <a:rPr lang="en-US" sz="2400" i="1" dirty="0" smtClean="0"/>
              <a:t>language ecology. 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006080" cy="6096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endParaRPr lang="en-US" sz="2800" dirty="0" smtClean="0"/>
          </a:p>
          <a:p>
            <a:pPr marL="295275" lvl="1">
              <a:spcBef>
                <a:spcPts val="0"/>
              </a:spcBef>
            </a:pPr>
            <a:r>
              <a:rPr lang="en-US" sz="2400" dirty="0" smtClean="0"/>
              <a:t>More recent LPP </a:t>
            </a:r>
            <a:r>
              <a:rPr lang="en-US" sz="2400" dirty="0"/>
              <a:t>scholarship has shifted </a:t>
            </a:r>
            <a:r>
              <a:rPr lang="en-US" sz="2400" dirty="0" smtClean="0"/>
              <a:t>to:</a:t>
            </a:r>
          </a:p>
          <a:p>
            <a:pPr marL="295275" lvl="1">
              <a:spcBef>
                <a:spcPts val="0"/>
              </a:spcBef>
            </a:pPr>
            <a:endParaRPr lang="en-US" sz="2400" dirty="0" smtClean="0"/>
          </a:p>
          <a:p>
            <a:pPr marL="295275" lvl="1">
              <a:spcBef>
                <a:spcPts val="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importance of linguistic human </a:t>
            </a:r>
            <a:r>
              <a:rPr lang="en-US" sz="2400" dirty="0" smtClean="0"/>
              <a:t>rights;</a:t>
            </a:r>
          </a:p>
          <a:p>
            <a:pPr marL="295275" lvl="1">
              <a:spcBef>
                <a:spcPts val="0"/>
              </a:spcBef>
            </a:pPr>
            <a:endParaRPr lang="en-US" sz="2400" dirty="0" smtClean="0"/>
          </a:p>
          <a:p>
            <a:pPr marL="295275" lvl="1">
              <a:spcBef>
                <a:spcPts val="0"/>
              </a:spcBef>
            </a:pPr>
            <a:r>
              <a:rPr lang="en-US" sz="2400" dirty="0" smtClean="0"/>
              <a:t>a discounting of the importance of nation </a:t>
            </a:r>
            <a:r>
              <a:rPr lang="en-US" sz="2400" dirty="0"/>
              <a:t>state </a:t>
            </a:r>
            <a:r>
              <a:rPr lang="en-US" sz="2400" dirty="0" smtClean="0"/>
              <a:t>unity and coherence;</a:t>
            </a:r>
          </a:p>
          <a:p>
            <a:pPr marL="295275" lvl="1">
              <a:spcBef>
                <a:spcPts val="0"/>
              </a:spcBef>
            </a:pPr>
            <a:endParaRPr lang="en-US" sz="2400" dirty="0" smtClean="0"/>
          </a:p>
          <a:p>
            <a:pPr marL="295275" lvl="1">
              <a:spcBef>
                <a:spcPts val="0"/>
              </a:spcBef>
            </a:pPr>
            <a:r>
              <a:rPr lang="en-US" sz="2400" dirty="0"/>
              <a:t>a</a:t>
            </a:r>
            <a:r>
              <a:rPr lang="en-US" sz="2400" dirty="0" smtClean="0"/>
              <a:t> conception of citizenship </a:t>
            </a:r>
            <a:r>
              <a:rPr lang="en-US" sz="2400" dirty="0"/>
              <a:t>informed by post-structuralist notions of trans-national group rights </a:t>
            </a:r>
            <a:r>
              <a:rPr lang="en-US" sz="2400" dirty="0" smtClean="0"/>
              <a:t>that stress allegiance other forms of identity (such as class</a:t>
            </a:r>
            <a:r>
              <a:rPr lang="en-US" sz="2400" dirty="0"/>
              <a:t>, </a:t>
            </a:r>
            <a:r>
              <a:rPr lang="en-US" sz="2400" dirty="0" smtClean="0"/>
              <a:t>ethnicity, religion </a:t>
            </a:r>
            <a:r>
              <a:rPr lang="en-US" sz="2400" dirty="0"/>
              <a:t>or </a:t>
            </a:r>
            <a:r>
              <a:rPr lang="en-US" sz="2400" dirty="0" smtClean="0"/>
              <a:t>gender).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588" y="692696"/>
            <a:ext cx="8006080" cy="546470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endParaRPr lang="en-US" sz="2800" dirty="0" smtClean="0"/>
          </a:p>
          <a:p>
            <a:pPr marL="0" lvl="1" indent="0">
              <a:spcBef>
                <a:spcPts val="0"/>
              </a:spcBef>
            </a:pPr>
            <a:r>
              <a:rPr lang="en-US" sz="2800" dirty="0" smtClean="0"/>
              <a:t> Skutnabb</a:t>
            </a:r>
            <a:r>
              <a:rPr lang="en-US" sz="2800" dirty="0"/>
              <a:t>-Kangas, Phillipson and </a:t>
            </a:r>
            <a:r>
              <a:rPr lang="en-US" sz="2800" dirty="0" err="1"/>
              <a:t>Rannut</a:t>
            </a:r>
            <a:r>
              <a:rPr lang="en-US" sz="2800" dirty="0"/>
              <a:t> (1995) contend that linguistic human rights have </a:t>
            </a:r>
            <a:r>
              <a:rPr lang="en-US" sz="2800" dirty="0" smtClean="0"/>
              <a:t>developed slower and separately from either human rights (in general) or civic rights;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800" dirty="0"/>
          </a:p>
          <a:p>
            <a:pPr marL="0" lvl="1" indent="0">
              <a:spcBef>
                <a:spcPts val="0"/>
              </a:spcBef>
            </a:pPr>
            <a:r>
              <a:rPr lang="en-US" sz="2800" dirty="0" smtClean="0"/>
              <a:t> The need to recognize language rights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800" dirty="0" smtClean="0"/>
              <a:t>is important in view of the extinction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800" dirty="0" smtClean="0"/>
              <a:t>and marginalization of so many of the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800" dirty="0" smtClean="0"/>
              <a:t>world’s languages.</a:t>
            </a:r>
          </a:p>
          <a:p>
            <a:pPr marL="0" lvl="1" indent="0">
              <a:spcBef>
                <a:spcPts val="0"/>
              </a:spcBef>
            </a:pPr>
            <a:endParaRPr lang="en-US" sz="2800" dirty="0" smtClean="0"/>
          </a:p>
          <a:p>
            <a:pPr marL="0" lvl="1" indent="0">
              <a:spcBef>
                <a:spcPts val="0"/>
              </a:spcBef>
            </a:pPr>
            <a:endParaRPr lang="en-US" sz="2800" dirty="0"/>
          </a:p>
          <a:p>
            <a:pPr marL="0" lvl="1" indent="0">
              <a:spcBef>
                <a:spcPts val="0"/>
              </a:spcBef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2924944"/>
            <a:ext cx="1148080" cy="2153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57200"/>
            <a:ext cx="8852936" cy="609600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800" i="1" dirty="0" smtClean="0"/>
              <a:t>The Universal </a:t>
            </a:r>
            <a:r>
              <a:rPr lang="en-US" sz="2800" i="1" dirty="0"/>
              <a:t>Declaration of Linguistic Rights</a:t>
            </a:r>
            <a:r>
              <a:rPr lang="en-US" sz="2800" dirty="0"/>
              <a:t> </a:t>
            </a:r>
            <a:r>
              <a:rPr lang="en-US" sz="2800" dirty="0" smtClean="0"/>
              <a:t>(1996) </a:t>
            </a:r>
          </a:p>
          <a:p>
            <a:pPr lvl="0"/>
            <a:r>
              <a:rPr lang="en-US" sz="1800" dirty="0" smtClean="0"/>
              <a:t>be </a:t>
            </a:r>
            <a:r>
              <a:rPr lang="en-US" sz="1800" dirty="0"/>
              <a:t>recognized as a member of a language community;</a:t>
            </a:r>
          </a:p>
          <a:p>
            <a:pPr lvl="0"/>
            <a:r>
              <a:rPr lang="en-US" sz="1800" dirty="0" smtClean="0"/>
              <a:t>use </a:t>
            </a:r>
            <a:r>
              <a:rPr lang="en-US" sz="1800" dirty="0"/>
              <a:t>one's own language both in private and in public; </a:t>
            </a:r>
          </a:p>
          <a:p>
            <a:pPr lvl="0"/>
            <a:r>
              <a:rPr lang="en-US" sz="1800" dirty="0" smtClean="0"/>
              <a:t>one's </a:t>
            </a:r>
            <a:r>
              <a:rPr lang="en-US" sz="1800" dirty="0"/>
              <a:t>own name;</a:t>
            </a:r>
          </a:p>
          <a:p>
            <a:pPr lvl="0"/>
            <a:r>
              <a:rPr lang="en-US" sz="1800" dirty="0" smtClean="0"/>
              <a:t>interrelate </a:t>
            </a:r>
            <a:r>
              <a:rPr lang="en-US" sz="1800" dirty="0"/>
              <a:t>and associate with other members of one's language community of origin;</a:t>
            </a:r>
          </a:p>
          <a:p>
            <a:pPr lvl="0"/>
            <a:r>
              <a:rPr lang="en-US" sz="1800" dirty="0" smtClean="0"/>
              <a:t>maintain </a:t>
            </a:r>
            <a:r>
              <a:rPr lang="en-US" sz="1800" dirty="0"/>
              <a:t>and develop one's own culture;</a:t>
            </a:r>
          </a:p>
          <a:p>
            <a:pPr lvl="0"/>
            <a:r>
              <a:rPr lang="en-US" sz="1800" dirty="0" smtClean="0"/>
              <a:t>one's </a:t>
            </a:r>
            <a:r>
              <a:rPr lang="en-US" sz="1800" dirty="0"/>
              <a:t>own language and culture to be taught; </a:t>
            </a:r>
          </a:p>
          <a:p>
            <a:pPr lvl="0"/>
            <a:r>
              <a:rPr lang="en-US" sz="1800" dirty="0" smtClean="0"/>
              <a:t>access </a:t>
            </a:r>
            <a:r>
              <a:rPr lang="en-US" sz="1800" dirty="0"/>
              <a:t>to cultural services; </a:t>
            </a:r>
          </a:p>
          <a:p>
            <a:pPr lvl="0"/>
            <a:r>
              <a:rPr lang="en-US" sz="1800" dirty="0" smtClean="0"/>
              <a:t>equitable </a:t>
            </a:r>
            <a:r>
              <a:rPr lang="en-US" sz="1800" dirty="0"/>
              <a:t>presence of one's language and culture in the communication media; </a:t>
            </a:r>
          </a:p>
          <a:p>
            <a:pPr lvl="0"/>
            <a:r>
              <a:rPr lang="en-US" sz="1800" dirty="0" smtClean="0"/>
              <a:t>use </a:t>
            </a:r>
            <a:r>
              <a:rPr lang="en-US" sz="1800" dirty="0"/>
              <a:t>one's own language with government bodies and in socio-economic relations.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304</TotalTime>
  <Words>961</Words>
  <Application>Microsoft Macintosh PowerPoint</Application>
  <PresentationFormat>On-screen Show (4:3)</PresentationFormat>
  <Paragraphs>107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Revolution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Ottawa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Douglas Fleming</dc:creator>
  <cp:lastModifiedBy>anon anon</cp:lastModifiedBy>
  <cp:revision>68</cp:revision>
  <dcterms:created xsi:type="dcterms:W3CDTF">2010-06-25T22:46:33Z</dcterms:created>
  <dcterms:modified xsi:type="dcterms:W3CDTF">2016-07-11T20:27:27Z</dcterms:modified>
</cp:coreProperties>
</file>