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58" r:id="rId3"/>
    <p:sldId id="259" r:id="rId4"/>
    <p:sldId id="260" r:id="rId5"/>
    <p:sldId id="261" r:id="rId6"/>
    <p:sldId id="262" r:id="rId7"/>
    <p:sldId id="264" r:id="rId8"/>
    <p:sldId id="267" r:id="rId9"/>
    <p:sldId id="268" r:id="rId10"/>
    <p:sldId id="269" r:id="rId11"/>
    <p:sldId id="27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snapToObjects="1">
      <p:cViewPr varScale="1">
        <p:scale>
          <a:sx n="106" d="100"/>
          <a:sy n="106" d="100"/>
        </p:scale>
        <p:origin x="-2312" y="-104"/>
      </p:cViewPr>
      <p:guideLst>
        <p:guide orient="horz" pos="2160"/>
        <p:guide pos="2880"/>
      </p:guideLst>
    </p:cSldViewPr>
  </p:slideViewPr>
  <p:notesTextViewPr>
    <p:cViewPr>
      <p:scale>
        <a:sx n="100" d="100"/>
        <a:sy n="100" d="100"/>
      </p:scale>
      <p:origin x="0" y="0"/>
    </p:cViewPr>
  </p:notesTextViewPr>
  <p:notesViewPr>
    <p:cSldViewPr snapToObjects="1">
      <p:cViewPr varScale="1">
        <p:scale>
          <a:sx n="89" d="100"/>
          <a:sy n="89" d="100"/>
        </p:scale>
        <p:origin x="-4416"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BD3192-C9DF-DF47-9BB4-F0150F2DF182}" type="datetimeFigureOut">
              <a:rPr lang="en-US" smtClean="0"/>
              <a:pPr/>
              <a:t>15-06-25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2FFEEF-A377-484A-8E3F-4AEA503905E8}" type="slidenum">
              <a:rPr lang="en-US" smtClean="0"/>
              <a:pPr/>
              <a:t>‹#›</a:t>
            </a:fld>
            <a:endParaRPr lang="en-US"/>
          </a:p>
        </p:txBody>
      </p:sp>
    </p:spTree>
    <p:extLst>
      <p:ext uri="{BB962C8B-B14F-4D97-AF65-F5344CB8AC3E}">
        <p14:creationId xmlns:p14="http://schemas.microsoft.com/office/powerpoint/2010/main" val="38967168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3E4428-F0E1-B849-8373-AEABD004AC3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70D0563-A4AF-B443-9572-B3BE1D2BFA39}"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CA"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5A576BDC-0A3D-174D-8D8D-756C75FF0E41}" type="datetimeFigureOut">
              <a:rPr lang="en-US" smtClean="0"/>
              <a:pPr/>
              <a:t>15-06-25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5A576BDC-0A3D-174D-8D8D-756C75FF0E41}" type="datetimeFigureOut">
              <a:rPr lang="en-US" smtClean="0"/>
              <a:pPr/>
              <a:t>15-06-25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A576BDC-0A3D-174D-8D8D-756C75FF0E41}" type="datetimeFigureOut">
              <a:rPr lang="en-US" smtClean="0"/>
              <a:pPr/>
              <a:t>15-06-25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CA"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5A576BDC-0A3D-174D-8D8D-756C75FF0E41}" type="datetimeFigureOut">
              <a:rPr lang="en-US" smtClean="0"/>
              <a:pPr/>
              <a:t>15-06-25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CA"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5A576BDC-0A3D-174D-8D8D-756C75FF0E41}" type="datetimeFigureOut">
              <a:rPr lang="en-US" smtClean="0"/>
              <a:pPr/>
              <a:t>15-06-25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CA"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5A576BDC-0A3D-174D-8D8D-756C75FF0E41}" type="datetimeFigureOut">
              <a:rPr lang="en-US" smtClean="0"/>
              <a:pPr/>
              <a:t>15-06-25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5A576BDC-0A3D-174D-8D8D-756C75FF0E41}" type="datetimeFigureOut">
              <a:rPr lang="en-US" smtClean="0"/>
              <a:pPr/>
              <a:t>15-06-25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5A576BDC-0A3D-174D-8D8D-756C75FF0E41}" type="datetimeFigureOut">
              <a:rPr lang="en-US" smtClean="0"/>
              <a:pPr/>
              <a:t>15-06-25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5A576BDC-0A3D-174D-8D8D-756C75FF0E41}" type="datetimeFigureOut">
              <a:rPr lang="en-US" smtClean="0"/>
              <a:pPr/>
              <a:t>15-06-25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5A576BDC-0A3D-174D-8D8D-756C75FF0E41}" type="datetimeFigureOut">
              <a:rPr lang="en-US" smtClean="0"/>
              <a:pPr/>
              <a:t>15-06-25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5A576BDC-0A3D-174D-8D8D-756C75FF0E41}" type="datetimeFigureOut">
              <a:rPr lang="en-US" smtClean="0"/>
              <a:pPr/>
              <a:t>15-06-25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5A576BDC-0A3D-174D-8D8D-756C75FF0E41}" type="datetimeFigureOut">
              <a:rPr lang="en-US" smtClean="0"/>
              <a:pPr/>
              <a:t>15-06-25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0D0563-A4AF-B443-9572-B3BE1D2BFA39}"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5A576BDC-0A3D-174D-8D8D-756C75FF0E41}" type="datetimeFigureOut">
              <a:rPr lang="en-US" smtClean="0"/>
              <a:pPr/>
              <a:t>15-06-25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5A576BDC-0A3D-174D-8D8D-756C75FF0E41}" type="datetimeFigureOut">
              <a:rPr lang="en-US" smtClean="0"/>
              <a:pPr/>
              <a:t>15-06-25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5A576BDC-0A3D-174D-8D8D-756C75FF0E41}" type="datetimeFigureOut">
              <a:rPr lang="en-US" smtClean="0"/>
              <a:pPr/>
              <a:t>15-06-25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D0563-A4AF-B443-9572-B3BE1D2BFA39}"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5A576BDC-0A3D-174D-8D8D-756C75FF0E41}" type="datetimeFigureOut">
              <a:rPr lang="en-US" smtClean="0"/>
              <a:pPr/>
              <a:t>15-06-25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0D0563-A4AF-B443-9572-B3BE1D2BFA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5A576BDC-0A3D-174D-8D8D-756C75FF0E41}" type="datetimeFigureOut">
              <a:rPr lang="en-US" smtClean="0"/>
              <a:pPr/>
              <a:t>15-06-25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70D0563-A4AF-B443-9572-B3BE1D2BFA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0.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0.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7467600" cy="5580530"/>
          </a:xfrm>
        </p:spPr>
        <p:txBody>
          <a:bodyPr>
            <a:normAutofit lnSpcReduction="10000"/>
          </a:bodyPr>
          <a:lstStyle/>
          <a:p>
            <a:pPr>
              <a:buNone/>
            </a:pPr>
            <a:r>
              <a:rPr lang="en-US" sz="2400" dirty="0" smtClean="0"/>
              <a:t>	</a:t>
            </a:r>
          </a:p>
          <a:p>
            <a:pPr>
              <a:buNone/>
            </a:pPr>
            <a:r>
              <a:rPr lang="en-US" sz="4000" dirty="0" smtClean="0"/>
              <a:t>	</a:t>
            </a:r>
            <a:r>
              <a:rPr lang="en-US" sz="2400" dirty="0" smtClean="0"/>
              <a:t>Interactive Lecture </a:t>
            </a:r>
            <a:r>
              <a:rPr lang="en-US" sz="2400" dirty="0"/>
              <a:t>4</a:t>
            </a:r>
            <a:r>
              <a:rPr lang="en-US" sz="2400" dirty="0" smtClean="0"/>
              <a:t>: </a:t>
            </a:r>
            <a:endParaRPr lang="en-US" sz="2400" dirty="0" smtClean="0"/>
          </a:p>
          <a:p>
            <a:pPr>
              <a:buNone/>
            </a:pPr>
            <a:r>
              <a:rPr lang="en-US" sz="4000" dirty="0" smtClean="0"/>
              <a:t>	</a:t>
            </a:r>
            <a:r>
              <a:rPr lang="en-US" sz="4000" dirty="0"/>
              <a:t>Teaching Grammar: The </a:t>
            </a:r>
            <a:r>
              <a:rPr lang="en-CA" sz="4000" dirty="0"/>
              <a:t>Explicit/Implicit and Inductive/Deductive Dimensions </a:t>
            </a:r>
            <a:endParaRPr lang="en-US" sz="4000" dirty="0" smtClean="0"/>
          </a:p>
          <a:p>
            <a:pPr algn="r">
              <a:spcBef>
                <a:spcPts val="0"/>
              </a:spcBef>
              <a:buNone/>
            </a:pPr>
            <a:endParaRPr lang="en-US" sz="2400" dirty="0" smtClean="0"/>
          </a:p>
          <a:p>
            <a:pPr algn="r">
              <a:spcBef>
                <a:spcPts val="0"/>
              </a:spcBef>
              <a:buNone/>
            </a:pPr>
            <a:r>
              <a:rPr lang="en-US" sz="2400" dirty="0" smtClean="0"/>
              <a:t>	</a:t>
            </a:r>
            <a:r>
              <a:rPr lang="en-US" sz="2800" dirty="0" smtClean="0"/>
              <a:t>Dr. Douglas Fleming</a:t>
            </a:r>
          </a:p>
          <a:p>
            <a:pPr algn="r">
              <a:spcBef>
                <a:spcPts val="0"/>
              </a:spcBef>
              <a:buNone/>
            </a:pPr>
            <a:r>
              <a:rPr lang="en-US" sz="2800" dirty="0" smtClean="0"/>
              <a:t>Faculty of Education</a:t>
            </a:r>
          </a:p>
          <a:p>
            <a:pPr algn="r">
              <a:spcBef>
                <a:spcPts val="0"/>
              </a:spcBef>
              <a:buNone/>
            </a:pPr>
            <a:r>
              <a:rPr lang="en-US" sz="2800" dirty="0" smtClean="0"/>
              <a:t>	</a:t>
            </a:r>
          </a:p>
          <a:p>
            <a:pPr>
              <a:buNone/>
            </a:pPr>
            <a:endParaRPr lang="en-US" sz="4000" dirty="0"/>
          </a:p>
        </p:txBody>
      </p:sp>
      <p:pic>
        <p:nvPicPr>
          <p:cNvPr id="5" name="Picture 4" descr="uOttawa-logo[1].png"/>
          <p:cNvPicPr>
            <a:picLocks noChangeAspect="1"/>
          </p:cNvPicPr>
          <p:nvPr/>
        </p:nvPicPr>
        <p:blipFill>
          <a:blip r:embed="rId3"/>
          <a:stretch>
            <a:fillRect/>
          </a:stretch>
        </p:blipFill>
        <p:spPr>
          <a:xfrm>
            <a:off x="6248400" y="685800"/>
            <a:ext cx="1528445" cy="618744"/>
          </a:xfrm>
          <a:prstGeom prst="rect">
            <a:avLst/>
          </a:prstGeom>
          <a:noFill/>
          <a:ln>
            <a:noFill/>
          </a:ln>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25120"/>
            <a:ext cx="8234680" cy="6228080"/>
          </a:xfrm>
        </p:spPr>
        <p:txBody>
          <a:bodyPr>
            <a:noAutofit/>
          </a:bodyPr>
          <a:lstStyle/>
          <a:p>
            <a:r>
              <a:rPr lang="en-US" sz="2800" dirty="0"/>
              <a:t>teachers </a:t>
            </a:r>
            <a:r>
              <a:rPr lang="en-US" sz="2800" dirty="0" smtClean="0"/>
              <a:t>should understand:</a:t>
            </a:r>
          </a:p>
          <a:p>
            <a:r>
              <a:rPr lang="en-US" sz="2800" dirty="0" smtClean="0"/>
              <a:t>the </a:t>
            </a:r>
            <a:r>
              <a:rPr lang="en-US" sz="2800" dirty="0"/>
              <a:t>personal learning preferences of their </a:t>
            </a:r>
            <a:r>
              <a:rPr lang="en-US" sz="2800" dirty="0" smtClean="0"/>
              <a:t>learners;</a:t>
            </a:r>
          </a:p>
          <a:p>
            <a:r>
              <a:rPr lang="en-US" sz="2600" dirty="0"/>
              <a:t>t</a:t>
            </a:r>
            <a:r>
              <a:rPr lang="en-US" sz="2600" dirty="0" smtClean="0"/>
              <a:t>hat classroom </a:t>
            </a:r>
            <a:r>
              <a:rPr lang="en-US" sz="2600" dirty="0"/>
              <a:t>participation and involvement is often enhanced through inductive </a:t>
            </a:r>
            <a:r>
              <a:rPr lang="en-US" sz="2600" dirty="0" smtClean="0"/>
              <a:t>instruction; </a:t>
            </a:r>
          </a:p>
          <a:p>
            <a:r>
              <a:rPr lang="en-US" sz="2600" dirty="0"/>
              <a:t>t</a:t>
            </a:r>
            <a:r>
              <a:rPr lang="en-US" sz="2600" dirty="0" smtClean="0"/>
              <a:t>he importance of providing </a:t>
            </a:r>
            <a:r>
              <a:rPr lang="en-US" sz="2600" dirty="0"/>
              <a:t>many opportunities for </a:t>
            </a:r>
            <a:r>
              <a:rPr lang="en-US" sz="2600" dirty="0" smtClean="0"/>
              <a:t>noticing by </a:t>
            </a:r>
            <a:r>
              <a:rPr lang="en-US" sz="2600" dirty="0"/>
              <a:t>ensuring that students know the focus of particular </a:t>
            </a:r>
            <a:r>
              <a:rPr lang="en-US" sz="2600" dirty="0" smtClean="0"/>
              <a:t>lesson;</a:t>
            </a:r>
          </a:p>
          <a:p>
            <a:r>
              <a:rPr lang="en-US" sz="2600" dirty="0"/>
              <a:t>t</a:t>
            </a:r>
            <a:r>
              <a:rPr lang="en-US" sz="2600" dirty="0" smtClean="0"/>
              <a:t>hat inductive </a:t>
            </a:r>
            <a:r>
              <a:rPr lang="en-US" sz="2600" dirty="0"/>
              <a:t>instruction is often </a:t>
            </a:r>
            <a:r>
              <a:rPr lang="en-US" sz="2600" dirty="0" smtClean="0"/>
              <a:t>unpredictable;</a:t>
            </a:r>
          </a:p>
          <a:p>
            <a:r>
              <a:rPr lang="en-US" sz="2600" dirty="0"/>
              <a:t>t</a:t>
            </a:r>
            <a:r>
              <a:rPr lang="en-US" sz="2600" dirty="0" smtClean="0"/>
              <a:t>hat inductive </a:t>
            </a:r>
            <a:r>
              <a:rPr lang="en-US" sz="2600" dirty="0"/>
              <a:t>teaching usually takes more instruction time than deductive approaches.</a:t>
            </a:r>
            <a:endParaRPr lang="en-CA" sz="2600" dirty="0"/>
          </a:p>
        </p:txBody>
      </p:sp>
      <p:pic>
        <p:nvPicPr>
          <p:cNvPr id="4" name="Picture 3"/>
          <p:cNvPicPr>
            <a:picLocks noChangeAspect="1"/>
          </p:cNvPicPr>
          <p:nvPr/>
        </p:nvPicPr>
        <p:blipFill>
          <a:blip r:embed="rId3"/>
          <a:stretch>
            <a:fillRect/>
          </a:stretch>
        </p:blipFill>
        <p:spPr>
          <a:xfrm>
            <a:off x="9828584" y="2117534"/>
            <a:ext cx="1148080" cy="21539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25120"/>
            <a:ext cx="8534400" cy="6228080"/>
          </a:xfrm>
        </p:spPr>
        <p:txBody>
          <a:bodyPr>
            <a:noAutofit/>
          </a:bodyPr>
          <a:lstStyle/>
          <a:p>
            <a:endParaRPr lang="en-US" sz="2800" dirty="0" smtClean="0"/>
          </a:p>
          <a:p>
            <a:r>
              <a:rPr lang="en-US" sz="2800" dirty="0" smtClean="0"/>
              <a:t>deductive </a:t>
            </a:r>
            <a:r>
              <a:rPr lang="en-US" sz="2800" dirty="0"/>
              <a:t>approaches are </a:t>
            </a:r>
            <a:r>
              <a:rPr lang="en-US" sz="2800" dirty="0" smtClean="0"/>
              <a:t>preferable when one </a:t>
            </a:r>
            <a:r>
              <a:rPr lang="en-US" sz="2800" dirty="0"/>
              <a:t>has to convey a large amount of information in a short period of time. </a:t>
            </a:r>
            <a:endParaRPr lang="en-US" sz="2800" dirty="0" smtClean="0"/>
          </a:p>
          <a:p>
            <a:r>
              <a:rPr lang="en-US" sz="2800" dirty="0" smtClean="0"/>
              <a:t>however</a:t>
            </a:r>
            <a:r>
              <a:rPr lang="en-US" sz="2800" dirty="0"/>
              <a:t>, inductive approaches are often more effective in the long </a:t>
            </a:r>
            <a:r>
              <a:rPr lang="en-US" sz="2800" dirty="0" smtClean="0"/>
              <a:t>run;</a:t>
            </a:r>
          </a:p>
          <a:p>
            <a:r>
              <a:rPr lang="en-US" sz="2800" dirty="0" smtClean="0"/>
              <a:t>as </a:t>
            </a:r>
            <a:r>
              <a:rPr lang="en-US" sz="2800" dirty="0"/>
              <a:t>the adage attributed to Confucius has it: </a:t>
            </a:r>
            <a:r>
              <a:rPr lang="en-US" sz="2800" dirty="0" smtClean="0"/>
              <a:t>“I </a:t>
            </a:r>
            <a:r>
              <a:rPr lang="en-US" sz="2800" dirty="0"/>
              <a:t>hear and I forget. I see and I remember. I do and I understand</a:t>
            </a:r>
            <a:r>
              <a:rPr lang="en-US" sz="2800" dirty="0" smtClean="0"/>
              <a:t>.”</a:t>
            </a:r>
            <a:endParaRPr lang="en-CA" sz="2800" dirty="0"/>
          </a:p>
        </p:txBody>
      </p:sp>
      <p:pic>
        <p:nvPicPr>
          <p:cNvPr id="4" name="Picture 3"/>
          <p:cNvPicPr>
            <a:picLocks noChangeAspect="1"/>
          </p:cNvPicPr>
          <p:nvPr/>
        </p:nvPicPr>
        <p:blipFill>
          <a:blip r:embed="rId3"/>
          <a:stretch>
            <a:fillRect/>
          </a:stretch>
        </p:blipFill>
        <p:spPr>
          <a:xfrm>
            <a:off x="5724128" y="4416106"/>
            <a:ext cx="1148080" cy="2153920"/>
          </a:xfrm>
          <a:prstGeom prst="rect">
            <a:avLst/>
          </a:prstGeom>
          <a:scene3d>
            <a:camera prst="orthographicFront">
              <a:rot lat="0" lon="0" rev="5400000"/>
            </a:camera>
            <a:lightRig rig="threePt" dir="t"/>
          </a:scene3d>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457200"/>
            <a:ext cx="7829550" cy="5867400"/>
          </a:xfrm>
        </p:spPr>
        <p:txBody>
          <a:bodyPr>
            <a:noAutofit/>
          </a:bodyPr>
          <a:lstStyle/>
          <a:p>
            <a:r>
              <a:rPr lang="en-US" sz="2800" dirty="0">
                <a:latin typeface="Arial"/>
                <a:cs typeface="Arial"/>
              </a:rPr>
              <a:t>Induction is logical reasoning that moves from the particular and concrete to the general and theoretical. This is the form of logic upon scientific methods are based: observational data is used to construct contingent conclusions and theories subject to refinement or falsification.</a:t>
            </a:r>
            <a:endParaRPr lang="en-CA" sz="2800" dirty="0">
              <a:latin typeface="Arial"/>
              <a:cs typeface="Arial"/>
            </a:endParaRPr>
          </a:p>
          <a:p>
            <a:r>
              <a:rPr lang="en-US" sz="2800" dirty="0">
                <a:latin typeface="Arial"/>
                <a:cs typeface="Arial"/>
              </a:rPr>
              <a:t>Deduction is logical reasoning that moves from the general and theoretical to the particular and concrete. Deductive reasoning usually follows the pattern: if A = B and B = C, then A = C. </a:t>
            </a: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83023" cy="5867400"/>
          </a:xfrm>
        </p:spPr>
        <p:txBody>
          <a:bodyPr>
            <a:noAutofit/>
          </a:bodyPr>
          <a:lstStyle/>
          <a:p>
            <a:r>
              <a:rPr lang="en-US" sz="2800" dirty="0" smtClean="0">
                <a:latin typeface="Arial"/>
                <a:cs typeface="Arial"/>
              </a:rPr>
              <a:t>long </a:t>
            </a:r>
            <a:r>
              <a:rPr lang="en-US" sz="2800" dirty="0">
                <a:latin typeface="Arial"/>
                <a:cs typeface="Arial"/>
              </a:rPr>
              <a:t>been a controversial topic in </a:t>
            </a:r>
            <a:r>
              <a:rPr lang="en-US" sz="2800" dirty="0" smtClean="0">
                <a:latin typeface="Arial"/>
                <a:cs typeface="Arial"/>
              </a:rPr>
              <a:t>ESL</a:t>
            </a:r>
          </a:p>
          <a:p>
            <a:r>
              <a:rPr lang="en-US" sz="2800" dirty="0" smtClean="0">
                <a:latin typeface="Arial"/>
                <a:cs typeface="Arial"/>
              </a:rPr>
              <a:t>Inductive teaching: providing </a:t>
            </a:r>
            <a:r>
              <a:rPr lang="en-US" sz="2800" dirty="0">
                <a:latin typeface="Arial"/>
                <a:cs typeface="Arial"/>
              </a:rPr>
              <a:t>learners </a:t>
            </a:r>
            <a:r>
              <a:rPr lang="en-US" sz="2800" dirty="0" smtClean="0">
                <a:latin typeface="Arial"/>
                <a:cs typeface="Arial"/>
              </a:rPr>
              <a:t>with </a:t>
            </a:r>
            <a:r>
              <a:rPr lang="en-US" sz="2800" dirty="0">
                <a:latin typeface="Arial"/>
                <a:cs typeface="Arial"/>
              </a:rPr>
              <a:t>exemplars of the target language and facilitating their self-discovery of </a:t>
            </a:r>
            <a:r>
              <a:rPr lang="en-US" sz="2800" dirty="0" smtClean="0">
                <a:latin typeface="Arial"/>
                <a:cs typeface="Arial"/>
              </a:rPr>
              <a:t>rules. </a:t>
            </a:r>
            <a:r>
              <a:rPr lang="en-US" sz="2800" dirty="0">
                <a:latin typeface="Arial"/>
                <a:cs typeface="Arial"/>
              </a:rPr>
              <a:t>Inductive instruction encourages </a:t>
            </a:r>
            <a:r>
              <a:rPr lang="en-US" sz="2800" dirty="0" smtClean="0">
                <a:latin typeface="Arial"/>
                <a:cs typeface="Arial"/>
              </a:rPr>
              <a:t>student</a:t>
            </a:r>
          </a:p>
          <a:p>
            <a:r>
              <a:rPr lang="en-US" sz="2800" dirty="0" smtClean="0">
                <a:latin typeface="Arial"/>
                <a:cs typeface="Arial"/>
              </a:rPr>
              <a:t>Deductive </a:t>
            </a:r>
            <a:r>
              <a:rPr lang="en-US" sz="2800" dirty="0">
                <a:latin typeface="Arial"/>
                <a:cs typeface="Arial"/>
              </a:rPr>
              <a:t>teaching starts with these rules </a:t>
            </a:r>
            <a:r>
              <a:rPr lang="en-US" sz="2800" dirty="0" smtClean="0">
                <a:latin typeface="Arial"/>
                <a:cs typeface="Arial"/>
              </a:rPr>
              <a:t>and </a:t>
            </a:r>
            <a:r>
              <a:rPr lang="en-US" sz="2800" dirty="0">
                <a:latin typeface="Arial"/>
                <a:cs typeface="Arial"/>
              </a:rPr>
              <a:t>expects learner to absorb them though subsequent examples, engagement, and practice. </a:t>
            </a:r>
            <a:r>
              <a:rPr lang="en-US" sz="2800" dirty="0">
                <a:latin typeface="Arial"/>
                <a:cs typeface="Arial"/>
              </a:rPr>
              <a:t>Ur (1996) </a:t>
            </a:r>
            <a:endParaRPr lang="en-CA" sz="2800" dirty="0">
              <a:latin typeface="Arial"/>
              <a:cs typeface="Arial"/>
            </a:endParaRPr>
          </a:p>
          <a:p>
            <a:pPr>
              <a:buNone/>
            </a:pPr>
            <a:endParaRPr lang="en-US" sz="2800" dirty="0" smtClean="0"/>
          </a:p>
          <a:p>
            <a:pPr>
              <a:buNone/>
            </a:pPr>
            <a:endParaRPr lang="en-US" sz="2800" dirty="0"/>
          </a:p>
        </p:txBody>
      </p:sp>
      <p:pic>
        <p:nvPicPr>
          <p:cNvPr id="4" name="Picture 3"/>
          <p:cNvPicPr>
            <a:picLocks noChangeAspect="1"/>
          </p:cNvPicPr>
          <p:nvPr/>
        </p:nvPicPr>
        <p:blipFill>
          <a:blip r:embed="rId3"/>
          <a:stretch>
            <a:fillRect/>
          </a:stretch>
        </p:blipFill>
        <p:spPr>
          <a:xfrm>
            <a:off x="6047764" y="4170680"/>
            <a:ext cx="1148080" cy="2153920"/>
          </a:xfrm>
          <a:prstGeom prst="rect">
            <a:avLst/>
          </a:prstGeom>
          <a:scene3d>
            <a:camera prst="orthographicFront">
              <a:rot lat="600000" lon="480000" rev="16260000"/>
            </a:camera>
            <a:lightRig rig="threePt" dir="t"/>
          </a:scene3d>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10880" cy="6096000"/>
          </a:xfrm>
        </p:spPr>
        <p:txBody>
          <a:bodyPr>
            <a:noAutofit/>
          </a:bodyPr>
          <a:lstStyle/>
          <a:p>
            <a:r>
              <a:rPr lang="en-US" sz="2800" dirty="0">
                <a:latin typeface="Arial"/>
                <a:cs typeface="Arial"/>
              </a:rPr>
              <a:t>It is important to note that deductive approaches are necessarily </a:t>
            </a:r>
            <a:r>
              <a:rPr lang="en-US" sz="2800" dirty="0" smtClean="0">
                <a:latin typeface="Arial"/>
                <a:cs typeface="Arial"/>
              </a:rPr>
              <a:t>explicit;</a:t>
            </a:r>
          </a:p>
          <a:p>
            <a:r>
              <a:rPr lang="en-US" sz="2800" dirty="0">
                <a:latin typeface="Arial"/>
                <a:cs typeface="Arial"/>
              </a:rPr>
              <a:t>I</a:t>
            </a:r>
            <a:r>
              <a:rPr lang="en-US" sz="2800" dirty="0" smtClean="0">
                <a:latin typeface="Arial"/>
                <a:cs typeface="Arial"/>
              </a:rPr>
              <a:t>nductive </a:t>
            </a:r>
            <a:r>
              <a:rPr lang="en-US" sz="2800" dirty="0">
                <a:latin typeface="Arial"/>
                <a:cs typeface="Arial"/>
              </a:rPr>
              <a:t>approaches are not necessarily implicit. Implicit learning occurs when “students are not aware of what is being taught and learned at the same time” (Richards &amp; Schmidt, 2002, p.250). The teacher expects the learner to absorb the grammar embedded within communicative activities directly into unconscious automatic processing. </a:t>
            </a:r>
            <a:endParaRPr lang="en-US" sz="2800" dirty="0">
              <a:latin typeface="Arial"/>
              <a:cs typeface="Arial"/>
            </a:endParaRPr>
          </a:p>
        </p:txBody>
      </p:sp>
      <p:pic>
        <p:nvPicPr>
          <p:cNvPr id="4" name="Picture 3"/>
          <p:cNvPicPr>
            <a:picLocks noChangeAspect="1"/>
          </p:cNvPicPr>
          <p:nvPr/>
        </p:nvPicPr>
        <p:blipFill>
          <a:blip r:embed="rId3"/>
          <a:stretch>
            <a:fillRect/>
          </a:stretch>
        </p:blipFill>
        <p:spPr>
          <a:xfrm>
            <a:off x="7164288" y="4077072"/>
            <a:ext cx="1148080" cy="21539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10880" cy="6096000"/>
          </a:xfrm>
        </p:spPr>
        <p:txBody>
          <a:bodyPr>
            <a:noAutofit/>
          </a:bodyPr>
          <a:lstStyle/>
          <a:p>
            <a:pPr>
              <a:lnSpc>
                <a:spcPct val="90000"/>
              </a:lnSpc>
            </a:pPr>
            <a:r>
              <a:rPr lang="en-US" sz="2800" dirty="0" smtClean="0">
                <a:latin typeface="Arial"/>
                <a:cs typeface="Arial"/>
              </a:rPr>
              <a:t>Deductive </a:t>
            </a:r>
            <a:r>
              <a:rPr lang="en-US" sz="2800" dirty="0">
                <a:latin typeface="Arial"/>
                <a:cs typeface="Arial"/>
              </a:rPr>
              <a:t>instruction and transmission models of knowledge have largely given way to inductive instruction and constructionist models. </a:t>
            </a:r>
            <a:endParaRPr lang="en-US" sz="2800" dirty="0" smtClean="0">
              <a:latin typeface="Arial"/>
              <a:cs typeface="Arial"/>
            </a:endParaRPr>
          </a:p>
          <a:p>
            <a:pPr>
              <a:lnSpc>
                <a:spcPct val="90000"/>
              </a:lnSpc>
            </a:pPr>
            <a:r>
              <a:rPr lang="en-US" sz="2800" dirty="0" smtClean="0">
                <a:latin typeface="Arial"/>
                <a:cs typeface="Arial"/>
              </a:rPr>
              <a:t>John Dewey: students </a:t>
            </a:r>
            <a:r>
              <a:rPr lang="en-US" sz="2800" dirty="0">
                <a:latin typeface="Arial"/>
                <a:cs typeface="Arial"/>
              </a:rPr>
              <a:t>profitably engage knowledge in the context of practical experience. </a:t>
            </a:r>
            <a:endParaRPr lang="en-US" sz="2800" dirty="0" smtClean="0">
              <a:latin typeface="Arial"/>
              <a:cs typeface="Arial"/>
            </a:endParaRPr>
          </a:p>
          <a:p>
            <a:pPr>
              <a:lnSpc>
                <a:spcPct val="90000"/>
              </a:lnSpc>
            </a:pPr>
            <a:r>
              <a:rPr lang="en-US" sz="2800" dirty="0" smtClean="0">
                <a:latin typeface="Arial"/>
                <a:cs typeface="Arial"/>
              </a:rPr>
              <a:t>Piaget: learners </a:t>
            </a:r>
            <a:r>
              <a:rPr lang="en-US" sz="2800" dirty="0">
                <a:latin typeface="Arial"/>
                <a:cs typeface="Arial"/>
              </a:rPr>
              <a:t>build knowledge in successive phases that are based on the testing of what works for them in real-world situations. </a:t>
            </a:r>
            <a:endParaRPr lang="en-US" sz="2800" dirty="0" smtClean="0">
              <a:latin typeface="Arial"/>
              <a:cs typeface="Arial"/>
            </a:endParaRPr>
          </a:p>
          <a:p>
            <a:pPr>
              <a:lnSpc>
                <a:spcPct val="90000"/>
              </a:lnSpc>
            </a:pPr>
            <a:r>
              <a:rPr lang="en-US" sz="2800" dirty="0" smtClean="0">
                <a:latin typeface="Arial"/>
                <a:cs typeface="Arial"/>
              </a:rPr>
              <a:t>Bruner </a:t>
            </a:r>
            <a:r>
              <a:rPr lang="en-US" sz="2800" dirty="0">
                <a:latin typeface="Arial"/>
                <a:cs typeface="Arial"/>
              </a:rPr>
              <a:t>and </a:t>
            </a:r>
            <a:r>
              <a:rPr lang="en-US" sz="2800" dirty="0" smtClean="0">
                <a:latin typeface="Arial"/>
                <a:cs typeface="Arial"/>
              </a:rPr>
              <a:t>Vygotsky: teachers </a:t>
            </a:r>
            <a:r>
              <a:rPr lang="en-US" sz="2800" dirty="0">
                <a:latin typeface="Arial"/>
                <a:cs typeface="Arial"/>
              </a:rPr>
              <a:t>should design curricula and pedagogical activities as the means towards constructing knowledge in terms of socially bound problem solving. </a:t>
            </a:r>
            <a:endParaRPr lang="en-CA" sz="2800" dirty="0">
              <a:latin typeface="Arial"/>
              <a:cs typeface="Arial"/>
            </a:endParaRPr>
          </a:p>
          <a:p>
            <a:pPr>
              <a:lnSpc>
                <a:spcPct val="90000"/>
              </a:lnSpc>
            </a:pPr>
            <a:endParaRPr lang="en-US" sz="2800" dirty="0"/>
          </a:p>
          <a:p>
            <a:pPr>
              <a:lnSpc>
                <a:spcPct val="90000"/>
              </a:lnSpc>
            </a:pP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15672" cy="6096000"/>
          </a:xfrm>
        </p:spPr>
        <p:txBody>
          <a:bodyPr>
            <a:noAutofit/>
          </a:bodyPr>
          <a:lstStyle/>
          <a:p>
            <a:r>
              <a:rPr lang="en-US" sz="2800" dirty="0">
                <a:latin typeface="Arial"/>
                <a:cs typeface="Arial"/>
              </a:rPr>
              <a:t>Larsen-Freeman (1991</a:t>
            </a:r>
            <a:r>
              <a:rPr lang="en-US" sz="2800" dirty="0" smtClean="0">
                <a:latin typeface="Arial"/>
                <a:cs typeface="Arial"/>
              </a:rPr>
              <a:t>):</a:t>
            </a:r>
            <a:r>
              <a:rPr lang="en-US" sz="2800" dirty="0">
                <a:latin typeface="Arial"/>
                <a:cs typeface="Arial"/>
              </a:rPr>
              <a:t> </a:t>
            </a:r>
            <a:r>
              <a:rPr lang="en-US" sz="2800" dirty="0" smtClean="0">
                <a:latin typeface="Arial"/>
                <a:cs typeface="Arial"/>
              </a:rPr>
              <a:t>teachers </a:t>
            </a:r>
            <a:r>
              <a:rPr lang="en-US" sz="2800" dirty="0">
                <a:latin typeface="Arial"/>
                <a:cs typeface="Arial"/>
              </a:rPr>
              <a:t>can approach instruction inductively, deductively, or as a mixture of the two</a:t>
            </a:r>
            <a:r>
              <a:rPr lang="en-US" sz="2800" dirty="0" smtClean="0">
                <a:latin typeface="Arial"/>
                <a:cs typeface="Arial"/>
              </a:rPr>
              <a:t>:</a:t>
            </a:r>
          </a:p>
          <a:p>
            <a:pPr lvl="1"/>
            <a:r>
              <a:rPr lang="en-US" sz="2800" dirty="0" smtClean="0">
                <a:latin typeface="Arial"/>
                <a:cs typeface="Arial"/>
              </a:rPr>
              <a:t>present </a:t>
            </a:r>
            <a:r>
              <a:rPr lang="en-US" sz="2800" dirty="0">
                <a:latin typeface="Arial"/>
                <a:cs typeface="Arial"/>
              </a:rPr>
              <a:t>concrete pedagogical tasks without any reference to structure and expect the learners to discover how the structure works </a:t>
            </a:r>
            <a:r>
              <a:rPr lang="en-US" sz="2800" dirty="0" smtClean="0">
                <a:latin typeface="Arial"/>
                <a:cs typeface="Arial"/>
              </a:rPr>
              <a:t>inductively;</a:t>
            </a:r>
          </a:p>
          <a:p>
            <a:pPr lvl="1"/>
            <a:r>
              <a:rPr lang="en-US" sz="2800" dirty="0" smtClean="0">
                <a:latin typeface="Arial"/>
                <a:cs typeface="Arial"/>
              </a:rPr>
              <a:t>direct </a:t>
            </a:r>
            <a:r>
              <a:rPr lang="en-US" sz="2800" dirty="0">
                <a:latin typeface="Arial"/>
                <a:cs typeface="Arial"/>
              </a:rPr>
              <a:t>much of this discovery process by providing the learners with aspects of grammatical rules at various points in the </a:t>
            </a:r>
            <a:r>
              <a:rPr lang="en-US" sz="2800" dirty="0" smtClean="0">
                <a:latin typeface="Arial"/>
                <a:cs typeface="Arial"/>
              </a:rPr>
              <a:t>lesson</a:t>
            </a:r>
            <a:r>
              <a:rPr lang="en-US" sz="2800" dirty="0">
                <a:latin typeface="Arial"/>
                <a:cs typeface="Arial"/>
              </a:rPr>
              <a:t>;</a:t>
            </a:r>
            <a:endParaRPr lang="en-US" sz="2800" dirty="0" smtClean="0">
              <a:latin typeface="Arial"/>
              <a:cs typeface="Arial"/>
            </a:endParaRPr>
          </a:p>
          <a:p>
            <a:pPr lvl="1"/>
            <a:r>
              <a:rPr lang="en-US" sz="2800" dirty="0">
                <a:latin typeface="Arial"/>
                <a:cs typeface="Arial"/>
              </a:rPr>
              <a:t>i</a:t>
            </a:r>
            <a:r>
              <a:rPr lang="en-US" sz="2800" dirty="0" smtClean="0">
                <a:latin typeface="Arial"/>
                <a:cs typeface="Arial"/>
              </a:rPr>
              <a:t>t is important to know when </a:t>
            </a:r>
            <a:r>
              <a:rPr lang="en-US" sz="2800" dirty="0">
                <a:latin typeface="Arial"/>
                <a:cs typeface="Arial"/>
              </a:rPr>
              <a:t>an inductive approach is appropriate, when a deductive approach is appropriate and when one can provide a mixture of the </a:t>
            </a:r>
            <a:r>
              <a:rPr lang="en-US" sz="2800" dirty="0" smtClean="0">
                <a:latin typeface="Arial"/>
                <a:cs typeface="Arial"/>
              </a:rPr>
              <a:t>two.</a:t>
            </a:r>
            <a:endParaRPr lang="en-US" sz="2800" dirty="0" smtClean="0">
              <a:latin typeface="Arial"/>
              <a:cs typeface="Arial"/>
            </a:endParaRPr>
          </a:p>
          <a:p>
            <a:pPr>
              <a:buNone/>
            </a:pP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57200"/>
            <a:ext cx="8496944" cy="6096000"/>
          </a:xfrm>
        </p:spPr>
        <p:txBody>
          <a:bodyPr>
            <a:noAutofit/>
          </a:bodyPr>
          <a:lstStyle/>
          <a:p>
            <a:r>
              <a:rPr lang="en-US" sz="2800" dirty="0" smtClean="0">
                <a:latin typeface="Arial"/>
                <a:cs typeface="Arial"/>
              </a:rPr>
              <a:t>The </a:t>
            </a:r>
            <a:r>
              <a:rPr lang="en-US" sz="2800" i="1" dirty="0">
                <a:latin typeface="Arial"/>
                <a:cs typeface="Arial"/>
              </a:rPr>
              <a:t>Focus on Form Approach</a:t>
            </a:r>
            <a:r>
              <a:rPr lang="en-US" sz="2800" dirty="0">
                <a:latin typeface="Arial"/>
                <a:cs typeface="Arial"/>
              </a:rPr>
              <a:t> </a:t>
            </a:r>
            <a:r>
              <a:rPr lang="en-US" sz="2800" dirty="0" smtClean="0">
                <a:latin typeface="Arial"/>
                <a:cs typeface="Arial"/>
              </a:rPr>
              <a:t>is </a:t>
            </a:r>
            <a:r>
              <a:rPr lang="en-US" sz="2800" dirty="0">
                <a:latin typeface="Arial"/>
                <a:cs typeface="Arial"/>
              </a:rPr>
              <a:t>based on the belief that classroom treatment should feature a mixture of inductive and inductive approaches to the treatment of grammar that is either explicit or implicit, depending on the type of structure to be mastered and the characteristics of the learners in question. </a:t>
            </a:r>
            <a:endParaRPr lang="en-US" sz="2800" dirty="0" smtClean="0">
              <a:latin typeface="Arial"/>
              <a:cs typeface="Arial"/>
            </a:endParaRPr>
          </a:p>
          <a:p>
            <a:r>
              <a:rPr lang="en-US" sz="2800" dirty="0" smtClean="0">
                <a:latin typeface="Arial"/>
                <a:cs typeface="Arial"/>
              </a:rPr>
              <a:t>fluency </a:t>
            </a:r>
            <a:r>
              <a:rPr lang="en-US" sz="2800" dirty="0">
                <a:latin typeface="Arial"/>
                <a:cs typeface="Arial"/>
              </a:rPr>
              <a:t>goals (functional communication) and </a:t>
            </a:r>
            <a:r>
              <a:rPr lang="en-US" sz="2800" dirty="0" smtClean="0">
                <a:latin typeface="Arial"/>
                <a:cs typeface="Arial"/>
              </a:rPr>
              <a:t>accuracy goals (</a:t>
            </a:r>
            <a:r>
              <a:rPr lang="en-US" sz="2800" dirty="0">
                <a:latin typeface="Arial"/>
                <a:cs typeface="Arial"/>
              </a:rPr>
              <a:t>structure). As </a:t>
            </a:r>
            <a:r>
              <a:rPr lang="en-US" sz="2800" dirty="0" err="1">
                <a:latin typeface="Arial"/>
                <a:cs typeface="Arial"/>
              </a:rPr>
              <a:t>Nassaji</a:t>
            </a:r>
            <a:r>
              <a:rPr lang="en-US" sz="2800" dirty="0">
                <a:latin typeface="Arial"/>
                <a:cs typeface="Arial"/>
              </a:rPr>
              <a:t> and </a:t>
            </a:r>
            <a:r>
              <a:rPr lang="en-US" sz="2800" dirty="0" err="1">
                <a:latin typeface="Arial"/>
                <a:cs typeface="Arial"/>
              </a:rPr>
              <a:t>Fotos</a:t>
            </a:r>
            <a:r>
              <a:rPr lang="en-US" sz="2800" dirty="0">
                <a:latin typeface="Arial"/>
                <a:cs typeface="Arial"/>
              </a:rPr>
              <a:t> (2011) put it, “a focus on form means that grammatical concepts may be taught, but… within a framework of communicative aims” (p.13). </a:t>
            </a:r>
            <a:endParaRPr lang="en-CA" sz="2800" dirty="0">
              <a:latin typeface="Arial"/>
              <a:cs typeface="Arial"/>
            </a:endParaRPr>
          </a:p>
          <a:p>
            <a:pPr>
              <a:buNone/>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6096000"/>
          </a:xfrm>
        </p:spPr>
        <p:txBody>
          <a:bodyPr>
            <a:noAutofit/>
          </a:bodyPr>
          <a:lstStyle/>
          <a:p>
            <a:pPr marL="0" lvl="1" indent="0">
              <a:spcBef>
                <a:spcPts val="0"/>
              </a:spcBef>
            </a:pPr>
            <a:r>
              <a:rPr lang="en-US" sz="2800" dirty="0" smtClean="0"/>
              <a:t> input </a:t>
            </a:r>
            <a:r>
              <a:rPr lang="en-US" sz="2800" dirty="0"/>
              <a:t>(the exposure a learner has to that which is to be mastered</a:t>
            </a:r>
            <a:r>
              <a:rPr lang="en-US" sz="2800" dirty="0" smtClean="0"/>
              <a:t>);</a:t>
            </a:r>
          </a:p>
          <a:p>
            <a:pPr marL="0" lvl="1" indent="0">
              <a:spcBef>
                <a:spcPts val="0"/>
              </a:spcBef>
            </a:pPr>
            <a:r>
              <a:rPr lang="en-US" sz="2800" dirty="0" smtClean="0"/>
              <a:t> </a:t>
            </a:r>
            <a:r>
              <a:rPr lang="en-US" sz="2800" dirty="0"/>
              <a:t>intake (the actual mastery of the item in question</a:t>
            </a:r>
            <a:r>
              <a:rPr lang="en-US" sz="2800" dirty="0" smtClean="0"/>
              <a:t>); </a:t>
            </a:r>
          </a:p>
          <a:p>
            <a:pPr marL="0" lvl="1" indent="0">
              <a:spcBef>
                <a:spcPts val="0"/>
              </a:spcBef>
            </a:pPr>
            <a:r>
              <a:rPr lang="en-US" sz="2800" dirty="0" smtClean="0"/>
              <a:t> in </a:t>
            </a:r>
            <a:r>
              <a:rPr lang="en-US" sz="2800" dirty="0"/>
              <a:t>order to be effective, input must be comprehensible and </a:t>
            </a:r>
            <a:r>
              <a:rPr lang="en-US" sz="2800" dirty="0" smtClean="0"/>
              <a:t>learner focused;</a:t>
            </a:r>
          </a:p>
          <a:p>
            <a:pPr marL="0" lvl="1" indent="0">
              <a:spcBef>
                <a:spcPts val="0"/>
              </a:spcBef>
            </a:pPr>
            <a:r>
              <a:rPr lang="en-US" sz="2800" dirty="0" smtClean="0"/>
              <a:t> </a:t>
            </a:r>
            <a:r>
              <a:rPr lang="en-US" sz="2800" dirty="0"/>
              <a:t>input must be simplified, exposed to the learner frequently and explicitly presented by a teacher in such a way as to encourage a consciousness of the form under </a:t>
            </a:r>
            <a:r>
              <a:rPr lang="en-US" sz="2800" dirty="0" smtClean="0"/>
              <a:t>study; </a:t>
            </a:r>
          </a:p>
          <a:p>
            <a:pPr marL="0" lvl="1" indent="0">
              <a:spcBef>
                <a:spcPts val="0"/>
              </a:spcBef>
            </a:pPr>
            <a:r>
              <a:rPr lang="en-US" sz="2800" dirty="0"/>
              <a:t> </a:t>
            </a:r>
            <a:r>
              <a:rPr lang="en-US" sz="2800" dirty="0" smtClean="0"/>
              <a:t>this </a:t>
            </a:r>
            <a:r>
              <a:rPr lang="en-US" sz="2800" dirty="0"/>
              <a:t>is followed by inductively focused learner practice</a:t>
            </a:r>
            <a:r>
              <a:rPr lang="en-US" sz="2800" dirty="0" smtClean="0"/>
              <a:t>.</a:t>
            </a:r>
            <a:r>
              <a:rPr lang="en-US" sz="2800" dirty="0" smtClean="0"/>
              <a:t> </a:t>
            </a:r>
            <a:endParaRPr lang="en-US" sz="2800" i="1" dirty="0" smtClean="0"/>
          </a:p>
        </p:txBody>
      </p:sp>
      <p:pic>
        <p:nvPicPr>
          <p:cNvPr id="4" name="Picture 3"/>
          <p:cNvPicPr>
            <a:picLocks noChangeAspect="1"/>
          </p:cNvPicPr>
          <p:nvPr/>
        </p:nvPicPr>
        <p:blipFill>
          <a:blip r:embed="rId3"/>
          <a:stretch>
            <a:fillRect/>
          </a:stretch>
        </p:blipFill>
        <p:spPr>
          <a:xfrm>
            <a:off x="9684568" y="338977"/>
            <a:ext cx="1148080" cy="21539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6080" cy="6096000"/>
          </a:xfrm>
        </p:spPr>
        <p:txBody>
          <a:bodyPr>
            <a:noAutofit/>
          </a:bodyPr>
          <a:lstStyle/>
          <a:p>
            <a:pPr lvl="0"/>
            <a:endParaRPr lang="en-US" sz="2800" dirty="0" smtClean="0"/>
          </a:p>
          <a:p>
            <a:pPr lvl="0"/>
            <a:r>
              <a:rPr lang="en-US" sz="2800" dirty="0" smtClean="0"/>
              <a:t>Intake </a:t>
            </a:r>
            <a:r>
              <a:rPr lang="en-US" sz="2800" dirty="0"/>
              <a:t>depends </a:t>
            </a:r>
            <a:r>
              <a:rPr lang="en-US" sz="2800" dirty="0" smtClean="0"/>
              <a:t>on:</a:t>
            </a:r>
          </a:p>
          <a:p>
            <a:pPr lvl="1"/>
            <a:r>
              <a:rPr lang="en-US" sz="2600" dirty="0" smtClean="0"/>
              <a:t> </a:t>
            </a:r>
            <a:r>
              <a:rPr lang="en-US" sz="2600" dirty="0"/>
              <a:t>the appropriate level of difficulty of the grammar </a:t>
            </a:r>
            <a:r>
              <a:rPr lang="en-US" sz="2600" dirty="0" smtClean="0"/>
              <a:t>item;</a:t>
            </a:r>
          </a:p>
          <a:p>
            <a:pPr lvl="1"/>
            <a:r>
              <a:rPr lang="en-US" sz="2600" dirty="0" smtClean="0"/>
              <a:t>its </a:t>
            </a:r>
            <a:r>
              <a:rPr lang="en-US" sz="2600" dirty="0"/>
              <a:t>saliency for the </a:t>
            </a:r>
            <a:r>
              <a:rPr lang="en-US" sz="2600" dirty="0" smtClean="0"/>
              <a:t>learner;</a:t>
            </a:r>
          </a:p>
          <a:p>
            <a:pPr lvl="1"/>
            <a:r>
              <a:rPr lang="en-US" sz="2600" dirty="0" smtClean="0"/>
              <a:t>the </a:t>
            </a:r>
            <a:r>
              <a:rPr lang="en-US" sz="2600" dirty="0"/>
              <a:t>frequency with which the item is encountered </a:t>
            </a:r>
            <a:r>
              <a:rPr lang="en-US" sz="2600" dirty="0" smtClean="0"/>
              <a:t>and</a:t>
            </a:r>
          </a:p>
          <a:p>
            <a:pPr lvl="1"/>
            <a:r>
              <a:rPr lang="en-US" sz="2600" dirty="0" smtClean="0"/>
              <a:t>the </a:t>
            </a:r>
            <a:r>
              <a:rPr lang="en-US" sz="2600" dirty="0"/>
              <a:t>immediate need the learner has to master the structure in question. </a:t>
            </a:r>
            <a:endParaRPr lang="en-US" sz="2600" dirty="0"/>
          </a:p>
        </p:txBody>
      </p:sp>
      <p:pic>
        <p:nvPicPr>
          <p:cNvPr id="4" name="Picture 3"/>
          <p:cNvPicPr>
            <a:picLocks noChangeAspect="1"/>
          </p:cNvPicPr>
          <p:nvPr/>
        </p:nvPicPr>
        <p:blipFill>
          <a:blip r:embed="rId3"/>
          <a:stretch>
            <a:fillRect/>
          </a:stretch>
        </p:blipFill>
        <p:spPr>
          <a:xfrm>
            <a:off x="7668344" y="432532"/>
            <a:ext cx="1148080" cy="2153920"/>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236</TotalTime>
  <Words>756</Words>
  <Application>Microsoft Macintosh PowerPoint</Application>
  <PresentationFormat>On-screen Show (4:3)</PresentationFormat>
  <Paragraphs>56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Revolution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Ottawa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Douglas Fleming</dc:creator>
  <cp:lastModifiedBy>anon anon</cp:lastModifiedBy>
  <cp:revision>48</cp:revision>
  <dcterms:created xsi:type="dcterms:W3CDTF">2010-06-25T22:46:33Z</dcterms:created>
  <dcterms:modified xsi:type="dcterms:W3CDTF">2015-06-25T18:36:52Z</dcterms:modified>
</cp:coreProperties>
</file>