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66" r:id="rId2"/>
    <p:sldId id="293" r:id="rId3"/>
    <p:sldId id="296" r:id="rId4"/>
    <p:sldId id="297" r:id="rId5"/>
    <p:sldId id="294" r:id="rId6"/>
    <p:sldId id="298" r:id="rId7"/>
    <p:sldId id="289" r:id="rId8"/>
    <p:sldId id="299" r:id="rId9"/>
    <p:sldId id="288" r:id="rId10"/>
    <p:sldId id="300" r:id="rId11"/>
    <p:sldId id="291" r:id="rId12"/>
    <p:sldId id="286" r:id="rId13"/>
    <p:sldId id="287" r:id="rId1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70" d="100"/>
          <a:sy n="70" d="100"/>
        </p:scale>
        <p:origin x="118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Objects="1">
      <p:cViewPr varScale="1">
        <p:scale>
          <a:sx n="83" d="100"/>
          <a:sy n="83" d="100"/>
        </p:scale>
        <p:origin x="-3008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F40BACB-D847-7E4A-8304-3CA9AC78BFE2}" type="datetime1">
              <a:rPr lang="en-US"/>
              <a:pPr>
                <a:defRPr/>
              </a:pPr>
              <a:t>2/5/2024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noProof="0"/>
              <a:t>Click to edit Master text styles</a:t>
            </a:r>
          </a:p>
          <a:p>
            <a:pPr lvl="1"/>
            <a:r>
              <a:rPr lang="en-CA" noProof="0"/>
              <a:t>Second level</a:t>
            </a:r>
          </a:p>
          <a:p>
            <a:pPr lvl="2"/>
            <a:r>
              <a:rPr lang="en-CA" noProof="0"/>
              <a:t>Third level</a:t>
            </a:r>
          </a:p>
          <a:p>
            <a:pPr lvl="3"/>
            <a:r>
              <a:rPr lang="en-CA" noProof="0"/>
              <a:t>Fourth level</a:t>
            </a:r>
          </a:p>
          <a:p>
            <a:pPr lvl="4"/>
            <a:r>
              <a:rPr lang="en-CA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9A6B2B5-F841-4840-9FE1-00F7019DA6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0028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a typeface="+mn-ea"/>
                <a:cs typeface="+mn-cs"/>
              </a:rPr>
              <a:t>Managing ESL Classroom Interaction (modified from Brown, 2001)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a typeface="+mn-ea"/>
                <a:cs typeface="+mn-cs"/>
              </a:rPr>
              <a:t>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a typeface="+mn-ea"/>
                <a:cs typeface="+mn-cs"/>
              </a:rPr>
              <a:t>Interactive principles (</a:t>
            </a:r>
            <a:r>
              <a:rPr lang="en-US" dirty="0">
                <a:ea typeface="+mn-ea"/>
                <a:cs typeface="+mn-cs"/>
              </a:rPr>
              <a:t>Brown, 2000)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a typeface="+mn-ea"/>
                <a:cs typeface="+mn-cs"/>
              </a:rPr>
              <a:t>Automaticity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a typeface="+mn-ea"/>
                <a:cs typeface="+mn-cs"/>
              </a:rPr>
              <a:t>Intrinsic motivation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a typeface="+mn-ea"/>
                <a:cs typeface="+mn-cs"/>
              </a:rPr>
              <a:t>Strategic investment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a typeface="+mn-ea"/>
                <a:cs typeface="+mn-cs"/>
              </a:rPr>
              <a:t>Risk-taking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a typeface="+mn-ea"/>
                <a:cs typeface="+mn-cs"/>
              </a:rPr>
              <a:t>Language- culture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a typeface="+mn-ea"/>
                <a:cs typeface="+mn-cs"/>
              </a:rPr>
              <a:t>Interlanguage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a typeface="+mn-ea"/>
                <a:cs typeface="+mn-cs"/>
              </a:rPr>
              <a:t>Communicative competence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a typeface="+mn-ea"/>
                <a:cs typeface="+mn-cs"/>
              </a:rPr>
              <a:t>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a typeface="+mn-ea"/>
                <a:cs typeface="+mn-cs"/>
              </a:rPr>
              <a:t>Roles of the interactive teacher</a:t>
            </a:r>
            <a:endParaRPr lang="en-US" dirty="0"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a typeface="+mn-ea"/>
                <a:cs typeface="+mn-cs"/>
              </a:rPr>
              <a:t>Controller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a typeface="+mn-ea"/>
                <a:cs typeface="+mn-cs"/>
              </a:rPr>
              <a:t>Director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a typeface="+mn-ea"/>
                <a:cs typeface="+mn-cs"/>
              </a:rPr>
              <a:t>Manager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a typeface="+mn-ea"/>
                <a:cs typeface="+mn-cs"/>
              </a:rPr>
              <a:t>Facilitator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a typeface="+mn-ea"/>
                <a:cs typeface="+mn-cs"/>
              </a:rPr>
              <a:t>Resource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a typeface="+mn-ea"/>
                <a:cs typeface="+mn-cs"/>
              </a:rPr>
              <a:t> </a:t>
            </a:r>
            <a:endParaRPr lang="en-US" dirty="0"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a typeface="+mn-ea"/>
                <a:cs typeface="+mn-cs"/>
              </a:rPr>
              <a:t>FLINT</a:t>
            </a:r>
            <a:r>
              <a:rPr lang="en-US" dirty="0">
                <a:ea typeface="+mn-ea"/>
                <a:cs typeface="+mn-cs"/>
              </a:rPr>
              <a:t> (Flanders, 1970)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a typeface="+mn-ea"/>
                <a:cs typeface="+mn-cs"/>
              </a:rPr>
              <a:t>Teacher talk (indirect):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a typeface="+mn-ea"/>
                <a:cs typeface="+mn-cs"/>
              </a:rPr>
              <a:t>Deals with feelings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a typeface="+mn-ea"/>
                <a:cs typeface="+mn-cs"/>
              </a:rPr>
              <a:t>Praises or encourages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a typeface="+mn-ea"/>
                <a:cs typeface="+mn-cs"/>
              </a:rPr>
              <a:t>Uses ideas of students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a typeface="+mn-ea"/>
                <a:cs typeface="+mn-cs"/>
              </a:rPr>
              <a:t>Asks questions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a typeface="+mn-ea"/>
                <a:cs typeface="+mn-cs"/>
              </a:rPr>
              <a:t>Teacher talk (direct)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a typeface="+mn-ea"/>
                <a:cs typeface="+mn-cs"/>
              </a:rPr>
              <a:t>Gives information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a typeface="+mn-ea"/>
                <a:cs typeface="+mn-cs"/>
              </a:rPr>
              <a:t>Gives direction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a typeface="+mn-ea"/>
                <a:cs typeface="+mn-cs"/>
              </a:rPr>
              <a:t>Criticizes student behavior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a typeface="+mn-ea"/>
                <a:cs typeface="+mn-cs"/>
              </a:rPr>
              <a:t>Student talk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a typeface="+mn-ea"/>
                <a:cs typeface="+mn-cs"/>
              </a:rPr>
              <a:t>Student response: specific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a typeface="+mn-ea"/>
                <a:cs typeface="+mn-cs"/>
              </a:rPr>
              <a:t>Student response: open-ended or student initiated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a typeface="+mn-ea"/>
                <a:cs typeface="+mn-cs"/>
              </a:rPr>
              <a:t>Silence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a typeface="+mn-ea"/>
                <a:cs typeface="+mn-cs"/>
              </a:rPr>
              <a:t>Confusion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a typeface="+mn-ea"/>
                <a:cs typeface="+mn-cs"/>
              </a:rPr>
              <a:t>Laughter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a typeface="+mn-ea"/>
                <a:cs typeface="+mn-cs"/>
              </a:rPr>
              <a:t>Uses first language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a typeface="+mn-ea"/>
                <a:cs typeface="+mn-cs"/>
              </a:rPr>
              <a:t>nonverbal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a typeface="+mn-ea"/>
                <a:cs typeface="+mn-cs"/>
              </a:rPr>
              <a:t>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a typeface="+mn-ea"/>
                <a:cs typeface="+mn-cs"/>
              </a:rPr>
              <a:t>Questioning strategies</a:t>
            </a:r>
            <a:endParaRPr lang="en-US" dirty="0"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a typeface="+mn-ea"/>
                <a:cs typeface="+mn-cs"/>
              </a:rPr>
              <a:t>Display </a:t>
            </a:r>
            <a:r>
              <a:rPr lang="en-US" dirty="0" err="1">
                <a:ea typeface="+mn-ea"/>
                <a:cs typeface="+mn-cs"/>
                <a:sym typeface="Symbol"/>
              </a:rPr>
              <a:t></a:t>
            </a:r>
            <a:r>
              <a:rPr lang="en-US" dirty="0">
                <a:ea typeface="+mn-ea"/>
                <a:cs typeface="+mn-cs"/>
              </a:rPr>
              <a:t> Referential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a typeface="+mn-ea"/>
                <a:cs typeface="+mn-cs"/>
              </a:rPr>
              <a:t>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a typeface="+mn-ea"/>
                <a:cs typeface="+mn-cs"/>
              </a:rPr>
              <a:t>Types of questions: Bloom’s Taxonomy</a:t>
            </a:r>
            <a:r>
              <a:rPr lang="en-US" dirty="0">
                <a:ea typeface="+mn-ea"/>
                <a:cs typeface="+mn-cs"/>
              </a:rPr>
              <a:t> (Bloom, 1956)</a:t>
            </a:r>
            <a:endParaRPr lang="en-US" b="1" dirty="0"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a typeface="+mn-ea"/>
                <a:cs typeface="+mn-cs"/>
              </a:rPr>
              <a:t>Knowledge questions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a typeface="+mn-ea"/>
                <a:cs typeface="+mn-cs"/>
              </a:rPr>
              <a:t>Comprehension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a typeface="+mn-ea"/>
                <a:cs typeface="+mn-cs"/>
              </a:rPr>
              <a:t>Application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a typeface="+mn-ea"/>
                <a:cs typeface="+mn-cs"/>
              </a:rPr>
              <a:t>Inference (added by </a:t>
            </a:r>
            <a:r>
              <a:rPr lang="en-US" dirty="0" err="1">
                <a:ea typeface="+mn-ea"/>
                <a:cs typeface="+mn-cs"/>
              </a:rPr>
              <a:t>Kinsella</a:t>
            </a:r>
            <a:r>
              <a:rPr lang="en-CA" dirty="0">
                <a:ea typeface="+mn-ea"/>
                <a:cs typeface="+mn-cs"/>
              </a:rPr>
              <a:t>, </a:t>
            </a:r>
            <a:r>
              <a:rPr lang="en-US" dirty="0">
                <a:ea typeface="+mn-ea"/>
                <a:cs typeface="+mn-cs"/>
              </a:rPr>
              <a:t>1991)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a typeface="+mn-ea"/>
                <a:cs typeface="+mn-cs"/>
              </a:rPr>
              <a:t>Analysis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a typeface="+mn-ea"/>
                <a:cs typeface="+mn-cs"/>
              </a:rPr>
              <a:t>Synthesis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ea typeface="+mn-ea"/>
                <a:cs typeface="+mn-cs"/>
              </a:rPr>
              <a:t>Evaluation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F8DBD55-1B02-664C-BB73-42F1BB86A20B}" type="slidenum">
              <a:rPr lang="en-US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CD07957-4DA1-734D-9DD9-8B176004034B}" type="slidenum">
              <a:rPr lang="en-US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32500" lnSpcReduction="2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a typeface="+mn-ea"/>
                <a:cs typeface="+mn-cs"/>
              </a:rPr>
              <a:t>Integrating the four skills (modified from Brown, 2000)</a:t>
            </a:r>
            <a:endParaRPr lang="en-US" dirty="0"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a typeface="+mn-ea"/>
                <a:cs typeface="+mn-cs"/>
              </a:rPr>
              <a:t> </a:t>
            </a:r>
            <a:endParaRPr lang="en-US" dirty="0"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a typeface="+mn-ea"/>
                <a:cs typeface="+mn-cs"/>
              </a:rPr>
              <a:t> </a:t>
            </a:r>
            <a:endParaRPr lang="en-US" dirty="0"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a typeface="+mn-ea"/>
                <a:cs typeface="+mn-cs"/>
              </a:rPr>
              <a:t>Whole language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a typeface="+mn-ea"/>
                <a:cs typeface="+mn-cs"/>
              </a:rPr>
              <a:t>The recent emphasis on skill integration in the ESL classroom reflects the influence of the </a:t>
            </a:r>
            <a:r>
              <a:rPr lang="en-US" b="1" dirty="0">
                <a:ea typeface="+mn-ea"/>
                <a:cs typeface="+mn-cs"/>
              </a:rPr>
              <a:t>whole language</a:t>
            </a:r>
            <a:r>
              <a:rPr lang="en-US" dirty="0">
                <a:ea typeface="+mn-ea"/>
                <a:cs typeface="+mn-cs"/>
              </a:rPr>
              <a:t> approach. You should recall from </a:t>
            </a:r>
            <a:r>
              <a:rPr lang="en-US" dirty="0" err="1">
                <a:ea typeface="+mn-ea"/>
                <a:cs typeface="+mn-cs"/>
              </a:rPr>
              <a:t>ch</a:t>
            </a:r>
            <a:r>
              <a:rPr lang="en-US" dirty="0">
                <a:ea typeface="+mn-ea"/>
                <a:cs typeface="+mn-cs"/>
              </a:rPr>
              <a:t> 3 (pp. 48-49) that the whole language approach is based on the view: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a typeface="+mn-ea"/>
                <a:cs typeface="+mn-cs"/>
              </a:rPr>
              <a:t>that learning a language takes the form of mastering larger units of language, beyond isolated pieces of morpheme, phoneme, grapheme or word;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a typeface="+mn-ea"/>
                <a:cs typeface="+mn-cs"/>
              </a:rPr>
              <a:t>that oral and written forms interact; and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a typeface="+mn-ea"/>
                <a:cs typeface="+mn-cs"/>
              </a:rPr>
              <a:t>that the written code is as natural and developmental as the oral.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a typeface="+mn-ea"/>
                <a:cs typeface="+mn-cs"/>
              </a:rPr>
              <a:t>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a typeface="+mn-ea"/>
                <a:cs typeface="+mn-cs"/>
              </a:rPr>
              <a:t>Reasons why interaction often doesn’t take place in ESL programming:</a:t>
            </a:r>
            <a:endParaRPr lang="en-US" dirty="0"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a typeface="+mn-ea"/>
                <a:cs typeface="+mn-cs"/>
              </a:rPr>
              <a:t>influence of ‘pre-communicative’ traditions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a typeface="+mn-ea"/>
                <a:cs typeface="+mn-cs"/>
              </a:rPr>
              <a:t>administrative convenience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a typeface="+mn-ea"/>
                <a:cs typeface="+mn-cs"/>
              </a:rPr>
              <a:t>legitimate reasons for specialization in specific high intermediate or advanced language courses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a typeface="+mn-ea"/>
                <a:cs typeface="+mn-cs"/>
              </a:rPr>
              <a:t>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a typeface="+mn-ea"/>
                <a:cs typeface="+mn-cs"/>
              </a:rPr>
              <a:t>Within the communicative approach, integration is supported because</a:t>
            </a:r>
            <a:r>
              <a:rPr lang="en-US" dirty="0">
                <a:ea typeface="+mn-ea"/>
                <a:cs typeface="+mn-cs"/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a typeface="+mn-ea"/>
                <a:cs typeface="+mn-cs"/>
              </a:rPr>
              <a:t>productive and receptive skills are two sides of the same coin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a typeface="+mn-ea"/>
                <a:cs typeface="+mn-cs"/>
              </a:rPr>
              <a:t>interaction means sending and receiving messages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a typeface="+mn-ea"/>
                <a:cs typeface="+mn-cs"/>
              </a:rPr>
              <a:t>written and spoken language bear important similarities to each other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a typeface="+mn-ea"/>
                <a:cs typeface="+mn-cs"/>
              </a:rPr>
              <a:t>attention is primarily on what the learners can do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a typeface="+mn-ea"/>
                <a:cs typeface="+mn-cs"/>
              </a:rPr>
              <a:t>skills reinforce each other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a typeface="+mn-ea"/>
                <a:cs typeface="+mn-cs"/>
              </a:rPr>
              <a:t>real and natural use of language involves the integrative use of all four skills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a typeface="+mn-ea"/>
                <a:cs typeface="+mn-cs"/>
              </a:rPr>
              <a:t>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a typeface="+mn-ea"/>
                <a:cs typeface="+mn-cs"/>
              </a:rPr>
              <a:t>Although it is difficult (for me) to sometimes see the intrinsic differences between them, Brown has classified integrative approaches into five types: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a typeface="+mn-ea"/>
                <a:cs typeface="+mn-cs"/>
              </a:rPr>
              <a:t>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a typeface="+mn-ea"/>
                <a:cs typeface="+mn-cs"/>
              </a:rPr>
              <a:t>Content-based instruction</a:t>
            </a:r>
            <a:endParaRPr lang="en-US" dirty="0"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a typeface="+mn-ea"/>
                <a:cs typeface="+mn-cs"/>
              </a:rPr>
              <a:t>Integrates the learning of specific content with the second language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a typeface="+mn-ea"/>
                <a:cs typeface="+mn-cs"/>
              </a:rPr>
              <a:t>examples: immersion/ sheltered/ writing across the curriculum/ ESP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a typeface="+mn-ea"/>
                <a:cs typeface="+mn-cs"/>
              </a:rPr>
              <a:t>pointed toward non-language goals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a typeface="+mn-ea"/>
                <a:cs typeface="+mn-cs"/>
              </a:rPr>
              <a:t>usually pertains to high intermediate or advanced language levels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a typeface="+mn-ea"/>
                <a:cs typeface="+mn-cs"/>
              </a:rPr>
              <a:t>teacher must be a ‘double’ expert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a typeface="+mn-ea"/>
                <a:cs typeface="+mn-cs"/>
              </a:rPr>
              <a:t>beginning level settlement (or survival) ESL is usually NOT classified in this category, although the distinction is somewhat ‘fuzzy’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a typeface="+mn-ea"/>
                <a:cs typeface="+mn-cs"/>
              </a:rPr>
              <a:t>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a typeface="+mn-ea"/>
                <a:cs typeface="+mn-cs"/>
              </a:rPr>
              <a:t>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a typeface="+mn-ea"/>
                <a:cs typeface="+mn-cs"/>
              </a:rPr>
              <a:t>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a typeface="+mn-ea"/>
                <a:cs typeface="+mn-cs"/>
              </a:rPr>
              <a:t>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a typeface="+mn-ea"/>
                <a:cs typeface="+mn-cs"/>
              </a:rPr>
              <a:t>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a typeface="+mn-ea"/>
                <a:cs typeface="+mn-cs"/>
              </a:rPr>
              <a:t>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a typeface="+mn-ea"/>
                <a:cs typeface="+mn-cs"/>
              </a:rPr>
              <a:t>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a typeface="+mn-ea"/>
                <a:cs typeface="+mn-cs"/>
              </a:rPr>
              <a:t>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a typeface="+mn-ea"/>
                <a:cs typeface="+mn-cs"/>
              </a:rPr>
              <a:t>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a typeface="+mn-ea"/>
                <a:cs typeface="+mn-cs"/>
              </a:rPr>
              <a:t>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a typeface="+mn-ea"/>
                <a:cs typeface="+mn-cs"/>
              </a:rPr>
              <a:t>Theme-based instruction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a typeface="+mn-ea"/>
                <a:cs typeface="+mn-cs"/>
              </a:rPr>
              <a:t>Language content is organized into non-linguistic themes and topics </a:t>
            </a:r>
            <a:endParaRPr lang="en-US" b="1" dirty="0"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a typeface="+mn-ea"/>
                <a:cs typeface="+mn-cs"/>
              </a:rPr>
              <a:t>weak version: subject matter more important than language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a typeface="+mn-ea"/>
                <a:cs typeface="+mn-cs"/>
              </a:rPr>
              <a:t>strong version: language learning equal in importance to subject matter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a typeface="+mn-ea"/>
                <a:cs typeface="+mn-cs"/>
              </a:rPr>
              <a:t>beginning level settlement (or survival) ESL is usually classified in this category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a typeface="+mn-ea"/>
                <a:cs typeface="+mn-cs"/>
              </a:rPr>
              <a:t>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a typeface="+mn-ea"/>
                <a:cs typeface="+mn-cs"/>
              </a:rPr>
              <a:t>Experiential learning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dirty="0">
                <a:ea typeface="+mn-ea"/>
                <a:cs typeface="+mn-cs"/>
              </a:rPr>
              <a:t>Uses activities that utilise both the left and right sides of the brain, contextualise language, integrate skills and have authentic real-world purposes</a:t>
            </a:r>
            <a:endParaRPr lang="en-US" dirty="0"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a typeface="+mn-ea"/>
                <a:cs typeface="+mn-cs"/>
              </a:rPr>
              <a:t>the learner is closely involved in the realities of instruction (</a:t>
            </a:r>
            <a:r>
              <a:rPr lang="en-US" dirty="0" err="1">
                <a:ea typeface="+mn-ea"/>
                <a:cs typeface="+mn-cs"/>
              </a:rPr>
              <a:t>Kerton</a:t>
            </a:r>
            <a:r>
              <a:rPr lang="en-US" dirty="0">
                <a:ea typeface="+mn-ea"/>
                <a:cs typeface="+mn-cs"/>
              </a:rPr>
              <a:t> &amp; Tate, 1978)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a typeface="+mn-ea"/>
                <a:cs typeface="+mn-cs"/>
              </a:rPr>
              <a:t>learner learns by a) doing and b) taking charge of their own learning (Dewey)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a typeface="+mn-ea"/>
                <a:cs typeface="+mn-cs"/>
              </a:rPr>
              <a:t>Language Experience Approach (Van Allen &amp; Allen, 1967)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a typeface="+mn-ea"/>
                <a:cs typeface="+mn-cs"/>
              </a:rPr>
              <a:t> </a:t>
            </a:r>
            <a:endParaRPr lang="en-US" dirty="0"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a typeface="+mn-ea"/>
                <a:cs typeface="+mn-cs"/>
              </a:rPr>
              <a:t>Episode Hypothesis</a:t>
            </a:r>
            <a:endParaRPr lang="en-US" dirty="0"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a typeface="+mn-ea"/>
                <a:cs typeface="+mn-cs"/>
              </a:rPr>
              <a:t>A discourse will be easier to understand and reproduce if organized in a narrative ‘story line’ (</a:t>
            </a:r>
            <a:r>
              <a:rPr lang="en-US" dirty="0" err="1">
                <a:ea typeface="+mn-ea"/>
                <a:cs typeface="+mn-cs"/>
              </a:rPr>
              <a:t>Oller</a:t>
            </a:r>
            <a:r>
              <a:rPr lang="en-US" dirty="0">
                <a:ea typeface="+mn-ea"/>
                <a:cs typeface="+mn-cs"/>
              </a:rPr>
              <a:t>, 1983).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a typeface="+mn-ea"/>
                <a:cs typeface="+mn-cs"/>
              </a:rPr>
              <a:t>used by </a:t>
            </a:r>
            <a:r>
              <a:rPr lang="en-US" dirty="0" err="1">
                <a:ea typeface="+mn-ea"/>
                <a:cs typeface="+mn-cs"/>
              </a:rPr>
              <a:t>Gouin</a:t>
            </a:r>
            <a:r>
              <a:rPr lang="en-US" dirty="0">
                <a:ea typeface="+mn-ea"/>
                <a:cs typeface="+mn-cs"/>
              </a:rPr>
              <a:t> in his Series Method (1880)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a typeface="+mn-ea"/>
                <a:cs typeface="+mn-cs"/>
              </a:rPr>
              <a:t>best examples utilize </a:t>
            </a:r>
            <a:r>
              <a:rPr lang="en-US" dirty="0" err="1">
                <a:ea typeface="+mn-ea"/>
                <a:cs typeface="+mn-cs"/>
              </a:rPr>
              <a:t>interconnective</a:t>
            </a:r>
            <a:r>
              <a:rPr lang="en-US" dirty="0">
                <a:ea typeface="+mn-ea"/>
                <a:cs typeface="+mn-cs"/>
              </a:rPr>
              <a:t> sentences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a typeface="+mn-ea"/>
                <a:cs typeface="+mn-cs"/>
              </a:rPr>
              <a:t>best examples invoke interest or have suspense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a typeface="+mn-ea"/>
                <a:cs typeface="+mn-cs"/>
              </a:rPr>
              <a:t>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a typeface="+mn-ea"/>
                <a:cs typeface="+mn-cs"/>
              </a:rPr>
              <a:t>Task-based teaching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a typeface="+mn-ea"/>
                <a:cs typeface="+mn-cs"/>
              </a:rPr>
              <a:t>The accomplishment of a specific concrete task is central to classroom activities. According to Skehan (1998), a task is an activity in which: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a typeface="+mn-ea"/>
                <a:cs typeface="+mn-cs"/>
              </a:rPr>
              <a:t>the meaning is primary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a typeface="+mn-ea"/>
                <a:cs typeface="+mn-cs"/>
              </a:rPr>
              <a:t>there is a communicative problem to solve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a typeface="+mn-ea"/>
                <a:cs typeface="+mn-cs"/>
              </a:rPr>
              <a:t>there is a relationship to comparable real world activities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a typeface="+mn-ea"/>
                <a:cs typeface="+mn-cs"/>
              </a:rPr>
              <a:t>task completion has priority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a typeface="+mn-ea"/>
                <a:cs typeface="+mn-cs"/>
              </a:rPr>
              <a:t>assessment of the task is in terms of outcome (successful completion)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a typeface="+mn-ea"/>
                <a:cs typeface="+mn-cs"/>
              </a:rPr>
              <a:t>Make certain that you distinguish between target tasks (beyond the classroom) and pedagogical tasks.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a typeface="+mn-ea"/>
                <a:cs typeface="+mn-cs"/>
              </a:rPr>
              <a:t>A task-based curriculum specifies what the learner can do with the target language.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a typeface="+mn-ea"/>
                <a:cs typeface="+mn-cs"/>
              </a:rPr>
              <a:t>Tasks should be sequenced for functional purposes and the development of pragmatic competence using authentic sources.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548BE7D-D814-8043-AB75-83E3DE117AC8}" type="slidenum">
              <a:rPr lang="en-US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a typeface="+mn-ea"/>
                <a:cs typeface="+mn-cs"/>
              </a:rPr>
              <a:t> </a:t>
            </a:r>
            <a:endParaRPr lang="en-US" dirty="0"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b="1" dirty="0">
                <a:ea typeface="+mn-ea"/>
                <a:cs typeface="+mn-cs"/>
              </a:rPr>
              <a:t>Group Work (modified from Brown, 2001)</a:t>
            </a:r>
            <a:endParaRPr lang="en-US" dirty="0"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b="1" dirty="0">
                <a:ea typeface="+mn-ea"/>
                <a:cs typeface="+mn-cs"/>
              </a:rPr>
              <a:t> </a:t>
            </a:r>
            <a:endParaRPr lang="en-US" dirty="0"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b="1" dirty="0">
                <a:ea typeface="+mn-ea"/>
                <a:cs typeface="+mn-cs"/>
              </a:rPr>
              <a:t>Advantages</a:t>
            </a:r>
            <a:endParaRPr lang="en-US" dirty="0"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a typeface="+mn-ea"/>
                <a:cs typeface="+mn-cs"/>
              </a:rPr>
              <a:t>Generates interactive language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a typeface="+mn-ea"/>
                <a:cs typeface="+mn-cs"/>
              </a:rPr>
              <a:t>Embraces affective climate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a typeface="+mn-ea"/>
                <a:cs typeface="+mn-cs"/>
              </a:rPr>
              <a:t>Promotes learner responsibility and autonomy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a typeface="+mn-ea"/>
                <a:cs typeface="+mn-cs"/>
              </a:rPr>
              <a:t>Gives opportunity for individualized instruction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a typeface="+mn-ea"/>
                <a:cs typeface="+mn-cs"/>
              </a:rPr>
              <a:t>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a typeface="+mn-ea"/>
                <a:cs typeface="+mn-cs"/>
              </a:rPr>
              <a:t>(Poor) Excuses for not doing group work </a:t>
            </a:r>
            <a:r>
              <a:rPr lang="en-US" dirty="0">
                <a:ea typeface="+mn-ea"/>
                <a:cs typeface="+mn-cs"/>
              </a:rPr>
              <a:t>(how would you refute them?)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a typeface="+mn-ea"/>
                <a:cs typeface="+mn-cs"/>
              </a:rPr>
              <a:t>Teacher no longer in control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a typeface="+mn-ea"/>
                <a:cs typeface="+mn-cs"/>
              </a:rPr>
              <a:t>Learners will use first language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a typeface="+mn-ea"/>
                <a:cs typeface="+mn-cs"/>
              </a:rPr>
              <a:t>Errors will be reinforced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a typeface="+mn-ea"/>
                <a:cs typeface="+mn-cs"/>
              </a:rPr>
              <a:t>Teachers can’t monitor all groups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a typeface="+mn-ea"/>
                <a:cs typeface="+mn-cs"/>
              </a:rPr>
              <a:t>Some learners prefer to work alone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a typeface="+mn-ea"/>
                <a:cs typeface="+mn-cs"/>
              </a:rPr>
              <a:t>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a typeface="+mn-ea"/>
                <a:cs typeface="+mn-cs"/>
              </a:rPr>
              <a:t>Tasks for the teacher: Select appropriate groups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a typeface="+mn-ea"/>
                <a:cs typeface="+mn-cs"/>
              </a:rPr>
              <a:t>Pair or larger group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a typeface="+mn-ea"/>
                <a:cs typeface="+mn-cs"/>
              </a:rPr>
              <a:t>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a typeface="+mn-ea"/>
                <a:cs typeface="+mn-cs"/>
              </a:rPr>
              <a:t>Tasks for the teacher: Choose from this list of typical group tasks</a:t>
            </a:r>
            <a:endParaRPr lang="en-US" dirty="0"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a typeface="+mn-ea"/>
                <a:cs typeface="+mn-cs"/>
              </a:rPr>
              <a:t>Games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a typeface="+mn-ea"/>
                <a:cs typeface="+mn-cs"/>
              </a:rPr>
              <a:t>Role-play and simulations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a typeface="+mn-ea"/>
                <a:cs typeface="+mn-cs"/>
              </a:rPr>
              <a:t>Drama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a typeface="+mn-ea"/>
                <a:cs typeface="+mn-cs"/>
              </a:rPr>
              <a:t>Projects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a typeface="+mn-ea"/>
                <a:cs typeface="+mn-cs"/>
              </a:rPr>
              <a:t>Interviews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a typeface="+mn-ea"/>
                <a:cs typeface="+mn-cs"/>
              </a:rPr>
              <a:t>Brainstorming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a typeface="+mn-ea"/>
                <a:cs typeface="+mn-cs"/>
              </a:rPr>
              <a:t>Information gap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a typeface="+mn-ea"/>
                <a:cs typeface="+mn-cs"/>
              </a:rPr>
              <a:t>Jigsaw (including strip stories)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a typeface="+mn-ea"/>
                <a:cs typeface="+mn-cs"/>
              </a:rPr>
              <a:t>In my experience, jigsaws often involve two sets of tasks/ information exchange in which ‘expert’ groups exchange information with second groups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a typeface="+mn-ea"/>
                <a:cs typeface="+mn-cs"/>
              </a:rPr>
              <a:t>Problem-solving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a typeface="+mn-ea"/>
                <a:cs typeface="+mn-cs"/>
              </a:rPr>
              <a:t>Opinion exchange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ea typeface="+mn-ea"/>
                <a:cs typeface="+mn-cs"/>
              </a:rPr>
              <a:t>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a typeface="+mn-ea"/>
                <a:cs typeface="+mn-cs"/>
              </a:rPr>
              <a:t>Tasks for the teacher: Planning group work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dirty="0">
                <a:ea typeface="+mn-ea"/>
                <a:cs typeface="+mn-cs"/>
              </a:rPr>
              <a:t>Introduce technique</a:t>
            </a:r>
            <a:endParaRPr lang="en-US" dirty="0"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dirty="0">
                <a:ea typeface="+mn-ea"/>
                <a:cs typeface="+mn-cs"/>
              </a:rPr>
              <a:t>Justify use</a:t>
            </a:r>
            <a:endParaRPr lang="en-US" dirty="0"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dirty="0">
                <a:ea typeface="+mn-ea"/>
                <a:cs typeface="+mn-cs"/>
              </a:rPr>
              <a:t>Model</a:t>
            </a:r>
            <a:endParaRPr lang="en-US" dirty="0"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dirty="0">
                <a:ea typeface="+mn-ea"/>
                <a:cs typeface="+mn-cs"/>
              </a:rPr>
              <a:t>Give explicit instructions</a:t>
            </a:r>
            <a:endParaRPr lang="en-US" dirty="0"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dirty="0">
                <a:ea typeface="+mn-ea"/>
                <a:cs typeface="+mn-cs"/>
              </a:rPr>
              <a:t>Divide class</a:t>
            </a:r>
            <a:endParaRPr lang="en-US" dirty="0"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dirty="0">
                <a:ea typeface="+mn-ea"/>
                <a:cs typeface="+mn-cs"/>
              </a:rPr>
              <a:t>Check for clarification</a:t>
            </a:r>
            <a:endParaRPr lang="en-US" dirty="0"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dirty="0">
                <a:ea typeface="+mn-ea"/>
                <a:cs typeface="+mn-cs"/>
              </a:rPr>
              <a:t>Set task in motion</a:t>
            </a:r>
            <a:endParaRPr lang="en-US" dirty="0"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b="1" dirty="0">
                <a:ea typeface="+mn-ea"/>
                <a:cs typeface="+mn-cs"/>
              </a:rPr>
              <a:t> </a:t>
            </a:r>
            <a:endParaRPr lang="en-US" dirty="0"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a typeface="+mn-ea"/>
                <a:cs typeface="+mn-cs"/>
              </a:rPr>
              <a:t>Tasks for the teacher</a:t>
            </a:r>
            <a:r>
              <a:rPr lang="en-CA" b="1" dirty="0">
                <a:ea typeface="+mn-ea"/>
                <a:cs typeface="+mn-cs"/>
              </a:rPr>
              <a:t>: Monitor task as it develops</a:t>
            </a:r>
            <a:endParaRPr lang="en-US" dirty="0"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b="1" dirty="0">
                <a:ea typeface="+mn-ea"/>
                <a:cs typeface="+mn-cs"/>
              </a:rPr>
              <a:t> </a:t>
            </a:r>
            <a:endParaRPr lang="en-US" dirty="0"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a typeface="+mn-ea"/>
                <a:cs typeface="+mn-cs"/>
              </a:rPr>
              <a:t>Tasks for the teacher</a:t>
            </a:r>
            <a:r>
              <a:rPr lang="en-CA" b="1" dirty="0">
                <a:ea typeface="+mn-ea"/>
                <a:cs typeface="+mn-cs"/>
              </a:rPr>
              <a:t>: Debrief</a:t>
            </a:r>
            <a:endParaRPr lang="en-US" dirty="0"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dirty="0">
                <a:ea typeface="+mn-ea"/>
                <a:cs typeface="+mn-cs"/>
              </a:rPr>
              <a:t> </a:t>
            </a:r>
            <a:endParaRPr lang="en-US" dirty="0"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dirty="0">
                <a:ea typeface="+mn-ea"/>
                <a:cs typeface="+mn-cs"/>
              </a:rPr>
              <a:t> </a:t>
            </a:r>
            <a:endParaRPr lang="en-US" dirty="0"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CA" dirty="0">
                <a:ea typeface="+mn-ea"/>
                <a:cs typeface="+mn-cs"/>
              </a:rPr>
              <a:t> </a:t>
            </a:r>
            <a:endParaRPr lang="en-US"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67163D6-1962-784E-9A77-5FE4FC243ABE}" type="slidenum">
              <a:rPr lang="en-US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536210F-1CD8-3640-935D-E7D8520D0143}" type="slidenum">
              <a:rPr lang="en-US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63542F3-6F85-654E-B959-6C99F6F43033}" type="slidenum">
              <a:rPr lang="en-US">
                <a:ea typeface="ＭＳ Ｐゴシック" charset="-128"/>
                <a:cs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CA"/>
              <a:t>Click to edit Master subtitle style</a:t>
            </a:r>
            <a:endParaRPr lang="en-US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114F8-854F-8C4B-85B4-35F3DE9B8B4B}" type="datetime1">
              <a:rPr lang="en-US"/>
              <a:pPr>
                <a:defRPr/>
              </a:pPr>
              <a:t>2/5/2024</a:t>
            </a:fld>
            <a:endParaRPr lang="en-US"/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76456-A7DA-B84F-A06B-D3661DD2F3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38CAA-EF74-9F4E-BCEF-C6D879D29604}" type="datetime1">
              <a:rPr lang="en-US"/>
              <a:pPr>
                <a:defRPr/>
              </a:pPr>
              <a:t>2/5/2024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4639E5-47E7-B34C-AE9A-BA935D0F62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65C39-9A15-BB49-90D2-CE02A2C6F852}" type="datetime1">
              <a:rPr lang="en-US"/>
              <a:pPr>
                <a:defRPr/>
              </a:pPr>
              <a:t>2/5/2024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7B172-EEFE-A247-AB63-137D760EBC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8F9DC4-A2D1-104F-9AE3-62923CE18C4B}" type="datetime1">
              <a:rPr lang="en-US"/>
              <a:pPr>
                <a:defRPr/>
              </a:pPr>
              <a:t>2/5/2024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AC549C-F90E-DC48-96DC-63CC6B1824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AB66B-40E7-5B45-9E67-95D1DFBA44F4}" type="datetime1">
              <a:rPr lang="en-US"/>
              <a:pPr>
                <a:defRPr/>
              </a:pPr>
              <a:t>2/5/2024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5AA7B-64A3-CD4E-8507-936F9B56D3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1CF2A-38EA-0B45-BB54-52F18D81F182}" type="datetime1">
              <a:rPr lang="en-US"/>
              <a:pPr>
                <a:defRPr/>
              </a:pPr>
              <a:t>2/5/2024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6DB24-E0DA-E847-A026-7AB2FB7BA5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39A4AF-0B49-BF43-94E1-1AA331954A56}" type="datetime1">
              <a:rPr lang="en-US"/>
              <a:pPr>
                <a:defRPr/>
              </a:pPr>
              <a:t>2/5/2024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9DA04-654B-C64B-BAB2-73B1288975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B778F4-F5EF-A644-AAEA-D1FB845A987B}" type="datetime1">
              <a:rPr lang="en-US"/>
              <a:pPr>
                <a:defRPr/>
              </a:pPr>
              <a:t>2/5/2024</a:t>
            </a:fld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8B02F-E11D-524D-BA1C-F81C4BF8B4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A2D9E-F1BF-3E41-8705-FCF621A8C149}" type="datetime1">
              <a:rPr lang="en-US"/>
              <a:pPr>
                <a:defRPr/>
              </a:pPr>
              <a:t>2/5/2024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84CE0-A766-3A4A-89C6-48B50459B7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4FDC8D-9ED7-A440-ACC8-49576A3035E4}" type="datetime1">
              <a:rPr lang="en-US"/>
              <a:pPr>
                <a:defRPr/>
              </a:pPr>
              <a:t>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883C6-6608-8E43-947A-8276641A9E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/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ea typeface="+mn-ea"/>
              <a:cs typeface="+mn-cs"/>
            </a:endParaRPr>
          </a:p>
        </p:txBody>
      </p:sp>
      <p:sp>
        <p:nvSpPr>
          <p:cNvPr id="6" name="Process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Process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CA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523FC-C693-5D48-B810-217C866FBFEC}" type="datetime1">
              <a:rPr lang="en-US"/>
              <a:pPr>
                <a:defRPr/>
              </a:pPr>
              <a:t>2/5/2024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6FB67-876A-7141-A19E-128F5FC10E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8F30F9D-5E21-364C-85F9-81A63692128B}" type="datetime1">
              <a:rPr lang="en-US"/>
              <a:pPr>
                <a:defRPr/>
              </a:pPr>
              <a:t>2/5/2024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327C8C5-6F24-2A45-A56F-D65D666239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ＭＳ Ｐゴシック" charset="-128"/>
          <a:cs typeface="ＭＳ Ｐゴシック" charset="-128"/>
        </a:defRPr>
      </a:lvl1pPr>
      <a:lvl2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charset="0"/>
          <a:ea typeface="ＭＳ Ｐゴシック" charset="-128"/>
          <a:cs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charset="0"/>
          <a:ea typeface="ＭＳ Ｐゴシック" charset="-128"/>
          <a:cs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charset="0"/>
          <a:ea typeface="ＭＳ Ｐゴシック" charset="-128"/>
          <a:cs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charset="0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charset="0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charset="0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charset="0"/>
          <a:ea typeface="ＭＳ Ｐゴシック" charset="-128"/>
          <a:cs typeface="ＭＳ Ｐゴシック" charset="-128"/>
        </a:defRPr>
      </a:lvl9pPr>
    </p:titleStyle>
    <p:bodyStyle>
      <a:lvl1pPr marL="365125" indent="-282575" algn="l" rtl="0" fontAlgn="base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charset="2"/>
        <a:buChar char="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639763" indent="-236538" algn="l" rtl="0" fontAlgn="base">
        <a:spcBef>
          <a:spcPts val="550"/>
        </a:spcBef>
        <a:spcAft>
          <a:spcPct val="0"/>
        </a:spcAft>
        <a:buClr>
          <a:schemeClr val="accent1"/>
        </a:buClr>
        <a:buFont typeface="Verdana" charset="0"/>
        <a:buChar char="◦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885825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 2" charset="2"/>
        <a:buChar char="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096963" indent="-173038" algn="l" rtl="0" fontAlgn="base">
        <a:spcBef>
          <a:spcPct val="20000"/>
        </a:spcBef>
        <a:spcAft>
          <a:spcPct val="0"/>
        </a:spcAft>
        <a:buClr>
          <a:srgbClr val="C32D2E"/>
        </a:buClr>
        <a:buFont typeface="Wingdings 2" charset="2"/>
        <a:buChar char="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296988" indent="-182563" algn="l" rtl="0" fontAlgn="base">
        <a:spcBef>
          <a:spcPct val="20000"/>
        </a:spcBef>
        <a:spcAft>
          <a:spcPct val="0"/>
        </a:spcAft>
        <a:buClr>
          <a:srgbClr val="84AA33"/>
        </a:buClr>
        <a:buFont typeface="Wingdings 2" charset="2"/>
        <a:buChar char="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153400" cy="5580063"/>
          </a:xfrm>
        </p:spPr>
        <p:txBody>
          <a:bodyPr>
            <a:normAutofit fontScale="85000" lnSpcReduction="20000"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endParaRPr lang="en-US" sz="2800" dirty="0">
              <a:latin typeface="Arial"/>
              <a:ea typeface="+mn-ea"/>
              <a:cs typeface="Arial"/>
            </a:endParaRP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2800" dirty="0">
                <a:latin typeface="Arial"/>
                <a:ea typeface="+mn-ea"/>
                <a:cs typeface="Arial"/>
              </a:rPr>
              <a:t>	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2800" dirty="0">
                <a:latin typeface="Arial"/>
                <a:ea typeface="+mn-ea"/>
                <a:cs typeface="Arial"/>
              </a:rPr>
              <a:t>		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2800" dirty="0">
                <a:latin typeface="Arial"/>
                <a:ea typeface="+mn-ea"/>
                <a:cs typeface="Arial"/>
              </a:rPr>
              <a:t>		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2800" b="1" dirty="0">
                <a:latin typeface="Arial"/>
                <a:ea typeface="+mn-ea"/>
                <a:cs typeface="Arial"/>
              </a:rPr>
              <a:t>	</a:t>
            </a:r>
            <a:r>
              <a:rPr lang="en-US" sz="2800" b="1">
                <a:latin typeface="Arial"/>
                <a:ea typeface="+mn-ea"/>
                <a:cs typeface="Arial"/>
              </a:rPr>
              <a:t>	</a:t>
            </a:r>
            <a:r>
              <a:rPr lang="en-US" sz="3500" b="1">
                <a:latin typeface="Arial"/>
                <a:ea typeface="+mn-ea"/>
                <a:cs typeface="Arial"/>
              </a:rPr>
              <a:t>Lecture </a:t>
            </a:r>
            <a:r>
              <a:rPr lang="en-US" sz="3500" b="1" dirty="0">
                <a:latin typeface="Arial"/>
                <a:ea typeface="+mn-ea"/>
                <a:cs typeface="Arial"/>
              </a:rPr>
              <a:t>5: 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3500" b="1" dirty="0">
                <a:latin typeface="Arial"/>
                <a:ea typeface="+mn-ea"/>
                <a:cs typeface="Arial"/>
              </a:rPr>
              <a:t>		Linking </a:t>
            </a:r>
            <a:r>
              <a:rPr lang="en-US" sz="3500" b="1" dirty="0">
                <a:latin typeface="Arial"/>
                <a:cs typeface="Arial"/>
              </a:rPr>
              <a:t>Socio-constructivism to 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3500" b="1" dirty="0">
                <a:latin typeface="Arial"/>
                <a:cs typeface="Arial"/>
              </a:rPr>
              <a:t>		Teacher Decision Making in EFL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3500" b="1" dirty="0">
                <a:latin typeface="Arial"/>
                <a:cs typeface="Arial"/>
              </a:rPr>
              <a:t>		Lesson Planning</a:t>
            </a:r>
            <a:r>
              <a:rPr lang="en-GB" sz="2800" b="1" dirty="0">
                <a:latin typeface="Arial"/>
                <a:ea typeface="+mn-ea"/>
                <a:cs typeface="Arial"/>
              </a:rPr>
              <a:t>			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en-GB" sz="2800" b="1" dirty="0">
                <a:latin typeface="Arial"/>
                <a:ea typeface="+mn-ea"/>
                <a:cs typeface="Arial"/>
              </a:rPr>
              <a:t>		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en-GB" sz="2800" b="1" dirty="0">
                <a:latin typeface="Arial"/>
                <a:ea typeface="+mn-ea"/>
                <a:cs typeface="Arial"/>
              </a:rPr>
              <a:t>		</a:t>
            </a:r>
            <a:r>
              <a:rPr lang="en-US" sz="2200" dirty="0">
                <a:latin typeface="Arial"/>
                <a:ea typeface="+mn-ea"/>
                <a:cs typeface="Arial"/>
              </a:rPr>
              <a:t>Douglas Fleming PhD</a:t>
            </a:r>
          </a:p>
          <a:p>
            <a:pPr marL="365760" indent="-283464" algn="r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2200" dirty="0">
                <a:latin typeface="Arial"/>
                <a:ea typeface="+mn-ea"/>
                <a:cs typeface="Arial"/>
              </a:rPr>
              <a:t>Associate Professor </a:t>
            </a:r>
          </a:p>
          <a:p>
            <a:pPr marL="365760" indent="-283464" algn="r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2200" dirty="0">
                <a:latin typeface="Arial"/>
                <a:ea typeface="+mn-ea"/>
                <a:cs typeface="Arial"/>
              </a:rPr>
              <a:t>Faculty of Education</a:t>
            </a:r>
          </a:p>
          <a:p>
            <a:pPr marL="365760" indent="-283464" algn="r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2200" dirty="0">
                <a:latin typeface="Arial"/>
                <a:ea typeface="+mn-ea"/>
                <a:cs typeface="Arial"/>
              </a:rPr>
              <a:t>University of Ottawa</a:t>
            </a:r>
          </a:p>
          <a:p>
            <a:pPr marL="365760" indent="-283464" algn="r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2800" dirty="0">
                <a:ea typeface="+mn-ea"/>
                <a:cs typeface="+mn-cs"/>
              </a:rPr>
              <a:t>	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endParaRPr lang="en-US" sz="4000" dirty="0">
              <a:ea typeface="+mn-ea"/>
              <a:cs typeface="+mn-cs"/>
            </a:endParaRPr>
          </a:p>
        </p:txBody>
      </p:sp>
      <p:pic>
        <p:nvPicPr>
          <p:cNvPr id="14339" name="Picture 4" descr="uOttawa-logo[1]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0838" y="838200"/>
            <a:ext cx="1528762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jefferies0002.PDF"/>
          <p:cNvPicPr>
            <a:picLocks noGrp="1" noChangeAspect="1"/>
          </p:cNvPicPr>
          <p:nvPr>
            <p:ph idx="1"/>
          </p:nvPr>
        </p:nvPicPr>
        <p:blipFill>
          <a:blip r:embed="rId2"/>
          <a:srcRect l="16674" t="38715" r="21438" b="21041"/>
          <a:stretch>
            <a:fillRect/>
          </a:stretch>
        </p:blipFill>
        <p:spPr>
          <a:xfrm>
            <a:off x="1979712" y="188640"/>
            <a:ext cx="5988843" cy="5511600"/>
          </a:xfrm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8" name="TextBox 7"/>
          <p:cNvSpPr txBox="1"/>
          <p:nvPr/>
        </p:nvSpPr>
        <p:spPr>
          <a:xfrm>
            <a:off x="5364088" y="5696266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Stern, 1992, p. 31</a:t>
            </a:r>
          </a:p>
        </p:txBody>
      </p:sp>
    </p:spTree>
    <p:extLst>
      <p:ext uri="{BB962C8B-B14F-4D97-AF65-F5344CB8AC3E}">
        <p14:creationId xmlns:p14="http://schemas.microsoft.com/office/powerpoint/2010/main" val="24496705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304800"/>
            <a:ext cx="8153400" cy="6324600"/>
          </a:xfrm>
        </p:spPr>
        <p:txBody>
          <a:bodyPr>
            <a:normAutofit/>
          </a:bodyPr>
          <a:lstStyle/>
          <a:p>
            <a:pPr marL="0" indent="0">
              <a:spcBef>
                <a:spcPct val="0"/>
              </a:spcBef>
              <a:buFont typeface="Wingdings 2" charset="2"/>
              <a:buNone/>
            </a:pPr>
            <a:r>
              <a:rPr lang="en-US" sz="2400" b="1" dirty="0">
                <a:solidFill>
                  <a:srgbClr val="CC3300"/>
                </a:solidFill>
                <a:latin typeface="Arial" charset="0"/>
                <a:ea typeface="Arial" charset="0"/>
                <a:cs typeface="Arial" charset="0"/>
              </a:rPr>
              <a:t>Questions re: Procedure:</a:t>
            </a:r>
          </a:p>
          <a:p>
            <a:pPr marL="0" indent="0">
              <a:spcBef>
                <a:spcPct val="0"/>
              </a:spcBef>
              <a:buFont typeface="Wingdings 2" charset="2"/>
              <a:buNone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 marL="0" indent="0">
              <a:spcBef>
                <a:spcPct val="0"/>
              </a:spcBef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is there a clear development? </a:t>
            </a:r>
          </a:p>
          <a:p>
            <a:pPr marL="0" indent="0">
              <a:spcBef>
                <a:spcPct val="0"/>
              </a:spcBef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do you have a variety of groupings?</a:t>
            </a:r>
          </a:p>
          <a:p>
            <a:pPr marL="0" indent="0">
              <a:spcBef>
                <a:spcPct val="0"/>
              </a:spcBef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do you have a variety of activities?</a:t>
            </a:r>
          </a:p>
          <a:p>
            <a:pPr marL="0" indent="0">
              <a:spcBef>
                <a:spcPct val="0"/>
              </a:spcBef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is there a warm-up/ wind-down/ closure?</a:t>
            </a:r>
          </a:p>
          <a:p>
            <a:pPr marL="0" indent="0">
              <a:spcBef>
                <a:spcPct val="0"/>
              </a:spcBef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is your timing realistic?</a:t>
            </a:r>
          </a:p>
          <a:p>
            <a:pPr marL="0" indent="0">
              <a:spcBef>
                <a:spcPct val="0"/>
              </a:spcBef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is the difficulty of the language focus appropriate?</a:t>
            </a:r>
          </a:p>
          <a:p>
            <a:pPr marL="0" indent="0">
              <a:spcBef>
                <a:spcPct val="0"/>
              </a:spcBef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do you incorporate some flexibility?</a:t>
            </a:r>
          </a:p>
          <a:p>
            <a:pPr marL="0" indent="0">
              <a:spcBef>
                <a:spcPct val="0"/>
              </a:spcBef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is your procedure clear to your students? </a:t>
            </a:r>
          </a:p>
          <a:p>
            <a:pPr marL="0" indent="0">
              <a:spcBef>
                <a:spcPct val="0"/>
              </a:spcBef>
            </a:pPr>
            <a:endParaRPr lang="en-US" sz="2500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endParaRPr lang="en-US" sz="13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762000"/>
            <a:ext cx="7772400" cy="57912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400" dirty="0">
                <a:latin typeface="Arial" charset="0"/>
              </a:rPr>
              <a:t>	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>
                <a:latin typeface="Arial" charset="0"/>
              </a:rPr>
              <a:t>	Assessment that measures the </a:t>
            </a:r>
            <a:r>
              <a:rPr lang="en-US" sz="2400" i="1" dirty="0">
                <a:solidFill>
                  <a:srgbClr val="FF3300"/>
                </a:solidFill>
                <a:latin typeface="Arial" charset="0"/>
              </a:rPr>
              <a:t>communicative </a:t>
            </a:r>
            <a:r>
              <a:rPr lang="en-US" sz="2400" dirty="0">
                <a:latin typeface="Arial" charset="0"/>
              </a:rPr>
              <a:t>use of language commonly feature:</a:t>
            </a:r>
          </a:p>
          <a:p>
            <a:pPr>
              <a:lnSpc>
                <a:spcPct val="90000"/>
              </a:lnSpc>
            </a:pPr>
            <a:endParaRPr lang="en-US" sz="2400" dirty="0">
              <a:latin typeface="Arial" charset="0"/>
            </a:endParaRPr>
          </a:p>
          <a:p>
            <a:pPr lvl="1">
              <a:lnSpc>
                <a:spcPct val="90000"/>
              </a:lnSpc>
              <a:buFont typeface="Times" charset="0"/>
              <a:buChar char="•"/>
            </a:pPr>
            <a:r>
              <a:rPr lang="en-US" sz="2400" dirty="0">
                <a:latin typeface="Arial" charset="0"/>
              </a:rPr>
              <a:t>performance criteria/outcomes;</a:t>
            </a:r>
          </a:p>
          <a:p>
            <a:pPr lvl="1">
              <a:lnSpc>
                <a:spcPct val="90000"/>
              </a:lnSpc>
              <a:buFont typeface="Times" charset="0"/>
              <a:buChar char="•"/>
            </a:pPr>
            <a:r>
              <a:rPr lang="en-US" sz="2400" dirty="0">
                <a:latin typeface="Arial" charset="0"/>
              </a:rPr>
              <a:t>a mixture of summative and formative elements;</a:t>
            </a:r>
          </a:p>
          <a:p>
            <a:pPr lvl="1">
              <a:lnSpc>
                <a:spcPct val="90000"/>
              </a:lnSpc>
              <a:buFont typeface="Times" charset="0"/>
              <a:buChar char="•"/>
            </a:pPr>
            <a:r>
              <a:rPr lang="en-US" sz="2400" dirty="0">
                <a:latin typeface="Arial" charset="0"/>
              </a:rPr>
              <a:t>an account of the social situation;</a:t>
            </a:r>
          </a:p>
          <a:p>
            <a:pPr lvl="1">
              <a:lnSpc>
                <a:spcPct val="90000"/>
              </a:lnSpc>
              <a:buFont typeface="Times" charset="0"/>
              <a:buChar char="•"/>
            </a:pPr>
            <a:r>
              <a:rPr lang="en-US" sz="2400" dirty="0">
                <a:latin typeface="Arial" charset="0"/>
              </a:rPr>
              <a:t>a variety of skills;</a:t>
            </a:r>
          </a:p>
          <a:p>
            <a:pPr lvl="1">
              <a:lnSpc>
                <a:spcPct val="90000"/>
              </a:lnSpc>
              <a:buFont typeface="Times" charset="0"/>
              <a:buChar char="•"/>
            </a:pPr>
            <a:r>
              <a:rPr lang="en-US" sz="2400" dirty="0">
                <a:latin typeface="Arial" charset="0"/>
              </a:rPr>
              <a:t>a variety of tasks.</a:t>
            </a:r>
          </a:p>
          <a:p>
            <a:pPr lvl="1">
              <a:lnSpc>
                <a:spcPct val="90000"/>
              </a:lnSpc>
            </a:pPr>
            <a:endParaRPr lang="en-US" sz="2000" dirty="0">
              <a:latin typeface="Arial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24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0"/>
            <a:ext cx="7772400" cy="6705600"/>
          </a:xfrm>
        </p:spPr>
        <p:txBody>
          <a:bodyPr>
            <a:normAutofit/>
          </a:bodyPr>
          <a:lstStyle/>
          <a:p>
            <a:pPr marL="0" indent="-283464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2400" dirty="0">
              <a:latin typeface="Arial" charset="0"/>
              <a:ea typeface="+mn-ea"/>
              <a:cs typeface="+mn-cs"/>
            </a:endParaRPr>
          </a:p>
          <a:p>
            <a:pPr marL="0" indent="-283464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2400" dirty="0">
              <a:latin typeface="Arial" charset="0"/>
              <a:ea typeface="+mn-ea"/>
              <a:cs typeface="+mn-cs"/>
            </a:endParaRPr>
          </a:p>
          <a:p>
            <a:pPr marL="0" indent="-283464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2400" dirty="0">
                <a:latin typeface="Arial" charset="0"/>
                <a:ea typeface="+mn-ea"/>
                <a:cs typeface="+mn-cs"/>
              </a:rPr>
              <a:t>group discussion:</a:t>
            </a:r>
          </a:p>
          <a:p>
            <a:pPr marL="0" indent="-283464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sz="2400" dirty="0">
              <a:latin typeface="Arial"/>
              <a:ea typeface="+mn-ea"/>
              <a:cs typeface="Arial"/>
            </a:endParaRPr>
          </a:p>
          <a:p>
            <a:pPr marL="0" indent="-283464" fontAlgn="auto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>
                <a:latin typeface="Arial"/>
                <a:ea typeface="+mn-ea"/>
                <a:cs typeface="Arial"/>
              </a:rPr>
              <a:t>What is your role in regards to lesson planning?</a:t>
            </a:r>
          </a:p>
          <a:p>
            <a:pPr marL="0" indent="-283464" fontAlgn="auto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>
                <a:latin typeface="Arial"/>
                <a:ea typeface="+mn-ea"/>
                <a:cs typeface="Arial"/>
              </a:rPr>
              <a:t>What do you include in your lesson plans?</a:t>
            </a:r>
          </a:p>
          <a:p>
            <a:pPr marL="0" indent="-283464" fontAlgn="auto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>
                <a:latin typeface="Arial"/>
                <a:ea typeface="+mn-ea"/>
                <a:cs typeface="Arial"/>
              </a:rPr>
              <a:t>How do your lessons progress?</a:t>
            </a:r>
          </a:p>
          <a:p>
            <a:pPr marL="0" indent="-283464" fontAlgn="auto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>
                <a:latin typeface="Arial"/>
                <a:ea typeface="+mn-ea"/>
                <a:cs typeface="Arial"/>
              </a:rPr>
              <a:t>How do tasks fit into your planning?</a:t>
            </a:r>
          </a:p>
          <a:p>
            <a:pPr marL="0" indent="-283464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2400" dirty="0">
              <a:latin typeface="Arial" charset="0"/>
              <a:ea typeface="+mn-ea"/>
              <a:cs typeface="+mn-cs"/>
            </a:endParaRPr>
          </a:p>
          <a:p>
            <a:pPr marL="365760" indent="-283464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en-US" sz="2800" dirty="0">
              <a:latin typeface="Arial" charset="0"/>
              <a:ea typeface="+mn-ea"/>
              <a:cs typeface="+mn-cs"/>
            </a:endParaRPr>
          </a:p>
          <a:p>
            <a:pPr marL="365760" indent="-283464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en-US" sz="2800" dirty="0">
              <a:latin typeface="Arial" charset="0"/>
              <a:ea typeface="+mn-ea"/>
              <a:cs typeface="+mn-cs"/>
            </a:endParaRPr>
          </a:p>
          <a:p>
            <a:pPr marL="365760" indent="-283464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en-US" dirty="0">
              <a:latin typeface="Arial" charset="0"/>
              <a:ea typeface="+mn-ea"/>
              <a:cs typeface="+mn-cs"/>
            </a:endParaRPr>
          </a:p>
          <a:p>
            <a:pPr marL="640080" lvl="1" indent="-237744" fontAlgn="auto">
              <a:lnSpc>
                <a:spcPct val="90000"/>
              </a:lnSpc>
              <a:spcAft>
                <a:spcPts val="0"/>
              </a:spcAft>
              <a:buFont typeface="Verdana"/>
              <a:buChar char="◦"/>
              <a:defRPr/>
            </a:pPr>
            <a:endParaRPr lang="en-US" sz="2000" dirty="0">
              <a:latin typeface="Arial" charset="0"/>
              <a:ea typeface="+mn-ea"/>
            </a:endParaRPr>
          </a:p>
          <a:p>
            <a:pPr marL="365760" indent="-283464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en-US" sz="2400" dirty="0"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457200"/>
            <a:ext cx="7696200" cy="6019800"/>
          </a:xfrm>
        </p:spPr>
        <p:txBody>
          <a:bodyPr>
            <a:normAutofit fontScale="92500" lnSpcReduction="20000"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endParaRPr lang="en-US" dirty="0">
              <a:latin typeface="Arial"/>
              <a:ea typeface="+mn-ea"/>
              <a:cs typeface="Arial"/>
            </a:endParaRP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endParaRPr lang="en-US" sz="2600" dirty="0">
              <a:latin typeface="Arial"/>
              <a:ea typeface="+mn-ea"/>
              <a:cs typeface="Arial"/>
            </a:endParaRPr>
          </a:p>
          <a:p>
            <a:r>
              <a:rPr lang="en-US" sz="2800" dirty="0">
                <a:latin typeface="Arial"/>
                <a:cs typeface="Arial"/>
              </a:rPr>
              <a:t>Socio-constructivism is a sociological theory of knowledge that emphasizes the group construction of knowledge;</a:t>
            </a:r>
          </a:p>
          <a:p>
            <a:endParaRPr lang="en-US" sz="2800" dirty="0">
              <a:latin typeface="Arial"/>
              <a:cs typeface="Arial"/>
            </a:endParaRPr>
          </a:p>
          <a:p>
            <a:r>
              <a:rPr lang="en-US" sz="2800" dirty="0">
                <a:latin typeface="Arial"/>
                <a:cs typeface="Arial"/>
              </a:rPr>
              <a:t>One learns in the context of a particular culture and a shared set of values and beliefs;</a:t>
            </a:r>
          </a:p>
          <a:p>
            <a:pPr marL="82550" indent="0">
              <a:buNone/>
            </a:pPr>
            <a:r>
              <a:rPr lang="en-US" sz="2800" dirty="0">
                <a:latin typeface="Arial"/>
                <a:cs typeface="Arial"/>
              </a:rPr>
              <a:t> </a:t>
            </a:r>
          </a:p>
          <a:p>
            <a:r>
              <a:rPr lang="en-US" sz="2800" dirty="0">
                <a:latin typeface="Arial"/>
                <a:cs typeface="Arial"/>
              </a:rPr>
              <a:t>This implies that knowledge is not fixed or permanent.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endParaRPr lang="en-US" dirty="0">
              <a:latin typeface="Arial"/>
              <a:ea typeface="+mn-ea"/>
              <a:cs typeface="Arial"/>
            </a:endParaRP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endParaRPr lang="en-US" dirty="0">
              <a:latin typeface="Arial"/>
              <a:ea typeface="+mn-ea"/>
              <a:cs typeface="Arial"/>
            </a:endParaRP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endParaRPr lang="en-US" dirty="0">
              <a:latin typeface="Arial"/>
              <a:ea typeface="+mn-ea"/>
              <a:cs typeface="Arial"/>
            </a:endParaRPr>
          </a:p>
          <a:p>
            <a:pPr lvl="8">
              <a:buFont typeface="Wingdings 2"/>
              <a:buNone/>
              <a:defRPr/>
            </a:pPr>
            <a:r>
              <a:rPr lang="en-US" sz="2400" dirty="0"/>
              <a:t>				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457200"/>
            <a:ext cx="8153400" cy="6019800"/>
          </a:xfrm>
        </p:spPr>
        <p:txBody>
          <a:bodyPr/>
          <a:lstStyle/>
          <a:p>
            <a:pPr marL="82550" indent="0">
              <a:buNone/>
            </a:pPr>
            <a:endParaRPr lang="en-US" sz="2400" dirty="0">
              <a:latin typeface="Arial"/>
              <a:ea typeface="Arial" charset="0"/>
              <a:cs typeface="Arial"/>
            </a:endParaRPr>
          </a:p>
          <a:p>
            <a:r>
              <a:rPr lang="en-US" sz="2400" dirty="0">
                <a:latin typeface="Arial"/>
                <a:cs typeface="Arial"/>
              </a:rPr>
              <a:t>Constructivism has had a long history in western philosophy:</a:t>
            </a:r>
          </a:p>
          <a:p>
            <a:pPr lvl="1"/>
            <a:r>
              <a:rPr lang="en-US" sz="2400" dirty="0">
                <a:latin typeface="Arial"/>
                <a:cs typeface="Arial"/>
              </a:rPr>
              <a:t>Heraclitus (</a:t>
            </a:r>
            <a:r>
              <a:rPr lang="en-US" sz="2400" i="1" dirty="0">
                <a:latin typeface="Arial"/>
                <a:cs typeface="Arial"/>
              </a:rPr>
              <a:t>Everything flows, nothing stands still</a:t>
            </a:r>
            <a:r>
              <a:rPr lang="en-US" sz="2400" dirty="0">
                <a:latin typeface="Arial"/>
                <a:cs typeface="Arial"/>
              </a:rPr>
              <a:t>);</a:t>
            </a:r>
          </a:p>
          <a:p>
            <a:pPr lvl="1"/>
            <a:r>
              <a:rPr lang="en-US" sz="2400" dirty="0">
                <a:latin typeface="Arial"/>
                <a:cs typeface="Arial"/>
              </a:rPr>
              <a:t>Protagoras (</a:t>
            </a:r>
            <a:r>
              <a:rPr lang="en-US" sz="2400" i="1" dirty="0">
                <a:latin typeface="Arial"/>
                <a:cs typeface="Arial"/>
              </a:rPr>
              <a:t>Man is the measure of all things</a:t>
            </a:r>
            <a:r>
              <a:rPr lang="en-US" sz="2400" dirty="0">
                <a:latin typeface="Arial"/>
                <a:cs typeface="Arial"/>
              </a:rPr>
              <a:t>); </a:t>
            </a:r>
          </a:p>
          <a:p>
            <a:pPr marL="82550" indent="0">
              <a:buNone/>
            </a:pPr>
            <a:endParaRPr lang="en-US" sz="2400" dirty="0">
              <a:latin typeface="Arial"/>
              <a:cs typeface="Arial"/>
            </a:endParaRPr>
          </a:p>
          <a:p>
            <a:r>
              <a:rPr lang="en-US" sz="2400" dirty="0">
                <a:latin typeface="Arial"/>
                <a:cs typeface="Arial"/>
              </a:rPr>
              <a:t>In recent years, these notions have even penetrated how we view the physical sciences: Thomas Kuhn (</a:t>
            </a:r>
            <a:r>
              <a:rPr lang="en-US" sz="2400" i="1" dirty="0">
                <a:latin typeface="Arial"/>
                <a:cs typeface="Arial"/>
              </a:rPr>
              <a:t>paradigms</a:t>
            </a:r>
            <a:r>
              <a:rPr lang="en-US" sz="2400" dirty="0">
                <a:latin typeface="Arial"/>
                <a:cs typeface="Arial"/>
              </a:rPr>
              <a:t>);</a:t>
            </a:r>
          </a:p>
          <a:p>
            <a:pPr marL="82550" indent="0">
              <a:buNone/>
            </a:pPr>
            <a:endParaRPr lang="en-US" sz="2400" dirty="0">
              <a:latin typeface="Arial"/>
              <a:cs typeface="Arial"/>
            </a:endParaRPr>
          </a:p>
          <a:p>
            <a:r>
              <a:rPr lang="en-US" sz="2400" dirty="0">
                <a:latin typeface="Arial"/>
                <a:cs typeface="Arial"/>
              </a:rPr>
              <a:t>Socio-constructionism has influenced education and the social sciences chiefly through the work of Lev </a:t>
            </a:r>
            <a:r>
              <a:rPr lang="en-US" sz="2400" dirty="0" err="1">
                <a:latin typeface="Arial"/>
                <a:cs typeface="Arial"/>
              </a:rPr>
              <a:t>Vygotsky</a:t>
            </a:r>
            <a:r>
              <a:rPr lang="en-US" sz="2400" dirty="0">
                <a:latin typeface="Arial"/>
                <a:cs typeface="Arial"/>
              </a:rPr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457200"/>
            <a:ext cx="8001000" cy="6019800"/>
          </a:xfrm>
        </p:spPr>
        <p:txBody>
          <a:bodyPr>
            <a:normAutofit fontScale="70000" lnSpcReduction="20000"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3400" b="1" dirty="0">
                <a:solidFill>
                  <a:schemeClr val="accent3"/>
                </a:solidFill>
                <a:latin typeface="Arial"/>
                <a:ea typeface="+mn-ea"/>
                <a:cs typeface="Arial"/>
              </a:rPr>
              <a:t>The First Step: 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3400" b="1" dirty="0">
                <a:solidFill>
                  <a:schemeClr val="accent3"/>
                </a:solidFill>
                <a:latin typeface="Arial"/>
                <a:ea typeface="+mn-ea"/>
                <a:cs typeface="Arial"/>
              </a:rPr>
              <a:t>Needs Assessment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endParaRPr lang="en-US" sz="3400" dirty="0">
              <a:latin typeface="Arial"/>
              <a:ea typeface="+mn-ea"/>
              <a:cs typeface="Arial"/>
            </a:endParaRP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3400" dirty="0">
                <a:latin typeface="Arial"/>
                <a:ea typeface="+mn-ea"/>
                <a:cs typeface="Arial"/>
              </a:rPr>
              <a:t>it is impossible to teach students everything; thus, class time must treat prioritized content;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en-US" sz="3400" dirty="0">
              <a:latin typeface="Arial"/>
              <a:ea typeface="+mn-ea"/>
              <a:cs typeface="Arial"/>
            </a:endParaRP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3400" dirty="0">
                <a:latin typeface="Arial"/>
                <a:ea typeface="+mn-ea"/>
                <a:cs typeface="Arial"/>
              </a:rPr>
              <a:t>ESL teaching should develop both specific language skills and autonomous learning;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en-US" sz="3400" dirty="0">
              <a:latin typeface="Arial"/>
              <a:ea typeface="+mn-ea"/>
              <a:cs typeface="Arial"/>
            </a:endParaRP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3400" dirty="0">
                <a:latin typeface="Arial"/>
                <a:ea typeface="+mn-ea"/>
                <a:cs typeface="Arial"/>
              </a:rPr>
              <a:t>autonomous learning is linked to the priorities that the students see as urgent needs;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en-US" sz="3400" dirty="0">
              <a:latin typeface="Arial"/>
              <a:ea typeface="+mn-ea"/>
              <a:cs typeface="Arial"/>
            </a:endParaRP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3400" dirty="0">
                <a:latin typeface="Arial"/>
                <a:ea typeface="+mn-ea"/>
                <a:cs typeface="Arial"/>
              </a:rPr>
              <a:t>meaningful practice in the target language and the design of pedagogical tasks must therefore be based on a negotiation between program goals and the self-identified needs of the learners.</a:t>
            </a:r>
          </a:p>
          <a:p>
            <a:pPr lvl="8">
              <a:buFont typeface="Wingdings 2"/>
              <a:buNone/>
              <a:defRPr/>
            </a:pPr>
            <a:r>
              <a:rPr lang="en-US" sz="2400" dirty="0"/>
              <a:t>				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Content Placeholder 5" descr="jefferies0006.PDF"/>
          <p:cNvPicPr>
            <a:picLocks noGrp="1" noChangeAspect="1"/>
          </p:cNvPicPr>
          <p:nvPr>
            <p:ph idx="1"/>
          </p:nvPr>
        </p:nvPicPr>
        <p:blipFill>
          <a:blip r:embed="rId2"/>
          <a:srcRect l="19057" t="21883" r="13101" b="39557"/>
          <a:stretch>
            <a:fillRect/>
          </a:stretch>
        </p:blipFill>
        <p:spPr>
          <a:xfrm>
            <a:off x="1436688" y="457200"/>
            <a:ext cx="6423025" cy="5165725"/>
          </a:xfrm>
        </p:spPr>
      </p:pic>
      <p:sp>
        <p:nvSpPr>
          <p:cNvPr id="22531" name="TextBox 6"/>
          <p:cNvSpPr txBox="1">
            <a:spLocks noChangeArrowheads="1"/>
          </p:cNvSpPr>
          <p:nvPr/>
        </p:nvSpPr>
        <p:spPr bwMode="auto">
          <a:xfrm>
            <a:off x="4648200" y="5959475"/>
            <a:ext cx="3429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Gill Sans MT" charset="0"/>
              </a:rPr>
              <a:t>Nation and Macalister, 2010, p.3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jefferies0007.PDF"/>
          <p:cNvPicPr>
            <a:picLocks noGrp="1" noChangeAspect="1"/>
          </p:cNvPicPr>
          <p:nvPr>
            <p:ph idx="1"/>
          </p:nvPr>
        </p:nvPicPr>
        <p:blipFill>
          <a:blip r:embed="rId2"/>
          <a:srcRect l="20247" t="20199" r="23821" b="42924"/>
          <a:stretch>
            <a:fillRect/>
          </a:stretch>
        </p:blipFill>
        <p:spPr>
          <a:xfrm>
            <a:off x="2339752" y="957764"/>
            <a:ext cx="4683604" cy="4370400"/>
          </a:xfrm>
        </p:spPr>
      </p:pic>
      <p:sp>
        <p:nvSpPr>
          <p:cNvPr id="11" name="TextBox 10"/>
          <p:cNvSpPr txBox="1"/>
          <p:nvPr/>
        </p:nvSpPr>
        <p:spPr>
          <a:xfrm>
            <a:off x="3347864" y="5521407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Dubin and Olshtain, 1986</a:t>
            </a:r>
          </a:p>
        </p:txBody>
      </p:sp>
      <p:sp>
        <p:nvSpPr>
          <p:cNvPr id="15" name="TextBox 14"/>
          <p:cNvSpPr txBox="1"/>
          <p:nvPr/>
        </p:nvSpPr>
        <p:spPr>
          <a:xfrm flipV="1">
            <a:off x="6553199" y="1828800"/>
            <a:ext cx="1257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987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28600"/>
            <a:ext cx="7772400" cy="6400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b="1" dirty="0">
                <a:solidFill>
                  <a:srgbClr val="CC3300"/>
                </a:solidFill>
                <a:latin typeface="Arial" charset="0"/>
                <a:ea typeface="Arial" charset="0"/>
                <a:cs typeface="Arial" charset="0"/>
              </a:rPr>
              <a:t>The Second Step: </a:t>
            </a:r>
          </a:p>
          <a:p>
            <a:pPr marL="82550" indent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CC3300"/>
                </a:solidFill>
                <a:latin typeface="Arial" charset="0"/>
                <a:ea typeface="Arial" charset="0"/>
                <a:cs typeface="Arial" charset="0"/>
              </a:rPr>
              <a:t>   Identifying Key Curriculum Components</a:t>
            </a:r>
            <a:endParaRPr lang="en-US" sz="2400" b="1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80000"/>
              </a:lnSpc>
            </a:pPr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CC3300"/>
                </a:solidFill>
                <a:latin typeface="Arial" charset="0"/>
                <a:ea typeface="Arial" charset="0"/>
                <a:cs typeface="Arial" charset="0"/>
              </a:rPr>
              <a:t>themes and topics (from needs assessment);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CC3300"/>
                </a:solidFill>
                <a:latin typeface="Arial" charset="0"/>
                <a:ea typeface="Arial" charset="0"/>
                <a:cs typeface="Arial" charset="0"/>
              </a:rPr>
              <a:t>goals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(often called aims): 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generalized and not concrete;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often refers to affective criteria such as self-confidence;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CC3300"/>
                </a:solidFill>
                <a:latin typeface="Arial" charset="0"/>
                <a:ea typeface="Arial" charset="0"/>
                <a:cs typeface="Arial" charset="0"/>
              </a:rPr>
              <a:t>objectives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(often called outcomes):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concrete and measurable/observable;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the basis of evaluation (esp. in task-based curricula);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usually stated in terms of what the students will be able to do by the end of the course;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often sequenced in terms of enabling objectives and terminal objectives.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4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45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45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45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45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457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457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jefferies0001.PDF"/>
          <p:cNvPicPr>
            <a:picLocks noGrp="1" noChangeAspect="1"/>
          </p:cNvPicPr>
          <p:nvPr>
            <p:ph idx="1"/>
          </p:nvPr>
        </p:nvPicPr>
        <p:blipFill>
          <a:blip r:embed="rId2"/>
          <a:srcRect l="22630" t="37032" r="11910" b="22724"/>
          <a:stretch>
            <a:fillRect/>
          </a:stretch>
        </p:blipFill>
        <p:spPr>
          <a:xfrm>
            <a:off x="1600200" y="381000"/>
            <a:ext cx="5985247" cy="5207177"/>
          </a:xfrm>
        </p:spPr>
      </p:pic>
      <p:sp>
        <p:nvSpPr>
          <p:cNvPr id="5" name="TextBox 4"/>
          <p:cNvSpPr txBox="1"/>
          <p:nvPr/>
        </p:nvSpPr>
        <p:spPr>
          <a:xfrm>
            <a:off x="4648200" y="5682734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Stern, 1992, p.3</a:t>
            </a:r>
          </a:p>
        </p:txBody>
      </p:sp>
    </p:spTree>
    <p:extLst>
      <p:ext uri="{BB962C8B-B14F-4D97-AF65-F5344CB8AC3E}">
        <p14:creationId xmlns:p14="http://schemas.microsoft.com/office/powerpoint/2010/main" val="38070953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28600"/>
            <a:ext cx="7772400" cy="6248400"/>
          </a:xfrm>
        </p:spPr>
        <p:txBody>
          <a:bodyPr>
            <a:normAutofit/>
          </a:bodyPr>
          <a:lstStyle/>
          <a:p>
            <a:pPr marL="365760" indent="-283464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2400" b="1" dirty="0">
                <a:solidFill>
                  <a:srgbClr val="CC3300"/>
                </a:solidFill>
                <a:latin typeface="Arial"/>
                <a:ea typeface="+mn-ea"/>
                <a:cs typeface="Arial"/>
              </a:rPr>
              <a:t>The Third Step: </a:t>
            </a:r>
          </a:p>
          <a:p>
            <a:pPr marL="365760" indent="-283464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2400" b="1" dirty="0">
                <a:solidFill>
                  <a:srgbClr val="CC3300"/>
                </a:solidFill>
                <a:latin typeface="Arial"/>
                <a:ea typeface="+mn-ea"/>
                <a:cs typeface="Arial"/>
              </a:rPr>
              <a:t>Lesson Design</a:t>
            </a:r>
          </a:p>
          <a:p>
            <a:pPr marL="365760" indent="-283464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2400" b="1" dirty="0">
              <a:solidFill>
                <a:srgbClr val="CC3300"/>
              </a:solidFill>
              <a:latin typeface="Arial"/>
              <a:ea typeface="+mn-ea"/>
              <a:cs typeface="Arial"/>
            </a:endParaRPr>
          </a:p>
          <a:p>
            <a:pPr marL="365760" indent="-283464" fontAlgn="auto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b="1" dirty="0">
                <a:latin typeface="Arial"/>
                <a:ea typeface="+mn-ea"/>
                <a:cs typeface="Arial"/>
              </a:rPr>
              <a:t>warm-up </a:t>
            </a:r>
            <a:r>
              <a:rPr lang="en-US" sz="2400" b="1" dirty="0">
                <a:latin typeface="Arial"/>
                <a:ea typeface="+mn-ea"/>
                <a:cs typeface="Arial"/>
                <a:sym typeface="Symbol" charset="2"/>
              </a:rPr>
              <a:t></a:t>
            </a:r>
            <a:r>
              <a:rPr lang="en-US" sz="2400" b="1" dirty="0">
                <a:latin typeface="Arial"/>
                <a:ea typeface="+mn-ea"/>
                <a:cs typeface="Arial"/>
              </a:rPr>
              <a:t> body of lesson </a:t>
            </a:r>
            <a:r>
              <a:rPr lang="en-US" sz="2400" b="1" dirty="0">
                <a:latin typeface="Arial"/>
                <a:ea typeface="+mn-ea"/>
                <a:cs typeface="Arial"/>
                <a:sym typeface="Symbol" charset="2"/>
              </a:rPr>
              <a:t></a:t>
            </a:r>
            <a:r>
              <a:rPr lang="en-US" sz="2400" b="1" dirty="0">
                <a:latin typeface="Arial"/>
                <a:ea typeface="+mn-ea"/>
                <a:cs typeface="Arial"/>
              </a:rPr>
              <a:t> wind-down</a:t>
            </a:r>
          </a:p>
          <a:p>
            <a:pPr marL="365760" indent="-283464" fontAlgn="auto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b="1" dirty="0">
                <a:latin typeface="Arial"/>
                <a:ea typeface="+mn-ea"/>
                <a:cs typeface="Arial"/>
              </a:rPr>
              <a:t>structured </a:t>
            </a:r>
            <a:r>
              <a:rPr lang="en-US" sz="2400" b="1" dirty="0">
                <a:latin typeface="Arial"/>
                <a:ea typeface="+mn-ea"/>
                <a:cs typeface="Arial"/>
                <a:sym typeface="Symbol" charset="2"/>
              </a:rPr>
              <a:t> </a:t>
            </a:r>
            <a:r>
              <a:rPr lang="en-US" sz="2400" b="1" dirty="0">
                <a:latin typeface="Arial"/>
                <a:ea typeface="+mn-ea"/>
                <a:cs typeface="Arial"/>
              </a:rPr>
              <a:t>semi-structured </a:t>
            </a:r>
            <a:r>
              <a:rPr lang="en-US" sz="2400" b="1" dirty="0">
                <a:latin typeface="Arial"/>
                <a:ea typeface="+mn-ea"/>
                <a:cs typeface="Arial"/>
                <a:sym typeface="Symbol" charset="2"/>
              </a:rPr>
              <a:t></a:t>
            </a:r>
            <a:r>
              <a:rPr lang="en-US" sz="2400" b="1" dirty="0">
                <a:latin typeface="Arial"/>
                <a:ea typeface="+mn-ea"/>
                <a:cs typeface="Arial"/>
              </a:rPr>
              <a:t> unstructured</a:t>
            </a:r>
          </a:p>
          <a:p>
            <a:pPr marL="365760" indent="-283464" fontAlgn="auto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b="1" dirty="0">
                <a:latin typeface="Arial"/>
                <a:ea typeface="+mn-ea"/>
                <a:cs typeface="Arial"/>
              </a:rPr>
              <a:t>passive </a:t>
            </a:r>
            <a:r>
              <a:rPr lang="en-US" sz="2400" b="1" dirty="0">
                <a:latin typeface="Arial"/>
                <a:ea typeface="+mn-ea"/>
                <a:cs typeface="Arial"/>
                <a:sym typeface="Symbol" charset="2"/>
              </a:rPr>
              <a:t></a:t>
            </a:r>
            <a:r>
              <a:rPr lang="en-US" sz="2400" b="1" dirty="0">
                <a:latin typeface="Arial"/>
                <a:ea typeface="+mn-ea"/>
                <a:cs typeface="Arial"/>
              </a:rPr>
              <a:t> active </a:t>
            </a:r>
          </a:p>
          <a:p>
            <a:pPr marL="365760" indent="-283464" fontAlgn="auto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b="1" dirty="0">
                <a:latin typeface="Arial"/>
                <a:ea typeface="+mn-ea"/>
                <a:cs typeface="Arial"/>
              </a:rPr>
              <a:t>(reading/ listening) </a:t>
            </a:r>
            <a:r>
              <a:rPr lang="en-US" sz="2400" b="1" dirty="0">
                <a:latin typeface="Arial"/>
                <a:ea typeface="+mn-ea"/>
                <a:cs typeface="Arial"/>
                <a:sym typeface="Symbol" charset="2"/>
              </a:rPr>
              <a:t> </a:t>
            </a:r>
            <a:r>
              <a:rPr lang="en-US" sz="2400" b="1" dirty="0">
                <a:latin typeface="Arial"/>
                <a:ea typeface="+mn-ea"/>
                <a:cs typeface="Arial"/>
              </a:rPr>
              <a:t>(writing/ speaking)</a:t>
            </a:r>
          </a:p>
          <a:p>
            <a:pPr marL="365760" indent="-283464" fontAlgn="auto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b="1" dirty="0">
                <a:latin typeface="Arial"/>
                <a:ea typeface="+mn-ea"/>
                <a:cs typeface="Arial"/>
              </a:rPr>
              <a:t>teacher-centered </a:t>
            </a:r>
            <a:r>
              <a:rPr lang="en-US" sz="2400" b="1" dirty="0">
                <a:latin typeface="Arial"/>
                <a:ea typeface="+mn-ea"/>
                <a:cs typeface="Arial"/>
                <a:sym typeface="Symbol" charset="2"/>
              </a:rPr>
              <a:t></a:t>
            </a:r>
            <a:r>
              <a:rPr lang="en-US" sz="2400" b="1" dirty="0">
                <a:latin typeface="Arial"/>
                <a:ea typeface="+mn-ea"/>
                <a:cs typeface="Arial"/>
              </a:rPr>
              <a:t> student centered </a:t>
            </a:r>
          </a:p>
          <a:p>
            <a:pPr marL="365760" indent="-283464" fontAlgn="auto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b="1" dirty="0">
                <a:latin typeface="Arial"/>
                <a:ea typeface="+mn-ea"/>
                <a:cs typeface="Arial"/>
              </a:rPr>
              <a:t>structural focus </a:t>
            </a:r>
            <a:r>
              <a:rPr lang="en-US" sz="2400" b="1" dirty="0">
                <a:latin typeface="Arial"/>
                <a:ea typeface="+mn-ea"/>
                <a:cs typeface="Arial"/>
                <a:sym typeface="Symbol" charset="2"/>
              </a:rPr>
              <a:t></a:t>
            </a:r>
            <a:r>
              <a:rPr lang="en-US" sz="2400" b="1" dirty="0">
                <a:latin typeface="Arial"/>
                <a:ea typeface="+mn-ea"/>
                <a:cs typeface="Arial"/>
              </a:rPr>
              <a:t> communicative focus </a:t>
            </a:r>
          </a:p>
          <a:p>
            <a:pPr marL="365760" indent="-283464" fontAlgn="auto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b="1" dirty="0">
                <a:latin typeface="Arial"/>
                <a:ea typeface="+mn-ea"/>
                <a:cs typeface="Arial"/>
              </a:rPr>
              <a:t>(grammar) </a:t>
            </a:r>
            <a:r>
              <a:rPr lang="en-US" sz="2400" b="1" dirty="0">
                <a:latin typeface="Arial"/>
                <a:ea typeface="+mn-ea"/>
                <a:cs typeface="Arial"/>
                <a:sym typeface="Symbol" charset="2"/>
              </a:rPr>
              <a:t></a:t>
            </a:r>
            <a:r>
              <a:rPr lang="en-US" sz="2400" b="1" dirty="0">
                <a:latin typeface="Arial"/>
                <a:ea typeface="+mn-ea"/>
                <a:cs typeface="Arial"/>
              </a:rPr>
              <a:t> (conversations/ games/ tasks)</a:t>
            </a:r>
          </a:p>
          <a:p>
            <a:pPr marL="365760" indent="-283464" fontAlgn="auto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b="1" dirty="0">
                <a:latin typeface="Arial"/>
                <a:ea typeface="+mn-ea"/>
                <a:cs typeface="Arial"/>
              </a:rPr>
              <a:t>whole class </a:t>
            </a:r>
            <a:r>
              <a:rPr lang="en-US" sz="2400" b="1" dirty="0">
                <a:latin typeface="Arial"/>
                <a:ea typeface="+mn-ea"/>
                <a:cs typeface="Arial"/>
                <a:sym typeface="Symbol" charset="2"/>
              </a:rPr>
              <a:t></a:t>
            </a:r>
            <a:r>
              <a:rPr lang="en-US" sz="2400" b="1" dirty="0">
                <a:latin typeface="Arial"/>
                <a:ea typeface="+mn-ea"/>
                <a:cs typeface="Arial"/>
              </a:rPr>
              <a:t> group work</a:t>
            </a:r>
          </a:p>
          <a:p>
            <a:pPr marL="365760" indent="-283464" fontAlgn="auto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b="1" dirty="0">
                <a:latin typeface="Arial"/>
                <a:ea typeface="+mn-ea"/>
                <a:cs typeface="Arial"/>
              </a:rPr>
              <a:t>context </a:t>
            </a:r>
            <a:r>
              <a:rPr lang="en-US" sz="2400" b="1" dirty="0">
                <a:latin typeface="Arial"/>
                <a:ea typeface="+mn-ea"/>
                <a:cs typeface="Arial"/>
                <a:sym typeface="Symbol" charset="2"/>
              </a:rPr>
              <a:t></a:t>
            </a:r>
            <a:r>
              <a:rPr lang="en-US" sz="2400" b="1" dirty="0">
                <a:latin typeface="Arial"/>
                <a:ea typeface="+mn-ea"/>
                <a:cs typeface="Arial"/>
              </a:rPr>
              <a:t> decontextualised </a:t>
            </a:r>
            <a:r>
              <a:rPr lang="en-US" sz="2400" b="1" dirty="0">
                <a:latin typeface="Arial"/>
                <a:ea typeface="+mn-ea"/>
                <a:cs typeface="Arial"/>
                <a:sym typeface="Symbol" charset="2"/>
              </a:rPr>
              <a:t></a:t>
            </a:r>
            <a:r>
              <a:rPr lang="en-US" sz="2400" b="1" dirty="0">
                <a:latin typeface="Arial"/>
                <a:ea typeface="+mn-ea"/>
                <a:cs typeface="Arial"/>
              </a:rPr>
              <a:t> context</a:t>
            </a:r>
          </a:p>
          <a:p>
            <a:pPr marL="365760" indent="-283464" fontAlgn="auto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b="1" dirty="0">
                <a:latin typeface="Arial"/>
                <a:ea typeface="+mn-ea"/>
                <a:cs typeface="Arial"/>
              </a:rPr>
              <a:t>comfort </a:t>
            </a:r>
            <a:r>
              <a:rPr lang="en-US" sz="2400" b="1" dirty="0">
                <a:latin typeface="Arial"/>
                <a:ea typeface="+mn-ea"/>
                <a:cs typeface="Arial"/>
                <a:sym typeface="Symbol" charset="2"/>
              </a:rPr>
              <a:t></a:t>
            </a:r>
            <a:r>
              <a:rPr lang="en-US" sz="2400" b="1" dirty="0">
                <a:latin typeface="Arial"/>
                <a:ea typeface="+mn-ea"/>
                <a:cs typeface="Arial"/>
              </a:rPr>
              <a:t> risk.</a:t>
            </a:r>
            <a:r>
              <a:rPr lang="en-US" sz="2400" dirty="0">
                <a:latin typeface="Arial"/>
                <a:ea typeface="+mn-ea"/>
                <a:cs typeface="Arial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Solstice.thmx</Template>
  <TotalTime>453</TotalTime>
  <Words>1494</Words>
  <Application>Microsoft Office PowerPoint</Application>
  <PresentationFormat>On-screen Show (4:3)</PresentationFormat>
  <Paragraphs>273</Paragraphs>
  <Slides>13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MS PGothic</vt:lpstr>
      <vt:lpstr>Arial</vt:lpstr>
      <vt:lpstr>Calibri</vt:lpstr>
      <vt:lpstr>Gill Sans MT</vt:lpstr>
      <vt:lpstr>Times</vt:lpstr>
      <vt:lpstr>Verdana</vt:lpstr>
      <vt:lpstr>Wingdings 2</vt:lpstr>
      <vt:lpstr>Solstice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Ottawa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Douglas Fleming</dc:creator>
  <cp:lastModifiedBy>Douglas Fleming</cp:lastModifiedBy>
  <cp:revision>86</cp:revision>
  <dcterms:created xsi:type="dcterms:W3CDTF">2010-06-29T19:47:56Z</dcterms:created>
  <dcterms:modified xsi:type="dcterms:W3CDTF">2024-02-05T17:39:54Z</dcterms:modified>
</cp:coreProperties>
</file>