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6" r:id="rId2"/>
    <p:sldId id="293" r:id="rId3"/>
    <p:sldId id="301" r:id="rId4"/>
    <p:sldId id="296" r:id="rId5"/>
    <p:sldId id="297" r:id="rId6"/>
    <p:sldId id="298" r:id="rId7"/>
    <p:sldId id="299" r:id="rId8"/>
    <p:sldId id="302" r:id="rId9"/>
    <p:sldId id="303" r:id="rId10"/>
    <p:sldId id="304" r:id="rId11"/>
    <p:sldId id="305" r:id="rId12"/>
    <p:sldId id="308" r:id="rId13"/>
    <p:sldId id="287"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9" autoAdjust="0"/>
  </p:normalViewPr>
  <p:slideViewPr>
    <p:cSldViewPr snapToObjects="1">
      <p:cViewPr varScale="1">
        <p:scale>
          <a:sx n="70" d="100"/>
          <a:sy n="70" d="100"/>
        </p:scale>
        <p:origin x="11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1" d="100"/>
          <a:sy n="81" d="100"/>
        </p:scale>
        <p:origin x="-453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r>
              <a:rPr lang="en-US" dirty="0"/>
              <a:t>Lawn (1996), examining the recent history of education in England, argued that "the period between the 1920s and 1990s constitutes a distinct phase in state education which has come to an end" (p.2). The new phase is characterized by, "the imposition of curriculum and assessment reforms, new inspection systems and the decentralized management of people and their work" (ibid.). The management of education in England was explicitly remodeled, through measures such as the 1988 Education Reform Act, to reflect principles of the market economy. Curriculum control underwent major devolution to local educational authorities for the express purpose of responding to local market needs. Teachers now have greater individual responsibilities for specialized assessment and curriculum development tasks within the restraints of locally developed guidelines. The resulting effect on the teachers’ work has been twofold. Citing an empirical study by Campbell, Evans, St. J. Neill, and Packwood (1991), Lawn stated that, on the one hand, teachers were experiencing a greater sense of empowerment associated with the acquisition of new skills and responsibilities. On the other hand, teachers were becoming progressively fragmented, acting as isolated specialists within a labor market in which they must sell their skills.</a:t>
            </a:r>
          </a:p>
          <a:p>
            <a:r>
              <a:rPr lang="en-US" dirty="0"/>
              <a:t>The organization of education has also changed recently in the United States in similar ways. Citing Castells (1980), Apple (1995) contended that management practices in the overall economy are fundamentally shifting in response to economic change. Apple sees a complicated process of deskilling and reskilling at work. On the one hand, management attempts to "separate conception from execution" (p.130) by redefining the division of labor. To put it simply, workers execute the plans set by management within the parameters they are given. On the other hand, this </a:t>
            </a:r>
            <a:r>
              <a:rPr lang="en-US" dirty="0" err="1"/>
              <a:t>redivision</a:t>
            </a:r>
            <a:r>
              <a:rPr lang="en-US" dirty="0"/>
              <a:t> of labor means that workers have to be trained in newly required and specialized skills. Apple recognized that this pattern has existed within the larger economy for quite some time. Patterns within education, however, are somewhat different. As he put it,</a:t>
            </a:r>
          </a:p>
          <a:p>
            <a:r>
              <a:rPr lang="en-US" dirty="0"/>
              <a:t> </a:t>
            </a:r>
          </a:p>
          <a:p>
            <a:r>
              <a:rPr lang="en-US" dirty="0"/>
              <a:t>given the relatively autonomous nature of teaching (one can usually close one’s door and not be disturbed) and given the internal history of the kinds of control in the institution (paternalistic styles of administration, often in the USA based on gender relations), the school has been partially resistant to technical and bureaucratic control, at the level of practice, until relatively recently. (Apple, 1995, p.130)</a:t>
            </a:r>
          </a:p>
          <a:p>
            <a:r>
              <a:rPr lang="en-US" dirty="0"/>
              <a:t> </a:t>
            </a:r>
          </a:p>
          <a:p>
            <a:r>
              <a:rPr lang="en-US" dirty="0"/>
              <a:t>Apple used the example of the ascendancy of pre-packaged curricular materials in the United States. These spell out the curriculum in great detail, right down to the actual materials to be used and the objectives to be sought on a daily basis. Like Lawn, Apple noted that teachers, increasingly divorced from overall planning, are becoming isolated specialists and technicians.</a:t>
            </a:r>
            <a:endParaRPr lang="en-CA" b="1" dirty="0">
              <a:latin typeface="Arial"/>
              <a:ea typeface="Arial" charset="0"/>
              <a:cs typeface="Arial"/>
            </a:endParaRPr>
          </a:p>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FA394-35EE-E84A-AB39-DC557F99A1DB}" type="slidenum">
              <a:rPr lang="en-US"/>
              <a:pPr/>
              <a:t>10</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74C689-11A8-9E40-9852-C337DDFBD9CE}" type="slidenum">
              <a:rPr lang="en-US"/>
              <a:pPr/>
              <a:t>11</a:t>
            </a:fld>
            <a:endParaRPr lang="en-US"/>
          </a:p>
        </p:txBody>
      </p:sp>
      <p:sp>
        <p:nvSpPr>
          <p:cNvPr id="6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04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F5A0C-F11A-6141-9EB4-F47E661F4E8D}" type="slidenum">
              <a:rPr lang="en-US"/>
              <a:pPr/>
              <a:t>12</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3542F3-6F85-654E-B959-6C99F6F43033}" type="slidenum">
              <a:rPr lang="en-US">
                <a:ea typeface="ＭＳ Ｐゴシック" charset="-128"/>
                <a:cs typeface="ＭＳ Ｐゴシック" charset="-128"/>
              </a:rPr>
              <a:pPr fontAlgn="base">
                <a:spcBef>
                  <a:spcPct val="0"/>
                </a:spcBef>
                <a:spcAft>
                  <a:spcPct val="0"/>
                </a:spcAft>
              </a:pPr>
              <a:t>13</a:t>
            </a:fld>
            <a:endParaRPr lang="en-US">
              <a:ea typeface="ＭＳ Ｐゴシック" charset="-128"/>
              <a:cs typeface="ＭＳ Ｐゴシック"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D07957-4DA1-734D-9DD9-8B176004034B}" type="slidenum">
              <a:rPr lang="en-US">
                <a:ea typeface="ＭＳ Ｐゴシック" charset="-128"/>
                <a:cs typeface="ＭＳ Ｐゴシック" charset="-128"/>
              </a:rPr>
              <a:pPr fontAlgn="base">
                <a:spcBef>
                  <a:spcPct val="0"/>
                </a:spcBef>
                <a:spcAft>
                  <a:spcPct val="0"/>
                </a:spcAft>
              </a:pPr>
              <a:t>2</a:t>
            </a:fld>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8BE7D-D814-8043-AB75-83E3DE117AC8}" type="slidenum">
              <a:rPr lang="en-US">
                <a:ea typeface="ＭＳ Ｐゴシック" charset="-128"/>
                <a:cs typeface="ＭＳ Ｐゴシック" charset="-128"/>
              </a:rPr>
              <a:pPr fontAlgn="base">
                <a:spcBef>
                  <a:spcPct val="0"/>
                </a:spcBef>
                <a:spcAft>
                  <a:spcPct val="0"/>
                </a:spcAft>
              </a:pPr>
              <a:t>3</a:t>
            </a:fld>
            <a:endParaRPr lang="en-US">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8BE7D-D814-8043-AB75-83E3DE117AC8}" type="slidenum">
              <a:rPr lang="en-US">
                <a:ea typeface="ＭＳ Ｐゴシック" charset="-128"/>
                <a:cs typeface="ＭＳ Ｐゴシック" charset="-128"/>
              </a:rPr>
              <a:pPr fontAlgn="base">
                <a:spcBef>
                  <a:spcPct val="0"/>
                </a:spcBef>
                <a:spcAft>
                  <a:spcPct val="0"/>
                </a:spcAft>
              </a:pPr>
              <a:t>4</a:t>
            </a:fld>
            <a:endParaRPr lang="en-US">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8BE7D-D814-8043-AB75-83E3DE117AC8}" type="slidenum">
              <a:rPr lang="en-US">
                <a:ea typeface="ＭＳ Ｐゴシック" charset="-128"/>
                <a:cs typeface="ＭＳ Ｐゴシック" charset="-128"/>
              </a:rPr>
              <a:pPr fontAlgn="base">
                <a:spcBef>
                  <a:spcPct val="0"/>
                </a:spcBef>
                <a:spcAft>
                  <a:spcPct val="0"/>
                </a:spcAft>
              </a:pPr>
              <a:t>5</a:t>
            </a:fld>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8BE7D-D814-8043-AB75-83E3DE117AC8}" type="slidenum">
              <a:rPr lang="en-US">
                <a:ea typeface="ＭＳ Ｐゴシック" charset="-128"/>
                <a:cs typeface="ＭＳ Ｐゴシック" charset="-128"/>
              </a:rPr>
              <a:pPr fontAlgn="base">
                <a:spcBef>
                  <a:spcPct val="0"/>
                </a:spcBef>
                <a:spcAft>
                  <a:spcPct val="0"/>
                </a:spcAft>
              </a:pPr>
              <a:t>6</a:t>
            </a:fld>
            <a:endParaRPr lang="en-US">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endParaRPr lang="en-US" dirty="0">
              <a:ea typeface="+mn-ea"/>
              <a:cs typeface="+mn-cs"/>
            </a:endParaRP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48BE7D-D814-8043-AB75-83E3DE117AC8}" type="slidenum">
              <a:rPr lang="en-US">
                <a:ea typeface="ＭＳ Ｐゴシック" charset="-128"/>
                <a:cs typeface="ＭＳ Ｐゴシック" charset="-128"/>
              </a:rPr>
              <a:pPr fontAlgn="base">
                <a:spcBef>
                  <a:spcPct val="0"/>
                </a:spcBef>
                <a:spcAft>
                  <a:spcPct val="0"/>
                </a:spcAft>
              </a:pPr>
              <a:t>7</a:t>
            </a:fld>
            <a:endParaRPr lang="en-US">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2C78B-5BA2-6C42-BCE8-9FA0D36F9931}" type="slidenum">
              <a:rPr lang="en-US"/>
              <a:pPr/>
              <a:t>8</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891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67D0E-0328-8E45-B644-2A908C6180B5}" type="slidenum">
              <a:rPr lang="en-US"/>
              <a:pPr/>
              <a:t>9</a:t>
            </a:fld>
            <a:endParaRPr lang="en-US"/>
          </a:p>
        </p:txBody>
      </p:sp>
      <p:sp>
        <p:nvSpPr>
          <p:cNvPr id="727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27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2/5/2024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2/5/2024</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2/5/2024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2/5/2024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2/5/2024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2/5/2024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2/5/2024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5240" cy="5580063"/>
          </a:xfrm>
        </p:spPr>
        <p:txBody>
          <a:bodyPr>
            <a:normAutofit fontScale="32500" lnSpcReduction="20000"/>
          </a:bodyPr>
          <a:lstStyle/>
          <a:p>
            <a:pPr marL="365760" indent="-283464" fontAlgn="auto">
              <a:spcAft>
                <a:spcPts val="0"/>
              </a:spcAft>
              <a:buFont typeface="Wingdings 2"/>
              <a:buNone/>
              <a:defRPr/>
            </a:pPr>
            <a:endParaRPr lang="en-US" sz="2400" dirty="0">
              <a:ea typeface="+mn-ea"/>
              <a:cs typeface="+mn-cs"/>
            </a:endParaRPr>
          </a:p>
          <a:p>
            <a:pPr marL="365760" indent="-283464" fontAlgn="auto">
              <a:spcAft>
                <a:spcPts val="0"/>
              </a:spcAft>
              <a:buFont typeface="Wingdings 2"/>
              <a:buNone/>
              <a:defRPr/>
            </a:pPr>
            <a:r>
              <a:rPr lang="en-US" sz="2400" dirty="0">
                <a:ea typeface="+mn-ea"/>
                <a:cs typeface="+mn-cs"/>
              </a:rPr>
              <a:t>	</a:t>
            </a:r>
          </a:p>
          <a:p>
            <a:pPr marL="365760" indent="-283464" fontAlgn="auto">
              <a:spcAft>
                <a:spcPts val="0"/>
              </a:spcAft>
              <a:buFont typeface="Wingdings 2"/>
              <a:buNone/>
              <a:defRPr/>
            </a:pPr>
            <a:r>
              <a:rPr lang="en-US" sz="4000" dirty="0">
                <a:ea typeface="+mn-ea"/>
                <a:cs typeface="+mn-cs"/>
              </a:rPr>
              <a:t>		</a:t>
            </a:r>
          </a:p>
          <a:p>
            <a:pPr marL="365760" indent="-283464" fontAlgn="auto">
              <a:spcAft>
                <a:spcPts val="0"/>
              </a:spcAft>
              <a:buFont typeface="Wingdings 2"/>
              <a:buNone/>
              <a:defRPr/>
            </a:pPr>
            <a:r>
              <a:rPr lang="en-US" sz="4000" dirty="0">
                <a:latin typeface="Arial"/>
                <a:ea typeface="+mn-ea"/>
                <a:cs typeface="Arial"/>
              </a:rPr>
              <a:t>		</a:t>
            </a:r>
            <a:r>
              <a:rPr lang="en-US" sz="11200" b="1" dirty="0">
                <a:latin typeface="Arial"/>
                <a:ea typeface="ＭＳ Ｐゴシック" charset="0"/>
                <a:cs typeface="Arial"/>
              </a:rPr>
              <a:t>Lecture 6:</a:t>
            </a:r>
            <a:endParaRPr lang="en-US" sz="11200" b="1" dirty="0">
              <a:latin typeface="Arial"/>
              <a:cs typeface="Arial"/>
            </a:endParaRPr>
          </a:p>
          <a:p>
            <a:pPr marL="365760" indent="-283464" fontAlgn="auto">
              <a:lnSpc>
                <a:spcPct val="120000"/>
              </a:lnSpc>
              <a:spcBef>
                <a:spcPts val="200"/>
              </a:spcBef>
              <a:spcAft>
                <a:spcPts val="0"/>
              </a:spcAft>
              <a:buFont typeface="Wingdings 2"/>
              <a:buNone/>
              <a:defRPr/>
            </a:pPr>
            <a:r>
              <a:rPr lang="en-US" sz="11200" b="1" dirty="0">
                <a:latin typeface="Arial"/>
                <a:cs typeface="Arial"/>
              </a:rPr>
              <a:t>		Pedagogical Tasks, Concrete </a:t>
            </a:r>
          </a:p>
          <a:p>
            <a:pPr marL="365760" indent="-283464" fontAlgn="auto">
              <a:lnSpc>
                <a:spcPct val="120000"/>
              </a:lnSpc>
              <a:spcBef>
                <a:spcPts val="200"/>
              </a:spcBef>
              <a:spcAft>
                <a:spcPts val="0"/>
              </a:spcAft>
              <a:buFont typeface="Wingdings 2"/>
              <a:buNone/>
              <a:defRPr/>
            </a:pPr>
            <a:r>
              <a:rPr lang="en-US" sz="11200" b="1" dirty="0">
                <a:latin typeface="Arial"/>
                <a:cs typeface="Arial"/>
              </a:rPr>
              <a:t>		</a:t>
            </a:r>
            <a:r>
              <a:rPr lang="en-GB" sz="11200" b="1" dirty="0">
                <a:latin typeface="Arial"/>
                <a:cs typeface="Arial"/>
              </a:rPr>
              <a:t>Lesson 	Planning and the Links 	to Assessment </a:t>
            </a:r>
          </a:p>
          <a:p>
            <a:pPr marL="365760" indent="-283464" fontAlgn="auto">
              <a:spcAft>
                <a:spcPts val="0"/>
              </a:spcAft>
              <a:buFont typeface="Wingdings 2"/>
              <a:buNone/>
              <a:defRPr/>
            </a:pPr>
            <a:r>
              <a:rPr lang="en-GB" sz="11200" b="1" dirty="0">
                <a:latin typeface="Arial"/>
                <a:cs typeface="Arial"/>
              </a:rPr>
              <a:t>			</a:t>
            </a:r>
          </a:p>
          <a:p>
            <a:pPr marL="82550" indent="0">
              <a:buNone/>
              <a:defRPr/>
            </a:pPr>
            <a:r>
              <a:rPr lang="en-GB" sz="11200" b="1" dirty="0">
                <a:latin typeface="Arial"/>
                <a:cs typeface="Arial"/>
              </a:rPr>
              <a:t>	</a:t>
            </a:r>
            <a:endParaRPr lang="en-US" sz="6200" dirty="0">
              <a:latin typeface="Arial"/>
              <a:ea typeface="+mn-ea"/>
              <a:cs typeface="Arial"/>
            </a:endParaRPr>
          </a:p>
          <a:p>
            <a:pPr marL="365760" indent="-283464" algn="r" fontAlgn="auto">
              <a:spcBef>
                <a:spcPts val="0"/>
              </a:spcBef>
              <a:spcAft>
                <a:spcPts val="0"/>
              </a:spcAft>
              <a:buFont typeface="Wingdings 2"/>
              <a:buNone/>
              <a:defRPr/>
            </a:pPr>
            <a:r>
              <a:rPr lang="en-US" sz="6200" dirty="0">
                <a:latin typeface="Arial"/>
                <a:ea typeface="+mn-ea"/>
                <a:cs typeface="Arial"/>
              </a:rPr>
              <a:t>Douglas Fleming PhD</a:t>
            </a:r>
          </a:p>
          <a:p>
            <a:pPr marL="365760" indent="-283464" algn="r" fontAlgn="auto">
              <a:spcBef>
                <a:spcPts val="0"/>
              </a:spcBef>
              <a:spcAft>
                <a:spcPts val="0"/>
              </a:spcAft>
              <a:buFont typeface="Wingdings 2"/>
              <a:buNone/>
              <a:defRPr/>
            </a:pPr>
            <a:r>
              <a:rPr lang="en-US" sz="6200" dirty="0">
                <a:latin typeface="Arial"/>
                <a:ea typeface="+mn-ea"/>
                <a:cs typeface="Arial"/>
              </a:rPr>
              <a:t>Faculty of Education</a:t>
            </a:r>
          </a:p>
          <a:p>
            <a:pPr marL="365760" indent="-283464" algn="r" fontAlgn="auto">
              <a:spcBef>
                <a:spcPts val="0"/>
              </a:spcBef>
              <a:spcAft>
                <a:spcPts val="0"/>
              </a:spcAft>
              <a:buFont typeface="Wingdings 2"/>
              <a:buNone/>
              <a:defRPr/>
            </a:pPr>
            <a:r>
              <a:rPr lang="en-US" sz="6200" dirty="0">
                <a:latin typeface="Arial"/>
                <a:ea typeface="+mn-ea"/>
                <a:cs typeface="Arial"/>
              </a:rPr>
              <a:t>University of Ottawa</a:t>
            </a:r>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3"/>
          <a:srcRect/>
          <a:stretch>
            <a:fillRect/>
          </a:stretch>
        </p:blipFill>
        <p:spPr bwMode="auto">
          <a:xfrm>
            <a:off x="6700838" y="838200"/>
            <a:ext cx="1528762" cy="619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467544" y="457200"/>
            <a:ext cx="8208912" cy="5867400"/>
          </a:xfrm>
          <a:noFill/>
        </p:spPr>
        <p:txBody>
          <a:bodyPr/>
          <a:lstStyle/>
          <a:p>
            <a:pPr>
              <a:lnSpc>
                <a:spcPct val="90000"/>
              </a:lnSpc>
              <a:buFont typeface="Arial" charset="0"/>
              <a:buNone/>
            </a:pPr>
            <a:r>
              <a:rPr lang="en-US" sz="2800" dirty="0">
                <a:solidFill>
                  <a:srgbClr val="FFFFFF"/>
                </a:solidFill>
                <a:latin typeface="Arial" charset="0"/>
              </a:rPr>
              <a:t>assessment:</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usually refers to </a:t>
            </a:r>
            <a:r>
              <a:rPr lang="en-US" sz="2800" i="1" dirty="0">
                <a:solidFill>
                  <a:srgbClr val="FFFFFF"/>
                </a:solidFill>
                <a:latin typeface="Arial" charset="0"/>
              </a:rPr>
              <a:t>low stakes</a:t>
            </a:r>
            <a:r>
              <a:rPr lang="en-US" sz="2800" dirty="0">
                <a:solidFill>
                  <a:srgbClr val="FFFFFF"/>
                </a:solidFill>
                <a:latin typeface="Arial" charset="0"/>
              </a:rPr>
              <a:t> and </a:t>
            </a:r>
            <a:r>
              <a:rPr lang="en-US" sz="2800" i="1" dirty="0">
                <a:solidFill>
                  <a:srgbClr val="FFFFFF"/>
                </a:solidFill>
                <a:latin typeface="Arial" charset="0"/>
              </a:rPr>
              <a:t>informal</a:t>
            </a:r>
            <a:r>
              <a:rPr lang="en-US" sz="2800" dirty="0">
                <a:solidFill>
                  <a:srgbClr val="FFFFFF"/>
                </a:solidFill>
                <a:latin typeface="Arial" charset="0"/>
              </a:rPr>
              <a:t> forms of testing</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associated with on-going curriculum design or the development of treatment options </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often seen as </a:t>
            </a:r>
            <a:r>
              <a:rPr lang="en-US" sz="2800" i="1" dirty="0">
                <a:solidFill>
                  <a:srgbClr val="FFFFFF"/>
                </a:solidFill>
                <a:latin typeface="Arial" charset="0"/>
              </a:rPr>
              <a:t>formative</a:t>
            </a:r>
            <a:r>
              <a:rPr lang="en-US" sz="2800" dirty="0">
                <a:solidFill>
                  <a:srgbClr val="FFFFFF"/>
                </a:solidFill>
                <a:latin typeface="Arial" charset="0"/>
              </a:rPr>
              <a:t> (in the middle of a program of study) or as a form of </a:t>
            </a:r>
            <a:r>
              <a:rPr lang="en-US" sz="2800" i="1" dirty="0">
                <a:solidFill>
                  <a:srgbClr val="FFFFFF"/>
                </a:solidFill>
                <a:latin typeface="Arial" charset="0"/>
              </a:rPr>
              <a:t>needs analysis</a:t>
            </a:r>
            <a:r>
              <a:rPr lang="en-US" sz="2800" dirty="0">
                <a:solidFill>
                  <a:srgbClr val="FFFFFF"/>
                </a:solidFill>
                <a:latin typeface="Arial" charset="0"/>
              </a:rPr>
              <a:t> (at the beginning of a program of study)</a:t>
            </a:r>
          </a:p>
          <a:p>
            <a:pPr lvl="1">
              <a:lnSpc>
                <a:spcPct val="90000"/>
              </a:lnSpc>
              <a:buFont typeface="Times" charset="0"/>
              <a:buChar char="•"/>
            </a:pPr>
            <a:endParaRPr lang="en-US" sz="2400" dirty="0">
              <a:latin typeface="Arial" charset="0"/>
            </a:endParaRPr>
          </a:p>
          <a:p>
            <a:pPr lvl="1">
              <a:lnSpc>
                <a:spcPct val="90000"/>
              </a:lnSpc>
              <a:buFont typeface="Times" charset="0"/>
              <a:buChar char="•"/>
            </a:pPr>
            <a:endParaRPr lang="en-US" sz="2400" dirty="0">
              <a:latin typeface="Arial" charset="0"/>
            </a:endParaRPr>
          </a:p>
        </p:txBody>
      </p:sp>
    </p:spTree>
    <p:extLst>
      <p:ext uri="{BB962C8B-B14F-4D97-AF65-F5344CB8AC3E}">
        <p14:creationId xmlns:p14="http://schemas.microsoft.com/office/powerpoint/2010/main" val="16668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67544" y="914400"/>
            <a:ext cx="8280920" cy="5334000"/>
          </a:xfrm>
          <a:noFill/>
        </p:spPr>
        <p:txBody>
          <a:bodyPr>
            <a:normAutofit/>
          </a:bodyPr>
          <a:lstStyle/>
          <a:p>
            <a:pPr>
              <a:buFont typeface="Arial" charset="0"/>
              <a:buNone/>
            </a:pPr>
            <a:r>
              <a:rPr lang="en-US" sz="2800" dirty="0">
                <a:solidFill>
                  <a:srgbClr val="FFFFFF"/>
                </a:solidFill>
                <a:latin typeface="Arial" charset="0"/>
              </a:rPr>
              <a:t>	</a:t>
            </a:r>
            <a:r>
              <a:rPr lang="en-US" sz="2800" i="1" dirty="0">
                <a:solidFill>
                  <a:srgbClr val="FFFFFF"/>
                </a:solidFill>
                <a:latin typeface="Arial" charset="0"/>
              </a:rPr>
              <a:t>evaluation </a:t>
            </a:r>
            <a:r>
              <a:rPr lang="en-US" sz="2800" dirty="0">
                <a:solidFill>
                  <a:srgbClr val="FFFFFF"/>
                </a:solidFill>
                <a:latin typeface="Arial" charset="0"/>
              </a:rPr>
              <a:t>usually refers to:</a:t>
            </a:r>
          </a:p>
          <a:p>
            <a:pPr>
              <a:buFont typeface="Arial" charset="0"/>
              <a:buNone/>
            </a:pPr>
            <a:endParaRPr lang="en-US" sz="2800" dirty="0">
              <a:solidFill>
                <a:srgbClr val="FFFFFF"/>
              </a:solidFill>
              <a:latin typeface="Arial" charset="0"/>
            </a:endParaRPr>
          </a:p>
          <a:p>
            <a:pPr lvl="1">
              <a:buFont typeface="Times" charset="0"/>
              <a:buChar char="•"/>
            </a:pPr>
            <a:r>
              <a:rPr lang="en-US" sz="2800" dirty="0">
                <a:solidFill>
                  <a:srgbClr val="FFFFFF"/>
                </a:solidFill>
                <a:latin typeface="Arial" charset="0"/>
              </a:rPr>
              <a:t>an assessment of programming;</a:t>
            </a:r>
          </a:p>
          <a:p>
            <a:pPr lvl="1">
              <a:buFont typeface="Times" charset="0"/>
              <a:buChar char="•"/>
            </a:pPr>
            <a:endParaRPr lang="en-US" sz="2800" dirty="0">
              <a:solidFill>
                <a:srgbClr val="FFFFFF"/>
              </a:solidFill>
              <a:latin typeface="Arial" charset="0"/>
            </a:endParaRPr>
          </a:p>
          <a:p>
            <a:pPr lvl="1">
              <a:buFont typeface="Times" charset="0"/>
              <a:buChar char="•"/>
            </a:pPr>
            <a:r>
              <a:rPr lang="en-US" sz="2800" dirty="0">
                <a:solidFill>
                  <a:srgbClr val="FFFFFF"/>
                </a:solidFill>
                <a:latin typeface="Arial" charset="0"/>
              </a:rPr>
              <a:t>or an highly elaborate form of high stakes testing;</a:t>
            </a:r>
          </a:p>
          <a:p>
            <a:pPr lvl="1">
              <a:buFont typeface="Times" charset="0"/>
              <a:buNone/>
            </a:pPr>
            <a:endParaRPr lang="en-US" sz="2800" dirty="0">
              <a:solidFill>
                <a:srgbClr val="FFFFFF"/>
              </a:solidFill>
              <a:latin typeface="Arial" charset="0"/>
            </a:endParaRPr>
          </a:p>
          <a:p>
            <a:pPr lvl="1">
              <a:buFont typeface="Times" charset="0"/>
              <a:buNone/>
            </a:pPr>
            <a:r>
              <a:rPr lang="en-US" sz="3200" dirty="0">
                <a:solidFill>
                  <a:srgbClr val="FFFFFF"/>
                </a:solidFill>
                <a:latin typeface="Arial" charset="0"/>
              </a:rPr>
              <a:t>note the lack of precision or common use of any of these terms</a:t>
            </a:r>
          </a:p>
        </p:txBody>
      </p:sp>
    </p:spTree>
    <p:extLst>
      <p:ext uri="{BB962C8B-B14F-4D97-AF65-F5344CB8AC3E}">
        <p14:creationId xmlns:p14="http://schemas.microsoft.com/office/powerpoint/2010/main" val="306203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838200" y="1676400"/>
            <a:ext cx="6934200" cy="4038600"/>
          </a:xfrm>
        </p:spPr>
        <p:txBody>
          <a:bodyPr/>
          <a:lstStyle/>
          <a:p>
            <a:pPr algn="l"/>
            <a:br>
              <a:rPr lang="en-US" sz="3200">
                <a:solidFill>
                  <a:srgbClr val="FF3300"/>
                </a:solidFill>
                <a:latin typeface="Arial" charset="0"/>
              </a:rPr>
            </a:br>
            <a:br>
              <a:rPr lang="en-US" sz="3200">
                <a:solidFill>
                  <a:srgbClr val="FF3300"/>
                </a:solidFill>
                <a:latin typeface="Arial" charset="0"/>
              </a:rPr>
            </a:br>
            <a:endParaRPr lang="en-US" sz="3600">
              <a:latin typeface="Arial" charset="0"/>
            </a:endParaRPr>
          </a:p>
        </p:txBody>
      </p:sp>
      <p:sp>
        <p:nvSpPr>
          <p:cNvPr id="77827" name="Rectangle 3"/>
          <p:cNvSpPr>
            <a:spLocks noChangeArrowheads="1"/>
          </p:cNvSpPr>
          <p:nvPr/>
        </p:nvSpPr>
        <p:spPr bwMode="auto">
          <a:xfrm>
            <a:off x="457200" y="304800"/>
            <a:ext cx="8382000" cy="8556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buFontTx/>
              <a:buNone/>
            </a:pPr>
            <a:r>
              <a:rPr lang="en-US" sz="2800" dirty="0">
                <a:solidFill>
                  <a:srgbClr val="FFFFFF"/>
                </a:solidFill>
                <a:latin typeface="Arial"/>
                <a:cs typeface="Arial"/>
              </a:rPr>
              <a:t>Social issues in testing:</a:t>
            </a:r>
          </a:p>
          <a:p>
            <a:pPr>
              <a:buFontTx/>
              <a:buNone/>
            </a:pPr>
            <a:endParaRPr lang="en-US" sz="2800" dirty="0">
              <a:solidFill>
                <a:srgbClr val="FFFFFF"/>
              </a:solidFill>
              <a:latin typeface="Arial"/>
              <a:cs typeface="Arial"/>
            </a:endParaRPr>
          </a:p>
          <a:p>
            <a:pPr>
              <a:buFontTx/>
              <a:buNone/>
            </a:pPr>
            <a:r>
              <a:rPr lang="en-US" sz="2800" dirty="0">
                <a:solidFill>
                  <a:srgbClr val="FFFFFF"/>
                </a:solidFill>
                <a:latin typeface="Arial"/>
                <a:cs typeface="Arial"/>
              </a:rPr>
              <a:t>to what use are tests and assessments put?</a:t>
            </a:r>
          </a:p>
          <a:p>
            <a:pPr>
              <a:buFontTx/>
              <a:buChar char="•"/>
            </a:pPr>
            <a:r>
              <a:rPr lang="en-US" sz="2800" dirty="0">
                <a:solidFill>
                  <a:srgbClr val="FFFFFF"/>
                </a:solidFill>
                <a:latin typeface="Arial"/>
                <a:cs typeface="Arial"/>
              </a:rPr>
              <a:t>	are you “comparing apples and oranges”?</a:t>
            </a:r>
          </a:p>
          <a:p>
            <a:pPr>
              <a:buFontTx/>
              <a:buChar char="•"/>
            </a:pPr>
            <a:r>
              <a:rPr lang="en-US" sz="2800" dirty="0">
                <a:solidFill>
                  <a:srgbClr val="FFFFFF"/>
                </a:solidFill>
                <a:latin typeface="Arial"/>
                <a:cs typeface="Arial"/>
              </a:rPr>
              <a:t>	what socio-economic factors affect test-takers 	in ways that can not be measured?</a:t>
            </a:r>
          </a:p>
          <a:p>
            <a:pPr>
              <a:buFontTx/>
              <a:buChar char="•"/>
            </a:pPr>
            <a:endParaRPr lang="en-US" sz="2800" dirty="0">
              <a:solidFill>
                <a:srgbClr val="FFFFFF"/>
              </a:solidFill>
              <a:latin typeface="Arial"/>
              <a:cs typeface="Arial"/>
            </a:endParaRPr>
          </a:p>
          <a:p>
            <a:pPr>
              <a:buFontTx/>
              <a:buNone/>
            </a:pPr>
            <a:r>
              <a:rPr lang="en-US" sz="2800" dirty="0">
                <a:solidFill>
                  <a:srgbClr val="FFFFFF"/>
                </a:solidFill>
                <a:latin typeface="Arial"/>
                <a:cs typeface="Arial"/>
              </a:rPr>
              <a:t>to what extent are you measuring </a:t>
            </a:r>
            <a:r>
              <a:rPr lang="en-US" sz="2800" i="1" dirty="0">
                <a:solidFill>
                  <a:srgbClr val="FFFFFF"/>
                </a:solidFill>
                <a:latin typeface="Arial"/>
                <a:cs typeface="Arial"/>
              </a:rPr>
              <a:t>knowledge</a:t>
            </a:r>
            <a:r>
              <a:rPr lang="en-US" sz="2800" dirty="0">
                <a:solidFill>
                  <a:srgbClr val="FFFFFF"/>
                </a:solidFill>
                <a:latin typeface="Arial"/>
                <a:cs typeface="Arial"/>
              </a:rPr>
              <a:t> vs. </a:t>
            </a:r>
            <a:r>
              <a:rPr lang="en-US" sz="2800" i="1" dirty="0">
                <a:solidFill>
                  <a:srgbClr val="FFFFFF"/>
                </a:solidFill>
                <a:latin typeface="Arial"/>
                <a:cs typeface="Arial"/>
              </a:rPr>
              <a:t>skills </a:t>
            </a:r>
            <a:r>
              <a:rPr lang="en-US" sz="2800" dirty="0">
                <a:solidFill>
                  <a:srgbClr val="FFFFFF"/>
                </a:solidFill>
                <a:latin typeface="Arial"/>
                <a:cs typeface="Arial"/>
              </a:rPr>
              <a:t>vs. </a:t>
            </a:r>
            <a:r>
              <a:rPr lang="en-US" sz="2800" i="1" dirty="0">
                <a:solidFill>
                  <a:srgbClr val="FFFFFF"/>
                </a:solidFill>
                <a:latin typeface="Arial"/>
                <a:cs typeface="Arial"/>
              </a:rPr>
              <a:t>test-taking ability</a:t>
            </a:r>
            <a:r>
              <a:rPr lang="en-US" sz="2800" dirty="0">
                <a:solidFill>
                  <a:srgbClr val="FFFFFF"/>
                </a:solidFill>
                <a:latin typeface="Arial"/>
                <a:cs typeface="Arial"/>
              </a:rPr>
              <a:t>?</a:t>
            </a:r>
          </a:p>
          <a:p>
            <a:pPr>
              <a:buFontTx/>
              <a:buNone/>
            </a:pPr>
            <a:endParaRPr lang="en-US" sz="2800" dirty="0">
              <a:solidFill>
                <a:srgbClr val="FFFFFF"/>
              </a:solidFill>
              <a:latin typeface="Arial"/>
              <a:cs typeface="Arial"/>
            </a:endParaRPr>
          </a:p>
          <a:p>
            <a:pPr>
              <a:buFontTx/>
              <a:buNone/>
            </a:pPr>
            <a:r>
              <a:rPr lang="en-US" sz="2800" dirty="0">
                <a:solidFill>
                  <a:srgbClr val="FFFFFF"/>
                </a:solidFill>
                <a:latin typeface="Arial"/>
                <a:cs typeface="Arial"/>
              </a:rPr>
              <a:t>what is the effect of </a:t>
            </a:r>
            <a:r>
              <a:rPr lang="en-US" sz="2800" i="1" dirty="0">
                <a:solidFill>
                  <a:srgbClr val="FFFFFF"/>
                </a:solidFill>
                <a:latin typeface="Arial"/>
                <a:cs typeface="Arial"/>
              </a:rPr>
              <a:t>wash back</a:t>
            </a:r>
            <a:r>
              <a:rPr lang="en-US" sz="2800" dirty="0">
                <a:solidFill>
                  <a:srgbClr val="FFFFFF"/>
                </a:solidFill>
                <a:latin typeface="Arial"/>
                <a:cs typeface="Arial"/>
              </a:rPr>
              <a:t>:</a:t>
            </a:r>
          </a:p>
          <a:p>
            <a:pPr>
              <a:buFontTx/>
              <a:buNone/>
            </a:pPr>
            <a:r>
              <a:rPr lang="en-US" sz="2800" dirty="0">
                <a:solidFill>
                  <a:srgbClr val="FFFFFF"/>
                </a:solidFill>
                <a:latin typeface="Arial"/>
                <a:cs typeface="Arial"/>
              </a:rPr>
              <a:t>	on teaching, programming and curricula;</a:t>
            </a:r>
          </a:p>
          <a:p>
            <a:pPr>
              <a:buFontTx/>
              <a:buNone/>
            </a:pPr>
            <a:r>
              <a:rPr lang="en-US" sz="2800" dirty="0">
                <a:solidFill>
                  <a:srgbClr val="FFFFFF"/>
                </a:solidFill>
                <a:latin typeface="Arial"/>
                <a:cs typeface="Arial"/>
              </a:rPr>
              <a:t>	on learners;</a:t>
            </a:r>
          </a:p>
          <a:p>
            <a:pPr>
              <a:buFontTx/>
              <a:buNone/>
            </a:pPr>
            <a:r>
              <a:rPr lang="en-US" sz="2800" dirty="0">
                <a:solidFill>
                  <a:srgbClr val="FFFFFF"/>
                </a:solidFill>
                <a:latin typeface="Arial"/>
                <a:cs typeface="Arial"/>
              </a:rPr>
              <a:t>	on the allocation of resources?</a:t>
            </a:r>
          </a:p>
          <a:p>
            <a:pPr>
              <a:buFontTx/>
              <a:buChar char="•"/>
            </a:pPr>
            <a:endParaRPr lang="en-US" sz="2800" dirty="0">
              <a:solidFill>
                <a:srgbClr val="FF3300"/>
              </a:solidFill>
            </a:endParaRPr>
          </a:p>
          <a:p>
            <a:pPr>
              <a:buFontTx/>
              <a:buNone/>
            </a:pPr>
            <a:r>
              <a:rPr lang="en-US" sz="2800" dirty="0">
                <a:solidFill>
                  <a:srgbClr val="FF3300"/>
                </a:solidFill>
              </a:rPr>
              <a:t> </a:t>
            </a:r>
            <a:br>
              <a:rPr lang="en-US" sz="2800" dirty="0">
                <a:solidFill>
                  <a:srgbClr val="FF3300"/>
                </a:solidFill>
              </a:rPr>
            </a:br>
            <a:endParaRPr lang="en-US" sz="2800" i="1" dirty="0">
              <a:solidFill>
                <a:srgbClr val="FF3300"/>
              </a:solidFill>
            </a:endParaRPr>
          </a:p>
          <a:p>
            <a:pPr>
              <a:buFontTx/>
              <a:buNone/>
            </a:pPr>
            <a:endParaRPr lang="en-US" sz="2800" i="1" dirty="0">
              <a:solidFill>
                <a:srgbClr val="FF3300"/>
              </a:solidFill>
            </a:endParaRPr>
          </a:p>
          <a:p>
            <a:pPr>
              <a:buFontTx/>
              <a:buNone/>
            </a:pPr>
            <a:endParaRPr lang="en-US" sz="2800" i="1" dirty="0">
              <a:solidFill>
                <a:srgbClr val="FF3300"/>
              </a:solidFill>
            </a:endParaRPr>
          </a:p>
          <a:p>
            <a:pPr>
              <a:buFontTx/>
              <a:buNone/>
            </a:pPr>
            <a:endParaRPr lang="en-US" i="1" dirty="0">
              <a:solidFill>
                <a:srgbClr val="FF3300"/>
              </a:solidFill>
            </a:endParaRPr>
          </a:p>
        </p:txBody>
      </p:sp>
    </p:spTree>
    <p:extLst>
      <p:ext uri="{BB962C8B-B14F-4D97-AF65-F5344CB8AC3E}">
        <p14:creationId xmlns:p14="http://schemas.microsoft.com/office/powerpoint/2010/main" val="1708849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323528" y="0"/>
            <a:ext cx="8591872" cy="6705600"/>
          </a:xfrm>
        </p:spPr>
        <p:txBody>
          <a:bodyPr>
            <a:normAutofit/>
          </a:bodyPr>
          <a:lstStyle/>
          <a:p>
            <a:pPr marL="0" indent="-283464" fontAlgn="auto">
              <a:spcBef>
                <a:spcPts val="0"/>
              </a:spcBef>
              <a:spcAft>
                <a:spcPts val="0"/>
              </a:spcAft>
              <a:buFontTx/>
              <a:buNone/>
              <a:defRPr/>
            </a:pPr>
            <a:endParaRPr lang="en-US" sz="2400" dirty="0">
              <a:latin typeface="Arial" charset="0"/>
              <a:ea typeface="+mn-ea"/>
              <a:cs typeface="+mn-cs"/>
            </a:endParaRPr>
          </a:p>
          <a:p>
            <a:pPr marL="0" indent="-283464" fontAlgn="auto">
              <a:spcBef>
                <a:spcPts val="0"/>
              </a:spcBef>
              <a:spcAft>
                <a:spcPts val="0"/>
              </a:spcAft>
              <a:buFontTx/>
              <a:buNone/>
              <a:defRPr/>
            </a:pPr>
            <a:endParaRPr lang="en-US" sz="2400" dirty="0">
              <a:latin typeface="Arial" charset="0"/>
              <a:ea typeface="+mn-ea"/>
              <a:cs typeface="+mn-cs"/>
            </a:endParaRPr>
          </a:p>
          <a:p>
            <a:pPr marL="0" indent="-283464" fontAlgn="auto">
              <a:spcBef>
                <a:spcPts val="0"/>
              </a:spcBef>
              <a:spcAft>
                <a:spcPts val="0"/>
              </a:spcAft>
              <a:buFontTx/>
              <a:buNone/>
              <a:defRPr/>
            </a:pPr>
            <a:r>
              <a:rPr lang="en-US" sz="2400" dirty="0">
                <a:latin typeface="Arial" charset="0"/>
                <a:ea typeface="+mn-ea"/>
                <a:cs typeface="+mn-cs"/>
              </a:rPr>
              <a:t>group discussion:</a:t>
            </a:r>
          </a:p>
          <a:p>
            <a:pPr marL="0" indent="-283464" fontAlgn="auto">
              <a:spcBef>
                <a:spcPts val="0"/>
              </a:spcBef>
              <a:spcAft>
                <a:spcPts val="0"/>
              </a:spcAft>
              <a:buFont typeface="Wingdings 2"/>
              <a:buNone/>
              <a:defRPr/>
            </a:pPr>
            <a:endParaRPr lang="en-US" sz="2400" dirty="0">
              <a:latin typeface="Arial"/>
              <a:ea typeface="+mn-ea"/>
              <a:cs typeface="Arial"/>
            </a:endParaRPr>
          </a:p>
          <a:p>
            <a:pPr marL="0" indent="-283464" fontAlgn="auto">
              <a:spcBef>
                <a:spcPts val="0"/>
              </a:spcBef>
              <a:spcAft>
                <a:spcPts val="0"/>
              </a:spcAft>
              <a:buFontTx/>
              <a:buNone/>
              <a:defRPr/>
            </a:pPr>
            <a:r>
              <a:rPr lang="en-US" sz="2400" dirty="0">
                <a:latin typeface="Arial" charset="0"/>
                <a:ea typeface="+mn-ea"/>
                <a:cs typeface="+mn-cs"/>
              </a:rPr>
              <a:t>In your teaching situation, how would </a:t>
            </a:r>
            <a:r>
              <a:rPr lang="en-US" sz="2400" dirty="0">
                <a:latin typeface="Arial" charset="0"/>
              </a:rPr>
              <a:t>you prepare tasks?</a:t>
            </a:r>
          </a:p>
          <a:p>
            <a:pPr marL="0" indent="-283464" fontAlgn="auto">
              <a:spcBef>
                <a:spcPts val="0"/>
              </a:spcBef>
              <a:spcAft>
                <a:spcPts val="0"/>
              </a:spcAft>
              <a:buFontTx/>
              <a:buNone/>
              <a:defRPr/>
            </a:pPr>
            <a:endParaRPr lang="en-US" sz="2400" dirty="0">
              <a:latin typeface="Arial" charset="0"/>
              <a:ea typeface="+mn-ea"/>
              <a:cs typeface="+mn-cs"/>
            </a:endParaRPr>
          </a:p>
          <a:p>
            <a:pPr marL="0" indent="-283464" fontAlgn="auto">
              <a:spcBef>
                <a:spcPts val="0"/>
              </a:spcBef>
              <a:spcAft>
                <a:spcPts val="0"/>
              </a:spcAft>
              <a:buFontTx/>
              <a:buNone/>
              <a:defRPr/>
            </a:pPr>
            <a:r>
              <a:rPr lang="en-US" sz="2400" dirty="0">
                <a:latin typeface="Arial" charset="0"/>
              </a:rPr>
              <a:t>How do you go about testing and assessing?</a:t>
            </a:r>
          </a:p>
          <a:p>
            <a:pPr marL="0" indent="-283464" fontAlgn="auto">
              <a:spcBef>
                <a:spcPts val="0"/>
              </a:spcBef>
              <a:spcAft>
                <a:spcPts val="0"/>
              </a:spcAft>
              <a:buFontTx/>
              <a:buNone/>
              <a:defRPr/>
            </a:pPr>
            <a:endParaRPr lang="en-US" sz="2400" dirty="0">
              <a:latin typeface="Arial" charset="0"/>
            </a:endParaRPr>
          </a:p>
          <a:p>
            <a:pPr marL="0" indent="-283464" fontAlgn="auto">
              <a:spcBef>
                <a:spcPts val="0"/>
              </a:spcBef>
              <a:spcAft>
                <a:spcPts val="0"/>
              </a:spcAft>
              <a:buFontTx/>
              <a:buNone/>
              <a:defRPr/>
            </a:pPr>
            <a:r>
              <a:rPr lang="en-US" sz="2400" dirty="0">
                <a:latin typeface="Arial" charset="0"/>
              </a:rPr>
              <a:t>What role do standardized tests play?</a:t>
            </a:r>
          </a:p>
          <a:p>
            <a:pPr marL="0" indent="-283464" fontAlgn="auto">
              <a:spcBef>
                <a:spcPts val="0"/>
              </a:spcBef>
              <a:spcAft>
                <a:spcPts val="0"/>
              </a:spcAft>
              <a:buFontTx/>
              <a:buNone/>
              <a:defRPr/>
            </a:pPr>
            <a:endParaRPr lang="en-US" sz="2400" dirty="0">
              <a:latin typeface="Arial" charset="0"/>
              <a:ea typeface="+mn-ea"/>
              <a:cs typeface="+mn-cs"/>
            </a:endParaRPr>
          </a:p>
          <a:p>
            <a:pPr marL="0" indent="-283464" fontAlgn="auto">
              <a:spcBef>
                <a:spcPts val="0"/>
              </a:spcBef>
              <a:spcAft>
                <a:spcPts val="0"/>
              </a:spcAft>
              <a:buFontTx/>
              <a:buNone/>
              <a:defRPr/>
            </a:pPr>
            <a:r>
              <a:rPr lang="en-US" sz="2400" dirty="0">
                <a:latin typeface="Arial" charset="0"/>
                <a:ea typeface="+mn-ea"/>
                <a:cs typeface="+mn-cs"/>
              </a:rPr>
              <a:t>when would it be better to use:</a:t>
            </a:r>
          </a:p>
          <a:p>
            <a:pPr marL="0" indent="-283464" fontAlgn="auto">
              <a:spcBef>
                <a:spcPts val="0"/>
              </a:spcBef>
              <a:spcAft>
                <a:spcPts val="0"/>
              </a:spcAft>
              <a:buFont typeface="Wingdings 2"/>
              <a:buChar char=""/>
              <a:defRPr/>
            </a:pPr>
            <a:r>
              <a:rPr lang="en-US" sz="2400" dirty="0">
                <a:latin typeface="Arial" charset="0"/>
                <a:ea typeface="+mn-ea"/>
                <a:cs typeface="+mn-cs"/>
              </a:rPr>
              <a:t>testing or assessment?</a:t>
            </a:r>
          </a:p>
          <a:p>
            <a:pPr marL="0" indent="-283464" fontAlgn="auto">
              <a:spcBef>
                <a:spcPts val="0"/>
              </a:spcBef>
              <a:spcAft>
                <a:spcPts val="0"/>
              </a:spcAft>
              <a:buFont typeface="Wingdings 2"/>
              <a:buChar char=""/>
              <a:defRPr/>
            </a:pPr>
            <a:r>
              <a:rPr lang="en-US" sz="2400" dirty="0">
                <a:latin typeface="Arial" charset="0"/>
                <a:ea typeface="+mn-ea"/>
                <a:cs typeface="+mn-cs"/>
              </a:rPr>
              <a:t>summative or formative assessment?</a:t>
            </a:r>
          </a:p>
          <a:p>
            <a:pPr marL="0" indent="-283464" fontAlgn="auto">
              <a:spcBef>
                <a:spcPts val="0"/>
              </a:spcBef>
              <a:spcAft>
                <a:spcPts val="0"/>
              </a:spcAft>
              <a:buFont typeface="Wingdings 2"/>
              <a:buChar char=""/>
              <a:defRPr/>
            </a:pPr>
            <a:r>
              <a:rPr lang="en-US" sz="2400" dirty="0">
                <a:latin typeface="Arial" charset="0"/>
                <a:ea typeface="+mn-ea"/>
                <a:cs typeface="+mn-cs"/>
              </a:rPr>
              <a:t>paper/pencil or performance assessment?</a:t>
            </a:r>
          </a:p>
          <a:p>
            <a:pPr marL="0" indent="-283464" fontAlgn="auto">
              <a:spcBef>
                <a:spcPts val="0"/>
              </a:spcBef>
              <a:spcAft>
                <a:spcPts val="0"/>
              </a:spcAft>
              <a:buFont typeface="Wingdings 2"/>
              <a:buChar char=""/>
              <a:defRPr/>
            </a:pPr>
            <a:endParaRPr lang="en-US" sz="2400" dirty="0">
              <a:latin typeface="Arial" charset="0"/>
            </a:endParaRPr>
          </a:p>
          <a:p>
            <a:pPr marL="0" indent="-283464" fontAlgn="auto">
              <a:spcBef>
                <a:spcPts val="0"/>
              </a:spcBef>
              <a:spcAft>
                <a:spcPts val="0"/>
              </a:spcAft>
              <a:buFont typeface="Wingdings 2"/>
              <a:buChar char=""/>
              <a:defRPr/>
            </a:pPr>
            <a:endParaRPr lang="en-US" sz="2400" dirty="0">
              <a:latin typeface="Arial" charset="0"/>
              <a:ea typeface="+mn-ea"/>
              <a:cs typeface="+mn-cs"/>
            </a:endParaRP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sz="2800" dirty="0">
              <a:latin typeface="Arial" charset="0"/>
              <a:ea typeface="+mn-ea"/>
              <a:cs typeface="+mn-cs"/>
            </a:endParaRPr>
          </a:p>
          <a:p>
            <a:pPr marL="365760" indent="-283464" fontAlgn="auto">
              <a:lnSpc>
                <a:spcPct val="90000"/>
              </a:lnSpc>
              <a:spcAft>
                <a:spcPts val="0"/>
              </a:spcAft>
              <a:buFontTx/>
              <a:buNone/>
              <a:defRPr/>
            </a:pPr>
            <a:endParaRPr lang="en-US" dirty="0">
              <a:latin typeface="Arial" charset="0"/>
              <a:ea typeface="+mn-ea"/>
              <a:cs typeface="+mn-cs"/>
            </a:endParaRPr>
          </a:p>
          <a:p>
            <a:pPr marL="640080" lvl="1" indent="-237744" fontAlgn="auto">
              <a:lnSpc>
                <a:spcPct val="90000"/>
              </a:lnSpc>
              <a:spcAft>
                <a:spcPts val="0"/>
              </a:spcAft>
              <a:buFont typeface="Verdana"/>
              <a:buChar char="◦"/>
              <a:defRPr/>
            </a:pPr>
            <a:endParaRPr lang="en-US" sz="2000" dirty="0">
              <a:latin typeface="Arial" charset="0"/>
              <a:ea typeface="+mn-ea"/>
            </a:endParaRPr>
          </a:p>
          <a:p>
            <a:pPr marL="365760" indent="-283464" fontAlgn="auto">
              <a:lnSpc>
                <a:spcPct val="90000"/>
              </a:lnSpc>
              <a:spcAft>
                <a:spcPts val="0"/>
              </a:spcAft>
              <a:buFontTx/>
              <a:buNone/>
              <a:defRPr/>
            </a:pPr>
            <a:endParaRPr lang="en-US" sz="2400" dirty="0">
              <a:latin typeface="Arial"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49131"/>
            <a:ext cx="7696200" cy="6019800"/>
          </a:xfrm>
        </p:spPr>
        <p:txBody>
          <a:bodyPr>
            <a:normAutofit lnSpcReduction="10000"/>
          </a:bodyPr>
          <a:lstStyle/>
          <a:p>
            <a:pPr marL="365760" indent="-283464" fontAlgn="auto">
              <a:spcAft>
                <a:spcPts val="0"/>
              </a:spcAft>
              <a:buFont typeface="Wingdings 2"/>
              <a:buNone/>
              <a:defRPr/>
            </a:pPr>
            <a:endParaRPr lang="en-US" dirty="0">
              <a:latin typeface="Arial"/>
              <a:ea typeface="+mn-ea"/>
              <a:cs typeface="Arial"/>
            </a:endParaRPr>
          </a:p>
          <a:p>
            <a:pPr marL="365760" indent="-283464" fontAlgn="auto">
              <a:spcAft>
                <a:spcPts val="0"/>
              </a:spcAft>
              <a:buFont typeface="Wingdings 2"/>
              <a:buNone/>
              <a:defRPr/>
            </a:pPr>
            <a:endParaRPr lang="en-US" sz="2600" dirty="0">
              <a:latin typeface="Arial"/>
              <a:ea typeface="+mn-ea"/>
              <a:cs typeface="Arial"/>
            </a:endParaRPr>
          </a:p>
          <a:p>
            <a:pPr marL="365760" indent="-283464" fontAlgn="auto">
              <a:spcAft>
                <a:spcPts val="0"/>
              </a:spcAft>
              <a:buNone/>
              <a:defRPr/>
            </a:pPr>
            <a:r>
              <a:rPr lang="en-US" sz="2600" dirty="0">
                <a:latin typeface="Arial"/>
                <a:ea typeface="+mn-ea"/>
                <a:cs typeface="Arial"/>
              </a:rPr>
              <a:t>	What are</a:t>
            </a:r>
            <a:r>
              <a:rPr lang="en-US" sz="2800" dirty="0">
                <a:latin typeface="Arial"/>
                <a:ea typeface="+mn-ea"/>
                <a:cs typeface="Arial"/>
              </a:rPr>
              <a:t> pedagogical tasks and how are they central to the </a:t>
            </a:r>
            <a:r>
              <a:rPr lang="en-US" sz="2800" i="1" dirty="0">
                <a:latin typeface="Arial"/>
                <a:ea typeface="+mn-ea"/>
                <a:cs typeface="Arial"/>
              </a:rPr>
              <a:t>communicative approach</a:t>
            </a:r>
            <a:r>
              <a:rPr lang="en-US" sz="2800" dirty="0">
                <a:latin typeface="Arial"/>
                <a:ea typeface="+mn-ea"/>
                <a:cs typeface="Arial"/>
              </a:rPr>
              <a:t>?</a:t>
            </a:r>
          </a:p>
          <a:p>
            <a:pPr marL="365760" indent="-283464" fontAlgn="auto">
              <a:spcAft>
                <a:spcPts val="0"/>
              </a:spcAft>
              <a:buNone/>
              <a:defRPr/>
            </a:pPr>
            <a:endParaRPr lang="en-US" sz="2800" dirty="0">
              <a:latin typeface="Arial"/>
              <a:ea typeface="+mn-ea"/>
              <a:cs typeface="Arial"/>
            </a:endParaRPr>
          </a:p>
          <a:p>
            <a:pPr marL="365760" indent="-283464" fontAlgn="auto">
              <a:spcAft>
                <a:spcPts val="0"/>
              </a:spcAft>
              <a:buFont typeface="Wingdings 2"/>
              <a:buNone/>
              <a:defRPr/>
            </a:pPr>
            <a:r>
              <a:rPr lang="en-US" sz="2800" dirty="0">
                <a:latin typeface="Arial"/>
                <a:ea typeface="+mn-ea"/>
                <a:cs typeface="Arial"/>
              </a:rPr>
              <a:t>	</a:t>
            </a:r>
            <a:r>
              <a:rPr lang="en-US" sz="2800" dirty="0">
                <a:latin typeface="Arial"/>
                <a:cs typeface="Arial"/>
              </a:rPr>
              <a:t>W</a:t>
            </a:r>
            <a:r>
              <a:rPr lang="en-US" sz="2800" dirty="0">
                <a:latin typeface="Arial"/>
                <a:ea typeface="+mn-ea"/>
                <a:cs typeface="Arial"/>
              </a:rPr>
              <a:t>hat is the role of testing and assessment inn ESL/EFL instruction?</a:t>
            </a:r>
          </a:p>
          <a:p>
            <a:pPr marL="365760" indent="-283464" fontAlgn="auto">
              <a:spcAft>
                <a:spcPts val="0"/>
              </a:spcAft>
              <a:buFont typeface="Wingdings 2"/>
              <a:buNone/>
              <a:defRPr/>
            </a:pPr>
            <a:endParaRPr lang="en-US" dirty="0">
              <a:latin typeface="Arial"/>
              <a:ea typeface="+mn-ea"/>
              <a:cs typeface="Arial"/>
            </a:endParaRPr>
          </a:p>
          <a:p>
            <a:pPr marL="365760" indent="-283464" fontAlgn="auto">
              <a:spcAft>
                <a:spcPts val="0"/>
              </a:spcAft>
              <a:buFont typeface="Wingdings 2"/>
              <a:buNone/>
              <a:defRPr/>
            </a:pPr>
            <a:endParaRPr lang="en-US" dirty="0">
              <a:latin typeface="Arial"/>
              <a:ea typeface="+mn-ea"/>
              <a:cs typeface="Arial"/>
            </a:endParaRPr>
          </a:p>
          <a:p>
            <a:pPr marL="365760" indent="-283464" fontAlgn="auto">
              <a:spcAft>
                <a:spcPts val="0"/>
              </a:spcAft>
              <a:buFont typeface="Wingdings 2"/>
              <a:buNone/>
              <a:defRPr/>
            </a:pPr>
            <a:endParaRPr lang="en-US" dirty="0">
              <a:latin typeface="Arial"/>
              <a:ea typeface="+mn-ea"/>
              <a:cs typeface="Arial"/>
            </a:endParaRPr>
          </a:p>
          <a:p>
            <a:pPr lvl="8">
              <a:buFont typeface="Wingdings 2"/>
              <a:buNone/>
              <a:defRPr/>
            </a:pP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57200"/>
            <a:ext cx="8219256" cy="6019800"/>
          </a:xfrm>
        </p:spPr>
        <p:txBody>
          <a:bodyPr>
            <a:normAutofit/>
          </a:bodyPr>
          <a:lstStyle/>
          <a:p>
            <a:pPr marL="0" indent="0">
              <a:buNone/>
            </a:pPr>
            <a:r>
              <a:rPr lang="en-US" sz="2800" dirty="0">
                <a:latin typeface="Arial"/>
                <a:cs typeface="Arial"/>
              </a:rPr>
              <a:t>In one of the first discussions of the communicative approach in curriculum design, Johnson (1979) argues that:</a:t>
            </a:r>
          </a:p>
          <a:p>
            <a:pPr marL="0" indent="0">
              <a:buNone/>
            </a:pPr>
            <a:r>
              <a:rPr lang="en-US" sz="2800" dirty="0">
                <a:latin typeface="Arial"/>
                <a:cs typeface="Arial"/>
              </a:rPr>
              <a:t>“fluency in the communicative process can only develop within  task-orientated teaching: one which provides actual meaning by focusing on tasks that are mediated through language and where success or failure is seen to be judged in terms of whether or not these tasks are performed.” (p.200)</a:t>
            </a:r>
            <a:endParaRPr lang="en-CA" sz="2800" b="1" dirty="0">
              <a:latin typeface="Arial"/>
              <a:ea typeface="Arial" charset="0"/>
              <a:cs typeface="Arial"/>
            </a:endParaRPr>
          </a:p>
        </p:txBody>
      </p:sp>
    </p:spTree>
    <p:extLst>
      <p:ext uri="{BB962C8B-B14F-4D97-AF65-F5344CB8AC3E}">
        <p14:creationId xmlns:p14="http://schemas.microsoft.com/office/powerpoint/2010/main" val="197481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61706"/>
            <a:ext cx="7696200" cy="6019800"/>
          </a:xfrm>
        </p:spPr>
        <p:txBody>
          <a:bodyPr/>
          <a:lstStyle/>
          <a:p>
            <a:pPr marL="82550" indent="0">
              <a:buNone/>
            </a:pPr>
            <a:endParaRPr lang="en-US" sz="2800" dirty="0">
              <a:latin typeface="Arial" charset="0"/>
              <a:ea typeface="Arial" charset="0"/>
              <a:cs typeface="Arial" charset="0"/>
            </a:endParaRPr>
          </a:p>
          <a:p>
            <a:r>
              <a:rPr lang="en-US" sz="2800" dirty="0">
                <a:latin typeface="Arial"/>
                <a:ea typeface="Arial" charset="0"/>
                <a:cs typeface="Arial"/>
              </a:rPr>
              <a:t>Tasks are </a:t>
            </a:r>
            <a:r>
              <a:rPr lang="en-CA" sz="2800" dirty="0">
                <a:latin typeface="Arial"/>
                <a:ea typeface="Arial" charset="0"/>
                <a:cs typeface="Arial"/>
              </a:rPr>
              <a:t>activities that engage the learner in </a:t>
            </a:r>
            <a:r>
              <a:rPr lang="en-CA" sz="2800" b="1" dirty="0">
                <a:latin typeface="Arial"/>
                <a:ea typeface="Arial" charset="0"/>
                <a:cs typeface="Arial"/>
              </a:rPr>
              <a:t>meaningful</a:t>
            </a:r>
            <a:r>
              <a:rPr lang="en-CA" sz="2800" dirty="0">
                <a:latin typeface="Arial"/>
                <a:ea typeface="Arial" charset="0"/>
                <a:cs typeface="Arial"/>
              </a:rPr>
              <a:t>, </a:t>
            </a:r>
            <a:r>
              <a:rPr lang="en-CA" sz="2800" b="1" dirty="0">
                <a:latin typeface="Arial"/>
                <a:ea typeface="Arial" charset="0"/>
                <a:cs typeface="Arial"/>
              </a:rPr>
              <a:t>goal-oriented</a:t>
            </a:r>
            <a:r>
              <a:rPr lang="en-CA" sz="2800" dirty="0">
                <a:latin typeface="Arial"/>
                <a:ea typeface="Arial" charset="0"/>
                <a:cs typeface="Arial"/>
              </a:rPr>
              <a:t> </a:t>
            </a:r>
            <a:r>
              <a:rPr lang="en-CA" sz="2800" b="1" dirty="0">
                <a:latin typeface="Arial"/>
                <a:ea typeface="Arial" charset="0"/>
                <a:cs typeface="Arial"/>
              </a:rPr>
              <a:t>communication</a:t>
            </a:r>
            <a:r>
              <a:rPr lang="en-CA" sz="2800" dirty="0">
                <a:latin typeface="Arial"/>
                <a:ea typeface="Arial" charset="0"/>
                <a:cs typeface="Arial"/>
              </a:rPr>
              <a:t> to solve problems, complete projects and reach decisions.</a:t>
            </a:r>
          </a:p>
          <a:p>
            <a:pPr>
              <a:buFont typeface="Wingdings 2" charset="2"/>
              <a:buNone/>
            </a:pPr>
            <a:r>
              <a:rPr lang="en-CA" sz="2800" dirty="0">
                <a:latin typeface="Arial"/>
                <a:ea typeface="Arial" charset="0"/>
                <a:cs typeface="Arial"/>
              </a:rPr>
              <a:t> </a:t>
            </a:r>
          </a:p>
          <a:p>
            <a:r>
              <a:rPr lang="en-CA" sz="2800" dirty="0">
                <a:latin typeface="Arial"/>
                <a:ea typeface="Arial" charset="0"/>
                <a:cs typeface="Arial"/>
              </a:rPr>
              <a:t>Tasks involve learners in </a:t>
            </a:r>
            <a:r>
              <a:rPr lang="en-CA" sz="2800" b="1" dirty="0">
                <a:latin typeface="Arial"/>
                <a:ea typeface="Arial" charset="0"/>
                <a:cs typeface="Arial"/>
              </a:rPr>
              <a:t>comprehending, manipulating, producing, or interacting in the target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457200"/>
            <a:ext cx="7696200" cy="6019800"/>
          </a:xfrm>
        </p:spPr>
        <p:txBody>
          <a:bodyPr>
            <a:normAutofit lnSpcReduction="10000"/>
          </a:bodyPr>
          <a:lstStyle/>
          <a:p>
            <a:pPr marL="82550" indent="0">
              <a:buNone/>
            </a:pPr>
            <a:r>
              <a:rPr lang="en-US" sz="2800" dirty="0">
                <a:latin typeface="Arial"/>
                <a:ea typeface="Arial" charset="0"/>
                <a:cs typeface="Arial"/>
              </a:rPr>
              <a:t>Tasks involve:</a:t>
            </a:r>
          </a:p>
          <a:p>
            <a:pPr marL="0" indent="0">
              <a:buNone/>
            </a:pPr>
            <a:r>
              <a:rPr lang="en-CA" sz="2800" dirty="0">
                <a:latin typeface="Arial"/>
                <a:cs typeface="Arial"/>
              </a:rPr>
              <a:t>a performance by the candidate (not just the recognition of grammatical rules);</a:t>
            </a:r>
          </a:p>
          <a:p>
            <a:pPr marL="0" indent="0">
              <a:buNone/>
            </a:pPr>
            <a:r>
              <a:rPr lang="en-CA" sz="2800" dirty="0">
                <a:latin typeface="Arial"/>
                <a:cs typeface="Arial"/>
              </a:rPr>
              <a:t>a clearly specified procedure;</a:t>
            </a:r>
          </a:p>
          <a:p>
            <a:pPr marL="0" indent="0">
              <a:buNone/>
            </a:pPr>
            <a:r>
              <a:rPr lang="en-CA" sz="2800" dirty="0">
                <a:latin typeface="Arial"/>
                <a:cs typeface="Arial"/>
              </a:rPr>
              <a:t>a judgement by a rater based on a set of objective and precise criteria that minimizes personal judgement (McNamara, 1996);</a:t>
            </a:r>
          </a:p>
          <a:p>
            <a:pPr marL="0" indent="0">
              <a:buNone/>
            </a:pPr>
            <a:r>
              <a:rPr lang="en-CA" sz="2800" dirty="0">
                <a:latin typeface="Arial"/>
                <a:cs typeface="Arial"/>
              </a:rPr>
              <a:t>making the situation as authentic as possible (Norris, Brown, Hudson &amp; Yoshioka, 1998);</a:t>
            </a:r>
          </a:p>
          <a:p>
            <a:pPr marL="0" indent="0">
              <a:buNone/>
            </a:pPr>
            <a:r>
              <a:rPr lang="en-CA" sz="2800" dirty="0">
                <a:latin typeface="Arial"/>
                <a:cs typeface="Arial"/>
              </a:rPr>
              <a:t>alternative assessment tools and record-keeping, such as portfolios.</a:t>
            </a:r>
            <a:endParaRPr lang="en-US" sz="2800" dirty="0">
              <a:latin typeface="Arial"/>
              <a:cs typeface="Arial"/>
            </a:endParaRPr>
          </a:p>
          <a:p>
            <a:pPr marL="0" indent="0">
              <a:buNone/>
            </a:pPr>
            <a:endParaRPr lang="en-CA" sz="2800" dirty="0">
              <a:latin typeface="Arial"/>
              <a:cs typeface="Arial"/>
            </a:endParaRPr>
          </a:p>
        </p:txBody>
      </p:sp>
    </p:spTree>
    <p:extLst>
      <p:ext uri="{BB962C8B-B14F-4D97-AF65-F5344CB8AC3E}">
        <p14:creationId xmlns:p14="http://schemas.microsoft.com/office/powerpoint/2010/main" val="197481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293" y="404664"/>
            <a:ext cx="7696200" cy="6019800"/>
          </a:xfrm>
        </p:spPr>
        <p:txBody>
          <a:bodyPr>
            <a:normAutofit/>
          </a:bodyPr>
          <a:lstStyle/>
          <a:p>
            <a:r>
              <a:rPr lang="en-CA" sz="2800" dirty="0">
                <a:latin typeface="Arial"/>
                <a:cs typeface="Arial"/>
              </a:rPr>
              <a:t>Challenges:</a:t>
            </a:r>
          </a:p>
          <a:p>
            <a:pPr lvl="1"/>
            <a:r>
              <a:rPr lang="en-CA" sz="2800" dirty="0">
                <a:latin typeface="Arial"/>
                <a:cs typeface="Arial"/>
              </a:rPr>
              <a:t>task-based emphasises fluency and task fulfilment rather than linguistic accuracy; </a:t>
            </a:r>
          </a:p>
          <a:p>
            <a:pPr lvl="1"/>
            <a:r>
              <a:rPr lang="en-CA" sz="2800" dirty="0">
                <a:latin typeface="Arial"/>
                <a:cs typeface="Arial"/>
              </a:rPr>
              <a:t>tasks rarely succeed in fully replicating the complexity and diversity of real life situations;</a:t>
            </a:r>
          </a:p>
          <a:p>
            <a:pPr lvl="1"/>
            <a:r>
              <a:rPr lang="en-CA" sz="2800" dirty="0">
                <a:latin typeface="Arial"/>
                <a:cs typeface="Arial"/>
              </a:rPr>
              <a:t>it is difficult to take into account the impact of anxiety and motivation in performance tests; </a:t>
            </a:r>
          </a:p>
          <a:p>
            <a:pPr lvl="1"/>
            <a:r>
              <a:rPr lang="en-CA" sz="2800" dirty="0">
                <a:latin typeface="Arial"/>
                <a:cs typeface="Arial"/>
              </a:rPr>
              <a:t>it is difficult to take into account the social factors associated with performance tests.</a:t>
            </a:r>
          </a:p>
          <a:p>
            <a:pPr lvl="1"/>
            <a:endParaRPr lang="en-CA" sz="2600" dirty="0"/>
          </a:p>
        </p:txBody>
      </p:sp>
    </p:spTree>
    <p:extLst>
      <p:ext uri="{BB962C8B-B14F-4D97-AF65-F5344CB8AC3E}">
        <p14:creationId xmlns:p14="http://schemas.microsoft.com/office/powerpoint/2010/main" val="197481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57200"/>
            <a:ext cx="7992888" cy="6019800"/>
          </a:xfrm>
        </p:spPr>
        <p:txBody>
          <a:bodyPr>
            <a:normAutofit/>
          </a:bodyPr>
          <a:lstStyle/>
          <a:p>
            <a:r>
              <a:rPr lang="en-US" sz="2600" dirty="0">
                <a:latin typeface="Arial"/>
                <a:cs typeface="Arial"/>
              </a:rPr>
              <a:t>Externally-produced assessment criteria are sometimes valuable as learning devices for the benefit of new or inexperienced teachers;</a:t>
            </a:r>
          </a:p>
          <a:p>
            <a:r>
              <a:rPr lang="en-US" sz="2600" dirty="0">
                <a:latin typeface="Arial"/>
                <a:cs typeface="Arial"/>
              </a:rPr>
              <a:t>however, externally generated testing and assessment are usually inefficient because “one size does NOT fit all”;</a:t>
            </a:r>
          </a:p>
          <a:p>
            <a:r>
              <a:rPr lang="en-US" sz="2600" dirty="0">
                <a:latin typeface="Arial"/>
                <a:cs typeface="Arial"/>
              </a:rPr>
              <a:t>teachers should be able to create their own assessment criteria that are “tailor-made” to meet the needs of particular groups of students;</a:t>
            </a:r>
          </a:p>
          <a:p>
            <a:r>
              <a:rPr lang="en-US" sz="2600" dirty="0">
                <a:latin typeface="Arial"/>
                <a:cs typeface="Arial"/>
              </a:rPr>
              <a:t>new teachers should gradually develop the skills and confidence needed to efficiently serve their students and the surrounding community.</a:t>
            </a:r>
          </a:p>
        </p:txBody>
      </p:sp>
    </p:spTree>
    <p:extLst>
      <p:ext uri="{BB962C8B-B14F-4D97-AF65-F5344CB8AC3E}">
        <p14:creationId xmlns:p14="http://schemas.microsoft.com/office/powerpoint/2010/main" val="197481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39552" y="685800"/>
            <a:ext cx="8064896" cy="4495800"/>
          </a:xfrm>
        </p:spPr>
        <p:txBody>
          <a:bodyPr/>
          <a:lstStyle/>
          <a:p>
            <a:pPr marL="609600" indent="-609600">
              <a:buFontTx/>
              <a:buNone/>
            </a:pPr>
            <a:r>
              <a:rPr lang="en-US" sz="2800" dirty="0">
                <a:latin typeface="Arial" charset="0"/>
              </a:rPr>
              <a:t>Purposes of assessment/ testing:</a:t>
            </a:r>
          </a:p>
          <a:p>
            <a:pPr marL="609600" indent="-609600">
              <a:buFont typeface="Arial" charset="0"/>
              <a:buAutoNum type="arabicParenR"/>
            </a:pPr>
            <a:r>
              <a:rPr lang="en-US" sz="2800" dirty="0">
                <a:latin typeface="Arial" charset="0"/>
              </a:rPr>
              <a:t>proof of capacity</a:t>
            </a:r>
          </a:p>
          <a:p>
            <a:pPr marL="990600" lvl="1" indent="-533400">
              <a:buFont typeface="Arial" charset="0"/>
              <a:buChar char="•"/>
            </a:pPr>
            <a:r>
              <a:rPr lang="en-US" sz="2800" dirty="0">
                <a:latin typeface="Arial" charset="0"/>
              </a:rPr>
              <a:t>see how a person performs</a:t>
            </a:r>
          </a:p>
          <a:p>
            <a:pPr marL="609600" indent="-609600">
              <a:buFont typeface="Arial" charset="0"/>
              <a:buAutoNum type="arabicParenR" startAt="2"/>
            </a:pPr>
            <a:r>
              <a:rPr lang="en-US" sz="2800" dirty="0">
                <a:latin typeface="Arial" charset="0"/>
              </a:rPr>
              <a:t>establish the creditability of an identity</a:t>
            </a:r>
          </a:p>
          <a:p>
            <a:pPr marL="990600" lvl="1" indent="-533400">
              <a:buFont typeface="Arial" charset="0"/>
              <a:buChar char="•"/>
            </a:pPr>
            <a:r>
              <a:rPr lang="en-US" sz="2800" dirty="0">
                <a:latin typeface="Arial" charset="0"/>
              </a:rPr>
              <a:t>gate keeping </a:t>
            </a:r>
          </a:p>
          <a:p>
            <a:pPr marL="609600" indent="-609600"/>
            <a:endParaRPr lang="en-US" sz="2800" dirty="0">
              <a:latin typeface="Arial" charset="0"/>
            </a:endParaRPr>
          </a:p>
        </p:txBody>
      </p:sp>
    </p:spTree>
    <p:extLst>
      <p:ext uri="{BB962C8B-B14F-4D97-AF65-F5344CB8AC3E}">
        <p14:creationId xmlns:p14="http://schemas.microsoft.com/office/powerpoint/2010/main" val="37286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467544" y="692696"/>
            <a:ext cx="8280920" cy="4800600"/>
          </a:xfrm>
          <a:noFill/>
        </p:spPr>
        <p:txBody>
          <a:bodyPr/>
          <a:lstStyle/>
          <a:p>
            <a:pPr>
              <a:lnSpc>
                <a:spcPct val="90000"/>
              </a:lnSpc>
              <a:buFont typeface="Arial" charset="0"/>
              <a:buNone/>
            </a:pPr>
            <a:r>
              <a:rPr lang="en-US" sz="2800" dirty="0">
                <a:solidFill>
                  <a:srgbClr val="FFFFFF"/>
                </a:solidFill>
                <a:latin typeface="Arial" charset="0"/>
              </a:rPr>
              <a:t>testing:</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usually refers to </a:t>
            </a:r>
            <a:r>
              <a:rPr lang="en-US" sz="2800" i="1" dirty="0">
                <a:solidFill>
                  <a:srgbClr val="FFFFFF"/>
                </a:solidFill>
                <a:latin typeface="Arial" charset="0"/>
              </a:rPr>
              <a:t>high stakes</a:t>
            </a:r>
            <a:r>
              <a:rPr lang="en-US" sz="2800" dirty="0">
                <a:solidFill>
                  <a:srgbClr val="FFFFFF"/>
                </a:solidFill>
                <a:latin typeface="Arial" charset="0"/>
              </a:rPr>
              <a:t> and </a:t>
            </a:r>
            <a:r>
              <a:rPr lang="en-US" sz="2800" i="1" dirty="0">
                <a:solidFill>
                  <a:srgbClr val="FFFFFF"/>
                </a:solidFill>
                <a:latin typeface="Arial" charset="0"/>
              </a:rPr>
              <a:t>formal</a:t>
            </a:r>
            <a:r>
              <a:rPr lang="en-US" sz="2800" dirty="0">
                <a:solidFill>
                  <a:srgbClr val="FFFFFF"/>
                </a:solidFill>
                <a:latin typeface="Arial" charset="0"/>
              </a:rPr>
              <a:t> forms of assessment;</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is associated with </a:t>
            </a:r>
            <a:r>
              <a:rPr lang="en-US" sz="2800" i="1" dirty="0">
                <a:solidFill>
                  <a:srgbClr val="FFFFFF"/>
                </a:solidFill>
                <a:latin typeface="Arial" charset="0"/>
              </a:rPr>
              <a:t>measurement</a:t>
            </a:r>
            <a:r>
              <a:rPr lang="en-US" sz="2800" dirty="0">
                <a:solidFill>
                  <a:srgbClr val="FFFFFF"/>
                </a:solidFill>
                <a:latin typeface="Arial" charset="0"/>
              </a:rPr>
              <a:t> (assigning quantifiable scores); </a:t>
            </a:r>
          </a:p>
          <a:p>
            <a:pPr lvl="1">
              <a:lnSpc>
                <a:spcPct val="90000"/>
              </a:lnSpc>
              <a:buFont typeface="Arial" charset="0"/>
              <a:buChar char="•"/>
            </a:pPr>
            <a:endParaRPr lang="en-US" sz="2800" dirty="0">
              <a:solidFill>
                <a:srgbClr val="FFFFFF"/>
              </a:solidFill>
              <a:latin typeface="Arial" charset="0"/>
            </a:endParaRPr>
          </a:p>
          <a:p>
            <a:pPr lvl="1">
              <a:lnSpc>
                <a:spcPct val="90000"/>
              </a:lnSpc>
              <a:buFont typeface="Arial" charset="0"/>
              <a:buChar char="•"/>
            </a:pPr>
            <a:r>
              <a:rPr lang="en-US" sz="2800" dirty="0">
                <a:solidFill>
                  <a:srgbClr val="FFFFFF"/>
                </a:solidFill>
                <a:latin typeface="Arial" charset="0"/>
              </a:rPr>
              <a:t>is often seen as </a:t>
            </a:r>
            <a:r>
              <a:rPr lang="en-US" sz="2800" i="1" dirty="0">
                <a:solidFill>
                  <a:srgbClr val="FFFFFF"/>
                </a:solidFill>
                <a:latin typeface="Arial" charset="0"/>
              </a:rPr>
              <a:t>summative</a:t>
            </a:r>
            <a:r>
              <a:rPr lang="en-US" sz="2800" dirty="0">
                <a:solidFill>
                  <a:srgbClr val="FFFFFF"/>
                </a:solidFill>
                <a:latin typeface="Arial" charset="0"/>
              </a:rPr>
              <a:t> (at the end of a program of study).</a:t>
            </a:r>
          </a:p>
          <a:p>
            <a:pPr lvl="1">
              <a:lnSpc>
                <a:spcPct val="90000"/>
              </a:lnSpc>
              <a:buFont typeface="Times" charset="0"/>
              <a:buChar char="•"/>
            </a:pPr>
            <a:endParaRPr lang="en-US" sz="2400" dirty="0">
              <a:latin typeface="Arial" charset="0"/>
            </a:endParaRPr>
          </a:p>
          <a:p>
            <a:pPr lvl="1">
              <a:lnSpc>
                <a:spcPct val="90000"/>
              </a:lnSpc>
              <a:buFont typeface="Times" charset="0"/>
              <a:buChar char="•"/>
            </a:pPr>
            <a:endParaRPr lang="en-US" sz="2400" dirty="0">
              <a:latin typeface="Arial" charset="0"/>
            </a:endParaRPr>
          </a:p>
        </p:txBody>
      </p:sp>
    </p:spTree>
    <p:extLst>
      <p:ext uri="{BB962C8B-B14F-4D97-AF65-F5344CB8AC3E}">
        <p14:creationId xmlns:p14="http://schemas.microsoft.com/office/powerpoint/2010/main" val="216048599"/>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518</TotalTime>
  <Words>1228</Words>
  <Application>Microsoft Office PowerPoint</Application>
  <PresentationFormat>On-screen Show (4:3)</PresentationFormat>
  <Paragraphs>122</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Calibri</vt:lpstr>
      <vt:lpstr>Times</vt:lpstr>
      <vt:lpstr>Trebuchet MS</vt:lpstr>
      <vt:lpstr>Verdana</vt:lpstr>
      <vt:lpstr>Wingdings 2</vt: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Douglas Fleming</dc:creator>
  <cp:lastModifiedBy>Douglas Fleming</cp:lastModifiedBy>
  <cp:revision>88</cp:revision>
  <dcterms:created xsi:type="dcterms:W3CDTF">2010-06-29T19:47:56Z</dcterms:created>
  <dcterms:modified xsi:type="dcterms:W3CDTF">2024-02-05T17:45:46Z</dcterms:modified>
</cp:coreProperties>
</file>