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snapVertSplitter="1">
    <p:restoredLeft sz="15620"/>
    <p:restoredTop sz="94660"/>
  </p:normalViewPr>
  <p:slideViewPr>
    <p:cSldViewPr snapToObjects="1">
      <p:cViewPr varScale="1">
        <p:scale>
          <a:sx n="128" d="100"/>
          <a:sy n="128" d="100"/>
        </p:scale>
        <p:origin x="-2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830428F-C95E-1A44-8F14-48FC7D9EB477}" type="datetimeFigureOut">
              <a:rPr lang="en-US" smtClean="0"/>
              <a:pPr/>
              <a:t>17-05-25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706" y="1801812"/>
            <a:ext cx="7772400" cy="1470025"/>
          </a:xfrm>
        </p:spPr>
        <p:txBody>
          <a:bodyPr/>
          <a:lstStyle/>
          <a:p>
            <a:r>
              <a:rPr lang="en-US" sz="3200" smtClean="0"/>
              <a:t>Lecture </a:t>
            </a:r>
            <a:r>
              <a:rPr lang="en-US" sz="320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Curriculum Orientations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966882"/>
            <a:ext cx="767715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Douglas Fleming</a:t>
            </a:r>
          </a:p>
          <a:p>
            <a:r>
              <a:rPr lang="en-US" sz="2800" dirty="0" smtClean="0"/>
              <a:t>Faculty of Education, University of Ottawa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85800"/>
            <a:ext cx="7583487" cy="55805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students are unique</a:t>
            </a:r>
          </a:p>
          <a:p>
            <a:r>
              <a:rPr lang="en-US" sz="2400" dirty="0" smtClean="0"/>
              <a:t>pedagogy is centered on the vision of an ideal school which emphasizes first-hand experience, play, experimentation, and hands-on activities.</a:t>
            </a:r>
          </a:p>
          <a:p>
            <a:r>
              <a:rPr lang="en-US" sz="2400" dirty="0" smtClean="0"/>
              <a:t>activities often have a focus that extends beyond the wall of the school</a:t>
            </a:r>
          </a:p>
          <a:p>
            <a:r>
              <a:rPr lang="en-US" sz="2400" dirty="0" smtClean="0"/>
              <a:t>active democratic citizenship is emphasized  </a:t>
            </a:r>
          </a:p>
          <a:p>
            <a:r>
              <a:rPr lang="en-US" sz="2400" dirty="0" smtClean="0"/>
              <a:t>associated with John Dewey, Jean-Jacques Rousseau, Howard Gardner, Fredrich Froebel, G. Stanley Hall and Francis Parker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85800"/>
            <a:ext cx="7983537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are encouraged to become autonomous learners</a:t>
            </a:r>
          </a:p>
          <a:p>
            <a:r>
              <a:rPr lang="en-US" sz="2400" dirty="0" smtClean="0"/>
              <a:t>learners are whole people engaged in the construction of meaning (constructivism)</a:t>
            </a:r>
          </a:p>
          <a:p>
            <a:r>
              <a:rPr lang="en-US" sz="2400" dirty="0" smtClean="0"/>
              <a:t>learning occurs in stages and is done through many different types of styles</a:t>
            </a:r>
          </a:p>
          <a:p>
            <a:r>
              <a:rPr lang="en-US" sz="2400" dirty="0" smtClean="0"/>
              <a:t>teachers are generalists, facilitators, diagnosticians and providers of learning environments</a:t>
            </a:r>
          </a:p>
          <a:p>
            <a:r>
              <a:rPr lang="en-US" sz="2400" dirty="0" smtClean="0"/>
              <a:t>“a child’s own instincts… furnish the starting point for all education” (Dewey, 1897, p.77).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297737" cy="542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Social Reconstruction Ideology</a:t>
            </a:r>
          </a:p>
          <a:p>
            <a:r>
              <a:rPr lang="en-US" sz="2400" dirty="0" smtClean="0"/>
              <a:t>often called ‘critical’, or ‘society-centered’.</a:t>
            </a:r>
          </a:p>
          <a:p>
            <a:r>
              <a:rPr lang="en-US" sz="2400" dirty="0" smtClean="0"/>
              <a:t>the purpose of education is to help create a more just society.</a:t>
            </a:r>
          </a:p>
          <a:p>
            <a:r>
              <a:rPr lang="en-US" sz="2400" dirty="0" smtClean="0"/>
              <a:t>based on an analysis of society as being rife with crisis and inequalities based on problematic constructions of gender, race, ethnicity, sexual orientation, and class.  </a:t>
            </a:r>
          </a:p>
          <a:p>
            <a:r>
              <a:rPr lang="en-US" sz="2400" dirty="0" smtClean="0"/>
              <a:t>curricula are designed to foster a commitment to societal change that addresses the above  inequalities.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38200"/>
            <a:ext cx="7583487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knowledge is socially constructed through experience</a:t>
            </a:r>
          </a:p>
          <a:p>
            <a:r>
              <a:rPr lang="en-US" sz="2400" dirty="0" smtClean="0"/>
              <a:t>people shape their viewpoints through experiences in cultural practices and in the context of societal crisis</a:t>
            </a:r>
          </a:p>
          <a:p>
            <a:r>
              <a:rPr lang="en-US" sz="2400" dirty="0" smtClean="0"/>
              <a:t>pedagogy is centered on the vision of an ideal society</a:t>
            </a:r>
          </a:p>
          <a:p>
            <a:r>
              <a:rPr lang="en-US" sz="2400" dirty="0" smtClean="0"/>
              <a:t>associated with Lester Frank Ward, A. S. Neill, Ivan Illich, John Dewey, Miles Horton, Paulo Freire,  Neil Postman and Charles Weingarten.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85800"/>
            <a:ext cx="7983537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should reevaluate their assumptions and viewpoints so that they become committed to societal change</a:t>
            </a:r>
          </a:p>
          <a:p>
            <a:r>
              <a:rPr lang="en-US" sz="2400" dirty="0" smtClean="0"/>
              <a:t>activities within school should lead to actions outside of school</a:t>
            </a:r>
          </a:p>
          <a:p>
            <a:r>
              <a:rPr lang="en-US" sz="2400" dirty="0" smtClean="0"/>
              <a:t>teachers have a collegial relationship with their students</a:t>
            </a:r>
          </a:p>
          <a:p>
            <a:r>
              <a:rPr lang="en-US" sz="2400" dirty="0" smtClean="0"/>
              <a:t>“There is no such thing as teachers and students, but teacher/students and student/teachers ” (Freire, 1970, p.67).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85800"/>
            <a:ext cx="7983537" cy="5943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curriculum orientation (or ideology) do you base your work on now? </a:t>
            </a:r>
          </a:p>
          <a:p>
            <a:r>
              <a:rPr lang="en-US" sz="3200" dirty="0" smtClean="0"/>
              <a:t>What is the most ideal one for you and your students?</a:t>
            </a:r>
          </a:p>
          <a:p>
            <a:r>
              <a:rPr lang="en-US" sz="3200" dirty="0" smtClean="0"/>
              <a:t>Is there a combination of orientations that work best?</a:t>
            </a:r>
          </a:p>
          <a:p>
            <a:r>
              <a:rPr lang="en-US" sz="3200" dirty="0" smtClean="0"/>
              <a:t>What would need to happen for you to change an orientation?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0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14400"/>
            <a:ext cx="81534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2400" dirty="0" smtClean="0"/>
              <a:t>There are four basic orientations (or ideologies) in regards to general education curricula:</a:t>
            </a:r>
          </a:p>
          <a:p>
            <a:pPr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  Scholar/ Academic</a:t>
            </a:r>
          </a:p>
          <a:p>
            <a:pPr lvl="2"/>
            <a:r>
              <a:rPr lang="en-US" sz="2400" dirty="0" smtClean="0"/>
              <a:t>  Social Efficiency</a:t>
            </a:r>
          </a:p>
          <a:p>
            <a:pPr lvl="2"/>
            <a:r>
              <a:rPr lang="en-US" sz="2400" dirty="0" smtClean="0"/>
              <a:t>  Learner Centered</a:t>
            </a:r>
          </a:p>
          <a:p>
            <a:pPr lvl="2"/>
            <a:r>
              <a:rPr lang="en-US" sz="2400" dirty="0" smtClean="0"/>
              <a:t>  Social Reconstruction</a:t>
            </a:r>
          </a:p>
          <a:p>
            <a:pPr lvl="2">
              <a:buNone/>
            </a:pPr>
            <a:endParaRPr lang="en-US" sz="2400" dirty="0" smtClean="0"/>
          </a:p>
          <a:p>
            <a:pPr lvl="2">
              <a:buNone/>
            </a:pPr>
            <a:endParaRPr lang="en-US" sz="2400" dirty="0" smtClean="0"/>
          </a:p>
          <a:p>
            <a:pPr lvl="2">
              <a:buNone/>
            </a:pPr>
            <a:r>
              <a:rPr lang="en-US" sz="2400" dirty="0" smtClean="0"/>
              <a:t>Schiro (2008)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33400"/>
            <a:ext cx="7907337" cy="550433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Scholar/ Academic Ideology</a:t>
            </a:r>
          </a:p>
          <a:p>
            <a:r>
              <a:rPr lang="en-US" sz="2400" dirty="0" smtClean="0"/>
              <a:t>often called ‘rationalist’, ‘traditional’, ‘knowledge-centered’, ‘intellectual’ or ‘canon-centered’.</a:t>
            </a:r>
          </a:p>
          <a:p>
            <a:r>
              <a:rPr lang="en-US" sz="2400" dirty="0" smtClean="0"/>
              <a:t>the purpose of education is to impart accumulated knowledge from culture and tradition</a:t>
            </a:r>
          </a:p>
          <a:p>
            <a:r>
              <a:rPr lang="en-US" sz="2400" dirty="0" smtClean="0"/>
              <a:t>knowledge is constructed by academic disciplines: hierarchically-based communities searching for objective truths</a:t>
            </a:r>
          </a:p>
          <a:p>
            <a:r>
              <a:rPr lang="en-US" sz="2400" dirty="0" smtClean="0"/>
              <a:t>curricula are constructed in ways that impart these truths to a new generation of students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457200"/>
            <a:ext cx="7583487" cy="558053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all students should be exposed to disciplinary knowledge regardless of their vocational goals</a:t>
            </a:r>
          </a:p>
          <a:p>
            <a:r>
              <a:rPr lang="en-US" sz="2400" dirty="0" smtClean="0"/>
              <a:t>an important prerequisite for participatory citizenship, critical thinking and social cohesion</a:t>
            </a:r>
          </a:p>
          <a:p>
            <a:r>
              <a:rPr lang="en-US" sz="2400" dirty="0" smtClean="0"/>
              <a:t>often popular in times of political crisis</a:t>
            </a:r>
          </a:p>
          <a:p>
            <a:r>
              <a:rPr lang="en-US" sz="2400" dirty="0" smtClean="0"/>
              <a:t>associated with Lester Ward, Charles Eliot, W.E. DuBois, E.D. Hirsch, and Allan Bloom</a:t>
            </a:r>
          </a:p>
          <a:p>
            <a:r>
              <a:rPr lang="en-US" sz="2400" dirty="0" smtClean="0"/>
              <a:t>basis of current disciplinary models of secondary school curricula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381000"/>
            <a:ext cx="7754937" cy="565673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students are being initiated into disciplinary knowledge</a:t>
            </a:r>
          </a:p>
          <a:p>
            <a:r>
              <a:rPr lang="en-US" sz="2400" dirty="0" smtClean="0"/>
              <a:t>imparting the basic tenants of the pertinent field</a:t>
            </a:r>
          </a:p>
          <a:p>
            <a:r>
              <a:rPr lang="en-US" sz="2400" dirty="0" smtClean="0"/>
              <a:t>but, this is not a matter of inculcating encyclopedic knowledge</a:t>
            </a:r>
          </a:p>
          <a:p>
            <a:r>
              <a:rPr lang="en-US" sz="2400" dirty="0" smtClean="0"/>
              <a:t>students should think and behave like novice members of a discipline</a:t>
            </a:r>
          </a:p>
          <a:p>
            <a:r>
              <a:rPr lang="en-US" sz="2400" dirty="0" smtClean="0"/>
              <a:t>“participate in the process that makes possible  the establishment of knowledge” (Bruner, 1966, p.72).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297737" cy="542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Social Efficiency Ideology</a:t>
            </a:r>
          </a:p>
          <a:p>
            <a:r>
              <a:rPr lang="en-US" sz="2400" dirty="0" smtClean="0"/>
              <a:t>often called ‘technological’’, ‘social behaviorist’, or ‘systems-based’.</a:t>
            </a:r>
          </a:p>
          <a:p>
            <a:r>
              <a:rPr lang="en-US" sz="2400" dirty="0" smtClean="0"/>
              <a:t>the purpose of education is to develop people who are educated and trained for the needs of society or a specific milieu </a:t>
            </a:r>
          </a:p>
          <a:p>
            <a:r>
              <a:rPr lang="en-US" sz="2400" dirty="0" smtClean="0"/>
              <a:t>curricula designed to achieve clearly defined concrete and measurable terminal objectives that are determined systematically and through scientifically-based procedures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33400"/>
            <a:ext cx="7145337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learn by doing</a:t>
            </a:r>
          </a:p>
          <a:p>
            <a:r>
              <a:rPr lang="en-US" sz="2400" dirty="0" smtClean="0"/>
              <a:t>the focus of instruction is on the mastery of skills and behaviors through practice</a:t>
            </a:r>
          </a:p>
          <a:p>
            <a:r>
              <a:rPr lang="en-US" sz="2400" dirty="0" smtClean="0"/>
              <a:t>learning occurs in terms of cause/ effect and stimulus/ response</a:t>
            </a:r>
          </a:p>
          <a:p>
            <a:r>
              <a:rPr lang="en-US" sz="2400" dirty="0" smtClean="0"/>
              <a:t>instruction is geared towards specific work or home related purposes</a:t>
            </a:r>
          </a:p>
          <a:p>
            <a:r>
              <a:rPr lang="en-US" sz="2400" dirty="0" smtClean="0"/>
              <a:t>there is no need for all students to learn a uniform basic body of knowledge as a prerequisite for more advanced training</a:t>
            </a:r>
          </a:p>
          <a:p>
            <a:endParaRPr lang="en-US" sz="2824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583487" cy="5123330"/>
          </a:xfrm>
        </p:spPr>
        <p:txBody>
          <a:bodyPr>
            <a:normAutofit fontScale="92500" lnSpcReduction="10000"/>
          </a:bodyPr>
          <a:lstStyle/>
          <a:p>
            <a:r>
              <a:rPr lang="en-US" sz="2595" dirty="0" smtClean="0"/>
              <a:t>the selection and sequencing of instructional content is key</a:t>
            </a:r>
          </a:p>
          <a:p>
            <a:r>
              <a:rPr lang="en-US" sz="2595" dirty="0" smtClean="0"/>
              <a:t>steps:</a:t>
            </a:r>
          </a:p>
          <a:p>
            <a:pPr lvl="1"/>
            <a:r>
              <a:rPr lang="en-US" sz="2595" dirty="0" smtClean="0"/>
              <a:t>define appropriate learning objectives;</a:t>
            </a:r>
          </a:p>
          <a:p>
            <a:pPr lvl="1"/>
            <a:r>
              <a:rPr lang="en-US" sz="2595" dirty="0" smtClean="0"/>
              <a:t>establish useful learning experiences;</a:t>
            </a:r>
          </a:p>
          <a:p>
            <a:pPr lvl="1"/>
            <a:r>
              <a:rPr lang="en-US" sz="2595" dirty="0" smtClean="0"/>
              <a:t>organize learning experiences to have a maximum cumulative effect;</a:t>
            </a:r>
          </a:p>
          <a:p>
            <a:pPr lvl="1"/>
            <a:r>
              <a:rPr lang="en-US" sz="2595" dirty="0" smtClean="0"/>
              <a:t>evaluate and revise the curriculum. </a:t>
            </a:r>
          </a:p>
          <a:p>
            <a:r>
              <a:rPr lang="en-US" sz="2595" dirty="0" smtClean="0"/>
              <a:t>stress on accountability to stakeholders</a:t>
            </a:r>
          </a:p>
          <a:p>
            <a:r>
              <a:rPr lang="en-US" sz="2595" dirty="0" smtClean="0"/>
              <a:t>associated with Franklin Bobbitt, Ralph Tyler and B.F. Skinner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297737" cy="542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Learner-Centered Ideology</a:t>
            </a:r>
          </a:p>
          <a:p>
            <a:r>
              <a:rPr lang="en-US" sz="2400" dirty="0" smtClean="0"/>
              <a:t>often called ‘progressive’, ‘experiential’, ‘child study’, ‘self-actualization’ or ‘humanist’.</a:t>
            </a:r>
          </a:p>
          <a:p>
            <a:r>
              <a:rPr lang="en-US" sz="2400" dirty="0" smtClean="0"/>
              <a:t>the purpose of education is to meet the needs of individuals so that they can grow in harmony with their own unique talents, skills and desires. </a:t>
            </a:r>
          </a:p>
          <a:p>
            <a:r>
              <a:rPr lang="en-US" sz="2400" dirty="0" smtClean="0"/>
              <a:t>curricula are designed to expose students to contexts and influences that will stimulate growth and the construction of unique forms of meaning.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560</TotalTime>
  <Words>859</Words>
  <Application>Microsoft Macintosh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Revolution</vt:lpstr>
      <vt:lpstr>Lecture 7 Curriculum Orientations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Curricula?</dc:title>
  <dc:creator>Douglas Fleming</dc:creator>
  <cp:lastModifiedBy>d fleming</cp:lastModifiedBy>
  <cp:revision>63</cp:revision>
  <dcterms:created xsi:type="dcterms:W3CDTF">2009-12-11T19:01:13Z</dcterms:created>
  <dcterms:modified xsi:type="dcterms:W3CDTF">2017-05-25T22:17:59Z</dcterms:modified>
</cp:coreProperties>
</file>