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66" r:id="rId2"/>
    <p:sldId id="267" r:id="rId3"/>
    <p:sldId id="268" r:id="rId4"/>
    <p:sldId id="269" r:id="rId5"/>
    <p:sldId id="270" r:id="rId6"/>
    <p:sldId id="271" r:id="rId7"/>
    <p:sldId id="273" r:id="rId8"/>
    <p:sldId id="274" r:id="rId9"/>
    <p:sldId id="275" r:id="rId1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4639" autoAdjust="0"/>
  </p:normalViewPr>
  <p:slideViewPr>
    <p:cSldViewPr snapToObjects="1">
      <p:cViewPr varScale="1">
        <p:scale>
          <a:sx n="132" d="100"/>
          <a:sy n="132" d="100"/>
        </p:scale>
        <p:origin x="-258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81" d="100"/>
          <a:sy n="81" d="100"/>
        </p:scale>
        <p:origin x="-4536" y="-12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DF40BACB-D847-7E4A-8304-3CA9AC78BFE2}" type="datetime1">
              <a:rPr lang="en-US"/>
              <a:pPr>
                <a:defRPr/>
              </a:pPr>
              <a:t>17-05-25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B9A6B2B5-F841-4840-9FE1-00F7019DA6EB}" type="slidenum">
              <a:rPr lang="en-US"/>
              <a:pPr>
                <a:defRPr/>
              </a:pPr>
              <a:t>‹#›</a:t>
            </a:fld>
            <a:endParaRPr lang="en-US"/>
          </a:p>
        </p:txBody>
      </p:sp>
    </p:spTree>
    <p:extLst>
      <p:ext uri="{BB962C8B-B14F-4D97-AF65-F5344CB8AC3E}">
        <p14:creationId xmlns:p14="http://schemas.microsoft.com/office/powerpoint/2010/main" val="3694002822"/>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fontAlgn="base">
      <a:spcBef>
        <a:spcPct val="30000"/>
      </a:spcBef>
      <a:spcAft>
        <a:spcPct val="0"/>
      </a:spcAft>
      <a:defRPr sz="1200" kern="1200">
        <a:solidFill>
          <a:schemeClr val="tx1"/>
        </a:solidFill>
        <a:latin typeface="+mn-lt"/>
        <a:ea typeface="ＭＳ Ｐゴシック"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7500" lnSpcReduction="20000"/>
          </a:bodyPr>
          <a:lstStyle/>
          <a:p>
            <a:r>
              <a:rPr lang="en-US" dirty="0"/>
              <a:t>Lawn (1996), examining the recent history of education in England, argued that "the period between the 1920s and 1990s constitutes a distinct phase in state education which has come to an end" (p.2). The new phase is characterized by, "the imposition of curriculum and assessment reforms, new inspection systems and the decentralized management of people and their work" (ibid.). The management of education in England was explicitly remodeled, through measures such as the 1988 Education Reform Act, to reflect principles of the market economy. Curriculum control underwent major devolution to local educational authorities for the express purpose of responding to local market needs. Teachers now have greater individual responsibilities for specialized assessment and curriculum development tasks within the restraints of locally developed guidelines. The resulting effect on the teachers’ work has been twofold. Citing an empirical study by Campbell, Evans, St. J. Neill, and Packwood (1991), Lawn stated that, on the one hand, teachers were experiencing a greater sense of empowerment associated with the acquisition of new skills and responsibilities. On the other hand, teachers were becoming progressively fragmented, acting as isolated specialists within a labor market in which they must sell their skills.</a:t>
            </a:r>
          </a:p>
          <a:p>
            <a:r>
              <a:rPr lang="en-US" dirty="0"/>
              <a:t>The organization of education has also changed recently in the United States in similar ways. Citing Castells (1980), Apple (1995) contended that management practices in the overall economy are fundamentally shifting in response to economic change. Apple sees a complicated process of deskilling and reskilling at work. On the one hand, management attempts to "separate conception from execution" (p.130) by redefining the division of labor. To put it simply, workers execute the plans set by management within the parameters they are given. On the other hand, this </a:t>
            </a:r>
            <a:r>
              <a:rPr lang="en-US" dirty="0" err="1"/>
              <a:t>redivision</a:t>
            </a:r>
            <a:r>
              <a:rPr lang="en-US" dirty="0"/>
              <a:t> of labor means that workers have to be trained in newly required and specialized skills. Apple recognized that this pattern has existed within the larger economy for quite some time. Patterns within education, however, are somewhat different. As he put it,</a:t>
            </a:r>
          </a:p>
          <a:p>
            <a:r>
              <a:rPr lang="en-US" dirty="0"/>
              <a:t> </a:t>
            </a:r>
          </a:p>
          <a:p>
            <a:r>
              <a:rPr lang="en-US" dirty="0"/>
              <a:t>given the relatively autonomous nature of teaching (one can usually close one’s door and not be disturbed) and given the internal history of the kinds of control in the institution (paternalistic styles of administration, often in the USA based on gender relations), the school has been partially resistant to technical and bureaucratic control, at the level of practice, until relatively recently. (Apple, 1995, p.130)</a:t>
            </a:r>
          </a:p>
          <a:p>
            <a:r>
              <a:rPr lang="en-US" dirty="0"/>
              <a:t> </a:t>
            </a:r>
          </a:p>
          <a:p>
            <a:r>
              <a:rPr lang="en-US" dirty="0"/>
              <a:t>Apple used the example of the ascendancy of pre-packaged curricular materials in the United States. These spell out the curriculum in great detail, right down to the actual materials to be used and the objectives to be sought on a daily basis. Like Lawn, Apple noted that teachers, increasingly divorced from overall planning, are becoming isolated specialists and technicians.</a:t>
            </a:r>
            <a:endParaRPr lang="en-CA" b="1" dirty="0">
              <a:latin typeface="Arial"/>
              <a:ea typeface="Arial" charset="0"/>
              <a:cs typeface="Arial"/>
            </a:endParaRPr>
          </a:p>
          <a:p>
            <a:pPr fontAlgn="auto">
              <a:spcBef>
                <a:spcPts val="0"/>
              </a:spcBef>
              <a:spcAft>
                <a:spcPts val="0"/>
              </a:spcAft>
              <a:defRPr/>
            </a:pPr>
            <a:endParaRPr lang="en-US" dirty="0">
              <a:ea typeface="+mn-ea"/>
              <a:cs typeface="+mn-cs"/>
            </a:endParaRPr>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F8DBD55-1B02-664C-BB73-42F1BB86A20B}" type="slidenum">
              <a:rPr lang="en-US">
                <a:ea typeface="ＭＳ Ｐゴシック" charset="-128"/>
                <a:cs typeface="ＭＳ Ｐゴシック" charset="-128"/>
              </a:rPr>
              <a:pPr fontAlgn="base">
                <a:spcBef>
                  <a:spcPct val="0"/>
                </a:spcBef>
                <a:spcAft>
                  <a:spcPct val="0"/>
                </a:spcAft>
              </a:pPr>
              <a:t>1</a:t>
            </a:fld>
            <a:endParaRPr lang="en-US">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0A7698-FEF9-5645-9830-126CF3F707C8}" type="slidenum">
              <a:rPr lang="en-US" smtClean="0"/>
              <a:t>2</a:t>
            </a:fld>
            <a:endParaRPr lang="en-US"/>
          </a:p>
        </p:txBody>
      </p:sp>
    </p:spTree>
    <p:extLst>
      <p:ext uri="{BB962C8B-B14F-4D97-AF65-F5344CB8AC3E}">
        <p14:creationId xmlns:p14="http://schemas.microsoft.com/office/powerpoint/2010/main" val="950075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pPr>
              <a:defRPr/>
            </a:pPr>
            <a:fld id="{68876456-A7DA-B84F-A06B-D3661DD2F3DF}" type="slidenum">
              <a:rPr lang="en-US" smtClean="0"/>
              <a:pPr>
                <a:defRPr/>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defRPr/>
            </a:pPr>
            <a:fld id="{343114F8-854F-8C4B-85B4-35F3DE9B8B4B}" type="datetime1">
              <a:rPr lang="en-US" smtClean="0"/>
              <a:pPr>
                <a:defRPr/>
              </a:pPr>
              <a:t>17-05-25</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pPr>
              <a:defRPr/>
            </a:pPr>
            <a:fld id="{1BBA2D9E-F1BF-3E41-8705-FCF621A8C149}" type="datetime1">
              <a:rPr lang="en-US" smtClean="0"/>
              <a:pPr>
                <a:defRPr/>
              </a:pPr>
              <a:t>17-05-25</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8284CE0-A766-3A4A-89C6-48B50459B74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34FDC8D-9ED7-A440-ACC8-49576A3035E4}" type="datetime1">
              <a:rPr lang="en-US" smtClean="0"/>
              <a:pPr>
                <a:defRPr/>
              </a:pPr>
              <a:t>17-05-25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90883C6-6608-8E43-947A-8276641A9ECC}"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pPr>
              <a:defRPr/>
            </a:pPr>
            <a:fld id="{17E523FC-C693-5D48-B810-217C866FBFEC}" type="datetime1">
              <a:rPr lang="en-US" smtClean="0"/>
              <a:pPr>
                <a:defRPr/>
              </a:pPr>
              <a:t>17-05-25</a:t>
            </a:fld>
            <a:endParaRPr lang="en-US"/>
          </a:p>
        </p:txBody>
      </p:sp>
      <p:sp>
        <p:nvSpPr>
          <p:cNvPr id="6" name="Footer Placeholder 5"/>
          <p:cNvSpPr>
            <a:spLocks noGrp="1"/>
          </p:cNvSpPr>
          <p:nvPr>
            <p:ph type="ftr" sz="quarter" idx="11"/>
          </p:nvPr>
        </p:nvSpPr>
        <p:spPr>
          <a:xfrm>
            <a:off x="5867399" y="6288741"/>
            <a:ext cx="2675965"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C36FB67-876A-7141-A19E-128F5FC10E19}" type="slidenum">
              <a:rPr lang="en-US" smtClean="0"/>
              <a:pPr>
                <a:defRPr/>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pPr>
              <a:defRPr/>
            </a:pPr>
            <a:fld id="{48F30F9D-5E21-364C-85F9-81A63692128B}" type="datetime1">
              <a:rPr lang="en-US" smtClean="0"/>
              <a:pPr>
                <a:defRPr/>
              </a:pPr>
              <a:t>17-05-25</a:t>
            </a:fld>
            <a:endParaRPr lang="en-US"/>
          </a:p>
        </p:txBody>
      </p:sp>
      <p:sp>
        <p:nvSpPr>
          <p:cNvPr id="6" name="Footer Placeholder 5"/>
          <p:cNvSpPr>
            <a:spLocks noGrp="1"/>
          </p:cNvSpPr>
          <p:nvPr>
            <p:ph type="ftr" sz="quarter" idx="11"/>
          </p:nvPr>
        </p:nvSpPr>
        <p:spPr>
          <a:xfrm>
            <a:off x="3325813" y="6288741"/>
            <a:ext cx="5217551"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pPr>
              <a:defRPr/>
            </a:pPr>
            <a:fld id="{48F30F9D-5E21-364C-85F9-81A63692128B}" type="datetime1">
              <a:rPr lang="en-US" smtClean="0"/>
              <a:pPr>
                <a:defRPr/>
              </a:pPr>
              <a:t>17-05-25</a:t>
            </a:fld>
            <a:endParaRPr lang="en-US"/>
          </a:p>
        </p:txBody>
      </p:sp>
      <p:sp>
        <p:nvSpPr>
          <p:cNvPr id="6" name="Footer Placeholder 5"/>
          <p:cNvSpPr>
            <a:spLocks noGrp="1"/>
          </p:cNvSpPr>
          <p:nvPr>
            <p:ph type="ftr" sz="quarter" idx="11"/>
          </p:nvPr>
        </p:nvSpPr>
        <p:spPr>
          <a:xfrm>
            <a:off x="3325813" y="6288741"/>
            <a:ext cx="5217551"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fld id="{06738CAA-EF74-9F4E-BCEF-C6D879D29604}" type="datetime1">
              <a:rPr lang="en-US" smtClean="0"/>
              <a:pPr>
                <a:defRPr/>
              </a:pPr>
              <a:t>17-05-25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44639E5-47E7-B34C-AE9A-BA935D0F62C6}" type="slidenum">
              <a:rPr lang="en-US"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fld id="{A5165C39-9A15-BB49-90D2-CE02A2C6F852}" type="datetime1">
              <a:rPr lang="en-US" smtClean="0"/>
              <a:pPr>
                <a:defRPr/>
              </a:pPr>
              <a:t>17-05-25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247B172-EEFE-A247-AB63-137D760EBC2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fld id="{A68F9DC4-A2D1-104F-9AE3-62923CE18C4B}" type="datetime1">
              <a:rPr lang="en-US" smtClean="0"/>
              <a:pPr>
                <a:defRPr/>
              </a:pPr>
              <a:t>17-05-25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9AC549C-F90E-DC48-96DC-63CC6B1824C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2C2AB66B-40E7-5B45-9E67-95D1DFBA44F4}" type="datetime1">
              <a:rPr lang="en-US" smtClean="0"/>
              <a:pPr>
                <a:defRPr/>
              </a:pPr>
              <a:t>17-05-25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2E5AA7B-64A3-CD4E-8507-936F9B56D367}"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pPr>
              <a:defRPr/>
            </a:pPr>
            <a:fld id="{0B11CF2A-38EA-0B45-BB54-52F18D81F182}" type="datetime1">
              <a:rPr lang="en-US" smtClean="0"/>
              <a:pPr>
                <a:defRPr/>
              </a:pPr>
              <a:t>17-05-25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0C6DB24-E0DA-E847-A026-7AB2FB7BA58D}"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pPr>
              <a:defRPr/>
            </a:pPr>
            <a:fld id="{3239A4AF-0B49-BF43-94E1-1AA331954A56}" type="datetime1">
              <a:rPr lang="en-US" smtClean="0"/>
              <a:pPr>
                <a:defRPr/>
              </a:pPr>
              <a:t>17-05-25</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A39DA04-654B-C64B-BAB2-73B12889753A}" type="slidenum">
              <a:rPr lang="en-US" smtClean="0"/>
              <a:pPr>
                <a:defRPr/>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pPr>
              <a:defRPr/>
            </a:pPr>
            <a:fld id="{48F30F9D-5E21-364C-85F9-81A63692128B}" type="datetime1">
              <a:rPr lang="en-US" smtClean="0"/>
              <a:pPr>
                <a:defRPr/>
              </a:pPr>
              <a:t>17-05-25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pPr>
              <a:defRPr/>
            </a:pPr>
            <a:fld id="{48F30F9D-5E21-364C-85F9-81A63692128B}" type="datetime1">
              <a:rPr lang="en-US" smtClean="0"/>
              <a:pPr>
                <a:defRPr/>
              </a:pPr>
              <a:t>17-05-25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pPr>
              <a:defRPr/>
            </a:pPr>
            <a:fld id="{48F30F9D-5E21-364C-85F9-81A63692128B}" type="datetime1">
              <a:rPr lang="en-US" smtClean="0"/>
              <a:pPr>
                <a:defRPr/>
              </a:pPr>
              <a:t>17-05-25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a:defRPr/>
            </a:pPr>
            <a:fld id="{DCB778F4-F5EF-A644-AAEA-D1FB845A987B}" type="datetime1">
              <a:rPr lang="en-US" smtClean="0"/>
              <a:pPr>
                <a:defRPr/>
              </a:pPr>
              <a:t>17-05-25</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9F8B02F-E11D-524D-BA1C-F81C4BF8B435}"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pPr>
              <a:defRPr/>
            </a:pPr>
            <a:fld id="{48F30F9D-5E21-364C-85F9-81A63692128B}" type="datetime1">
              <a:rPr lang="en-US" smtClean="0"/>
              <a:pPr>
                <a:defRPr/>
              </a:pPr>
              <a:t>17-05-25</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pPr>
              <a:defRPr/>
            </a:pPr>
            <a:fld id="{4327C8C5-6F24-2A45-A56F-D65D66623959}"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075240" cy="5580063"/>
          </a:xfrm>
        </p:spPr>
        <p:txBody>
          <a:bodyPr>
            <a:normAutofit fontScale="32500" lnSpcReduction="20000"/>
          </a:bodyPr>
          <a:lstStyle/>
          <a:p>
            <a:pPr marL="365760" indent="-283464" fontAlgn="auto">
              <a:spcAft>
                <a:spcPts val="0"/>
              </a:spcAft>
              <a:buFont typeface="Wingdings 2"/>
              <a:buNone/>
              <a:defRPr/>
            </a:pPr>
            <a:endParaRPr lang="en-US" sz="2400" dirty="0" smtClean="0">
              <a:ea typeface="+mn-ea"/>
              <a:cs typeface="+mn-cs"/>
            </a:endParaRPr>
          </a:p>
          <a:p>
            <a:pPr marL="365760" indent="-283464" fontAlgn="auto">
              <a:spcAft>
                <a:spcPts val="0"/>
              </a:spcAft>
              <a:buFont typeface="Wingdings 2"/>
              <a:buNone/>
              <a:defRPr/>
            </a:pPr>
            <a:r>
              <a:rPr lang="en-US" sz="2400" dirty="0" smtClean="0">
                <a:ea typeface="+mn-ea"/>
                <a:cs typeface="+mn-cs"/>
              </a:rPr>
              <a:t>	</a:t>
            </a:r>
          </a:p>
          <a:p>
            <a:pPr marL="365760" indent="-283464" fontAlgn="auto">
              <a:spcAft>
                <a:spcPts val="0"/>
              </a:spcAft>
              <a:buFont typeface="Wingdings 2"/>
              <a:buNone/>
              <a:defRPr/>
            </a:pPr>
            <a:r>
              <a:rPr lang="en-US" sz="4000" dirty="0" smtClean="0">
                <a:ea typeface="+mn-ea"/>
                <a:cs typeface="+mn-cs"/>
              </a:rPr>
              <a:t>		</a:t>
            </a:r>
          </a:p>
          <a:p>
            <a:pPr marL="365760" indent="-283464" fontAlgn="auto">
              <a:spcAft>
                <a:spcPts val="0"/>
              </a:spcAft>
              <a:buFont typeface="Wingdings 2"/>
              <a:buNone/>
              <a:defRPr/>
            </a:pPr>
            <a:r>
              <a:rPr lang="en-US" sz="4000" dirty="0" smtClean="0">
                <a:latin typeface="Arial"/>
                <a:ea typeface="+mn-ea"/>
                <a:cs typeface="Arial"/>
              </a:rPr>
              <a:t>		</a:t>
            </a:r>
            <a:endParaRPr lang="en-US" sz="11200" b="1" dirty="0" smtClean="0">
              <a:latin typeface="Arial"/>
              <a:ea typeface="ＭＳ Ｐゴシック" charset="0"/>
              <a:cs typeface="Arial"/>
            </a:endParaRPr>
          </a:p>
          <a:p>
            <a:pPr marL="365760" indent="-283464" fontAlgn="auto">
              <a:spcAft>
                <a:spcPts val="0"/>
              </a:spcAft>
              <a:buFont typeface="Wingdings 2"/>
              <a:buNone/>
              <a:defRPr/>
            </a:pPr>
            <a:r>
              <a:rPr lang="en-US" sz="11200" b="1" dirty="0">
                <a:latin typeface="Arial"/>
                <a:ea typeface="ＭＳ Ｐゴシック" charset="0"/>
                <a:cs typeface="Arial"/>
              </a:rPr>
              <a:t>	</a:t>
            </a:r>
            <a:r>
              <a:rPr lang="en-US" sz="11200" b="1" dirty="0" smtClean="0">
                <a:latin typeface="Arial"/>
                <a:ea typeface="ＭＳ Ｐゴシック" charset="0"/>
                <a:cs typeface="Arial"/>
              </a:rPr>
              <a:t>	</a:t>
            </a:r>
            <a:r>
              <a:rPr lang="en-US" sz="11200" b="1" dirty="0" smtClean="0">
                <a:latin typeface="Arial"/>
                <a:ea typeface="ＭＳ Ｐゴシック" charset="0"/>
                <a:cs typeface="Arial"/>
              </a:rPr>
              <a:t>Lecture </a:t>
            </a:r>
            <a:r>
              <a:rPr lang="en-US" sz="11200" b="1" dirty="0" smtClean="0">
                <a:latin typeface="Arial"/>
                <a:ea typeface="ＭＳ Ｐゴシック" charset="0"/>
                <a:cs typeface="Arial"/>
              </a:rPr>
              <a:t>8:</a:t>
            </a:r>
            <a:endParaRPr lang="en-US" sz="11200" b="1" dirty="0" smtClean="0">
              <a:latin typeface="Arial"/>
              <a:cs typeface="Arial"/>
            </a:endParaRPr>
          </a:p>
          <a:p>
            <a:pPr marL="365760" indent="-283464" fontAlgn="auto">
              <a:spcAft>
                <a:spcPts val="0"/>
              </a:spcAft>
              <a:buFont typeface="Wingdings 2"/>
              <a:buNone/>
              <a:defRPr/>
            </a:pPr>
            <a:r>
              <a:rPr lang="en-US" sz="11200" b="1" dirty="0">
                <a:latin typeface="Arial"/>
                <a:cs typeface="Arial"/>
              </a:rPr>
              <a:t>	</a:t>
            </a:r>
            <a:r>
              <a:rPr lang="en-US" sz="11200" b="1" dirty="0" smtClean="0">
                <a:latin typeface="Arial"/>
                <a:cs typeface="Arial"/>
              </a:rPr>
              <a:t>	Globalization and ESL</a:t>
            </a:r>
            <a:r>
              <a:rPr lang="en-US" sz="11200" b="1" dirty="0" smtClean="0">
                <a:latin typeface="Arial"/>
                <a:cs typeface="Arial"/>
              </a:rPr>
              <a:t>/EFL</a:t>
            </a:r>
            <a:endParaRPr lang="en-GB" sz="11200" b="1" dirty="0" smtClean="0">
              <a:latin typeface="Arial"/>
              <a:cs typeface="Arial"/>
            </a:endParaRPr>
          </a:p>
          <a:p>
            <a:pPr marL="365760" indent="-283464" fontAlgn="auto">
              <a:spcAft>
                <a:spcPts val="0"/>
              </a:spcAft>
              <a:buFont typeface="Wingdings 2"/>
              <a:buNone/>
              <a:defRPr/>
            </a:pPr>
            <a:r>
              <a:rPr lang="en-GB" sz="11200" b="1" dirty="0" smtClean="0">
                <a:latin typeface="Arial"/>
                <a:cs typeface="Arial"/>
              </a:rPr>
              <a:t>			</a:t>
            </a:r>
          </a:p>
          <a:p>
            <a:pPr marL="82550" indent="0">
              <a:buNone/>
              <a:defRPr/>
            </a:pPr>
            <a:r>
              <a:rPr lang="en-GB" sz="11200" b="1" dirty="0">
                <a:latin typeface="Arial"/>
                <a:cs typeface="Arial"/>
              </a:rPr>
              <a:t>	</a:t>
            </a:r>
            <a:endParaRPr lang="en-US" sz="3500" dirty="0" smtClean="0">
              <a:latin typeface="Arial"/>
              <a:ea typeface="+mn-ea"/>
              <a:cs typeface="Arial"/>
            </a:endParaRPr>
          </a:p>
          <a:p>
            <a:pPr marL="365760" indent="-283464" algn="r" fontAlgn="auto">
              <a:spcBef>
                <a:spcPts val="0"/>
              </a:spcBef>
              <a:spcAft>
                <a:spcPts val="0"/>
              </a:spcAft>
              <a:buFont typeface="Wingdings 2"/>
              <a:buNone/>
              <a:defRPr/>
            </a:pPr>
            <a:r>
              <a:rPr lang="en-US" sz="2600" dirty="0" smtClean="0">
                <a:latin typeface="Arial"/>
                <a:ea typeface="+mn-ea"/>
                <a:cs typeface="Arial"/>
              </a:rPr>
              <a:t>Douglas Fleming PhD</a:t>
            </a:r>
            <a:endParaRPr lang="en-US" sz="2600" dirty="0">
              <a:latin typeface="Arial"/>
              <a:ea typeface="+mn-ea"/>
              <a:cs typeface="Arial"/>
            </a:endParaRPr>
          </a:p>
          <a:p>
            <a:pPr marL="365760" indent="-283464" algn="r" fontAlgn="auto">
              <a:spcBef>
                <a:spcPts val="0"/>
              </a:spcBef>
              <a:spcAft>
                <a:spcPts val="0"/>
              </a:spcAft>
              <a:buFont typeface="Wingdings 2"/>
              <a:buNone/>
              <a:defRPr/>
            </a:pPr>
            <a:r>
              <a:rPr lang="en-US" sz="2600" dirty="0" smtClean="0">
                <a:latin typeface="Arial"/>
                <a:ea typeface="+mn-ea"/>
                <a:cs typeface="Arial"/>
              </a:rPr>
              <a:t>Faculty of Education</a:t>
            </a:r>
          </a:p>
          <a:p>
            <a:pPr marL="365760" indent="-283464" algn="r" fontAlgn="auto">
              <a:spcBef>
                <a:spcPts val="0"/>
              </a:spcBef>
              <a:spcAft>
                <a:spcPts val="0"/>
              </a:spcAft>
              <a:buFont typeface="Wingdings 2"/>
              <a:buNone/>
              <a:defRPr/>
            </a:pPr>
            <a:r>
              <a:rPr lang="en-US" sz="2600" dirty="0" smtClean="0">
                <a:latin typeface="Arial"/>
                <a:ea typeface="+mn-ea"/>
                <a:cs typeface="Arial"/>
              </a:rPr>
              <a:t>University of Ottawa</a:t>
            </a:r>
          </a:p>
          <a:p>
            <a:pPr marL="365760" indent="-283464" algn="r" fontAlgn="auto">
              <a:spcBef>
                <a:spcPts val="0"/>
              </a:spcBef>
              <a:spcAft>
                <a:spcPts val="0"/>
              </a:spcAft>
              <a:buFont typeface="Wingdings 2"/>
              <a:buNone/>
              <a:defRPr/>
            </a:pPr>
            <a:r>
              <a:rPr lang="en-US" sz="2800" dirty="0" smtClean="0">
                <a:ea typeface="+mn-ea"/>
                <a:cs typeface="+mn-cs"/>
              </a:rPr>
              <a:t>	</a:t>
            </a:r>
          </a:p>
          <a:p>
            <a:pPr marL="365760" indent="-283464" fontAlgn="auto">
              <a:spcAft>
                <a:spcPts val="0"/>
              </a:spcAft>
              <a:buFont typeface="Wingdings 2"/>
              <a:buNone/>
              <a:defRPr/>
            </a:pPr>
            <a:endParaRPr lang="en-US" sz="4000" dirty="0">
              <a:ea typeface="+mn-ea"/>
              <a:cs typeface="+mn-cs"/>
            </a:endParaRPr>
          </a:p>
        </p:txBody>
      </p:sp>
      <p:pic>
        <p:nvPicPr>
          <p:cNvPr id="14339" name="Picture 4" descr="uOttawa-logo[1].png"/>
          <p:cNvPicPr>
            <a:picLocks noChangeAspect="1"/>
          </p:cNvPicPr>
          <p:nvPr/>
        </p:nvPicPr>
        <p:blipFill>
          <a:blip r:embed="rId3"/>
          <a:srcRect/>
          <a:stretch>
            <a:fillRect/>
          </a:stretch>
        </p:blipFill>
        <p:spPr bwMode="auto">
          <a:xfrm>
            <a:off x="6700838" y="838200"/>
            <a:ext cx="1528762" cy="61912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57200" y="533400"/>
            <a:ext cx="8458200" cy="5592763"/>
          </a:xfrm>
        </p:spPr>
        <p:txBody>
          <a:bodyPr>
            <a:normAutofit fontScale="85000" lnSpcReduction="20000"/>
          </a:bodyPr>
          <a:lstStyle/>
          <a:p>
            <a:pPr>
              <a:lnSpc>
                <a:spcPct val="110000"/>
              </a:lnSpc>
              <a:buFontTx/>
              <a:buNone/>
            </a:pPr>
            <a:r>
              <a:rPr lang="en-US" sz="2800" dirty="0" smtClean="0">
                <a:solidFill>
                  <a:srgbClr val="CC3300"/>
                </a:solidFill>
                <a:latin typeface="Constantia" charset="0"/>
              </a:rPr>
              <a:t>Education </a:t>
            </a:r>
            <a:r>
              <a:rPr lang="en-US" sz="2800" dirty="0">
                <a:solidFill>
                  <a:srgbClr val="CC3300"/>
                </a:solidFill>
                <a:latin typeface="Constantia" charset="0"/>
              </a:rPr>
              <a:t>was an integral part of British colonialism:</a:t>
            </a:r>
          </a:p>
          <a:p>
            <a:pPr>
              <a:lnSpc>
                <a:spcPct val="110000"/>
              </a:lnSpc>
              <a:buFontTx/>
              <a:buNone/>
            </a:pPr>
            <a:endParaRPr lang="en-US" sz="2800" dirty="0">
              <a:solidFill>
                <a:srgbClr val="CC3300"/>
              </a:solidFill>
              <a:latin typeface="Constantia" charset="0"/>
            </a:endParaRPr>
          </a:p>
          <a:p>
            <a:pPr>
              <a:lnSpc>
                <a:spcPct val="110000"/>
              </a:lnSpc>
            </a:pPr>
            <a:r>
              <a:rPr lang="en-US" sz="2800" dirty="0">
                <a:latin typeface="Constantia" charset="0"/>
              </a:rPr>
              <a:t>large part of the work of missionaries;</a:t>
            </a:r>
          </a:p>
          <a:p>
            <a:pPr>
              <a:lnSpc>
                <a:spcPct val="110000"/>
              </a:lnSpc>
            </a:pPr>
            <a:r>
              <a:rPr lang="en-US" sz="2800" dirty="0">
                <a:latin typeface="Constantia" charset="0"/>
              </a:rPr>
              <a:t>but was also taken on by secular authorities;</a:t>
            </a:r>
          </a:p>
          <a:p>
            <a:pPr>
              <a:lnSpc>
                <a:spcPct val="110000"/>
              </a:lnSpc>
            </a:pPr>
            <a:r>
              <a:rPr lang="en-US" sz="2800" dirty="0">
                <a:latin typeface="Constantia" charset="0"/>
              </a:rPr>
              <a:t>huge resources were put into developing universal systems of education for </a:t>
            </a:r>
            <a:r>
              <a:rPr lang="en-US" sz="2800" dirty="0" smtClean="0">
                <a:latin typeface="Constantia" charset="0"/>
              </a:rPr>
              <a:t>the “natives” </a:t>
            </a:r>
            <a:r>
              <a:rPr lang="en-US" sz="2800" dirty="0">
                <a:latin typeface="Constantia" charset="0"/>
              </a:rPr>
              <a:t>in each of the British colonies;</a:t>
            </a:r>
          </a:p>
          <a:p>
            <a:pPr>
              <a:lnSpc>
                <a:spcPct val="110000"/>
              </a:lnSpc>
            </a:pPr>
            <a:r>
              <a:rPr lang="en-US" sz="2800" dirty="0">
                <a:latin typeface="Constantia" charset="0"/>
              </a:rPr>
              <a:t>purpose: to integrate the political and social systems of colonies into the empire, with associated economic benefits to the </a:t>
            </a:r>
            <a:r>
              <a:rPr lang="en-US" sz="2800" dirty="0" smtClean="0">
                <a:latin typeface="Constantia" charset="0"/>
              </a:rPr>
              <a:t>“mother” </a:t>
            </a:r>
            <a:r>
              <a:rPr lang="en-US" sz="2800" dirty="0">
                <a:latin typeface="Constantia" charset="0"/>
              </a:rPr>
              <a:t>country;</a:t>
            </a:r>
          </a:p>
          <a:p>
            <a:pPr>
              <a:lnSpc>
                <a:spcPct val="110000"/>
              </a:lnSpc>
            </a:pPr>
            <a:r>
              <a:rPr lang="en-US" sz="2800" dirty="0">
                <a:latin typeface="Constantia" charset="0"/>
              </a:rPr>
              <a:t>teaching English was the most important aspect of colonial education</a:t>
            </a:r>
            <a:r>
              <a:rPr lang="en-US" sz="3600" dirty="0">
                <a:latin typeface="Constantia" charset="0"/>
              </a:rPr>
              <a:t>.</a:t>
            </a:r>
          </a:p>
          <a:p>
            <a:pPr>
              <a:lnSpc>
                <a:spcPct val="80000"/>
              </a:lnSpc>
            </a:pPr>
            <a:endParaRPr lang="en-US" sz="2800" dirty="0">
              <a:latin typeface="Constantia" charset="0"/>
            </a:endParaRPr>
          </a:p>
          <a:p>
            <a:pPr>
              <a:lnSpc>
                <a:spcPct val="80000"/>
              </a:lnSpc>
              <a:buFontTx/>
              <a:buNone/>
            </a:pPr>
            <a:endParaRPr lang="en-US" sz="2800" dirty="0">
              <a:latin typeface="Constantia" charset="0"/>
            </a:endParaRPr>
          </a:p>
        </p:txBody>
      </p:sp>
    </p:spTree>
    <p:extLst>
      <p:ext uri="{BB962C8B-B14F-4D97-AF65-F5344CB8AC3E}">
        <p14:creationId xmlns:p14="http://schemas.microsoft.com/office/powerpoint/2010/main" val="13230821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 calcmode="lin" valueType="num">
                                      <p:cBhvr additive="base">
                                        <p:cTn id="13"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anim calcmode="lin" valueType="num">
                                      <p:cBhvr additive="base">
                                        <p:cTn id="19"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5">
                                            <p:txEl>
                                              <p:pRg st="4" end="4"/>
                                            </p:txEl>
                                          </p:spTgt>
                                        </p:tgtEl>
                                        <p:attrNameLst>
                                          <p:attrName>style.visibility</p:attrName>
                                        </p:attrNameLst>
                                      </p:cBhvr>
                                      <p:to>
                                        <p:strVal val="visible"/>
                                      </p:to>
                                    </p:set>
                                    <p:anim calcmode="lin" valueType="num">
                                      <p:cBhvr additive="base">
                                        <p:cTn id="25"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75">
                                            <p:txEl>
                                              <p:pRg st="5" end="5"/>
                                            </p:txEl>
                                          </p:spTgt>
                                        </p:tgtEl>
                                        <p:attrNameLst>
                                          <p:attrName>style.visibility</p:attrName>
                                        </p:attrNameLst>
                                      </p:cBhvr>
                                      <p:to>
                                        <p:strVal val="visible"/>
                                      </p:to>
                                    </p:set>
                                    <p:anim calcmode="lin" valueType="num">
                                      <p:cBhvr additive="base">
                                        <p:cTn id="31"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 calcmode="lin" valueType="num">
                                      <p:cBhvr additive="base">
                                        <p:cTn id="37"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28600" y="228600"/>
            <a:ext cx="8610600" cy="6019800"/>
          </a:xfrm>
        </p:spPr>
        <p:txBody>
          <a:bodyPr>
            <a:normAutofit fontScale="85000" lnSpcReduction="20000"/>
          </a:bodyPr>
          <a:lstStyle/>
          <a:p>
            <a:pPr marL="274320" indent="-274320" fontAlgn="auto">
              <a:lnSpc>
                <a:spcPct val="80000"/>
              </a:lnSpc>
              <a:spcAft>
                <a:spcPts val="0"/>
              </a:spcAft>
              <a:buClr>
                <a:schemeClr val="accent3"/>
              </a:buClr>
              <a:buFontTx/>
              <a:buNone/>
              <a:defRPr/>
            </a:pPr>
            <a:r>
              <a:rPr lang="en-US" sz="2800" dirty="0">
                <a:ea typeface="+mn-ea"/>
                <a:cs typeface="+mn-cs"/>
              </a:rPr>
              <a:t> </a:t>
            </a:r>
            <a:endParaRPr lang="en-US" sz="2800" dirty="0" smtClean="0">
              <a:ea typeface="+mn-ea"/>
              <a:cs typeface="+mn-cs"/>
            </a:endParaRPr>
          </a:p>
          <a:p>
            <a:pPr marL="274320" indent="-274320" fontAlgn="auto">
              <a:lnSpc>
                <a:spcPct val="110000"/>
              </a:lnSpc>
              <a:spcAft>
                <a:spcPts val="0"/>
              </a:spcAft>
              <a:buClr>
                <a:schemeClr val="accent3"/>
              </a:buClr>
              <a:buFontTx/>
              <a:buNone/>
              <a:defRPr/>
            </a:pPr>
            <a:r>
              <a:rPr lang="en-US" sz="2800" dirty="0" smtClean="0">
                <a:solidFill>
                  <a:srgbClr val="CC3300"/>
                </a:solidFill>
                <a:ea typeface="+mn-ea"/>
                <a:cs typeface="+mn-cs"/>
              </a:rPr>
              <a:t>Imperial </a:t>
            </a:r>
            <a:r>
              <a:rPr lang="en-US" sz="2800" dirty="0">
                <a:solidFill>
                  <a:srgbClr val="CC3300"/>
                </a:solidFill>
                <a:ea typeface="+mn-ea"/>
                <a:cs typeface="+mn-cs"/>
              </a:rPr>
              <a:t>officials engaged in extensive debates about how English should be taught:</a:t>
            </a:r>
          </a:p>
          <a:p>
            <a:pPr marL="274320" indent="-274320" fontAlgn="auto">
              <a:lnSpc>
                <a:spcPct val="110000"/>
              </a:lnSpc>
              <a:spcAft>
                <a:spcPts val="0"/>
              </a:spcAft>
              <a:buClr>
                <a:schemeClr val="accent3"/>
              </a:buClr>
              <a:buFontTx/>
              <a:buNone/>
              <a:defRPr/>
            </a:pPr>
            <a:r>
              <a:rPr lang="en-US" sz="2800" dirty="0">
                <a:ea typeface="+mn-ea"/>
                <a:cs typeface="+mn-cs"/>
              </a:rPr>
              <a:t> </a:t>
            </a:r>
            <a:r>
              <a:rPr lang="en-US" sz="2800" dirty="0" smtClean="0">
                <a:ea typeface="+mn-ea"/>
                <a:cs typeface="+mn-cs"/>
              </a:rPr>
              <a:t>some </a:t>
            </a:r>
            <a:r>
              <a:rPr lang="en-US" sz="2800" dirty="0">
                <a:ea typeface="+mn-ea"/>
                <a:cs typeface="+mn-cs"/>
              </a:rPr>
              <a:t>promoted teaching English extensively to the entire population; this strategy was adopted for Hong Kong;</a:t>
            </a:r>
          </a:p>
          <a:p>
            <a:pPr marL="274320" indent="-274320" fontAlgn="auto">
              <a:lnSpc>
                <a:spcPct val="110000"/>
              </a:lnSpc>
              <a:spcAft>
                <a:spcPts val="0"/>
              </a:spcAft>
              <a:buClr>
                <a:schemeClr val="accent3"/>
              </a:buClr>
              <a:buFont typeface="Wingdings 2"/>
              <a:buChar char=""/>
              <a:defRPr/>
            </a:pPr>
            <a:r>
              <a:rPr lang="en-US" sz="2800" dirty="0">
                <a:ea typeface="+mn-ea"/>
                <a:cs typeface="+mn-cs"/>
              </a:rPr>
              <a:t>others felt that local vernaculars should be taught to the majority, but that an elite should be selected for English instruction for the express purpose of serving the empire’s managerial needs; </a:t>
            </a:r>
          </a:p>
          <a:p>
            <a:pPr marL="274320" indent="-274320" fontAlgn="auto">
              <a:lnSpc>
                <a:spcPct val="110000"/>
              </a:lnSpc>
              <a:spcAft>
                <a:spcPts val="0"/>
              </a:spcAft>
              <a:buClr>
                <a:schemeClr val="accent3"/>
              </a:buClr>
              <a:buFont typeface="Wingdings 2"/>
              <a:buChar char=""/>
              <a:defRPr/>
            </a:pPr>
            <a:r>
              <a:rPr lang="en-US" sz="2800" dirty="0">
                <a:ea typeface="+mn-ea"/>
                <a:cs typeface="+mn-cs"/>
              </a:rPr>
              <a:t>this was the strategy for India (Macaulay,1920);</a:t>
            </a:r>
          </a:p>
          <a:p>
            <a:pPr marL="274320" indent="-274320" fontAlgn="auto">
              <a:lnSpc>
                <a:spcPct val="110000"/>
              </a:lnSpc>
              <a:spcAft>
                <a:spcPts val="0"/>
              </a:spcAft>
              <a:buClr>
                <a:schemeClr val="accent3"/>
              </a:buClr>
              <a:buFont typeface="Wingdings 2"/>
              <a:buChar char=""/>
              <a:defRPr/>
            </a:pPr>
            <a:r>
              <a:rPr lang="en-US" sz="2800" dirty="0">
                <a:ea typeface="+mn-ea"/>
                <a:cs typeface="+mn-cs"/>
              </a:rPr>
              <a:t>elite learners English sent to British universities;</a:t>
            </a:r>
          </a:p>
          <a:p>
            <a:pPr marL="274320" indent="-274320" fontAlgn="auto">
              <a:lnSpc>
                <a:spcPct val="110000"/>
              </a:lnSpc>
              <a:spcAft>
                <a:spcPts val="0"/>
              </a:spcAft>
              <a:buClr>
                <a:schemeClr val="accent3"/>
              </a:buClr>
              <a:buFont typeface="Wingdings 2"/>
              <a:buChar char=""/>
              <a:defRPr/>
            </a:pPr>
            <a:r>
              <a:rPr lang="en-US" sz="2800" dirty="0">
                <a:ea typeface="+mn-ea"/>
                <a:cs typeface="+mn-cs"/>
              </a:rPr>
              <a:t>in both cases, the subject matter was the same: promotion of British values and the privileging of “whiteness”. </a:t>
            </a:r>
          </a:p>
        </p:txBody>
      </p:sp>
    </p:spTree>
    <p:extLst>
      <p:ext uri="{BB962C8B-B14F-4D97-AF65-F5344CB8AC3E}">
        <p14:creationId xmlns:p14="http://schemas.microsoft.com/office/powerpoint/2010/main" val="27960129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 calcmode="lin" valueType="num">
                                      <p:cBhvr additive="base">
                                        <p:cTn id="7"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4" end="4"/>
                                            </p:txEl>
                                          </p:spTgt>
                                        </p:tgtEl>
                                        <p:attrNameLst>
                                          <p:attrName>style.visibility</p:attrName>
                                        </p:attrNameLst>
                                      </p:cBhvr>
                                      <p:to>
                                        <p:strVal val="visible"/>
                                      </p:to>
                                    </p:set>
                                    <p:anim calcmode="lin" valueType="num">
                                      <p:cBhvr additive="base">
                                        <p:cTn id="25"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5" end="5"/>
                                            </p:txEl>
                                          </p:spTgt>
                                        </p:tgtEl>
                                        <p:attrNameLst>
                                          <p:attrName>style.visibility</p:attrName>
                                        </p:attrNameLst>
                                      </p:cBhvr>
                                      <p:to>
                                        <p:strVal val="visible"/>
                                      </p:to>
                                    </p:set>
                                    <p:anim calcmode="lin" valueType="num">
                                      <p:cBhvr additive="base">
                                        <p:cTn id="31"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099">
                                            <p:txEl>
                                              <p:pRg st="6" end="6"/>
                                            </p:txEl>
                                          </p:spTgt>
                                        </p:tgtEl>
                                        <p:attrNameLst>
                                          <p:attrName>style.visibility</p:attrName>
                                        </p:attrNameLst>
                                      </p:cBhvr>
                                      <p:to>
                                        <p:strVal val="visible"/>
                                      </p:to>
                                    </p:set>
                                    <p:anim calcmode="lin" valueType="num">
                                      <p:cBhvr additive="base">
                                        <p:cTn id="37"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323528" y="457200"/>
            <a:ext cx="8686800" cy="5867400"/>
          </a:xfrm>
        </p:spPr>
        <p:txBody>
          <a:bodyPr>
            <a:normAutofit fontScale="70000" lnSpcReduction="20000"/>
          </a:bodyPr>
          <a:lstStyle/>
          <a:p>
            <a:pPr>
              <a:lnSpc>
                <a:spcPct val="110000"/>
              </a:lnSpc>
              <a:buFontTx/>
              <a:buNone/>
            </a:pPr>
            <a:r>
              <a:rPr lang="en-US" sz="2800" dirty="0" smtClean="0">
                <a:solidFill>
                  <a:srgbClr val="CC3300"/>
                </a:solidFill>
                <a:latin typeface="Arial"/>
                <a:cs typeface="Arial"/>
              </a:rPr>
              <a:t>English </a:t>
            </a:r>
            <a:r>
              <a:rPr lang="en-US" sz="2800" dirty="0">
                <a:solidFill>
                  <a:srgbClr val="CC3300"/>
                </a:solidFill>
                <a:latin typeface="Arial"/>
                <a:cs typeface="Arial"/>
              </a:rPr>
              <a:t>has been mystified as a superior language:</a:t>
            </a:r>
          </a:p>
          <a:p>
            <a:pPr>
              <a:lnSpc>
                <a:spcPct val="110000"/>
              </a:lnSpc>
            </a:pPr>
            <a:r>
              <a:rPr lang="en-US" sz="2800" dirty="0" smtClean="0">
                <a:latin typeface="Arial"/>
                <a:cs typeface="Arial"/>
              </a:rPr>
              <a:t>part </a:t>
            </a:r>
            <a:r>
              <a:rPr lang="en-US" sz="2800" dirty="0">
                <a:latin typeface="Arial"/>
                <a:cs typeface="Arial"/>
              </a:rPr>
              <a:t>of racialised claims about alphabet-based Indo-European languages being more abstract, logical and linked to democratic values;</a:t>
            </a:r>
          </a:p>
          <a:p>
            <a:pPr>
              <a:lnSpc>
                <a:spcPct val="110000"/>
              </a:lnSpc>
            </a:pPr>
            <a:r>
              <a:rPr lang="en-US" sz="2800" dirty="0">
                <a:latin typeface="Arial"/>
                <a:cs typeface="Arial"/>
              </a:rPr>
              <a:t>letters representing vowels incomplete;</a:t>
            </a:r>
          </a:p>
          <a:p>
            <a:pPr>
              <a:lnSpc>
                <a:spcPct val="110000"/>
              </a:lnSpc>
            </a:pPr>
            <a:r>
              <a:rPr lang="en-US" sz="2800" dirty="0">
                <a:latin typeface="Arial"/>
                <a:cs typeface="Arial"/>
              </a:rPr>
              <a:t>taken as proof of </a:t>
            </a:r>
            <a:r>
              <a:rPr lang="en-US" sz="2800" dirty="0" smtClean="0">
                <a:latin typeface="Arial"/>
                <a:cs typeface="Arial"/>
              </a:rPr>
              <a:t>supposed (and false) superiority of English;</a:t>
            </a:r>
            <a:endParaRPr lang="en-US" sz="2800" dirty="0">
              <a:latin typeface="Arial"/>
              <a:cs typeface="Arial"/>
            </a:endParaRPr>
          </a:p>
          <a:p>
            <a:pPr>
              <a:lnSpc>
                <a:spcPct val="110000"/>
              </a:lnSpc>
            </a:pPr>
            <a:r>
              <a:rPr lang="en-US" sz="2800" dirty="0">
                <a:latin typeface="Arial"/>
                <a:cs typeface="Arial"/>
              </a:rPr>
              <a:t>similar traits taken as proof of inferiority (other languages);  </a:t>
            </a:r>
          </a:p>
          <a:p>
            <a:pPr>
              <a:lnSpc>
                <a:spcPct val="110000"/>
              </a:lnSpc>
            </a:pPr>
            <a:r>
              <a:rPr lang="en-US" sz="2800" dirty="0">
                <a:latin typeface="Arial"/>
                <a:cs typeface="Arial"/>
              </a:rPr>
              <a:t>English often cited as a superior language due to its larger vocabulary by some linguists;</a:t>
            </a:r>
          </a:p>
          <a:p>
            <a:pPr>
              <a:lnSpc>
                <a:spcPct val="110000"/>
              </a:lnSpc>
            </a:pPr>
            <a:r>
              <a:rPr lang="en-US" sz="2800" dirty="0">
                <a:latin typeface="Arial"/>
                <a:cs typeface="Arial"/>
              </a:rPr>
              <a:t>many linguists (e.g. </a:t>
            </a:r>
            <a:r>
              <a:rPr lang="en-US" sz="2800" dirty="0" smtClean="0">
                <a:latin typeface="Arial"/>
                <a:cs typeface="Arial"/>
              </a:rPr>
              <a:t>Jespersen) </a:t>
            </a:r>
            <a:r>
              <a:rPr lang="en-US" sz="2800" dirty="0">
                <a:latin typeface="Arial"/>
                <a:cs typeface="Arial"/>
              </a:rPr>
              <a:t>described other languages as being inferior for these very traits;</a:t>
            </a:r>
          </a:p>
          <a:p>
            <a:pPr>
              <a:lnSpc>
                <a:spcPct val="110000"/>
              </a:lnSpc>
            </a:pPr>
            <a:r>
              <a:rPr lang="en-US" sz="2800" dirty="0">
                <a:latin typeface="Arial"/>
                <a:cs typeface="Arial"/>
              </a:rPr>
              <a:t>Inuit words for </a:t>
            </a:r>
            <a:r>
              <a:rPr lang="en-US" sz="2800" dirty="0" smtClean="0">
                <a:latin typeface="Arial"/>
                <a:cs typeface="Arial"/>
              </a:rPr>
              <a:t>“snow”;</a:t>
            </a:r>
          </a:p>
          <a:p>
            <a:pPr>
              <a:lnSpc>
                <a:spcPct val="110000"/>
              </a:lnSpc>
            </a:pPr>
            <a:r>
              <a:rPr lang="en-US" sz="2800" dirty="0" smtClean="0">
                <a:latin typeface="Constantia" charset="0"/>
              </a:rPr>
              <a:t>linked </a:t>
            </a:r>
            <a:r>
              <a:rPr lang="en-US" sz="2800" dirty="0">
                <a:latin typeface="Constantia" charset="0"/>
              </a:rPr>
              <a:t>to the promotion of English </a:t>
            </a:r>
            <a:r>
              <a:rPr lang="en-US" sz="2800" dirty="0" smtClean="0">
                <a:latin typeface="Constantia" charset="0"/>
              </a:rPr>
              <a:t>literature</a:t>
            </a:r>
            <a:r>
              <a:rPr lang="en-US" sz="2800" dirty="0">
                <a:latin typeface="Constantia" charset="0"/>
              </a:rPr>
              <a:t> </a:t>
            </a:r>
            <a:r>
              <a:rPr lang="en-US" sz="2800" dirty="0" smtClean="0">
                <a:latin typeface="Constantia" charset="0"/>
              </a:rPr>
              <a:t>(a </a:t>
            </a:r>
            <a:r>
              <a:rPr lang="en-US" sz="2800" dirty="0">
                <a:latin typeface="Constantia" charset="0"/>
              </a:rPr>
              <a:t>new discipline first taught in India as a way of instilling British </a:t>
            </a:r>
            <a:r>
              <a:rPr lang="en-US" sz="2800" dirty="0" smtClean="0">
                <a:latin typeface="Constantia" charset="0"/>
              </a:rPr>
              <a:t>values).</a:t>
            </a:r>
            <a:endParaRPr lang="en-US" sz="2800" dirty="0">
              <a:latin typeface="Constantia" charset="0"/>
            </a:endParaRPr>
          </a:p>
          <a:p>
            <a:pPr>
              <a:lnSpc>
                <a:spcPct val="110000"/>
              </a:lnSpc>
            </a:pPr>
            <a:endParaRPr lang="en-US" sz="2800" dirty="0">
              <a:latin typeface="Arial"/>
              <a:cs typeface="Arial"/>
            </a:endParaRPr>
          </a:p>
          <a:p>
            <a:pPr>
              <a:lnSpc>
                <a:spcPct val="70000"/>
              </a:lnSpc>
            </a:pPr>
            <a:endParaRPr lang="en-US" sz="2800" dirty="0">
              <a:latin typeface="Constantia" charset="0"/>
            </a:endParaRPr>
          </a:p>
        </p:txBody>
      </p:sp>
    </p:spTree>
    <p:extLst>
      <p:ext uri="{BB962C8B-B14F-4D97-AF65-F5344CB8AC3E}">
        <p14:creationId xmlns:p14="http://schemas.microsoft.com/office/powerpoint/2010/main" val="4645699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123">
                                            <p:txEl>
                                              <p:pRg st="6" end="6"/>
                                            </p:txEl>
                                          </p:spTgt>
                                        </p:tgtEl>
                                        <p:attrNameLst>
                                          <p:attrName>style.visibility</p:attrName>
                                        </p:attrNameLst>
                                      </p:cBhvr>
                                      <p:to>
                                        <p:strVal val="visible"/>
                                      </p:to>
                                    </p:set>
                                    <p:anim calcmode="lin" valueType="num">
                                      <p:cBhvr additive="base">
                                        <p:cTn id="43"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123">
                                            <p:txEl>
                                              <p:pRg st="7" end="7"/>
                                            </p:txEl>
                                          </p:spTgt>
                                        </p:tgtEl>
                                        <p:attrNameLst>
                                          <p:attrName>style.visibility</p:attrName>
                                        </p:attrNameLst>
                                      </p:cBhvr>
                                      <p:to>
                                        <p:strVal val="visible"/>
                                      </p:to>
                                    </p:set>
                                    <p:anim calcmode="lin" valueType="num">
                                      <p:cBhvr additive="base">
                                        <p:cTn id="49" dur="500" fill="hold"/>
                                        <p:tgtEl>
                                          <p:spTgt spid="512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1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123">
                                            <p:txEl>
                                              <p:pRg st="8" end="8"/>
                                            </p:txEl>
                                          </p:spTgt>
                                        </p:tgtEl>
                                        <p:attrNameLst>
                                          <p:attrName>style.visibility</p:attrName>
                                        </p:attrNameLst>
                                      </p:cBhvr>
                                      <p:to>
                                        <p:strVal val="visible"/>
                                      </p:to>
                                    </p:set>
                                    <p:anim calcmode="lin" valueType="num">
                                      <p:cBhvr additive="base">
                                        <p:cTn id="55" dur="500" fill="hold"/>
                                        <p:tgtEl>
                                          <p:spTgt spid="512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12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57200" y="332656"/>
            <a:ext cx="8458200" cy="6048672"/>
          </a:xfrm>
        </p:spPr>
        <p:txBody>
          <a:bodyPr>
            <a:normAutofit/>
          </a:bodyPr>
          <a:lstStyle/>
          <a:p>
            <a:pPr>
              <a:lnSpc>
                <a:spcPct val="110000"/>
              </a:lnSpc>
            </a:pPr>
            <a:endParaRPr lang="en-US" sz="2000" dirty="0" smtClean="0">
              <a:latin typeface="Constantia" charset="0"/>
            </a:endParaRPr>
          </a:p>
          <a:p>
            <a:pPr>
              <a:lnSpc>
                <a:spcPct val="110000"/>
              </a:lnSpc>
            </a:pPr>
            <a:r>
              <a:rPr lang="en-US" sz="2000" dirty="0" smtClean="0">
                <a:latin typeface="Constantia" charset="0"/>
              </a:rPr>
              <a:t>English </a:t>
            </a:r>
            <a:r>
              <a:rPr lang="en-US" sz="2000" dirty="0">
                <a:latin typeface="Constantia" charset="0"/>
              </a:rPr>
              <a:t>has also been described as superior because of its </a:t>
            </a:r>
            <a:r>
              <a:rPr lang="en-US" sz="2000" dirty="0" smtClean="0">
                <a:latin typeface="Constantia" charset="0"/>
              </a:rPr>
              <a:t>  S</a:t>
            </a:r>
            <a:r>
              <a:rPr lang="en-US" sz="2000" dirty="0">
                <a:latin typeface="Constantia" charset="0"/>
              </a:rPr>
              <a:t>-V-O structure;</a:t>
            </a:r>
          </a:p>
          <a:p>
            <a:pPr>
              <a:lnSpc>
                <a:spcPct val="110000"/>
              </a:lnSpc>
            </a:pPr>
            <a:r>
              <a:rPr lang="en-US" sz="2000" dirty="0">
                <a:latin typeface="Constantia" charset="0"/>
              </a:rPr>
              <a:t>supposedly reflects a superior thought pattern (i.e. more straight-forwards and logical);</a:t>
            </a:r>
          </a:p>
          <a:p>
            <a:pPr>
              <a:lnSpc>
                <a:spcPct val="110000"/>
              </a:lnSpc>
            </a:pPr>
            <a:r>
              <a:rPr lang="en-US" sz="2000" dirty="0">
                <a:latin typeface="Constantia" charset="0"/>
              </a:rPr>
              <a:t>other languages denigrated for the same trait;</a:t>
            </a:r>
          </a:p>
          <a:p>
            <a:pPr>
              <a:lnSpc>
                <a:spcPct val="110000"/>
              </a:lnSpc>
            </a:pPr>
            <a:r>
              <a:rPr lang="en-US" sz="2000" dirty="0">
                <a:latin typeface="Constantia" charset="0"/>
              </a:rPr>
              <a:t>pictorially-based languages (Chinese) denigrated as being simplistic and inferior;</a:t>
            </a:r>
          </a:p>
          <a:p>
            <a:pPr>
              <a:lnSpc>
                <a:spcPct val="110000"/>
              </a:lnSpc>
            </a:pPr>
            <a:r>
              <a:rPr lang="en-US" sz="2000" b="1" dirty="0" smtClean="0">
                <a:solidFill>
                  <a:schemeClr val="tx1"/>
                </a:solidFill>
                <a:latin typeface="Constantia" charset="0"/>
              </a:rPr>
              <a:t>This is (of course) nonsense!</a:t>
            </a:r>
          </a:p>
          <a:p>
            <a:pPr>
              <a:lnSpc>
                <a:spcPct val="110000"/>
              </a:lnSpc>
            </a:pPr>
            <a:r>
              <a:rPr lang="en-US" sz="2000" dirty="0" smtClean="0">
                <a:latin typeface="Constantia" charset="0"/>
              </a:rPr>
              <a:t>contradicts </a:t>
            </a:r>
            <a:r>
              <a:rPr lang="en-US" sz="2000" dirty="0">
                <a:latin typeface="Constantia" charset="0"/>
              </a:rPr>
              <a:t>how we actually read (whole language theory</a:t>
            </a:r>
            <a:r>
              <a:rPr lang="en-US" sz="2000" dirty="0" smtClean="0">
                <a:latin typeface="Constantia" charset="0"/>
              </a:rPr>
              <a:t>).</a:t>
            </a:r>
            <a:endParaRPr lang="en-US" sz="2000" dirty="0">
              <a:latin typeface="Constantia" charset="0"/>
            </a:endParaRPr>
          </a:p>
          <a:p>
            <a:pPr>
              <a:lnSpc>
                <a:spcPct val="80000"/>
              </a:lnSpc>
            </a:pPr>
            <a:endParaRPr lang="en-US" sz="2800" dirty="0">
              <a:latin typeface="Constantia" charset="0"/>
            </a:endParaRPr>
          </a:p>
          <a:p>
            <a:pPr>
              <a:lnSpc>
                <a:spcPct val="80000"/>
              </a:lnSpc>
            </a:pPr>
            <a:endParaRPr lang="en-US" sz="2400" dirty="0">
              <a:latin typeface="Constantia" charset="0"/>
            </a:endParaRPr>
          </a:p>
          <a:p>
            <a:pPr>
              <a:lnSpc>
                <a:spcPct val="80000"/>
              </a:lnSpc>
            </a:pPr>
            <a:endParaRPr lang="en-US" sz="2400" dirty="0">
              <a:latin typeface="Constantia" charset="0"/>
            </a:endParaRPr>
          </a:p>
          <a:p>
            <a:pPr>
              <a:lnSpc>
                <a:spcPct val="80000"/>
              </a:lnSpc>
            </a:pPr>
            <a:endParaRPr lang="en-US" sz="2000" dirty="0">
              <a:latin typeface="Constantia" charset="0"/>
            </a:endParaRPr>
          </a:p>
        </p:txBody>
      </p:sp>
    </p:spTree>
    <p:extLst>
      <p:ext uri="{BB962C8B-B14F-4D97-AF65-F5344CB8AC3E}">
        <p14:creationId xmlns:p14="http://schemas.microsoft.com/office/powerpoint/2010/main" val="5429016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 calcmode="lin" valueType="num">
                                      <p:cBhvr additive="base">
                                        <p:cTn id="7"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anim calcmode="lin" valueType="num">
                                      <p:cBhvr additive="base">
                                        <p:cTn id="13"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anim calcmode="lin" valueType="num">
                                      <p:cBhvr additive="base">
                                        <p:cTn id="19"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anim calcmode="lin" valueType="num">
                                      <p:cBhvr additive="base">
                                        <p:cTn id="25"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171">
                                            <p:txEl>
                                              <p:pRg st="5" end="5"/>
                                            </p:txEl>
                                          </p:spTgt>
                                        </p:tgtEl>
                                        <p:attrNameLst>
                                          <p:attrName>style.visibility</p:attrName>
                                        </p:attrNameLst>
                                      </p:cBhvr>
                                      <p:to>
                                        <p:strVal val="visible"/>
                                      </p:to>
                                    </p:set>
                                    <p:anim calcmode="lin" valueType="num">
                                      <p:cBhvr additive="base">
                                        <p:cTn id="31"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171">
                                            <p:txEl>
                                              <p:pRg st="6" end="6"/>
                                            </p:txEl>
                                          </p:spTgt>
                                        </p:tgtEl>
                                        <p:attrNameLst>
                                          <p:attrName>style.visibility</p:attrName>
                                        </p:attrNameLst>
                                      </p:cBhvr>
                                      <p:to>
                                        <p:strVal val="visible"/>
                                      </p:to>
                                    </p:set>
                                    <p:anim calcmode="lin" valueType="num">
                                      <p:cBhvr additive="base">
                                        <p:cTn id="37"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81000" y="685800"/>
            <a:ext cx="8382000" cy="4953000"/>
          </a:xfrm>
        </p:spPr>
        <p:txBody>
          <a:bodyPr>
            <a:normAutofit/>
          </a:bodyPr>
          <a:lstStyle/>
          <a:p>
            <a:pPr>
              <a:buFontTx/>
              <a:buNone/>
            </a:pPr>
            <a:r>
              <a:rPr lang="en-US" sz="2400" dirty="0" smtClean="0">
                <a:solidFill>
                  <a:srgbClr val="CC3300"/>
                </a:solidFill>
                <a:latin typeface="Arial"/>
                <a:cs typeface="Arial"/>
              </a:rPr>
              <a:t>Has </a:t>
            </a:r>
            <a:r>
              <a:rPr lang="en-US" sz="2400" dirty="0">
                <a:solidFill>
                  <a:srgbClr val="CC3300"/>
                </a:solidFill>
                <a:latin typeface="Arial"/>
                <a:cs typeface="Arial"/>
              </a:rPr>
              <a:t>anything changed?</a:t>
            </a:r>
          </a:p>
          <a:p>
            <a:r>
              <a:rPr lang="en-US" sz="2400" dirty="0" smtClean="0">
                <a:latin typeface="Arial"/>
                <a:cs typeface="Arial"/>
              </a:rPr>
              <a:t>The false “mystification” </a:t>
            </a:r>
            <a:r>
              <a:rPr lang="en-US" sz="2400" dirty="0">
                <a:latin typeface="Arial"/>
                <a:cs typeface="Arial"/>
              </a:rPr>
              <a:t>of English persists today:</a:t>
            </a:r>
          </a:p>
          <a:p>
            <a:pPr lvl="1">
              <a:spcBef>
                <a:spcPts val="2000"/>
              </a:spcBef>
            </a:pPr>
            <a:r>
              <a:rPr lang="en-US" sz="2400" dirty="0">
                <a:latin typeface="Arial"/>
                <a:cs typeface="Arial"/>
              </a:rPr>
              <a:t>exaltation of the literary canon; link often made between literature and European philosophy;</a:t>
            </a:r>
          </a:p>
          <a:p>
            <a:pPr lvl="1">
              <a:spcBef>
                <a:spcPts val="2000"/>
              </a:spcBef>
            </a:pPr>
            <a:r>
              <a:rPr lang="en-US" sz="2400" dirty="0">
                <a:latin typeface="Arial"/>
                <a:cs typeface="Arial"/>
              </a:rPr>
              <a:t>perception that English is the natural language of technology;</a:t>
            </a:r>
          </a:p>
          <a:p>
            <a:pPr lvl="1">
              <a:spcBef>
                <a:spcPts val="2000"/>
              </a:spcBef>
            </a:pPr>
            <a:r>
              <a:rPr lang="en-US" sz="2400" dirty="0">
                <a:latin typeface="Arial"/>
                <a:cs typeface="Arial"/>
              </a:rPr>
              <a:t>perception that </a:t>
            </a:r>
            <a:r>
              <a:rPr lang="en-US" sz="2400" dirty="0" smtClean="0">
                <a:latin typeface="Arial"/>
                <a:cs typeface="Arial"/>
              </a:rPr>
              <a:t>English’s </a:t>
            </a:r>
            <a:r>
              <a:rPr lang="en-US" sz="2400" dirty="0">
                <a:latin typeface="Arial"/>
                <a:cs typeface="Arial"/>
              </a:rPr>
              <a:t>lexis and structure is more complete and logical;</a:t>
            </a:r>
          </a:p>
          <a:p>
            <a:pPr lvl="1">
              <a:spcBef>
                <a:spcPts val="2000"/>
              </a:spcBef>
            </a:pPr>
            <a:r>
              <a:rPr lang="en-US" sz="2400" dirty="0">
                <a:latin typeface="Arial"/>
                <a:cs typeface="Arial"/>
              </a:rPr>
              <a:t>privileging of standard English.</a:t>
            </a:r>
          </a:p>
          <a:p>
            <a:pPr>
              <a:lnSpc>
                <a:spcPct val="80000"/>
              </a:lnSpc>
            </a:pPr>
            <a:endParaRPr lang="en-US" sz="2800" dirty="0">
              <a:latin typeface="Constantia" charset="0"/>
            </a:endParaRPr>
          </a:p>
          <a:p>
            <a:pPr lvl="1">
              <a:lnSpc>
                <a:spcPct val="80000"/>
              </a:lnSpc>
            </a:pPr>
            <a:endParaRPr lang="en-US" dirty="0">
              <a:latin typeface="Constantia" charset="0"/>
            </a:endParaRPr>
          </a:p>
          <a:p>
            <a:pPr>
              <a:lnSpc>
                <a:spcPct val="80000"/>
              </a:lnSpc>
            </a:pPr>
            <a:endParaRPr lang="en-US" sz="2400" dirty="0">
              <a:latin typeface="Constantia" charset="0"/>
            </a:endParaRPr>
          </a:p>
        </p:txBody>
      </p:sp>
    </p:spTree>
    <p:extLst>
      <p:ext uri="{BB962C8B-B14F-4D97-AF65-F5344CB8AC3E}">
        <p14:creationId xmlns:p14="http://schemas.microsoft.com/office/powerpoint/2010/main" val="9881803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additive="base">
                                        <p:cTn id="25"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47">
                                            <p:txEl>
                                              <p:pRg st="4" end="4"/>
                                            </p:txEl>
                                          </p:spTgt>
                                        </p:tgtEl>
                                        <p:attrNameLst>
                                          <p:attrName>style.visibility</p:attrName>
                                        </p:attrNameLst>
                                      </p:cBhvr>
                                      <p:to>
                                        <p:strVal val="visible"/>
                                      </p:to>
                                    </p:set>
                                    <p:anim calcmode="lin" valueType="num">
                                      <p:cBhvr additive="base">
                                        <p:cTn id="31"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147">
                                            <p:txEl>
                                              <p:pRg st="5" end="5"/>
                                            </p:txEl>
                                          </p:spTgt>
                                        </p:tgtEl>
                                        <p:attrNameLst>
                                          <p:attrName>style.visibility</p:attrName>
                                        </p:attrNameLst>
                                      </p:cBhvr>
                                      <p:to>
                                        <p:strVal val="visible"/>
                                      </p:to>
                                    </p:set>
                                    <p:anim calcmode="lin" valueType="num">
                                      <p:cBhvr additive="base">
                                        <p:cTn id="37"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4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457200" y="304800"/>
            <a:ext cx="8229600" cy="5821363"/>
          </a:xfrm>
        </p:spPr>
        <p:txBody>
          <a:bodyPr>
            <a:normAutofit fontScale="77500" lnSpcReduction="20000"/>
          </a:bodyPr>
          <a:lstStyle/>
          <a:p>
            <a:pPr>
              <a:lnSpc>
                <a:spcPct val="70000"/>
              </a:lnSpc>
              <a:buFontTx/>
              <a:buNone/>
            </a:pPr>
            <a:endParaRPr lang="en-US" sz="2800" dirty="0">
              <a:solidFill>
                <a:srgbClr val="CC3300"/>
              </a:solidFill>
              <a:latin typeface="Constantia" charset="0"/>
            </a:endParaRPr>
          </a:p>
          <a:p>
            <a:pPr>
              <a:lnSpc>
                <a:spcPct val="120000"/>
              </a:lnSpc>
              <a:buFontTx/>
              <a:buNone/>
            </a:pPr>
            <a:r>
              <a:rPr lang="en-US" sz="2800" dirty="0" smtClean="0">
                <a:solidFill>
                  <a:srgbClr val="CC3300"/>
                </a:solidFill>
                <a:latin typeface="Constantia" charset="0"/>
              </a:rPr>
              <a:t>Globalization</a:t>
            </a:r>
            <a:r>
              <a:rPr lang="en-US" sz="2800" dirty="0">
                <a:solidFill>
                  <a:srgbClr val="CC3300"/>
                </a:solidFill>
                <a:latin typeface="Constantia" charset="0"/>
              </a:rPr>
              <a:t>:</a:t>
            </a:r>
          </a:p>
          <a:p>
            <a:pPr>
              <a:lnSpc>
                <a:spcPct val="120000"/>
              </a:lnSpc>
            </a:pPr>
            <a:r>
              <a:rPr lang="en-US" sz="2800" dirty="0" smtClean="0">
                <a:latin typeface="Constantia" charset="0"/>
              </a:rPr>
              <a:t>it </a:t>
            </a:r>
            <a:r>
              <a:rPr lang="en-US" sz="2800" dirty="0">
                <a:latin typeface="Constantia" charset="0"/>
              </a:rPr>
              <a:t>is true that a lingua franca, such as English, simplifies communication and dialogue;</a:t>
            </a:r>
          </a:p>
          <a:p>
            <a:pPr>
              <a:lnSpc>
                <a:spcPct val="120000"/>
              </a:lnSpc>
            </a:pPr>
            <a:r>
              <a:rPr lang="en-US" sz="2800" dirty="0">
                <a:latin typeface="Constantia" charset="0"/>
              </a:rPr>
              <a:t>in some cases, it has been seen as a vehicle for progressive change (Sri Lanka; Japan);</a:t>
            </a:r>
          </a:p>
          <a:p>
            <a:pPr>
              <a:lnSpc>
                <a:spcPct val="120000"/>
              </a:lnSpc>
            </a:pPr>
            <a:r>
              <a:rPr lang="en-US" sz="2800" dirty="0">
                <a:latin typeface="Constantia" charset="0"/>
              </a:rPr>
              <a:t>however, the language </a:t>
            </a:r>
            <a:r>
              <a:rPr lang="en-US" sz="2800" dirty="0" smtClean="0">
                <a:latin typeface="Constantia" charset="0"/>
              </a:rPr>
              <a:t>has “baggage”: </a:t>
            </a:r>
            <a:r>
              <a:rPr lang="en-US" sz="2800" dirty="0">
                <a:latin typeface="Constantia" charset="0"/>
              </a:rPr>
              <a:t>it is not neutral;</a:t>
            </a:r>
          </a:p>
          <a:p>
            <a:pPr>
              <a:lnSpc>
                <a:spcPct val="120000"/>
              </a:lnSpc>
            </a:pPr>
            <a:r>
              <a:rPr lang="en-US" sz="2800" dirty="0">
                <a:latin typeface="Constantia" charset="0"/>
              </a:rPr>
              <a:t>as many have pointed out, it facilitates the global penetration of American, British, and European culture and financial capital;</a:t>
            </a:r>
          </a:p>
          <a:p>
            <a:pPr>
              <a:lnSpc>
                <a:spcPct val="120000"/>
              </a:lnSpc>
            </a:pPr>
            <a:r>
              <a:rPr lang="en-US" sz="2800" dirty="0">
                <a:latin typeface="Constantia" charset="0"/>
              </a:rPr>
              <a:t>the World Bank, for example, links many of its loans and financial </a:t>
            </a:r>
            <a:r>
              <a:rPr lang="en-US" sz="2800" dirty="0" smtClean="0">
                <a:latin typeface="Constantia" charset="0"/>
              </a:rPr>
              <a:t>“assistance” </a:t>
            </a:r>
            <a:r>
              <a:rPr lang="en-US" sz="2800" dirty="0">
                <a:latin typeface="Constantia" charset="0"/>
              </a:rPr>
              <a:t>with strings associated with the teaching of English.</a:t>
            </a:r>
          </a:p>
          <a:p>
            <a:pPr>
              <a:lnSpc>
                <a:spcPct val="70000"/>
              </a:lnSpc>
            </a:pPr>
            <a:endParaRPr lang="en-US" sz="2800" dirty="0">
              <a:latin typeface="Constantia" charset="0"/>
            </a:endParaRPr>
          </a:p>
        </p:txBody>
      </p:sp>
    </p:spTree>
    <p:extLst>
      <p:ext uri="{BB962C8B-B14F-4D97-AF65-F5344CB8AC3E}">
        <p14:creationId xmlns:p14="http://schemas.microsoft.com/office/powerpoint/2010/main" val="32214120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 calcmode="lin" valueType="num">
                                      <p:cBhvr additive="base">
                                        <p:cTn id="7"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 calcmode="lin" valueType="num">
                                      <p:cBhvr additive="base">
                                        <p:cTn id="13"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anim calcmode="lin" valueType="num">
                                      <p:cBhvr additive="base">
                                        <p:cTn id="19"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19">
                                            <p:txEl>
                                              <p:pRg st="4" end="4"/>
                                            </p:txEl>
                                          </p:spTgt>
                                        </p:tgtEl>
                                        <p:attrNameLst>
                                          <p:attrName>style.visibility</p:attrName>
                                        </p:attrNameLst>
                                      </p:cBhvr>
                                      <p:to>
                                        <p:strVal val="visible"/>
                                      </p:to>
                                    </p:set>
                                    <p:anim calcmode="lin" valueType="num">
                                      <p:cBhvr additive="base">
                                        <p:cTn id="25"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219">
                                            <p:txEl>
                                              <p:pRg st="5" end="5"/>
                                            </p:txEl>
                                          </p:spTgt>
                                        </p:tgtEl>
                                        <p:attrNameLst>
                                          <p:attrName>style.visibility</p:attrName>
                                        </p:attrNameLst>
                                      </p:cBhvr>
                                      <p:to>
                                        <p:strVal val="visible"/>
                                      </p:to>
                                    </p:set>
                                    <p:anim calcmode="lin" valueType="num">
                                      <p:cBhvr additive="base">
                                        <p:cTn id="31"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 calcmode="lin" valueType="num">
                                      <p:cBhvr additive="base">
                                        <p:cTn id="37"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152400" y="0"/>
            <a:ext cx="8668072" cy="6477000"/>
          </a:xfrm>
        </p:spPr>
        <p:txBody>
          <a:bodyPr>
            <a:normAutofit fontScale="92500" lnSpcReduction="10000"/>
          </a:bodyPr>
          <a:lstStyle/>
          <a:p>
            <a:pPr>
              <a:buFontTx/>
              <a:buNone/>
            </a:pPr>
            <a:endParaRPr lang="en-US" sz="2800" dirty="0">
              <a:solidFill>
                <a:srgbClr val="CC3300"/>
              </a:solidFill>
              <a:latin typeface="Constantia" charset="0"/>
            </a:endParaRPr>
          </a:p>
          <a:p>
            <a:pPr>
              <a:buFontTx/>
              <a:buNone/>
            </a:pPr>
            <a:r>
              <a:rPr lang="en-US" sz="2800" dirty="0" smtClean="0">
                <a:solidFill>
                  <a:srgbClr val="CC3300"/>
                </a:solidFill>
                <a:latin typeface="Constantia" charset="0"/>
              </a:rPr>
              <a:t>A </a:t>
            </a:r>
            <a:r>
              <a:rPr lang="en-US" sz="2800" dirty="0">
                <a:solidFill>
                  <a:srgbClr val="CC3300"/>
                </a:solidFill>
                <a:latin typeface="Constantia" charset="0"/>
              </a:rPr>
              <a:t>hierarchical order:</a:t>
            </a:r>
          </a:p>
          <a:p>
            <a:r>
              <a:rPr lang="en-US" sz="2800" dirty="0" smtClean="0">
                <a:latin typeface="Constantia" charset="0"/>
              </a:rPr>
              <a:t>there </a:t>
            </a:r>
            <a:r>
              <a:rPr lang="en-US" sz="2800" dirty="0">
                <a:latin typeface="Constantia" charset="0"/>
              </a:rPr>
              <a:t>is wide-spread use of elementary or non-standard English, but little mastery of standardized forms of the language;</a:t>
            </a:r>
          </a:p>
          <a:p>
            <a:r>
              <a:rPr lang="en-US" sz="2800" dirty="0">
                <a:latin typeface="Constantia" charset="0"/>
              </a:rPr>
              <a:t>given the common belief in the superiority of standard English, how can second language learners (even in succeeding generations) possibly gain equality?</a:t>
            </a:r>
          </a:p>
          <a:p>
            <a:r>
              <a:rPr lang="en-US" sz="2800" dirty="0">
                <a:latin typeface="Constantia" charset="0"/>
              </a:rPr>
              <a:t>dominant users: those with the economic and cultural capital to </a:t>
            </a:r>
            <a:r>
              <a:rPr lang="en-US" sz="2800" dirty="0" smtClean="0">
                <a:latin typeface="Constantia" charset="0"/>
              </a:rPr>
              <a:t>“make it” </a:t>
            </a:r>
            <a:r>
              <a:rPr lang="en-US" sz="2800" dirty="0">
                <a:latin typeface="Constantia" charset="0"/>
              </a:rPr>
              <a:t>as full global citizens;</a:t>
            </a:r>
          </a:p>
          <a:p>
            <a:r>
              <a:rPr lang="en-US" sz="2800" dirty="0">
                <a:latin typeface="Constantia" charset="0"/>
              </a:rPr>
              <a:t>others: those who will have limited access to linguistic (and hence educational and material) resources because of their lack of mastery of standard English.</a:t>
            </a:r>
          </a:p>
        </p:txBody>
      </p:sp>
    </p:spTree>
    <p:extLst>
      <p:ext uri="{BB962C8B-B14F-4D97-AF65-F5344CB8AC3E}">
        <p14:creationId xmlns:p14="http://schemas.microsoft.com/office/powerpoint/2010/main" val="10165339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 calcmode="lin" valueType="num">
                                      <p:cBhvr additive="base">
                                        <p:cTn id="7"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 calcmode="lin" valueType="num">
                                      <p:cBhvr additive="base">
                                        <p:cTn id="13"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 calcmode="lin" valueType="num">
                                      <p:cBhvr additive="base">
                                        <p:cTn id="25"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243">
                                            <p:txEl>
                                              <p:pRg st="5" end="5"/>
                                            </p:txEl>
                                          </p:spTgt>
                                        </p:tgtEl>
                                        <p:attrNameLst>
                                          <p:attrName>style.visibility</p:attrName>
                                        </p:attrNameLst>
                                      </p:cBhvr>
                                      <p:to>
                                        <p:strVal val="visible"/>
                                      </p:to>
                                    </p:set>
                                    <p:anim calcmode="lin" valueType="num">
                                      <p:cBhvr additive="base">
                                        <p:cTn id="31" dur="5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395536" y="476672"/>
            <a:ext cx="8454718" cy="5904656"/>
          </a:xfrm>
        </p:spPr>
        <p:txBody>
          <a:bodyPr>
            <a:normAutofit/>
          </a:bodyPr>
          <a:lstStyle/>
          <a:p>
            <a:pPr>
              <a:buFontTx/>
              <a:buNone/>
            </a:pPr>
            <a:endParaRPr lang="en-US" sz="2800" dirty="0" smtClean="0">
              <a:latin typeface="Constantia" charset="0"/>
            </a:endParaRPr>
          </a:p>
          <a:p>
            <a:pPr>
              <a:buFontTx/>
              <a:buNone/>
            </a:pPr>
            <a:r>
              <a:rPr lang="en-US" sz="2800" dirty="0" smtClean="0">
                <a:latin typeface="Constantia" charset="0"/>
              </a:rPr>
              <a:t>What are our responsibilities as English teachers?</a:t>
            </a:r>
          </a:p>
          <a:p>
            <a:pPr>
              <a:buFontTx/>
              <a:buNone/>
            </a:pPr>
            <a:r>
              <a:rPr lang="en-US" sz="2800" dirty="0" smtClean="0">
                <a:latin typeface="Constantia" charset="0"/>
              </a:rPr>
              <a:t>Are we spreading a new form of colonialism?</a:t>
            </a:r>
          </a:p>
          <a:p>
            <a:pPr>
              <a:buFontTx/>
              <a:buNone/>
            </a:pPr>
            <a:r>
              <a:rPr lang="en-US" sz="2800" dirty="0" smtClean="0">
                <a:latin typeface="Constantia" charset="0"/>
              </a:rPr>
              <a:t>Can we teach English in a way that is responsible, both globally and locally?</a:t>
            </a:r>
          </a:p>
          <a:p>
            <a:pPr>
              <a:buFontTx/>
              <a:buNone/>
            </a:pPr>
            <a:r>
              <a:rPr lang="en-US" sz="2800" dirty="0" smtClean="0">
                <a:latin typeface="Constantia" charset="0"/>
              </a:rPr>
              <a:t>How can we ensure universal access to the language?</a:t>
            </a:r>
          </a:p>
          <a:p>
            <a:pPr>
              <a:buFontTx/>
              <a:buNone/>
            </a:pPr>
            <a:endParaRPr lang="en-US" sz="2800" dirty="0" smtClean="0">
              <a:latin typeface="Constantia" charset="0"/>
            </a:endParaRPr>
          </a:p>
          <a:p>
            <a:pPr>
              <a:buFontTx/>
              <a:buNone/>
            </a:pPr>
            <a:endParaRPr lang="en-US" sz="2800" dirty="0" smtClean="0">
              <a:latin typeface="Constantia" charset="0"/>
            </a:endParaRPr>
          </a:p>
          <a:p>
            <a:pPr>
              <a:buFontTx/>
              <a:buNone/>
            </a:pPr>
            <a:endParaRPr lang="en-US" sz="2800" dirty="0">
              <a:latin typeface="Constantia" charset="0"/>
            </a:endParaRPr>
          </a:p>
        </p:txBody>
      </p:sp>
    </p:spTree>
    <p:extLst>
      <p:ext uri="{BB962C8B-B14F-4D97-AF65-F5344CB8AC3E}">
        <p14:creationId xmlns:p14="http://schemas.microsoft.com/office/powerpoint/2010/main" val="5491044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534</TotalTime>
  <Words>995</Words>
  <Application>Microsoft Macintosh PowerPoint</Application>
  <PresentationFormat>On-screen Show (4:3)</PresentationFormat>
  <Paragraphs>78</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Revolution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Ottawa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Douglas Fleming</dc:creator>
  <cp:lastModifiedBy>d fleming</cp:lastModifiedBy>
  <cp:revision>91</cp:revision>
  <dcterms:created xsi:type="dcterms:W3CDTF">2010-06-29T19:47:56Z</dcterms:created>
  <dcterms:modified xsi:type="dcterms:W3CDTF">2017-05-25T22:04:23Z</dcterms:modified>
</cp:coreProperties>
</file>