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7" r:id="rId2"/>
    <p:sldId id="258" r:id="rId3"/>
    <p:sldId id="259" r:id="rId4"/>
    <p:sldId id="260" r:id="rId5"/>
    <p:sldId id="261" r:id="rId6"/>
    <p:sldId id="262" r:id="rId7"/>
    <p:sldId id="264" r:id="rId8"/>
    <p:sldId id="266"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28" d="100"/>
          <a:sy n="128" d="100"/>
        </p:scale>
        <p:origin x="-2696" y="-112"/>
      </p:cViewPr>
      <p:guideLst>
        <p:guide orient="horz" pos="2160"/>
        <p:guide pos="2880"/>
      </p:guideLst>
    </p:cSldViewPr>
  </p:slideViewPr>
  <p:notesTextViewPr>
    <p:cViewPr>
      <p:scale>
        <a:sx n="100" d="100"/>
        <a:sy n="100" d="100"/>
      </p:scale>
      <p:origin x="0" y="0"/>
    </p:cViewPr>
  </p:notesTextViewPr>
  <p:notesViewPr>
    <p:cSldViewPr snapToObjects="1">
      <p:cViewPr varScale="1">
        <p:scale>
          <a:sx n="106" d="100"/>
          <a:sy n="106" d="100"/>
        </p:scale>
        <p:origin x="-528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BD3192-C9DF-DF47-9BB4-F0150F2DF182}" type="datetimeFigureOut">
              <a:rPr lang="en-US" smtClean="0"/>
              <a:pPr/>
              <a:t>17-05-25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2FFEEF-A377-484A-8E3F-4AEA503905E8}" type="slidenum">
              <a:rPr lang="en-US" smtClean="0"/>
              <a:pPr/>
              <a:t>‹#›</a:t>
            </a:fld>
            <a:endParaRPr lang="en-US"/>
          </a:p>
        </p:txBody>
      </p:sp>
    </p:spTree>
    <p:extLst>
      <p:ext uri="{BB962C8B-B14F-4D97-AF65-F5344CB8AC3E}">
        <p14:creationId xmlns:p14="http://schemas.microsoft.com/office/powerpoint/2010/main" val="38967168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languages change over time and space (Saussure)</a:t>
            </a:r>
          </a:p>
          <a:p>
            <a:endParaRPr lang="en-US" dirty="0" smtClean="0"/>
          </a:p>
          <a:p>
            <a:r>
              <a:rPr lang="en-US" dirty="0" smtClean="0"/>
              <a:t>language is a product of behavior (Skinner) </a:t>
            </a:r>
          </a:p>
          <a:p>
            <a:endParaRPr lang="en-US" dirty="0" smtClean="0"/>
          </a:p>
          <a:p>
            <a:r>
              <a:rPr lang="en-US" dirty="0" smtClean="0"/>
              <a:t>language is an infinite and creative system that is hard wired (Chomsky) </a:t>
            </a:r>
          </a:p>
          <a:p>
            <a:endParaRPr lang="en-US" dirty="0" smtClean="0"/>
          </a:p>
          <a:p>
            <a:r>
              <a:rPr lang="en-US" dirty="0" smtClean="0"/>
              <a:t>otherwise, how we can produce sentences that have never existed before, or understand sentences we have never heard before?</a:t>
            </a:r>
          </a:p>
          <a:p>
            <a:endParaRPr lang="en-US" dirty="0" smtClean="0"/>
          </a:p>
          <a:p>
            <a:r>
              <a:rPr lang="en-US" dirty="0" smtClean="0"/>
              <a:t>Language is a system of discourse that follows social conventions (</a:t>
            </a:r>
            <a:r>
              <a:rPr lang="en-US" dirty="0" err="1" smtClean="0"/>
              <a:t>Halliday</a:t>
            </a:r>
            <a:r>
              <a:rPr lang="en-US" dirty="0" smtClean="0"/>
              <a:t>)</a:t>
            </a:r>
          </a:p>
          <a:p>
            <a:endParaRPr lang="en-US" dirty="0" smtClean="0"/>
          </a:p>
          <a:p>
            <a:r>
              <a:rPr lang="en-US" dirty="0" smtClean="0"/>
              <a:t>otherwise, how can we explain why the same words or structures will convey different meanings in different social situations?</a:t>
            </a:r>
          </a:p>
          <a:p>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normAutofit fontScale="77500" lnSpcReduction="20000"/>
          </a:bodyPr>
          <a:lstStyle/>
          <a:p>
            <a:r>
              <a:rPr lang="en-US" b="1" dirty="0" smtClean="0"/>
              <a:t>FYI: First Language Morphological </a:t>
            </a:r>
            <a:r>
              <a:rPr lang="en-US" b="1" dirty="0"/>
              <a:t>development:</a:t>
            </a:r>
            <a:endParaRPr lang="en-CA" dirty="0"/>
          </a:p>
          <a:p>
            <a:pPr lvl="0"/>
            <a:r>
              <a:rPr lang="en-US" dirty="0"/>
              <a:t>children often will omit suffixes and prefixes at the early stages</a:t>
            </a:r>
            <a:endParaRPr lang="en-CA" dirty="0"/>
          </a:p>
          <a:p>
            <a:pPr lvl="0"/>
            <a:r>
              <a:rPr lang="en-US" dirty="0"/>
              <a:t>most early words contain single morphemes </a:t>
            </a:r>
            <a:endParaRPr lang="en-CA" dirty="0"/>
          </a:p>
          <a:p>
            <a:pPr lvl="0"/>
            <a:r>
              <a:rPr lang="en-US" dirty="0"/>
              <a:t>children as young as 3 can comprehend vocabulary formations using derivations (relationship of "farm" to "farmer") or compounds ("firefighter")</a:t>
            </a:r>
            <a:endParaRPr lang="en-CA" dirty="0"/>
          </a:p>
          <a:p>
            <a:pPr lvl="0"/>
            <a:r>
              <a:rPr lang="en-US" dirty="0"/>
              <a:t>children often fail to discern patterns in morphology and often will resort to whole word memorization</a:t>
            </a:r>
            <a:endParaRPr lang="en-CA" dirty="0"/>
          </a:p>
          <a:p>
            <a:pPr lvl="0"/>
            <a:r>
              <a:rPr lang="en-US" dirty="0"/>
              <a:t>even when morphological patterns are pointed out to children, they usually discount the importance of this information</a:t>
            </a:r>
            <a:endParaRPr lang="en-CA" dirty="0"/>
          </a:p>
          <a:p>
            <a:pPr lvl="0"/>
            <a:r>
              <a:rPr lang="en-US" dirty="0"/>
              <a:t>this means that irregular forms or variations of words are often learnt by memory (</a:t>
            </a:r>
            <a:r>
              <a:rPr lang="en-US" dirty="0" err="1"/>
              <a:t>eg</a:t>
            </a:r>
            <a:r>
              <a:rPr lang="en-US" dirty="0"/>
              <a:t>. "man" and "men"), but that their implicit new structures are often not transferred to parallel items (</a:t>
            </a:r>
            <a:r>
              <a:rPr lang="en-US" dirty="0" err="1"/>
              <a:t>eg</a:t>
            </a:r>
            <a:r>
              <a:rPr lang="en-US" dirty="0"/>
              <a:t>. no transfer to the pattern: "woman"/ "women")</a:t>
            </a:r>
            <a:endParaRPr lang="en-CA" dirty="0"/>
          </a:p>
          <a:p>
            <a:pPr lvl="0"/>
            <a:r>
              <a:rPr lang="en-US" dirty="0"/>
              <a:t>however, children seem to have a great capacity for sight word recognition and can learn new words by memory very quickly; </a:t>
            </a:r>
            <a:r>
              <a:rPr lang="en-US" i="1" dirty="0"/>
              <a:t>this is not usually the case with adults</a:t>
            </a:r>
            <a:endParaRPr lang="en-CA" dirty="0"/>
          </a:p>
          <a:p>
            <a:pPr lvl="0"/>
            <a:r>
              <a:rPr lang="en-US" dirty="0"/>
              <a:t>by the age of 4 or 5, children are mastering basic rules of usage (such as adding an "s" to create a plural)</a:t>
            </a:r>
            <a:endParaRPr lang="en-CA" dirty="0"/>
          </a:p>
          <a:p>
            <a:pPr lvl="0"/>
            <a:r>
              <a:rPr lang="en-US" dirty="0"/>
              <a:t>as children learn rules of usage, however, they often </a:t>
            </a:r>
            <a:r>
              <a:rPr lang="en-US" dirty="0" err="1"/>
              <a:t>overgeneralise</a:t>
            </a:r>
            <a:r>
              <a:rPr lang="en-US" dirty="0"/>
              <a:t> (</a:t>
            </a:r>
            <a:r>
              <a:rPr lang="en-US" dirty="0" err="1"/>
              <a:t>eg</a:t>
            </a:r>
            <a:r>
              <a:rPr lang="en-US" dirty="0"/>
              <a:t>. seeing that adding "s" makes plurals, children will use the word "mans" instead of "men")</a:t>
            </a:r>
            <a:endParaRPr lang="en-CA" dirty="0"/>
          </a:p>
          <a:p>
            <a:pPr lvl="0"/>
            <a:r>
              <a:rPr lang="en-US" dirty="0"/>
              <a:t>in time, however, they start to recognize such exceptions to general grammatical rules</a:t>
            </a:r>
            <a:endParaRPr lang="en-CA" dirty="0"/>
          </a:p>
          <a:p>
            <a:pPr lvl="0"/>
            <a:r>
              <a:rPr lang="en-US" dirty="0"/>
              <a:t>even into the first couple years of school, children often </a:t>
            </a:r>
            <a:r>
              <a:rPr lang="en-US" dirty="0" err="1"/>
              <a:t>overgeneralise</a:t>
            </a:r>
            <a:r>
              <a:rPr lang="en-US" dirty="0"/>
              <a:t> up to 25% of all the verbs that they use</a:t>
            </a:r>
            <a:endParaRPr lang="en-CA" dirty="0"/>
          </a:p>
          <a:p>
            <a:pPr lvl="0"/>
            <a:r>
              <a:rPr lang="en-US" dirty="0"/>
              <a:t>some research claims to have proven that there is a clear developmental sequence in the acquisition of bound morphemes, determiners and auxiliaries, regardless of the frequency of exposure to these structures</a:t>
            </a:r>
            <a:endParaRPr lang="en-CA" dirty="0"/>
          </a:p>
          <a:p>
            <a:pPr lvl="0"/>
            <a:r>
              <a:rPr lang="en-US" dirty="0"/>
              <a:t>research into factors determining the order of acquisition (in a variety of languages) have found that children show a greater ability to master non-lexical items that:</a:t>
            </a:r>
            <a:endParaRPr lang="en-CA" dirty="0"/>
          </a:p>
          <a:p>
            <a:pPr lvl="0"/>
            <a:r>
              <a:rPr lang="en-US" dirty="0"/>
              <a:t>frequently occur at the end of utterances</a:t>
            </a:r>
            <a:endParaRPr lang="en-CA" dirty="0"/>
          </a:p>
          <a:p>
            <a:pPr lvl="0"/>
            <a:r>
              <a:rPr lang="en-US" dirty="0"/>
              <a:t>are fully syllabic (</a:t>
            </a:r>
            <a:r>
              <a:rPr lang="en-US" dirty="0" err="1"/>
              <a:t>eg</a:t>
            </a:r>
            <a:r>
              <a:rPr lang="en-US" dirty="0"/>
              <a:t>. "</a:t>
            </a:r>
            <a:r>
              <a:rPr lang="en-US" dirty="0" err="1"/>
              <a:t>ing</a:t>
            </a:r>
            <a:r>
              <a:rPr lang="en-US" dirty="0"/>
              <a:t>"), rather than singular sounds (ed. "s")</a:t>
            </a:r>
            <a:endParaRPr lang="en-CA" dirty="0"/>
          </a:p>
          <a:p>
            <a:pPr lvl="0"/>
            <a:r>
              <a:rPr lang="en-US" dirty="0"/>
              <a:t>have no complicating aspects to the relationship between form to meaning: </a:t>
            </a:r>
            <a:r>
              <a:rPr lang="en-US" dirty="0" err="1"/>
              <a:t>ie</a:t>
            </a:r>
            <a:r>
              <a:rPr lang="en-US" dirty="0"/>
              <a:t>. absence of homophony (</a:t>
            </a:r>
            <a:r>
              <a:rPr lang="en-US" dirty="0" err="1"/>
              <a:t>eg</a:t>
            </a:r>
            <a:r>
              <a:rPr lang="en-US" dirty="0"/>
              <a:t>. "the" functions only as a determiner in English, and is therefore easier to master than "s", which can be used for a variety of purposes)</a:t>
            </a:r>
            <a:endParaRPr lang="en-CA" dirty="0"/>
          </a:p>
          <a:p>
            <a:pPr lvl="0"/>
            <a:r>
              <a:rPr lang="en-US" dirty="0"/>
              <a:t>exhibit few exceptions to grammatical rules (</a:t>
            </a:r>
            <a:r>
              <a:rPr lang="en-US" dirty="0" err="1"/>
              <a:t>eg</a:t>
            </a:r>
            <a:r>
              <a:rPr lang="en-US" dirty="0"/>
              <a:t>. possession in singular nouns are always signaled with "'s", and are therefore easier to master than the simple past tense (with it's many irregular forms)</a:t>
            </a:r>
            <a:endParaRPr lang="en-CA" dirty="0"/>
          </a:p>
          <a:p>
            <a:pPr lvl="0"/>
            <a:r>
              <a:rPr lang="en-US" dirty="0"/>
              <a:t>are </a:t>
            </a:r>
            <a:r>
              <a:rPr lang="en-US" dirty="0" err="1"/>
              <a:t>allomorphically</a:t>
            </a:r>
            <a:r>
              <a:rPr lang="en-US" dirty="0"/>
              <a:t> invariant (</a:t>
            </a:r>
            <a:r>
              <a:rPr lang="en-US" dirty="0" err="1"/>
              <a:t>eg</a:t>
            </a:r>
            <a:r>
              <a:rPr lang="en-US" dirty="0"/>
              <a:t>. the suffix "</a:t>
            </a:r>
            <a:r>
              <a:rPr lang="en-US" dirty="0" err="1"/>
              <a:t>ing</a:t>
            </a:r>
            <a:r>
              <a:rPr lang="en-US" dirty="0"/>
              <a:t>" is always pronounced the same and are therefore easier to master than "</a:t>
            </a:r>
            <a:r>
              <a:rPr lang="en-US" dirty="0" err="1"/>
              <a:t>ed</a:t>
            </a:r>
            <a:r>
              <a:rPr lang="en-US" dirty="0"/>
              <a:t>", with its 3 variations)</a:t>
            </a:r>
            <a:endParaRPr lang="en-CA" dirty="0"/>
          </a:p>
          <a:p>
            <a:pPr lvl="0"/>
            <a:r>
              <a:rPr lang="en-US" dirty="0"/>
              <a:t>have clear semantic functions (</a:t>
            </a:r>
            <a:r>
              <a:rPr lang="en-US" dirty="0" err="1"/>
              <a:t>eg</a:t>
            </a:r>
            <a:r>
              <a:rPr lang="en-US" dirty="0"/>
              <a:t>. plural "s" forms have clear functions and are therefore easier to master than the "s" found on third-person singular verbs, which do not have clear semantic functions</a:t>
            </a:r>
            <a:endParaRPr lang="en-CA" dirty="0"/>
          </a:p>
          <a:p>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normAutofit/>
          </a:bodyPr>
          <a:lstStyle/>
          <a:p>
            <a:r>
              <a:rPr lang="en-US" b="1" dirty="0" smtClean="0"/>
              <a:t>FYI: First Language Syntactic Development</a:t>
            </a:r>
          </a:p>
          <a:p>
            <a:endParaRPr lang="en-CA" dirty="0"/>
          </a:p>
          <a:p>
            <a:pPr lvl="0"/>
            <a:r>
              <a:rPr lang="en-US" dirty="0"/>
              <a:t>at the beginning stages of language use, children use one word utterances to express complete thoughts or </a:t>
            </a:r>
            <a:r>
              <a:rPr lang="en-US" dirty="0" smtClean="0"/>
              <a:t>expressions</a:t>
            </a:r>
          </a:p>
          <a:p>
            <a:pPr lvl="0"/>
            <a:endParaRPr lang="en-CA" dirty="0"/>
          </a:p>
          <a:p>
            <a:pPr lvl="0"/>
            <a:r>
              <a:rPr lang="en-US" dirty="0"/>
              <a:t>it only takes a few months before children progress from one-word to two-word utterances, however it is difficult to determine at what point children differentiate between categories of words such as noun or verb, given the lack of markers found in adult speech that indicates </a:t>
            </a:r>
            <a:r>
              <a:rPr lang="en-US" dirty="0" smtClean="0"/>
              <a:t>such</a:t>
            </a:r>
          </a:p>
          <a:p>
            <a:pPr lvl="0"/>
            <a:endParaRPr lang="en-CA" dirty="0"/>
          </a:p>
          <a:p>
            <a:pPr lvl="0"/>
            <a:r>
              <a:rPr lang="en-US" dirty="0"/>
              <a:t>it is clear, however, that children using two-word utterances exhibit correct word </a:t>
            </a:r>
            <a:r>
              <a:rPr lang="en-US" dirty="0" smtClean="0"/>
              <a:t>order</a:t>
            </a:r>
          </a:p>
          <a:p>
            <a:pPr lvl="0"/>
            <a:endParaRPr lang="en-CA" dirty="0"/>
          </a:p>
          <a:p>
            <a:pPr lvl="0"/>
            <a:r>
              <a:rPr lang="en-US" dirty="0"/>
              <a:t>up to the age of 4, children were relatively adaptable to learning a different word order than they had been exposed to in their L1; however, after the age of 4, children imposed their L1 word order on the second language they were learning</a:t>
            </a:r>
            <a:endParaRPr lang="en-CA" dirty="0"/>
          </a:p>
          <a:p>
            <a:pPr lvl="0"/>
            <a:r>
              <a:rPr lang="en-US" dirty="0"/>
              <a:t>after approximately the 28</a:t>
            </a:r>
            <a:r>
              <a:rPr lang="en-US" baseline="30000" dirty="0"/>
              <a:t>th</a:t>
            </a:r>
            <a:r>
              <a:rPr lang="en-US" dirty="0"/>
              <a:t> month, children move into what has called the 'telegraphic' stage, during which time they learn phrase structure, affixes, and non-lexical </a:t>
            </a:r>
            <a:r>
              <a:rPr lang="en-US" dirty="0" smtClean="0"/>
              <a:t>categories</a:t>
            </a:r>
          </a:p>
          <a:p>
            <a:pPr lvl="0"/>
            <a:endParaRPr lang="en-CA" dirty="0"/>
          </a:p>
          <a:p>
            <a:pPr lvl="0"/>
            <a:r>
              <a:rPr lang="en-US" dirty="0"/>
              <a:t>later development includes the mastery of inversion, "</a:t>
            </a:r>
            <a:r>
              <a:rPr lang="en-US" dirty="0" err="1"/>
              <a:t>wh</a:t>
            </a:r>
            <a:r>
              <a:rPr lang="en-US" dirty="0"/>
              <a:t>" question formation, passives, </a:t>
            </a:r>
            <a:r>
              <a:rPr lang="en-US" dirty="0" err="1"/>
              <a:t>pronominals</a:t>
            </a:r>
            <a:r>
              <a:rPr lang="en-US" dirty="0"/>
              <a:t> (</a:t>
            </a:r>
            <a:r>
              <a:rPr lang="en-US" dirty="0" err="1"/>
              <a:t>eg</a:t>
            </a:r>
            <a:r>
              <a:rPr lang="en-US" dirty="0"/>
              <a:t>. him, her, it) and reflexives (</a:t>
            </a:r>
            <a:r>
              <a:rPr lang="en-US" dirty="0" err="1"/>
              <a:t>eg</a:t>
            </a:r>
            <a:r>
              <a:rPr lang="en-US" dirty="0"/>
              <a:t>. myself, herself)</a:t>
            </a:r>
            <a:endParaRPr lang="en-CA" dirty="0"/>
          </a:p>
          <a:p>
            <a:r>
              <a:rPr lang="en-US" dirty="0"/>
              <a:t> </a:t>
            </a:r>
          </a:p>
        </p:txBody>
      </p:sp>
      <p:sp>
        <p:nvSpPr>
          <p:cNvPr id="4" name="Slide Number Placeholder 3"/>
          <p:cNvSpPr>
            <a:spLocks noGrp="1"/>
          </p:cNvSpPr>
          <p:nvPr>
            <p:ph type="sldNum" sz="quarter" idx="10"/>
          </p:nvPr>
        </p:nvSpPr>
        <p:spPr/>
        <p:txBody>
          <a:bodyPr/>
          <a:lstStyle/>
          <a:p>
            <a:fld id="{7A3E4428-F0E1-B849-8373-AEABD004AC3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normAutofit fontScale="92500"/>
          </a:bodyPr>
          <a:lstStyle/>
          <a:p>
            <a:r>
              <a:rPr lang="en-US" b="1" dirty="0" smtClean="0"/>
              <a:t>FYI: The </a:t>
            </a:r>
            <a:r>
              <a:rPr lang="en-US" b="1" dirty="0"/>
              <a:t>role of adult </a:t>
            </a:r>
            <a:r>
              <a:rPr lang="en-US" b="1" dirty="0" smtClean="0"/>
              <a:t>speech in first language development</a:t>
            </a:r>
            <a:endParaRPr lang="en-CA" dirty="0"/>
          </a:p>
          <a:p>
            <a:pPr lvl="0"/>
            <a:r>
              <a:rPr lang="en-US" dirty="0"/>
              <a:t>children do not simply copy or mimic adult speech; if they are not a stage which allows for them to comprehend or use the language they are exposed to, they can only approximate adult production; the child's own grammar will determine what they can produce</a:t>
            </a:r>
            <a:endParaRPr lang="en-CA" dirty="0"/>
          </a:p>
          <a:p>
            <a:pPr lvl="0"/>
            <a:r>
              <a:rPr lang="en-US" dirty="0"/>
              <a:t>when adults simplify the models they provide for children ('caregiver' speech), they greatly facilitate comprehension</a:t>
            </a:r>
            <a:endParaRPr lang="en-CA" dirty="0"/>
          </a:p>
          <a:p>
            <a:pPr lvl="0"/>
            <a:r>
              <a:rPr lang="en-US" dirty="0"/>
              <a:t>giving children formal feedback about grammatically correct forms usually has little effect, since formalized descriptions of language have little meaning for them.</a:t>
            </a:r>
            <a:endParaRPr lang="en-CA" dirty="0"/>
          </a:p>
          <a:p>
            <a:pPr lvl="0"/>
            <a:r>
              <a:rPr lang="en-US" dirty="0"/>
              <a:t>there has been contradictory research about the value of recasting speech (</a:t>
            </a:r>
            <a:r>
              <a:rPr lang="en-US" dirty="0" err="1"/>
              <a:t>ie</a:t>
            </a:r>
            <a:r>
              <a:rPr lang="en-US" dirty="0"/>
              <a:t>. repeating corrected speech back to children); some studies indicate that learning irregular past tense forms is facilitated through recasts; other studies indicate that children receive no benefit from hearing articles recast (see </a:t>
            </a:r>
            <a:r>
              <a:rPr lang="en-US" dirty="0" err="1"/>
              <a:t>Lyster</a:t>
            </a:r>
            <a:r>
              <a:rPr lang="en-US" dirty="0"/>
              <a:t> &amp; Mori, 2006)</a:t>
            </a:r>
            <a:endParaRPr lang="en-CA" dirty="0"/>
          </a:p>
          <a:p>
            <a:r>
              <a:rPr lang="en-US" dirty="0"/>
              <a:t> </a:t>
            </a:r>
            <a:endParaRPr lang="en-CA" dirty="0"/>
          </a:p>
          <a:p>
            <a:r>
              <a:rPr lang="en-US" b="1" dirty="0" smtClean="0"/>
              <a:t>FYI: The </a:t>
            </a:r>
            <a:r>
              <a:rPr lang="en-US" b="1" dirty="0"/>
              <a:t>role of </a:t>
            </a:r>
            <a:r>
              <a:rPr lang="en-US" b="1" dirty="0" smtClean="0"/>
              <a:t>cognition in first language development</a:t>
            </a:r>
            <a:endParaRPr lang="en-CA" dirty="0"/>
          </a:p>
          <a:p>
            <a:pPr lvl="0"/>
            <a:r>
              <a:rPr lang="en-US" dirty="0"/>
              <a:t>Piaget believed that general cognitive development is linked to language development</a:t>
            </a:r>
            <a:endParaRPr lang="en-CA" dirty="0"/>
          </a:p>
          <a:p>
            <a:pPr lvl="0"/>
            <a:r>
              <a:rPr lang="en-US" dirty="0" err="1"/>
              <a:t>Vygotsky</a:t>
            </a:r>
            <a:r>
              <a:rPr lang="en-US" dirty="0"/>
              <a:t> went further, stating that language acquisition is crucial for cognitive development</a:t>
            </a:r>
            <a:endParaRPr lang="en-CA" dirty="0"/>
          </a:p>
          <a:p>
            <a:pPr lvl="0"/>
            <a:r>
              <a:rPr lang="en-US" dirty="0"/>
              <a:t>'object permanence' (the ability to recognize that objects have an existence beyond one's perception of them) occurs at about 18 months, just prior to rapid vocab development</a:t>
            </a:r>
            <a:endParaRPr lang="en-CA" dirty="0"/>
          </a:p>
          <a:p>
            <a:pPr lvl="0"/>
            <a:r>
              <a:rPr lang="en-US" dirty="0"/>
              <a:t>'</a:t>
            </a:r>
            <a:r>
              <a:rPr lang="en-US" dirty="0" err="1"/>
              <a:t>seriation</a:t>
            </a:r>
            <a:r>
              <a:rPr lang="en-US" dirty="0"/>
              <a:t>' (the ability to place objects in order to size), takes place at about 5 years of age; children without this ability cannot use comparative structures ("</a:t>
            </a:r>
            <a:r>
              <a:rPr lang="en-US" dirty="0" err="1"/>
              <a:t>er</a:t>
            </a:r>
            <a:r>
              <a:rPr lang="en-US" dirty="0"/>
              <a:t>") in their speech</a:t>
            </a:r>
            <a:endParaRPr lang="en-CA" dirty="0"/>
          </a:p>
          <a:p>
            <a:pPr lvl="0"/>
            <a:r>
              <a:rPr lang="en-US" dirty="0"/>
              <a:t>however, a number of studies have documented cases of teenagers mastering a multitude of languages despite being incapable of caring for themselves because of being severely mentally-challenged or brain-injured, suggesting that language ability is somewhat independent of cognitive development</a:t>
            </a:r>
            <a:endParaRPr lang="en-CA" dirty="0"/>
          </a:p>
          <a:p>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90000"/>
              </a:lnSpc>
            </a:pPr>
            <a:r>
              <a:rPr lang="en-US" dirty="0" smtClean="0"/>
              <a:t>Automatic processing</a:t>
            </a:r>
          </a:p>
          <a:p>
            <a:pPr>
              <a:lnSpc>
                <a:spcPct val="90000"/>
              </a:lnSpc>
            </a:pPr>
            <a:endParaRPr lang="en-US" dirty="0" smtClean="0"/>
          </a:p>
          <a:p>
            <a:pPr>
              <a:lnSpc>
                <a:spcPct val="90000"/>
              </a:lnSpc>
            </a:pPr>
            <a:r>
              <a:rPr lang="en-US" dirty="0" smtClean="0"/>
              <a:t>an important assumption, based on cognitive psychology, is that the pedagogical goal is to move the learner from voluntary to automatic processing </a:t>
            </a:r>
          </a:p>
          <a:p>
            <a:pPr>
              <a:lnSpc>
                <a:spcPct val="90000"/>
              </a:lnSpc>
            </a:pPr>
            <a:endParaRPr lang="en-US" dirty="0" smtClean="0"/>
          </a:p>
          <a:p>
            <a:pPr>
              <a:lnSpc>
                <a:spcPct val="90000"/>
              </a:lnSpc>
            </a:pPr>
            <a:r>
              <a:rPr lang="en-US" dirty="0" smtClean="0"/>
              <a:t>assuming that one knows how to enhance automatic processing pedagogically, at what point does this occur? How, in short, do you account for the differences between various instances of performance?</a:t>
            </a:r>
          </a:p>
          <a:p>
            <a:pPr>
              <a:lnSpc>
                <a:spcPct val="90000"/>
              </a:lnSpc>
            </a:pPr>
            <a:endParaRPr lang="en-US" dirty="0" smtClean="0"/>
          </a:p>
          <a:p>
            <a:pPr>
              <a:lnSpc>
                <a:spcPct val="90000"/>
              </a:lnSpc>
            </a:pPr>
            <a:r>
              <a:rPr lang="en-US" dirty="0" smtClean="0"/>
              <a:t>Most clinical research indicates that learners are better able to use an aspect of language when they are consciously focused on it</a:t>
            </a:r>
          </a:p>
          <a:p>
            <a:pPr>
              <a:lnSpc>
                <a:spcPct val="90000"/>
              </a:lnSpc>
            </a:pPr>
            <a:endParaRPr lang="en-US" dirty="0" smtClean="0"/>
          </a:p>
          <a:p>
            <a:pPr>
              <a:lnSpc>
                <a:spcPct val="90000"/>
              </a:lnSpc>
            </a:pPr>
            <a:r>
              <a:rPr lang="en-US" dirty="0" smtClean="0"/>
              <a:t>much of this is has been related to the concepts of higher and lower cognitive functioning (Bloom's taxonomy)</a:t>
            </a:r>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nature of interlanguage</a:t>
            </a:r>
          </a:p>
          <a:p>
            <a:endParaRPr lang="en-US" dirty="0" smtClean="0"/>
          </a:p>
          <a:p>
            <a:r>
              <a:rPr lang="en-US" dirty="0" smtClean="0"/>
              <a:t>languages do not exhibit the same sets of phonology; many sounds in one language do not occur in another; sounds that are common to most languages are called 'unmarked'; those that are uncommon are called 'marked’</a:t>
            </a:r>
          </a:p>
          <a:p>
            <a:endParaRPr lang="en-US" dirty="0" smtClean="0"/>
          </a:p>
          <a:p>
            <a:r>
              <a:rPr lang="en-US" dirty="0" smtClean="0"/>
              <a:t>most learners usually find it easier to acquire sound patterns that are different from those in their first language</a:t>
            </a:r>
          </a:p>
          <a:p>
            <a:endParaRPr lang="en-US" dirty="0" smtClean="0"/>
          </a:p>
          <a:p>
            <a:r>
              <a:rPr lang="en-US" dirty="0" smtClean="0"/>
              <a:t>this is due to the fact that learners will pay attention to patterns that are markedly different from the ones in their L1, often assuming that similar patterns are in fact the same</a:t>
            </a:r>
          </a:p>
          <a:p>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languages also differ in how words are divided into syllables (syllabification), which syllables are stressed, and in how words are ordered (syntax); 
</a:t>
            </a:r>
          </a:p>
          <a:p>
            <a:r>
              <a:rPr lang="en-US" dirty="0" smtClean="0"/>
              <a:t>these phenomena ('similarity differential rates', 'marked differentials, null subjects, verb movement, and differences in syllabification, stress, and syntax) are often referred to as 'first language interference 
</a:t>
            </a:r>
          </a:p>
          <a:p>
            <a:r>
              <a:rPr lang="en-US" dirty="0" smtClean="0"/>
              <a:t>in order to learn new structural patterns when learning a new language, the learner must 'reset the parameters' of his or her own language use. </a:t>
            </a:r>
          </a:p>
          <a:p>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90000"/>
              </a:lnSpc>
            </a:pPr>
            <a:r>
              <a:rPr lang="en-US" dirty="0" smtClean="0"/>
              <a:t>there are important differences between languages on the basis of morphology</a:t>
            </a:r>
          </a:p>
          <a:p>
            <a:pPr>
              <a:lnSpc>
                <a:spcPct val="90000"/>
              </a:lnSpc>
            </a:pPr>
            <a:r>
              <a:rPr lang="en-US" dirty="0" smtClean="0"/>
              <a:t>SL research has focused on developmental order</a:t>
            </a:r>
          </a:p>
          <a:p>
            <a:pPr>
              <a:lnSpc>
                <a:spcPct val="90000"/>
              </a:lnSpc>
            </a:pPr>
            <a:endParaRPr lang="en-US" dirty="0" smtClean="0"/>
          </a:p>
          <a:p>
            <a:pPr>
              <a:lnSpc>
                <a:spcPct val="90000"/>
              </a:lnSpc>
            </a:pPr>
            <a:r>
              <a:rPr lang="en-US" dirty="0" smtClean="0"/>
              <a:t>most learners of English, for example:</a:t>
            </a:r>
          </a:p>
          <a:p>
            <a:pPr>
              <a:lnSpc>
                <a:spcPct val="90000"/>
              </a:lnSpc>
            </a:pPr>
            <a:endParaRPr lang="en-US" dirty="0" smtClean="0"/>
          </a:p>
          <a:p>
            <a:pPr>
              <a:lnSpc>
                <a:spcPct val="90000"/>
              </a:lnSpc>
            </a:pPr>
            <a:r>
              <a:rPr lang="en-US" dirty="0" smtClean="0"/>
              <a:t>learn ‘be' earlier than those learning English as a first language</a:t>
            </a:r>
          </a:p>
          <a:p>
            <a:pPr>
              <a:lnSpc>
                <a:spcPct val="90000"/>
              </a:lnSpc>
            </a:pPr>
            <a:r>
              <a:rPr lang="en-US" dirty="0" smtClean="0"/>
              <a:t>acquire the possessive morpheme " 's " later</a:t>
            </a:r>
          </a:p>
          <a:p>
            <a:pPr>
              <a:lnSpc>
                <a:spcPct val="90000"/>
              </a:lnSpc>
            </a:pPr>
            <a:endParaRPr lang="en-US" dirty="0" smtClean="0"/>
          </a:p>
          <a:p>
            <a:pPr>
              <a:lnSpc>
                <a:spcPct val="90000"/>
              </a:lnSpc>
            </a:pPr>
            <a:r>
              <a:rPr lang="en-US" dirty="0" smtClean="0"/>
              <a:t>however, much depends on the individual and the first language</a:t>
            </a:r>
          </a:p>
          <a:p>
            <a:pPr>
              <a:lnSpc>
                <a:spcPct val="90000"/>
              </a:lnSpc>
            </a:pPr>
            <a:endParaRPr lang="en-US" dirty="0" smtClean="0"/>
          </a:p>
          <a:p>
            <a:pPr>
              <a:lnSpc>
                <a:spcPct val="90000"/>
              </a:lnSpc>
            </a:pPr>
            <a:r>
              <a:rPr lang="en-US" dirty="0" smtClean="0"/>
              <a:t>research on the learning of syntax has turned on the question as to whether or not a learner is making errors on the basis of not being able to 'represent' a structure at a deeper level ('impaired representation'), or that they simply don't know how to represent this structure on the 'surface' ('missing surface inflection')</a:t>
            </a:r>
          </a:p>
          <a:p>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normAutofit fontScale="92500" lnSpcReduction="10000"/>
          </a:bodyPr>
          <a:lstStyle/>
          <a:p>
            <a:pPr>
              <a:lnSpc>
                <a:spcPct val="90000"/>
              </a:lnSpc>
            </a:pPr>
            <a:r>
              <a:rPr lang="en-US" dirty="0" smtClean="0"/>
              <a:t>Learner factors</a:t>
            </a:r>
          </a:p>
          <a:p>
            <a:pPr>
              <a:lnSpc>
                <a:spcPct val="90000"/>
              </a:lnSpc>
            </a:pPr>
            <a:endParaRPr lang="en-US" dirty="0" smtClean="0"/>
          </a:p>
          <a:p>
            <a:pPr>
              <a:lnSpc>
                <a:spcPct val="90000"/>
              </a:lnSpc>
            </a:pPr>
            <a:r>
              <a:rPr lang="en-US" dirty="0" smtClean="0"/>
              <a:t>age is often touted as an important factor in language acquisition; this is both true and not true</a:t>
            </a:r>
          </a:p>
          <a:p>
            <a:pPr>
              <a:lnSpc>
                <a:spcPct val="90000"/>
              </a:lnSpc>
            </a:pPr>
            <a:endParaRPr lang="en-US" dirty="0" smtClean="0"/>
          </a:p>
          <a:p>
            <a:pPr>
              <a:lnSpc>
                <a:spcPct val="90000"/>
              </a:lnSpc>
            </a:pPr>
            <a:r>
              <a:rPr lang="en-US" dirty="0" smtClean="0"/>
              <a:t>beyond the 'critical period' (puberty) it is usually difficult for learners to acquire native-like phonology; in other words, after the brain stops growing, one never loses one's accent.</a:t>
            </a:r>
          </a:p>
          <a:p>
            <a:pPr>
              <a:lnSpc>
                <a:spcPct val="90000"/>
              </a:lnSpc>
            </a:pPr>
            <a:endParaRPr lang="en-US" dirty="0" smtClean="0"/>
          </a:p>
          <a:p>
            <a:pPr>
              <a:lnSpc>
                <a:spcPct val="90000"/>
              </a:lnSpc>
            </a:pPr>
            <a:r>
              <a:rPr lang="en-US" dirty="0" smtClean="0"/>
              <a:t>however, there have been many documented cases where adults have learnt the second language to a completely fluent degree and cases where </a:t>
            </a:r>
            <a:r>
              <a:rPr lang="en-US" dirty="0" err="1" smtClean="0"/>
              <a:t>prepubescents</a:t>
            </a:r>
            <a:r>
              <a:rPr lang="en-US" dirty="0" smtClean="0"/>
              <a:t> haven't, despite attempts to do so.</a:t>
            </a:r>
          </a:p>
          <a:p>
            <a:pPr>
              <a:lnSpc>
                <a:spcPct val="90000"/>
              </a:lnSpc>
            </a:pPr>
            <a:endParaRPr lang="en-US" dirty="0" smtClean="0"/>
          </a:p>
          <a:p>
            <a:pPr>
              <a:lnSpc>
                <a:spcPct val="90000"/>
              </a:lnSpc>
            </a:pPr>
            <a:r>
              <a:rPr lang="en-US" dirty="0" smtClean="0"/>
              <a:t>although language use is associated with various parts of the brain, there have been many cases where individuals progress quite well even when these areas have been severely damaged</a:t>
            </a:r>
          </a:p>
          <a:p>
            <a:pPr>
              <a:lnSpc>
                <a:spcPct val="90000"/>
              </a:lnSpc>
            </a:pPr>
            <a:endParaRPr lang="en-US" dirty="0" smtClean="0"/>
          </a:p>
          <a:p>
            <a:pPr>
              <a:lnSpc>
                <a:spcPct val="90000"/>
              </a:lnSpc>
            </a:pPr>
            <a:r>
              <a:rPr lang="en-US" dirty="0" smtClean="0"/>
              <a:t>adults seem to rely much more on cognitively understanding the target language than do children; hence there is clearly a place for teaching grammar (both explicitly and implicitly) in the adult classroom</a:t>
            </a:r>
          </a:p>
          <a:p>
            <a:pPr>
              <a:lnSpc>
                <a:spcPct val="90000"/>
              </a:lnSpc>
            </a:pPr>
            <a:endParaRPr lang="en-US" dirty="0" smtClean="0"/>
          </a:p>
          <a:p>
            <a:pPr>
              <a:lnSpc>
                <a:spcPct val="90000"/>
              </a:lnSpc>
            </a:pPr>
            <a:r>
              <a:rPr lang="en-US" dirty="0" smtClean="0"/>
              <a:t>cognitive knowledge helps adults organize and develop consistent hypotheses about how to use the language</a:t>
            </a:r>
          </a:p>
          <a:p>
            <a:pPr>
              <a:lnSpc>
                <a:spcPct val="90000"/>
              </a:lnSpc>
            </a:pPr>
            <a:endParaRPr lang="en-US" dirty="0" smtClean="0"/>
          </a:p>
          <a:p>
            <a:pPr>
              <a:lnSpc>
                <a:spcPct val="90000"/>
              </a:lnSpc>
            </a:pPr>
            <a:r>
              <a:rPr lang="en-US" dirty="0" smtClean="0"/>
              <a:t>children don't find rules very useful</a:t>
            </a:r>
          </a:p>
          <a:p>
            <a:pPr>
              <a:lnSpc>
                <a:spcPct val="90000"/>
              </a:lnSpc>
            </a:pPr>
            <a:endParaRPr lang="en-US" dirty="0" smtClean="0"/>
          </a:p>
          <a:p>
            <a:pPr>
              <a:lnSpc>
                <a:spcPct val="90000"/>
              </a:lnSpc>
            </a:pPr>
            <a:r>
              <a:rPr lang="en-US" dirty="0" smtClean="0"/>
              <a:t>however these hypotheses are only useful when there are consist rules in the target language</a:t>
            </a:r>
          </a:p>
          <a:p>
            <a:pPr>
              <a:lnSpc>
                <a:spcPct val="90000"/>
              </a:lnSpc>
            </a:pPr>
            <a:endParaRPr lang="en-US" dirty="0" smtClean="0"/>
          </a:p>
          <a:p>
            <a:pPr>
              <a:lnSpc>
                <a:spcPct val="90000"/>
              </a:lnSpc>
            </a:pPr>
            <a:r>
              <a:rPr lang="en-US" dirty="0" smtClean="0"/>
              <a:t>many theorists, as we shall see, have tried to come up with definitions of what an optimal set of factors would look like for L2 language learning; these factors include: individual differences; affective factors; cognitive factors; gender; and social factors</a:t>
            </a:r>
          </a:p>
          <a:p>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normAutofit fontScale="85000" lnSpcReduction="10000"/>
          </a:bodyPr>
          <a:lstStyle/>
          <a:p>
            <a:r>
              <a:rPr lang="en-US" b="1" dirty="0" smtClean="0"/>
              <a:t>FYI: First </a:t>
            </a:r>
            <a:r>
              <a:rPr lang="en-US" b="1" dirty="0"/>
              <a:t>Language Acquisition</a:t>
            </a:r>
            <a:endParaRPr lang="en-CA" dirty="0"/>
          </a:p>
          <a:p>
            <a:r>
              <a:rPr lang="en-US" dirty="0"/>
              <a:t> </a:t>
            </a:r>
            <a:endParaRPr lang="en-CA" dirty="0"/>
          </a:p>
          <a:p>
            <a:r>
              <a:rPr lang="en-US" b="1" dirty="0" smtClean="0"/>
              <a:t>phonological </a:t>
            </a:r>
            <a:r>
              <a:rPr lang="en-US" b="1" dirty="0"/>
              <a:t>progress:</a:t>
            </a:r>
            <a:endParaRPr lang="en-CA" dirty="0"/>
          </a:p>
          <a:p>
            <a:pPr lvl="0"/>
            <a:r>
              <a:rPr lang="en-US" dirty="0"/>
              <a:t>newborns respond to human speech differently than to other sounds</a:t>
            </a:r>
            <a:endParaRPr lang="en-CA" dirty="0"/>
          </a:p>
          <a:p>
            <a:pPr lvl="0"/>
            <a:r>
              <a:rPr lang="en-US" dirty="0"/>
              <a:t>can usually recognize mother's speech within weeks of birth</a:t>
            </a:r>
            <a:endParaRPr lang="en-CA" dirty="0"/>
          </a:p>
          <a:p>
            <a:pPr lvl="0"/>
            <a:r>
              <a:rPr lang="en-US" dirty="0"/>
              <a:t>can distinguish between various syllables by one month</a:t>
            </a:r>
            <a:endParaRPr lang="en-CA" dirty="0"/>
          </a:p>
          <a:p>
            <a:pPr lvl="0"/>
            <a:r>
              <a:rPr lang="en-US" dirty="0"/>
              <a:t>can often distinguish syllables in unfamiliar languages </a:t>
            </a:r>
            <a:endParaRPr lang="en-CA" dirty="0"/>
          </a:p>
          <a:p>
            <a:pPr lvl="0"/>
            <a:r>
              <a:rPr lang="en-US" dirty="0"/>
              <a:t>children under 18 months have little success in distinguishing meaningful words</a:t>
            </a:r>
            <a:endParaRPr lang="en-CA" dirty="0"/>
          </a:p>
          <a:p>
            <a:pPr lvl="0"/>
            <a:r>
              <a:rPr lang="en-US" dirty="0"/>
              <a:t>babbling begins at around 6 months and represents the child's attempts to copy their parents and master the speech apparatus </a:t>
            </a:r>
            <a:endParaRPr lang="en-CA" dirty="0"/>
          </a:p>
          <a:p>
            <a:pPr lvl="0"/>
            <a:r>
              <a:rPr lang="en-US" dirty="0"/>
              <a:t>babbling is surprising similar across first language groups</a:t>
            </a:r>
            <a:endParaRPr lang="en-CA" dirty="0"/>
          </a:p>
          <a:p>
            <a:pPr lvl="0"/>
            <a:r>
              <a:rPr lang="en-US" dirty="0"/>
              <a:t>even deaf children babble</a:t>
            </a:r>
            <a:endParaRPr lang="en-CA" dirty="0"/>
          </a:p>
          <a:p>
            <a:pPr lvl="0"/>
            <a:r>
              <a:rPr lang="en-US" dirty="0"/>
              <a:t>at around one year of age, most children start to produce meaningful words in the L1</a:t>
            </a:r>
            <a:endParaRPr lang="en-CA" dirty="0"/>
          </a:p>
          <a:p>
            <a:pPr lvl="0"/>
            <a:r>
              <a:rPr lang="en-US" dirty="0"/>
              <a:t>babbling slowly is abandoned in favor of regular speech patterns at about the 50-word threshold</a:t>
            </a:r>
            <a:endParaRPr lang="en-CA" dirty="0"/>
          </a:p>
          <a:p>
            <a:pPr lvl="0"/>
            <a:r>
              <a:rPr lang="en-US" dirty="0"/>
              <a:t>phonological development (in English) is usually marked by:</a:t>
            </a:r>
            <a:endParaRPr lang="en-CA" dirty="0"/>
          </a:p>
          <a:p>
            <a:pPr lvl="0"/>
            <a:r>
              <a:rPr lang="en-US" dirty="0"/>
              <a:t>vowels being acquired before consonants</a:t>
            </a:r>
            <a:endParaRPr lang="en-CA" dirty="0"/>
          </a:p>
          <a:p>
            <a:pPr lvl="0"/>
            <a:r>
              <a:rPr lang="en-US" dirty="0"/>
              <a:t>stops (</a:t>
            </a:r>
            <a:r>
              <a:rPr lang="en-US" b="1" dirty="0"/>
              <a:t>p/t/k/b/d/g/m/n</a:t>
            </a:r>
            <a:r>
              <a:rPr lang="en-US" dirty="0"/>
              <a:t>) acquired before other consonants</a:t>
            </a:r>
            <a:endParaRPr lang="en-CA" dirty="0"/>
          </a:p>
          <a:p>
            <a:pPr lvl="0"/>
            <a:r>
              <a:rPr lang="en-US" dirty="0"/>
              <a:t>a common route of development: </a:t>
            </a:r>
            <a:endParaRPr lang="en-CA" dirty="0"/>
          </a:p>
          <a:p>
            <a:pPr lvl="0"/>
            <a:r>
              <a:rPr lang="en-US" dirty="0"/>
              <a:t>labials (consonants articulated with both lips) e.g. “m”</a:t>
            </a:r>
            <a:endParaRPr lang="en-CA" dirty="0"/>
          </a:p>
          <a:p>
            <a:pPr lvl="0"/>
            <a:r>
              <a:rPr lang="en-US" dirty="0" err="1"/>
              <a:t>alveolars</a:t>
            </a:r>
            <a:r>
              <a:rPr lang="en-US" dirty="0"/>
              <a:t> (consonants articulated with the tip of the tongue against the alveolar ridge) e.g. “d”</a:t>
            </a:r>
            <a:endParaRPr lang="en-CA" dirty="0"/>
          </a:p>
          <a:p>
            <a:pPr lvl="0"/>
            <a:r>
              <a:rPr lang="en-US" dirty="0"/>
              <a:t>velars (consonants articulated with the back part of the tongue against the soft palate) e.g. “k”</a:t>
            </a:r>
            <a:endParaRPr lang="en-CA" dirty="0"/>
          </a:p>
          <a:p>
            <a:pPr lvl="0"/>
            <a:r>
              <a:rPr lang="en-US" dirty="0" err="1"/>
              <a:t>alveopalatals</a:t>
            </a:r>
            <a:r>
              <a:rPr lang="en-US" dirty="0"/>
              <a:t> (consonants articulated  by stopping the flow of air between the tongue and the alveolar ridge) e.g. “</a:t>
            </a:r>
            <a:r>
              <a:rPr lang="en-US" dirty="0" err="1"/>
              <a:t>ch</a:t>
            </a:r>
            <a:r>
              <a:rPr lang="en-US" dirty="0"/>
              <a:t>”</a:t>
            </a:r>
            <a:endParaRPr lang="en-CA" dirty="0"/>
          </a:p>
          <a:p>
            <a:pPr lvl="0"/>
            <a:r>
              <a:rPr lang="en-US" dirty="0"/>
              <a:t>interdentals (consonants articulated by placing the blade of the tongue against the upper incisors) e.g. “</a:t>
            </a:r>
            <a:r>
              <a:rPr lang="en-US" dirty="0" err="1"/>
              <a:t>th</a:t>
            </a:r>
            <a:r>
              <a:rPr lang="en-US" dirty="0"/>
              <a:t>”</a:t>
            </a:r>
            <a:endParaRPr lang="en-CA" dirty="0"/>
          </a:p>
          <a:p>
            <a:pPr lvl="0"/>
            <a:r>
              <a:rPr lang="en-US" dirty="0"/>
              <a:t>mastery of stops (except </a:t>
            </a:r>
            <a:r>
              <a:rPr lang="en-US" b="1" dirty="0" err="1"/>
              <a:t>ŋ</a:t>
            </a:r>
            <a:r>
              <a:rPr lang="en-US" dirty="0"/>
              <a:t>); the fricatives </a:t>
            </a:r>
            <a:r>
              <a:rPr lang="en-US" b="1" dirty="0"/>
              <a:t>f</a:t>
            </a:r>
            <a:r>
              <a:rPr lang="en-US" dirty="0"/>
              <a:t> and </a:t>
            </a:r>
            <a:r>
              <a:rPr lang="en-US" b="1" dirty="0"/>
              <a:t>s</a:t>
            </a:r>
            <a:r>
              <a:rPr lang="en-US" dirty="0"/>
              <a:t>; and the </a:t>
            </a:r>
            <a:r>
              <a:rPr lang="en-US" b="1" dirty="0"/>
              <a:t>w </a:t>
            </a:r>
            <a:r>
              <a:rPr lang="en-US" dirty="0"/>
              <a:t>by the age of 2</a:t>
            </a:r>
            <a:endParaRPr lang="en-CA" dirty="0"/>
          </a:p>
          <a:p>
            <a:pPr lvl="0"/>
            <a:r>
              <a:rPr lang="en-US" dirty="0"/>
              <a:t>mastery of  the </a:t>
            </a:r>
            <a:r>
              <a:rPr lang="en-US" b="1" dirty="0" err="1"/>
              <a:t>ŋ</a:t>
            </a:r>
            <a:r>
              <a:rPr lang="en-US" dirty="0"/>
              <a:t>; the fricatives </a:t>
            </a:r>
            <a:r>
              <a:rPr lang="en-US" b="1" dirty="0"/>
              <a:t>v</a:t>
            </a:r>
            <a:r>
              <a:rPr lang="en-US" dirty="0"/>
              <a:t>, </a:t>
            </a:r>
            <a:r>
              <a:rPr lang="en-US" b="1" dirty="0"/>
              <a:t>s</a:t>
            </a:r>
            <a:r>
              <a:rPr lang="en-US" dirty="0"/>
              <a:t> and </a:t>
            </a:r>
            <a:r>
              <a:rPr lang="en-US" b="1" dirty="0">
                <a:sym typeface="SymbolProp BT"/>
              </a:rPr>
              <a:t></a:t>
            </a:r>
            <a:r>
              <a:rPr lang="en-US" dirty="0"/>
              <a:t>; the affricates </a:t>
            </a:r>
            <a:r>
              <a:rPr lang="en-US" b="1" dirty="0"/>
              <a:t>t</a:t>
            </a:r>
            <a:r>
              <a:rPr lang="en-US" b="1" dirty="0">
                <a:sym typeface="SymbolProp BT"/>
              </a:rPr>
              <a:t></a:t>
            </a:r>
            <a:r>
              <a:rPr lang="en-US" b="1" dirty="0"/>
              <a:t>, </a:t>
            </a:r>
            <a:r>
              <a:rPr lang="en-US" b="1" dirty="0" err="1"/>
              <a:t>dэ</a:t>
            </a:r>
            <a:r>
              <a:rPr lang="en-US" dirty="0"/>
              <a:t>; and </a:t>
            </a:r>
            <a:r>
              <a:rPr lang="en-US" b="1" dirty="0"/>
              <a:t>j, l</a:t>
            </a:r>
            <a:r>
              <a:rPr lang="en-US" dirty="0"/>
              <a:t> and </a:t>
            </a:r>
            <a:r>
              <a:rPr lang="en-US" b="1" dirty="0"/>
              <a:t>r </a:t>
            </a:r>
            <a:r>
              <a:rPr lang="en-US" dirty="0"/>
              <a:t>by the age of 4</a:t>
            </a:r>
            <a:endParaRPr lang="en-CA" dirty="0"/>
          </a:p>
          <a:p>
            <a:pPr lvl="0"/>
            <a:r>
              <a:rPr lang="en-US" dirty="0"/>
              <a:t>mastery by most children of the </a:t>
            </a:r>
            <a:r>
              <a:rPr lang="en-US" b="1" dirty="0" err="1"/>
              <a:t>θ</a:t>
            </a:r>
            <a:r>
              <a:rPr lang="en-US" b="1" dirty="0"/>
              <a:t>, </a:t>
            </a:r>
            <a:r>
              <a:rPr lang="en-US" dirty="0"/>
              <a:t>the </a:t>
            </a:r>
            <a:r>
              <a:rPr lang="en-US" b="1" dirty="0" err="1"/>
              <a:t>з</a:t>
            </a:r>
            <a:r>
              <a:rPr lang="en-US" dirty="0"/>
              <a:t> and the </a:t>
            </a:r>
            <a:r>
              <a:rPr lang="en-US" dirty="0" err="1"/>
              <a:t>ð</a:t>
            </a:r>
            <a:r>
              <a:rPr lang="en-US" dirty="0"/>
              <a:t> as the final stage</a:t>
            </a:r>
            <a:endParaRPr lang="en-CA" dirty="0"/>
          </a:p>
          <a:p>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normAutofit/>
          </a:bodyPr>
          <a:lstStyle/>
          <a:p>
            <a:r>
              <a:rPr lang="en-US" b="1" dirty="0"/>
              <a:t>examples of IPA symbols with sound files:</a:t>
            </a:r>
            <a:endParaRPr lang="en-CA" dirty="0"/>
          </a:p>
          <a:p>
            <a:r>
              <a:rPr lang="en-US" dirty="0"/>
              <a:t>http://</a:t>
            </a:r>
            <a:r>
              <a:rPr lang="en-US" dirty="0" err="1"/>
              <a:t>www.yorku.ca</a:t>
            </a:r>
            <a:r>
              <a:rPr lang="en-US" dirty="0"/>
              <a:t>/</a:t>
            </a:r>
            <a:r>
              <a:rPr lang="en-US" dirty="0" err="1"/>
              <a:t>earmstro</a:t>
            </a:r>
            <a:r>
              <a:rPr lang="en-US" dirty="0"/>
              <a:t>/</a:t>
            </a:r>
            <a:r>
              <a:rPr lang="en-US" dirty="0" err="1"/>
              <a:t>ipa</a:t>
            </a:r>
            <a:r>
              <a:rPr lang="en-US" dirty="0"/>
              <a:t>/</a:t>
            </a:r>
            <a:endParaRPr lang="en-CA" dirty="0"/>
          </a:p>
          <a:p>
            <a:r>
              <a:rPr lang="en-US" dirty="0"/>
              <a:t>http://</a:t>
            </a:r>
            <a:r>
              <a:rPr lang="en-US" dirty="0" err="1"/>
              <a:t>web.uvic.ca</a:t>
            </a:r>
            <a:r>
              <a:rPr lang="en-US" dirty="0"/>
              <a:t>/ling/resources/</a:t>
            </a:r>
            <a:r>
              <a:rPr lang="en-US" dirty="0" err="1"/>
              <a:t>ipa</a:t>
            </a:r>
            <a:r>
              <a:rPr lang="en-US" dirty="0"/>
              <a:t>/charts/</a:t>
            </a:r>
            <a:r>
              <a:rPr lang="en-US" dirty="0" err="1"/>
              <a:t>IPAlab</a:t>
            </a:r>
            <a:r>
              <a:rPr lang="en-US" dirty="0"/>
              <a:t>/</a:t>
            </a:r>
            <a:r>
              <a:rPr lang="en-US" dirty="0" err="1"/>
              <a:t>IPAlab.htm</a:t>
            </a:r>
            <a:endParaRPr lang="en-CA" dirty="0"/>
          </a:p>
          <a:p>
            <a:r>
              <a:rPr lang="en-US" dirty="0"/>
              <a:t> </a:t>
            </a:r>
            <a:endParaRPr lang="en-CA" dirty="0"/>
          </a:p>
          <a:p>
            <a:r>
              <a:rPr lang="en-US" b="1" dirty="0"/>
              <a:t>example of mouth charts with sound files:</a:t>
            </a:r>
            <a:endParaRPr lang="en-CA" dirty="0"/>
          </a:p>
          <a:p>
            <a:r>
              <a:rPr lang="en-US" dirty="0"/>
              <a:t>http://</a:t>
            </a:r>
            <a:r>
              <a:rPr lang="en-US" dirty="0" err="1"/>
              <a:t>facweb.furman.edu</a:t>
            </a:r>
            <a:r>
              <a:rPr lang="en-US" dirty="0"/>
              <a:t>/~</a:t>
            </a:r>
            <a:r>
              <a:rPr lang="en-US" dirty="0" err="1"/>
              <a:t>wrogers</a:t>
            </a:r>
            <a:r>
              <a:rPr lang="en-US" dirty="0"/>
              <a:t>/phonemes/</a:t>
            </a:r>
            <a:r>
              <a:rPr lang="en-US" dirty="0" err="1"/>
              <a:t>phono</a:t>
            </a:r>
            <a:r>
              <a:rPr lang="en-US" dirty="0"/>
              <a:t>/</a:t>
            </a:r>
            <a:endParaRPr lang="en-CA" dirty="0"/>
          </a:p>
          <a:p>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normAutofit fontScale="70000" lnSpcReduction="20000"/>
          </a:bodyPr>
          <a:lstStyle/>
          <a:p>
            <a:r>
              <a:rPr lang="en-US" b="1" dirty="0" smtClean="0"/>
              <a:t>FYI: First Language Phonetic </a:t>
            </a:r>
            <a:r>
              <a:rPr lang="en-US" b="1" dirty="0"/>
              <a:t>development:</a:t>
            </a:r>
            <a:endParaRPr lang="en-CA" dirty="0"/>
          </a:p>
          <a:p>
            <a:pPr lvl="0"/>
            <a:r>
              <a:rPr lang="en-US" dirty="0"/>
              <a:t>comprehension precedes production</a:t>
            </a:r>
            <a:endParaRPr lang="en-CA" dirty="0"/>
          </a:p>
          <a:p>
            <a:pPr lvl="0"/>
            <a:r>
              <a:rPr lang="en-US" dirty="0"/>
              <a:t>children detect stressed vowels more easily than unstressed</a:t>
            </a:r>
            <a:endParaRPr lang="en-CA" dirty="0"/>
          </a:p>
          <a:p>
            <a:pPr lvl="0"/>
            <a:r>
              <a:rPr lang="en-US" dirty="0"/>
              <a:t>unstressed syllables at the end of words are detected earlier than those elsewhere</a:t>
            </a:r>
            <a:endParaRPr lang="en-CA" dirty="0"/>
          </a:p>
          <a:p>
            <a:pPr lvl="0"/>
            <a:r>
              <a:rPr lang="en-US" dirty="0"/>
              <a:t>children simplify word structure in order to facilitate production by deleting sounds that are more difficult to pronounce at their given stage of development</a:t>
            </a:r>
            <a:endParaRPr lang="en-CA" dirty="0"/>
          </a:p>
          <a:p>
            <a:pPr lvl="0"/>
            <a:r>
              <a:rPr lang="en-US" dirty="0"/>
              <a:t>children will also replace sounds that are more difficult to pronounce with others that are easier at their stage of development</a:t>
            </a:r>
            <a:endParaRPr lang="en-CA" dirty="0"/>
          </a:p>
          <a:p>
            <a:pPr lvl="0"/>
            <a:r>
              <a:rPr lang="en-US" dirty="0"/>
              <a:t>children will also use assimilation, the modification their production of difficult sounds if they are adjacent to easier sounds </a:t>
            </a:r>
            <a:endParaRPr lang="en-US" dirty="0" smtClean="0"/>
          </a:p>
          <a:p>
            <a:pPr lvl="0"/>
            <a:endParaRPr lang="en-CA" dirty="0"/>
          </a:p>
          <a:p>
            <a:r>
              <a:rPr lang="en-US" b="1" dirty="0" smtClean="0"/>
              <a:t>FYI: First Language Phonetic </a:t>
            </a:r>
            <a:r>
              <a:rPr lang="en-US" b="1" dirty="0"/>
              <a:t>development:</a:t>
            </a:r>
            <a:endParaRPr lang="en-CA" dirty="0"/>
          </a:p>
          <a:p>
            <a:pPr lvl="0"/>
            <a:r>
              <a:rPr lang="en-US" dirty="0"/>
              <a:t>comprehension precedes production</a:t>
            </a:r>
            <a:endParaRPr lang="en-CA" dirty="0"/>
          </a:p>
          <a:p>
            <a:pPr lvl="0"/>
            <a:r>
              <a:rPr lang="en-US" dirty="0"/>
              <a:t>children detect stressed vowels more easily than unstressed</a:t>
            </a:r>
            <a:endParaRPr lang="en-CA" dirty="0"/>
          </a:p>
          <a:p>
            <a:pPr lvl="0"/>
            <a:r>
              <a:rPr lang="en-US" dirty="0"/>
              <a:t>unstressed syllables at the end of words are detected earlier than those elsewhere</a:t>
            </a:r>
            <a:endParaRPr lang="en-CA" dirty="0"/>
          </a:p>
          <a:p>
            <a:pPr lvl="0"/>
            <a:r>
              <a:rPr lang="en-US" dirty="0"/>
              <a:t>children simplify word structure in order to facilitate production by deleting sounds that are more difficult to pronounce at their given stage of development</a:t>
            </a:r>
            <a:endParaRPr lang="en-CA" dirty="0"/>
          </a:p>
          <a:p>
            <a:pPr lvl="0"/>
            <a:r>
              <a:rPr lang="en-US" dirty="0"/>
              <a:t>children will also replace sounds that are more difficult to pronounce with others that are easier at their stage of development</a:t>
            </a:r>
            <a:endParaRPr lang="en-CA" dirty="0"/>
          </a:p>
          <a:p>
            <a:pPr lvl="0"/>
            <a:r>
              <a:rPr lang="en-US" dirty="0"/>
              <a:t>children will also use assimilation, the modification their production of difficult sounds if they are adjacent to easier sounds </a:t>
            </a:r>
            <a:endParaRPr lang="en-CA" dirty="0"/>
          </a:p>
          <a:p>
            <a:r>
              <a:rPr lang="en-US" dirty="0"/>
              <a:t> </a:t>
            </a:r>
          </a:p>
          <a:p>
            <a:r>
              <a:rPr lang="en-US" b="1" dirty="0" smtClean="0"/>
              <a:t>FYI: First Language Vocabulary development:</a:t>
            </a:r>
            <a:endParaRPr lang="en-CA" dirty="0" smtClean="0"/>
          </a:p>
          <a:p>
            <a:pPr lvl="0"/>
            <a:r>
              <a:rPr lang="en-US" dirty="0" smtClean="0"/>
              <a:t>by the age of 18 months, most children have mastered approximately 50 words </a:t>
            </a:r>
            <a:endParaRPr lang="en-CA" dirty="0" smtClean="0"/>
          </a:p>
          <a:p>
            <a:pPr lvl="0"/>
            <a:r>
              <a:rPr lang="en-US" dirty="0" smtClean="0"/>
              <a:t>most of the earliest words learned are nouns, although this might vary from 50% to 75%, depending on the social influences involved</a:t>
            </a:r>
            <a:endParaRPr lang="en-CA" dirty="0" smtClean="0"/>
          </a:p>
          <a:p>
            <a:pPr lvl="0"/>
            <a:r>
              <a:rPr lang="en-US" dirty="0" smtClean="0"/>
              <a:t>verbs and adjectives are the next most frequent groups learnt, with each category at about the same rate</a:t>
            </a:r>
            <a:endParaRPr lang="en-CA" dirty="0" smtClean="0"/>
          </a:p>
          <a:p>
            <a:pPr lvl="0"/>
            <a:r>
              <a:rPr lang="en-US" dirty="0" smtClean="0"/>
              <a:t>many words learnt at this first stage are expressions of pleasure or displeasure; greetings; or forms of politeness ("please” and "thank you") </a:t>
            </a:r>
            <a:endParaRPr lang="en-CA" dirty="0" smtClean="0"/>
          </a:p>
          <a:p>
            <a:pPr lvl="0"/>
            <a:r>
              <a:rPr lang="en-US" dirty="0" smtClean="0"/>
              <a:t>vocab development is very rapid (often as many as 10 words/ day) up to the age of 6, when the child has usually mastered over 13,000 words</a:t>
            </a:r>
            <a:endParaRPr lang="en-CA" dirty="0" smtClean="0"/>
          </a:p>
          <a:p>
            <a:pPr lvl="0"/>
            <a:r>
              <a:rPr lang="en-US" dirty="0" smtClean="0"/>
              <a:t>children seem to exhibit three strategies in vocab acquisition:</a:t>
            </a:r>
            <a:endParaRPr lang="en-CA" dirty="0" smtClean="0"/>
          </a:p>
          <a:p>
            <a:pPr lvl="0"/>
            <a:r>
              <a:rPr lang="en-US" dirty="0" smtClean="0"/>
              <a:t>whole object (assuming that the word refers to a whole object)</a:t>
            </a:r>
            <a:endParaRPr lang="en-CA" dirty="0" smtClean="0"/>
          </a:p>
          <a:p>
            <a:pPr lvl="0"/>
            <a:r>
              <a:rPr lang="en-US" dirty="0" smtClean="0"/>
              <a:t>type (assuming that the word refers to a type of object)</a:t>
            </a:r>
            <a:endParaRPr lang="en-CA" dirty="0" smtClean="0"/>
          </a:p>
          <a:p>
            <a:pPr lvl="0"/>
            <a:r>
              <a:rPr lang="en-US" dirty="0" smtClean="0"/>
              <a:t>basic level (assuming that the word refers to other objects that share basic characteristics)</a:t>
            </a:r>
            <a:endParaRPr lang="en-CA" dirty="0" smtClean="0"/>
          </a:p>
          <a:p>
            <a:pPr lvl="0"/>
            <a:r>
              <a:rPr lang="en-US" dirty="0" smtClean="0"/>
              <a:t>children at 2 years of age are able to make of the language and syntactic context to determine the meaning of new words (</a:t>
            </a:r>
            <a:r>
              <a:rPr lang="en-US" dirty="0" err="1" smtClean="0"/>
              <a:t>eg</a:t>
            </a:r>
            <a:r>
              <a:rPr lang="en-US" dirty="0" smtClean="0"/>
              <a:t>. they are often able to distinguish between proper names and ordinary nouns if the proper name is capitalized and the ordinary noun is proceeded by an article)</a:t>
            </a:r>
            <a:endParaRPr lang="en-CA" dirty="0" smtClean="0"/>
          </a:p>
          <a:p>
            <a:pPr lvl="0"/>
            <a:r>
              <a:rPr lang="en-US" dirty="0" smtClean="0"/>
              <a:t>children often make errors using new vocab because they:</a:t>
            </a:r>
            <a:endParaRPr lang="en-CA" dirty="0" smtClean="0"/>
          </a:p>
          <a:p>
            <a:pPr lvl="0"/>
            <a:r>
              <a:rPr lang="en-US" dirty="0" smtClean="0"/>
              <a:t>overextend (ascribe the meaning of words to be extended to objects more widely than is in fact the case: </a:t>
            </a:r>
            <a:r>
              <a:rPr lang="en-US" dirty="0" err="1" smtClean="0"/>
              <a:t>eg</a:t>
            </a:r>
            <a:r>
              <a:rPr lang="en-US" dirty="0" smtClean="0"/>
              <a:t>. "cat" refers to all four-legged animals) </a:t>
            </a:r>
            <a:endParaRPr lang="en-CA" dirty="0" smtClean="0"/>
          </a:p>
          <a:p>
            <a:pPr lvl="0"/>
            <a:r>
              <a:rPr lang="en-US" dirty="0" err="1" smtClean="0"/>
              <a:t>underextrend</a:t>
            </a:r>
            <a:r>
              <a:rPr lang="en-US" dirty="0" smtClean="0"/>
              <a:t> (ascribe a more restricted meaning to the word; </a:t>
            </a:r>
            <a:r>
              <a:rPr lang="en-US" dirty="0" err="1" smtClean="0"/>
              <a:t>eg</a:t>
            </a:r>
            <a:r>
              <a:rPr lang="en-US" dirty="0" smtClean="0"/>
              <a:t>. "cat" might refer only to the family pet)</a:t>
            </a:r>
            <a:endParaRPr lang="en-CA" dirty="0" smtClean="0"/>
          </a:p>
          <a:p>
            <a:pPr lvl="0"/>
            <a:r>
              <a:rPr lang="en-US" dirty="0" smtClean="0"/>
              <a:t>these errors apply to verb meanings as well ("pour" might be interpreted as meaning "fill" rather than "put liquid into"); or to adjectives (</a:t>
            </a:r>
            <a:r>
              <a:rPr lang="en-US" dirty="0" err="1" smtClean="0"/>
              <a:t>eg</a:t>
            </a:r>
            <a:r>
              <a:rPr lang="en-US" dirty="0" smtClean="0"/>
              <a:t>. using the word "small" when "narrow" would be more appropriate</a:t>
            </a:r>
            <a:endParaRPr lang="en-CA" dirty="0" smtClean="0"/>
          </a:p>
          <a:p>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70D0563-A4AF-B443-9572-B3BE1D2BFA39}"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CA"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p:txBody>
          <a:bodyPr/>
          <a:lstStyle/>
          <a:p>
            <a:fld id="{5A576BDC-0A3D-174D-8D8D-756C75FF0E41}" type="datetimeFigureOut">
              <a:rPr lang="en-US" smtClean="0"/>
              <a:pPr/>
              <a:t>17-05-25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5A576BDC-0A3D-174D-8D8D-756C75FF0E41}" type="datetimeFigureOut">
              <a:rPr lang="en-US" smtClean="0"/>
              <a:pPr/>
              <a:t>17-05-25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0D0563-A4AF-B443-9572-B3BE1D2BFA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5A576BDC-0A3D-174D-8D8D-756C75FF0E41}" type="datetimeFigureOut">
              <a:rPr lang="en-US" smtClean="0"/>
              <a:pPr/>
              <a:t>17-05-25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D0563-A4AF-B443-9572-B3BE1D2BFA3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CA"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5A576BDC-0A3D-174D-8D8D-756C75FF0E41}" type="datetimeFigureOut">
              <a:rPr lang="en-US" smtClean="0"/>
              <a:pPr/>
              <a:t>17-05-25</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70D0563-A4AF-B443-9572-B3BE1D2BFA39}"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CA"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5A576BDC-0A3D-174D-8D8D-756C75FF0E41}" type="datetimeFigureOut">
              <a:rPr lang="en-US" smtClean="0"/>
              <a:pPr/>
              <a:t>17-05-25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70D0563-A4AF-B443-9572-B3BE1D2BFA3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CA"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5A576BDC-0A3D-174D-8D8D-756C75FF0E41}" type="datetimeFigureOut">
              <a:rPr lang="en-US" smtClean="0"/>
              <a:pPr/>
              <a:t>17-05-25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70D0563-A4AF-B443-9572-B3BE1D2BFA3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5A576BDC-0A3D-174D-8D8D-756C75FF0E41}" type="datetimeFigureOut">
              <a:rPr lang="en-US" smtClean="0"/>
              <a:pPr/>
              <a:t>17-05-25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D0563-A4AF-B443-9572-B3BE1D2BFA39}"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5A576BDC-0A3D-174D-8D8D-756C75FF0E41}" type="datetimeFigureOut">
              <a:rPr lang="en-US" smtClean="0"/>
              <a:pPr/>
              <a:t>17-05-25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D0563-A4AF-B443-9572-B3BE1D2BFA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5A576BDC-0A3D-174D-8D8D-756C75FF0E41}" type="datetimeFigureOut">
              <a:rPr lang="en-US" smtClean="0"/>
              <a:pPr/>
              <a:t>17-05-25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D0563-A4AF-B443-9572-B3BE1D2BFA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CA"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5A576BDC-0A3D-174D-8D8D-756C75FF0E41}" type="datetimeFigureOut">
              <a:rPr lang="en-US" smtClean="0"/>
              <a:pPr/>
              <a:t>17-05-25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D0563-A4AF-B443-9572-B3BE1D2BFA3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5A576BDC-0A3D-174D-8D8D-756C75FF0E41}" type="datetimeFigureOut">
              <a:rPr lang="en-US" smtClean="0"/>
              <a:pPr/>
              <a:t>17-05-25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D0563-A4AF-B443-9572-B3BE1D2BFA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7" name="Date Placeholder 6"/>
          <p:cNvSpPr>
            <a:spLocks noGrp="1"/>
          </p:cNvSpPr>
          <p:nvPr>
            <p:ph type="dt" sz="half" idx="10"/>
          </p:nvPr>
        </p:nvSpPr>
        <p:spPr/>
        <p:txBody>
          <a:bodyPr/>
          <a:lstStyle/>
          <a:p>
            <a:fld id="{5A576BDC-0A3D-174D-8D8D-756C75FF0E41}" type="datetimeFigureOut">
              <a:rPr lang="en-US" smtClean="0"/>
              <a:pPr/>
              <a:t>17-05-25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0D0563-A4AF-B443-9572-B3BE1D2BFA39}"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5A576BDC-0A3D-174D-8D8D-756C75FF0E41}" type="datetimeFigureOut">
              <a:rPr lang="en-US" smtClean="0"/>
              <a:pPr/>
              <a:t>17-05-25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D0563-A4AF-B443-9572-B3BE1D2BFA39}"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5A576BDC-0A3D-174D-8D8D-756C75FF0E41}" type="datetimeFigureOut">
              <a:rPr lang="en-US" smtClean="0"/>
              <a:pPr/>
              <a:t>17-05-25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D0563-A4AF-B443-9572-B3BE1D2BFA39}"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5" name="Date Placeholder 4"/>
          <p:cNvSpPr>
            <a:spLocks noGrp="1"/>
          </p:cNvSpPr>
          <p:nvPr>
            <p:ph type="dt" sz="half" idx="10"/>
          </p:nvPr>
        </p:nvSpPr>
        <p:spPr/>
        <p:txBody>
          <a:bodyPr/>
          <a:lstStyle/>
          <a:p>
            <a:fld id="{5A576BDC-0A3D-174D-8D8D-756C75FF0E41}" type="datetimeFigureOut">
              <a:rPr lang="en-US" smtClean="0"/>
              <a:pPr/>
              <a:t>17-05-25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D0563-A4AF-B443-9572-B3BE1D2BFA39}"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5A576BDC-0A3D-174D-8D8D-756C75FF0E41}" type="datetimeFigureOut">
              <a:rPr lang="en-US" smtClean="0"/>
              <a:pPr/>
              <a:t>17-05-25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0D0563-A4AF-B443-9572-B3BE1D2BFA3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5A576BDC-0A3D-174D-8D8D-756C75FF0E41}" type="datetimeFigureOut">
              <a:rPr lang="en-US" smtClean="0"/>
              <a:pPr/>
              <a:t>17-05-25</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70D0563-A4AF-B443-9572-B3BE1D2BFA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0.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0.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0.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0.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0.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0.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0.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0.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0.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0.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0.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0.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7467600" cy="5580530"/>
          </a:xfrm>
        </p:spPr>
        <p:txBody>
          <a:bodyPr>
            <a:normAutofit/>
          </a:bodyPr>
          <a:lstStyle/>
          <a:p>
            <a:pPr>
              <a:buNone/>
            </a:pPr>
            <a:r>
              <a:rPr lang="en-US" sz="2400" dirty="0" smtClean="0"/>
              <a:t>	</a:t>
            </a:r>
          </a:p>
          <a:p>
            <a:pPr>
              <a:buNone/>
            </a:pPr>
            <a:r>
              <a:rPr lang="en-US" sz="4000" smtClean="0"/>
              <a:t>	</a:t>
            </a:r>
            <a:r>
              <a:rPr lang="en-US" sz="2400" smtClean="0"/>
              <a:t>Lecture </a:t>
            </a:r>
            <a:r>
              <a:rPr lang="en-US" sz="2400" dirty="0"/>
              <a:t>9</a:t>
            </a:r>
            <a:r>
              <a:rPr lang="en-US" sz="2400" smtClean="0"/>
              <a:t>: </a:t>
            </a:r>
            <a:endParaRPr lang="en-US" sz="2400" dirty="0" smtClean="0"/>
          </a:p>
          <a:p>
            <a:pPr>
              <a:buNone/>
            </a:pPr>
            <a:r>
              <a:rPr lang="en-US" sz="4000" dirty="0" smtClean="0"/>
              <a:t>	</a:t>
            </a:r>
            <a:r>
              <a:rPr lang="en-CA" sz="4000" dirty="0"/>
              <a:t>Discourse, Competency, Proficiency and the Implications for Methodology </a:t>
            </a:r>
            <a:endParaRPr lang="en-US" sz="4000" dirty="0" smtClean="0"/>
          </a:p>
          <a:p>
            <a:pPr algn="r">
              <a:spcBef>
                <a:spcPts val="0"/>
              </a:spcBef>
              <a:buNone/>
            </a:pPr>
            <a:endParaRPr lang="en-US" sz="2400" dirty="0" smtClean="0"/>
          </a:p>
          <a:p>
            <a:pPr algn="r">
              <a:spcBef>
                <a:spcPts val="0"/>
              </a:spcBef>
              <a:buNone/>
            </a:pPr>
            <a:r>
              <a:rPr lang="en-US" sz="2400" dirty="0" smtClean="0"/>
              <a:t>	</a:t>
            </a:r>
            <a:r>
              <a:rPr lang="en-US" sz="2800" dirty="0" smtClean="0"/>
              <a:t>Dr. Douglas Fleming</a:t>
            </a:r>
          </a:p>
          <a:p>
            <a:pPr algn="r">
              <a:spcBef>
                <a:spcPts val="0"/>
              </a:spcBef>
              <a:buNone/>
            </a:pPr>
            <a:r>
              <a:rPr lang="en-US" sz="2800" dirty="0" smtClean="0"/>
              <a:t>Faculty of Education</a:t>
            </a:r>
          </a:p>
          <a:p>
            <a:pPr algn="r">
              <a:spcBef>
                <a:spcPts val="0"/>
              </a:spcBef>
              <a:buNone/>
            </a:pPr>
            <a:r>
              <a:rPr lang="en-US" sz="2800" dirty="0" smtClean="0"/>
              <a:t>	</a:t>
            </a:r>
          </a:p>
          <a:p>
            <a:pPr>
              <a:buNone/>
            </a:pPr>
            <a:endParaRPr lang="en-US" sz="4000" dirty="0"/>
          </a:p>
        </p:txBody>
      </p:sp>
      <p:pic>
        <p:nvPicPr>
          <p:cNvPr id="5" name="Picture 4" descr="uOttawa-logo[1].png"/>
          <p:cNvPicPr>
            <a:picLocks noChangeAspect="1"/>
          </p:cNvPicPr>
          <p:nvPr/>
        </p:nvPicPr>
        <p:blipFill>
          <a:blip r:embed="rId3"/>
          <a:stretch>
            <a:fillRect/>
          </a:stretch>
        </p:blipFill>
        <p:spPr>
          <a:xfrm>
            <a:off x="6248400" y="685800"/>
            <a:ext cx="1528445" cy="618744"/>
          </a:xfrm>
          <a:prstGeom prst="rect">
            <a:avLst/>
          </a:prstGeom>
          <a:noFill/>
          <a:ln>
            <a:noFill/>
          </a:ln>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006080" cy="6096000"/>
          </a:xfrm>
        </p:spPr>
        <p:txBody>
          <a:bodyPr>
            <a:noAutofit/>
          </a:bodyPr>
          <a:lstStyle/>
          <a:p>
            <a:pPr lvl="0"/>
            <a:r>
              <a:rPr lang="en-US" sz="2800" dirty="0" smtClean="0"/>
              <a:t>Communicative competence is useful in that it can be used to define minimum standards for language use for various professions and occupations and is thus easily adaptable to testing and assessment. </a:t>
            </a:r>
          </a:p>
          <a:p>
            <a:pPr lvl="0"/>
            <a:r>
              <a:rPr lang="en-US" sz="2800" dirty="0" smtClean="0"/>
              <a:t>It is in that sense, skill-based. </a:t>
            </a:r>
          </a:p>
          <a:p>
            <a:pPr lvl="0"/>
            <a:r>
              <a:rPr lang="en-US" sz="2800" dirty="0" smtClean="0"/>
              <a:t>However, skill-based criteria in this           context have been criticized as being artificial, product-orientated, and          emptying the notion of language of cultural content. </a:t>
            </a:r>
            <a:endParaRPr lang="en-US" sz="2800" dirty="0"/>
          </a:p>
        </p:txBody>
      </p:sp>
      <p:pic>
        <p:nvPicPr>
          <p:cNvPr id="4" name="Picture 3"/>
          <p:cNvPicPr>
            <a:picLocks noChangeAspect="1"/>
          </p:cNvPicPr>
          <p:nvPr/>
        </p:nvPicPr>
        <p:blipFill>
          <a:blip r:embed="rId3"/>
          <a:stretch>
            <a:fillRect/>
          </a:stretch>
        </p:blipFill>
        <p:spPr>
          <a:xfrm>
            <a:off x="7467600" y="2438400"/>
            <a:ext cx="1148080" cy="215392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25120"/>
            <a:ext cx="8234680" cy="6228080"/>
          </a:xfrm>
        </p:spPr>
        <p:txBody>
          <a:bodyPr>
            <a:noAutofit/>
          </a:bodyPr>
          <a:lstStyle/>
          <a:p>
            <a:pPr lvl="0"/>
            <a:r>
              <a:rPr lang="en-US" sz="2800" dirty="0" smtClean="0"/>
              <a:t>Proficiency usually refers to work-related expertise that is measured and tested against skill-based standards.</a:t>
            </a:r>
          </a:p>
          <a:p>
            <a:pPr lvl="0"/>
            <a:r>
              <a:rPr lang="en-US" sz="2800" dirty="0" smtClean="0"/>
              <a:t>Some theorists (e.g. Rosenbaum, 2010) make the case that competency models break tasks into discrete skills for mastery and loose sight of the overall objectives of a particular activity. Proficiency models, on the other hand, do the opposite.    </a:t>
            </a:r>
          </a:p>
          <a:p>
            <a:pPr lvl="0"/>
            <a:r>
              <a:rPr lang="en-US" sz="2800" dirty="0" smtClean="0"/>
              <a:t>However, there is little agreement                     in the academic literature as to the        difference between proficiency and    competency in SLE.</a:t>
            </a:r>
          </a:p>
        </p:txBody>
      </p:sp>
      <p:pic>
        <p:nvPicPr>
          <p:cNvPr id="4" name="Picture 3"/>
          <p:cNvPicPr>
            <a:picLocks noChangeAspect="1"/>
          </p:cNvPicPr>
          <p:nvPr/>
        </p:nvPicPr>
        <p:blipFill>
          <a:blip r:embed="rId3"/>
          <a:stretch>
            <a:fillRect/>
          </a:stretch>
        </p:blipFill>
        <p:spPr>
          <a:xfrm>
            <a:off x="7162800" y="4267200"/>
            <a:ext cx="1148080" cy="215392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25120"/>
            <a:ext cx="8534400" cy="6228080"/>
          </a:xfrm>
        </p:spPr>
        <p:txBody>
          <a:bodyPr>
            <a:noAutofit/>
          </a:bodyPr>
          <a:lstStyle/>
          <a:p>
            <a:pPr marL="0">
              <a:spcBef>
                <a:spcPts val="0"/>
              </a:spcBef>
            </a:pPr>
            <a:r>
              <a:rPr lang="en-US" sz="2800" dirty="0" smtClean="0"/>
              <a:t>In common usage, discourse is:</a:t>
            </a:r>
          </a:p>
          <a:p>
            <a:pPr marL="0">
              <a:spcBef>
                <a:spcPts val="0"/>
              </a:spcBef>
            </a:pPr>
            <a:endParaRPr lang="en-US" sz="2800" dirty="0" smtClean="0"/>
          </a:p>
          <a:p>
            <a:pPr marL="282575" lvl="2">
              <a:spcBef>
                <a:spcPts val="0"/>
              </a:spcBef>
            </a:pPr>
            <a:r>
              <a:rPr lang="en-US" sz="2800" dirty="0" smtClean="0"/>
              <a:t>an extended and highly organized method of communication using language (e.g. one “discourses” on a topic at length in a lecture);</a:t>
            </a:r>
          </a:p>
          <a:p>
            <a:pPr marL="282575" lvl="2">
              <a:spcBef>
                <a:spcPts val="0"/>
              </a:spcBef>
            </a:pPr>
            <a:endParaRPr lang="en-US" sz="2800" dirty="0" smtClean="0"/>
          </a:p>
          <a:p>
            <a:pPr marL="282575" lvl="2">
              <a:spcBef>
                <a:spcPts val="0"/>
              </a:spcBef>
            </a:pPr>
            <a:r>
              <a:rPr lang="en-US" sz="2800" dirty="0" smtClean="0"/>
              <a:t>an implied expertise on the part of the speaker.</a:t>
            </a:r>
          </a:p>
          <a:p>
            <a:pPr marL="282575" lvl="2">
              <a:spcBef>
                <a:spcPts val="0"/>
              </a:spcBef>
            </a:pPr>
            <a:endParaRPr lang="en-US" sz="2800" dirty="0" smtClean="0"/>
          </a:p>
          <a:p>
            <a:pPr marL="0">
              <a:spcBef>
                <a:spcPts val="0"/>
              </a:spcBef>
            </a:pPr>
            <a:r>
              <a:rPr lang="en-US" sz="2800" dirty="0" smtClean="0"/>
              <a:t>This sense of discourse as an organized                 </a:t>
            </a:r>
          </a:p>
          <a:p>
            <a:pPr marL="0">
              <a:spcBef>
                <a:spcPts val="0"/>
              </a:spcBef>
              <a:buNone/>
            </a:pPr>
            <a:r>
              <a:rPr lang="en-US" sz="2800" dirty="0" smtClean="0"/>
              <a:t>   and planned aspect of language is the                 </a:t>
            </a:r>
          </a:p>
          <a:p>
            <a:pPr marL="0">
              <a:spcBef>
                <a:spcPts val="0"/>
              </a:spcBef>
              <a:buNone/>
            </a:pPr>
            <a:r>
              <a:rPr lang="en-US" sz="2800" dirty="0" smtClean="0"/>
              <a:t>   one inherent within the Canale and                    </a:t>
            </a:r>
          </a:p>
          <a:p>
            <a:pPr marL="0">
              <a:spcBef>
                <a:spcPts val="0"/>
              </a:spcBef>
              <a:buNone/>
            </a:pPr>
            <a:r>
              <a:rPr lang="en-US" sz="2800" dirty="0" smtClean="0"/>
              <a:t>   Swain competency framework.</a:t>
            </a:r>
            <a:endParaRPr lang="en-US" sz="2800" dirty="0"/>
          </a:p>
        </p:txBody>
      </p:sp>
      <p:pic>
        <p:nvPicPr>
          <p:cNvPr id="4" name="Picture 3"/>
          <p:cNvPicPr>
            <a:picLocks noChangeAspect="1"/>
          </p:cNvPicPr>
          <p:nvPr/>
        </p:nvPicPr>
        <p:blipFill>
          <a:blip r:embed="rId3"/>
          <a:stretch>
            <a:fillRect/>
          </a:stretch>
        </p:blipFill>
        <p:spPr>
          <a:xfrm>
            <a:off x="7239000" y="3886200"/>
            <a:ext cx="1148080" cy="215392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25120"/>
            <a:ext cx="8534400" cy="6228080"/>
          </a:xfrm>
        </p:spPr>
        <p:txBody>
          <a:bodyPr>
            <a:noAutofit/>
          </a:bodyPr>
          <a:lstStyle/>
          <a:p>
            <a:pPr>
              <a:lnSpc>
                <a:spcPct val="90000"/>
              </a:lnSpc>
            </a:pPr>
            <a:r>
              <a:rPr lang="en-US" sz="2800" dirty="0" smtClean="0"/>
              <a:t>Foucault’s notion of discourse is different: </a:t>
            </a:r>
          </a:p>
          <a:p>
            <a:pPr>
              <a:lnSpc>
                <a:spcPct val="90000"/>
              </a:lnSpc>
            </a:pPr>
            <a:r>
              <a:rPr lang="en-US" sz="2800" dirty="0" smtClean="0"/>
              <a:t>Discourse is the way in which conventional thinking interacts with conventional uses of language. </a:t>
            </a:r>
          </a:p>
          <a:p>
            <a:pPr>
              <a:lnSpc>
                <a:spcPct val="90000"/>
              </a:lnSpc>
            </a:pPr>
            <a:r>
              <a:rPr lang="en-US" sz="2800" dirty="0" smtClean="0"/>
              <a:t>Power is an important element.</a:t>
            </a:r>
          </a:p>
          <a:p>
            <a:pPr>
              <a:lnSpc>
                <a:spcPct val="90000"/>
              </a:lnSpc>
            </a:pPr>
            <a:r>
              <a:rPr lang="en-US" sz="2800" dirty="0" smtClean="0"/>
              <a:t>Dominant uses of language serve to                   produce and reproduce dominant                        power relations.</a:t>
            </a:r>
          </a:p>
          <a:p>
            <a:pPr>
              <a:lnSpc>
                <a:spcPct val="90000"/>
              </a:lnSpc>
            </a:pPr>
            <a:r>
              <a:rPr lang="en-US" sz="2800" dirty="0" smtClean="0"/>
              <a:t>Discourses frame what is possible to discuss through the reinforcement of habitual actions and beliefs</a:t>
            </a:r>
            <a:r>
              <a:rPr lang="en-US" sz="2800" dirty="0" smtClean="0">
                <a:latin typeface="Times New Roman" charset="0"/>
              </a:rPr>
              <a:t>.</a:t>
            </a:r>
            <a:endParaRPr lang="en-US" sz="2800" dirty="0">
              <a:latin typeface="Times New Roman" charset="0"/>
            </a:endParaRPr>
          </a:p>
        </p:txBody>
      </p:sp>
      <p:pic>
        <p:nvPicPr>
          <p:cNvPr id="4" name="Picture 3"/>
          <p:cNvPicPr>
            <a:picLocks noChangeAspect="1"/>
          </p:cNvPicPr>
          <p:nvPr/>
        </p:nvPicPr>
        <p:blipFill>
          <a:blip r:embed="rId3"/>
          <a:stretch>
            <a:fillRect/>
          </a:stretch>
        </p:blipFill>
        <p:spPr>
          <a:xfrm>
            <a:off x="6664960" y="2209800"/>
            <a:ext cx="1148080" cy="215392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25120"/>
            <a:ext cx="8686800" cy="6228080"/>
          </a:xfrm>
        </p:spPr>
        <p:txBody>
          <a:bodyPr>
            <a:noAutofit/>
          </a:bodyPr>
          <a:lstStyle/>
          <a:p>
            <a:pPr>
              <a:lnSpc>
                <a:spcPct val="90000"/>
              </a:lnSpc>
            </a:pPr>
            <a:r>
              <a:rPr lang="en-US" sz="2800" dirty="0" smtClean="0"/>
              <a:t>Functional linguistics uses the term discourse to emphasize the concrete and meaningful use of language within complex social contexts.</a:t>
            </a:r>
          </a:p>
          <a:p>
            <a:pPr>
              <a:lnSpc>
                <a:spcPct val="90000"/>
              </a:lnSpc>
            </a:pPr>
            <a:r>
              <a:rPr lang="en-US" sz="2800" dirty="0" smtClean="0"/>
              <a:t>Implies that the correct language usage is a fluid social construct that is:</a:t>
            </a:r>
          </a:p>
          <a:p>
            <a:pPr lvl="1">
              <a:lnSpc>
                <a:spcPct val="90000"/>
              </a:lnSpc>
            </a:pPr>
            <a:r>
              <a:rPr lang="en-US" sz="2800" dirty="0" smtClean="0"/>
              <a:t> subject to conventions and power               </a:t>
            </a:r>
          </a:p>
          <a:p>
            <a:pPr lvl="1">
              <a:lnSpc>
                <a:spcPct val="90000"/>
              </a:lnSpc>
              <a:buNone/>
            </a:pPr>
            <a:r>
              <a:rPr lang="en-US" sz="2800" dirty="0" smtClean="0"/>
              <a:t>    relations</a:t>
            </a:r>
          </a:p>
          <a:p>
            <a:pPr lvl="1">
              <a:lnSpc>
                <a:spcPct val="90000"/>
              </a:lnSpc>
            </a:pPr>
            <a:r>
              <a:rPr lang="en-US" sz="2800" dirty="0" smtClean="0"/>
              <a:t> transgressive (no firm boundaries)</a:t>
            </a:r>
          </a:p>
          <a:p>
            <a:pPr>
              <a:lnSpc>
                <a:spcPct val="90000"/>
              </a:lnSpc>
            </a:pPr>
            <a:r>
              <a:rPr lang="en-US" sz="2800" dirty="0" smtClean="0"/>
              <a:t>and </a:t>
            </a:r>
            <a:r>
              <a:rPr lang="en-US" sz="2800" smtClean="0"/>
              <a:t>that standardized languages                       (</a:t>
            </a:r>
            <a:r>
              <a:rPr lang="en-US" sz="2800" dirty="0" smtClean="0"/>
              <a:t>and the converse: dialects and pidgins)                               are concepts based on power relations and dominant discourses.</a:t>
            </a:r>
          </a:p>
          <a:p>
            <a:pPr>
              <a:lnSpc>
                <a:spcPct val="90000"/>
              </a:lnSpc>
            </a:pPr>
            <a:endParaRPr lang="en-US" dirty="0">
              <a:latin typeface="Times New Roman" charset="0"/>
            </a:endParaRPr>
          </a:p>
        </p:txBody>
      </p:sp>
      <p:pic>
        <p:nvPicPr>
          <p:cNvPr id="4" name="Picture 3"/>
          <p:cNvPicPr>
            <a:picLocks noChangeAspect="1"/>
          </p:cNvPicPr>
          <p:nvPr/>
        </p:nvPicPr>
        <p:blipFill>
          <a:blip r:embed="rId3"/>
          <a:stretch>
            <a:fillRect/>
          </a:stretch>
        </p:blipFill>
        <p:spPr>
          <a:xfrm>
            <a:off x="7239000" y="2514600"/>
            <a:ext cx="1148080" cy="215392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25120"/>
            <a:ext cx="8686800" cy="6228080"/>
          </a:xfrm>
        </p:spPr>
        <p:txBody>
          <a:bodyPr>
            <a:noAutofit/>
          </a:bodyPr>
          <a:lstStyle/>
          <a:p>
            <a:pPr>
              <a:lnSpc>
                <a:spcPct val="90000"/>
              </a:lnSpc>
            </a:pPr>
            <a:r>
              <a:rPr lang="en-US" sz="2800" dirty="0" smtClean="0"/>
              <a:t>What are the differences between competency, proficiency and discourse?</a:t>
            </a:r>
          </a:p>
          <a:p>
            <a:pPr>
              <a:lnSpc>
                <a:spcPct val="90000"/>
              </a:lnSpc>
            </a:pPr>
            <a:r>
              <a:rPr lang="en-US" sz="2800" dirty="0" smtClean="0"/>
              <a:t>Are the differences clear-cut between linguistic, socio-cultural, discoursal and strategic competencies? </a:t>
            </a:r>
          </a:p>
          <a:p>
            <a:pPr>
              <a:lnSpc>
                <a:spcPct val="90000"/>
              </a:lnSpc>
            </a:pPr>
            <a:r>
              <a:rPr lang="en-US" sz="2800" dirty="0" smtClean="0"/>
              <a:t>How important are sociocultural factors? </a:t>
            </a:r>
          </a:p>
          <a:p>
            <a:pPr>
              <a:lnSpc>
                <a:spcPct val="90000"/>
              </a:lnSpc>
            </a:pPr>
            <a:r>
              <a:rPr lang="en-US" sz="2800" dirty="0" smtClean="0"/>
              <a:t>How can you add sociocultural information to your lesson planning?</a:t>
            </a:r>
          </a:p>
          <a:p>
            <a:pPr>
              <a:lnSpc>
                <a:spcPct val="90000"/>
              </a:lnSpc>
            </a:pPr>
            <a:r>
              <a:rPr lang="en-US" sz="2800" dirty="0" smtClean="0"/>
              <a:t>Can you </a:t>
            </a:r>
            <a:r>
              <a:rPr lang="en-US" sz="2800" smtClean="0"/>
              <a:t>avoid stereotyping?</a:t>
            </a:r>
            <a:endParaRPr lang="en-US" sz="2800" dirty="0" smtClean="0"/>
          </a:p>
          <a:p>
            <a:pPr>
              <a:lnSpc>
                <a:spcPct val="90000"/>
              </a:lnSpc>
            </a:pPr>
            <a:r>
              <a:rPr lang="en-US" sz="2800" dirty="0" smtClean="0"/>
              <a:t>What roles do power relations play in ESL instruction?</a:t>
            </a:r>
          </a:p>
          <a:p>
            <a:pPr>
              <a:lnSpc>
                <a:spcPct val="90000"/>
              </a:lnSpc>
            </a:pPr>
            <a:endParaRPr lang="en-US" sz="2800" dirty="0" smtClean="0"/>
          </a:p>
          <a:p>
            <a:pPr>
              <a:lnSpc>
                <a:spcPct val="90000"/>
              </a:lnSpc>
            </a:pPr>
            <a:endParaRPr lang="en-US" sz="2800" dirty="0" smtClean="0"/>
          </a:p>
          <a:p>
            <a:pPr>
              <a:lnSpc>
                <a:spcPct val="90000"/>
              </a:lnSpc>
            </a:pPr>
            <a:endParaRPr lang="en-US" sz="2800" dirty="0" smtClean="0"/>
          </a:p>
          <a:p>
            <a:pPr>
              <a:lnSpc>
                <a:spcPct val="90000"/>
              </a:lnSpc>
            </a:pPr>
            <a:endParaRPr lang="en-US" sz="2800" dirty="0" smtClean="0"/>
          </a:p>
          <a:p>
            <a:pPr>
              <a:lnSpc>
                <a:spcPct val="90000"/>
              </a:lnSpc>
            </a:pPr>
            <a:endParaRPr lang="en-US" dirty="0">
              <a:latin typeface="Times New Roman" charset="0"/>
            </a:endParaRPr>
          </a:p>
        </p:txBody>
      </p:sp>
      <p:pic>
        <p:nvPicPr>
          <p:cNvPr id="4" name="Picture 3"/>
          <p:cNvPicPr>
            <a:picLocks noChangeAspect="1"/>
          </p:cNvPicPr>
          <p:nvPr/>
        </p:nvPicPr>
        <p:blipFill>
          <a:blip r:embed="rId3"/>
          <a:stretch>
            <a:fillRect/>
          </a:stretch>
        </p:blipFill>
        <p:spPr>
          <a:xfrm>
            <a:off x="7560706" y="4077072"/>
            <a:ext cx="1148080" cy="2153920"/>
          </a:xfrm>
          <a:prstGeom prst="rect">
            <a:avLst/>
          </a:prstGeom>
        </p:spPr>
      </p:pic>
    </p:spTree>
    <p:extLst>
      <p:ext uri="{BB962C8B-B14F-4D97-AF65-F5344CB8AC3E}">
        <p14:creationId xmlns:p14="http://schemas.microsoft.com/office/powerpoint/2010/main" val="74500916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1" y="457200"/>
            <a:ext cx="7829550" cy="5867400"/>
          </a:xfrm>
        </p:spPr>
        <p:txBody>
          <a:bodyPr>
            <a:noAutofit/>
          </a:bodyPr>
          <a:lstStyle/>
          <a:p>
            <a:r>
              <a:rPr lang="en-US" sz="2800" dirty="0" smtClean="0"/>
              <a:t>Second language acquisition models are based on the assumption that the mind has already formed a more or less solid basis for language competency and proficiency           in the first language and that the          essential task in learning a second is transference.</a:t>
            </a:r>
          </a:p>
          <a:p>
            <a:r>
              <a:rPr lang="en-US" sz="2800" dirty="0" smtClean="0"/>
              <a:t>SL learners develop an interlanguage between the first and the second languages that has a systematic grammar influenced by both.</a:t>
            </a:r>
          </a:p>
          <a:p>
            <a:pPr>
              <a:buNone/>
            </a:pPr>
            <a:endParaRPr lang="en-US" sz="2800" dirty="0"/>
          </a:p>
        </p:txBody>
      </p:sp>
      <p:pic>
        <p:nvPicPr>
          <p:cNvPr id="4" name="Picture 3"/>
          <p:cNvPicPr>
            <a:picLocks noChangeAspect="1"/>
          </p:cNvPicPr>
          <p:nvPr/>
        </p:nvPicPr>
        <p:blipFill>
          <a:blip r:embed="rId3"/>
          <a:stretch>
            <a:fillRect/>
          </a:stretch>
        </p:blipFill>
        <p:spPr>
          <a:xfrm>
            <a:off x="7543800" y="1905000"/>
            <a:ext cx="1148080" cy="215392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1" y="457200"/>
            <a:ext cx="7829550" cy="5867400"/>
          </a:xfrm>
        </p:spPr>
        <p:txBody>
          <a:bodyPr>
            <a:noAutofit/>
          </a:bodyPr>
          <a:lstStyle/>
          <a:p>
            <a:pPr>
              <a:lnSpc>
                <a:spcPct val="90000"/>
              </a:lnSpc>
            </a:pPr>
            <a:r>
              <a:rPr lang="en-US" sz="2800" dirty="0" smtClean="0"/>
              <a:t>the learner will transfer aspects of the first language into this interlanguage</a:t>
            </a:r>
          </a:p>
          <a:p>
            <a:pPr>
              <a:lnSpc>
                <a:spcPct val="90000"/>
              </a:lnSpc>
            </a:pPr>
            <a:r>
              <a:rPr lang="en-US" sz="2800" dirty="0" smtClean="0"/>
              <a:t>as transfer occurs, the learner will             often make errors that can be: </a:t>
            </a:r>
          </a:p>
          <a:p>
            <a:pPr>
              <a:lnSpc>
                <a:spcPct val="90000"/>
              </a:lnSpc>
            </a:pPr>
            <a:r>
              <a:rPr lang="en-US" sz="2800" dirty="0" smtClean="0"/>
              <a:t>lexical (e.g. choosing the wrong               word because it is similar to one                  in the first language), </a:t>
            </a:r>
          </a:p>
          <a:p>
            <a:pPr>
              <a:lnSpc>
                <a:spcPct val="90000"/>
              </a:lnSpc>
            </a:pPr>
            <a:r>
              <a:rPr lang="en-US" sz="2800" dirty="0" smtClean="0"/>
              <a:t>morphological (e.g. placing correct              tense markers in incorrect places) or </a:t>
            </a:r>
          </a:p>
          <a:p>
            <a:pPr>
              <a:lnSpc>
                <a:spcPct val="90000"/>
              </a:lnSpc>
            </a:pPr>
            <a:r>
              <a:rPr lang="en-US" sz="2800" dirty="0" smtClean="0"/>
              <a:t>syntactical (e.g. using incorrect word order)</a:t>
            </a:r>
          </a:p>
          <a:p>
            <a:pPr>
              <a:buNone/>
            </a:pPr>
            <a:endParaRPr lang="en-US" sz="2800" dirty="0" smtClean="0"/>
          </a:p>
          <a:p>
            <a:pPr>
              <a:buNone/>
            </a:pPr>
            <a:endParaRPr lang="en-US" sz="2800" dirty="0"/>
          </a:p>
        </p:txBody>
      </p:sp>
      <p:pic>
        <p:nvPicPr>
          <p:cNvPr id="4" name="Picture 3"/>
          <p:cNvPicPr>
            <a:picLocks noChangeAspect="1"/>
          </p:cNvPicPr>
          <p:nvPr/>
        </p:nvPicPr>
        <p:blipFill>
          <a:blip r:embed="rId3"/>
          <a:stretch>
            <a:fillRect/>
          </a:stretch>
        </p:blipFill>
        <p:spPr>
          <a:xfrm>
            <a:off x="6934200" y="1905000"/>
            <a:ext cx="1148080" cy="215392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10880" cy="6096000"/>
          </a:xfrm>
        </p:spPr>
        <p:txBody>
          <a:bodyPr>
            <a:noAutofit/>
          </a:bodyPr>
          <a:lstStyle/>
          <a:p>
            <a:r>
              <a:rPr lang="en-US" sz="2800" dirty="0" smtClean="0"/>
              <a:t>Learning the second language is not just a matter of learning vocab and grammar. </a:t>
            </a:r>
          </a:p>
          <a:p>
            <a:r>
              <a:rPr lang="en-US" sz="2800" dirty="0" smtClean="0"/>
              <a:t>The learner must master communicative competence, which is the ability to               purposely use the L2 in social contexts.</a:t>
            </a:r>
          </a:p>
          <a:p>
            <a:r>
              <a:rPr lang="en-US" sz="2800" dirty="0" smtClean="0"/>
              <a:t>The best known model of communicative competence was developed by Hymes (1971), who owed much to Chomsky's view of language.</a:t>
            </a:r>
          </a:p>
          <a:p>
            <a:r>
              <a:rPr lang="en-US" sz="2800" dirty="0" smtClean="0"/>
              <a:t>In general, competency models are based on criterion or skill-based conceptions of education: 'What you know' is not as important as 'how you use what you know'. </a:t>
            </a:r>
          </a:p>
          <a:p>
            <a:pPr>
              <a:lnSpc>
                <a:spcPct val="90000"/>
              </a:lnSpc>
            </a:pPr>
            <a:endParaRPr lang="en-US" sz="2800" dirty="0" smtClean="0"/>
          </a:p>
          <a:p>
            <a:pPr>
              <a:buNone/>
            </a:pPr>
            <a:endParaRPr lang="en-US" sz="2800" dirty="0"/>
          </a:p>
        </p:txBody>
      </p:sp>
      <p:pic>
        <p:nvPicPr>
          <p:cNvPr id="4" name="Picture 3"/>
          <p:cNvPicPr>
            <a:picLocks noChangeAspect="1"/>
          </p:cNvPicPr>
          <p:nvPr/>
        </p:nvPicPr>
        <p:blipFill>
          <a:blip r:embed="rId3"/>
          <a:stretch>
            <a:fillRect/>
          </a:stretch>
        </p:blipFill>
        <p:spPr>
          <a:xfrm>
            <a:off x="7467600" y="1143000"/>
            <a:ext cx="1148080" cy="215392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10880" cy="6096000"/>
          </a:xfrm>
        </p:spPr>
        <p:txBody>
          <a:bodyPr>
            <a:noAutofit/>
          </a:bodyPr>
          <a:lstStyle/>
          <a:p>
            <a:pPr>
              <a:lnSpc>
                <a:spcPct val="90000"/>
              </a:lnSpc>
            </a:pPr>
            <a:r>
              <a:rPr lang="en-US" sz="2800" dirty="0" smtClean="0"/>
              <a:t>Hymes’ work was adapted by Canale and Swain (1980) into a highly influential four-part language competency model:</a:t>
            </a:r>
          </a:p>
          <a:p>
            <a:pPr>
              <a:lnSpc>
                <a:spcPct val="90000"/>
              </a:lnSpc>
            </a:pPr>
            <a:r>
              <a:rPr lang="en-US" sz="2800" dirty="0" smtClean="0"/>
              <a:t>linguistic: the more purely language elements of structures and grammar</a:t>
            </a:r>
          </a:p>
          <a:p>
            <a:pPr>
              <a:lnSpc>
                <a:spcPct val="90000"/>
              </a:lnSpc>
            </a:pPr>
            <a:r>
              <a:rPr lang="en-US" sz="2800" dirty="0" smtClean="0"/>
              <a:t>socio-cultural: the social and cultural content and assumptions underlying language use</a:t>
            </a:r>
          </a:p>
          <a:p>
            <a:pPr>
              <a:lnSpc>
                <a:spcPct val="90000"/>
              </a:lnSpc>
            </a:pPr>
            <a:r>
              <a:rPr lang="en-US" sz="2800" dirty="0" smtClean="0"/>
              <a:t>strategic: what strategies a user of the language utilizes to overcome difficulties or enhance communication</a:t>
            </a:r>
          </a:p>
          <a:p>
            <a:pPr>
              <a:lnSpc>
                <a:spcPct val="90000"/>
              </a:lnSpc>
            </a:pPr>
            <a:r>
              <a:rPr lang="en-US" sz="2800" dirty="0" smtClean="0"/>
              <a:t>discoursal: what forms of discourse and conventional use frames the communication</a:t>
            </a:r>
          </a:p>
          <a:p>
            <a:pPr>
              <a:buNone/>
            </a:pPr>
            <a:endParaRPr lang="en-US" sz="28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10880" cy="6096000"/>
          </a:xfrm>
        </p:spPr>
        <p:txBody>
          <a:bodyPr>
            <a:noAutofit/>
          </a:bodyPr>
          <a:lstStyle/>
          <a:p>
            <a:r>
              <a:rPr lang="en-US" sz="2800" dirty="0" smtClean="0"/>
              <a:t>Functional linguists have criticized                      the way in which these competency            models have: </a:t>
            </a:r>
          </a:p>
          <a:p>
            <a:pPr lvl="1"/>
            <a:r>
              <a:rPr lang="en-US" sz="2600" dirty="0" smtClean="0"/>
              <a:t>arbitrarily divided language into           contradictory and redundant subsets                 and </a:t>
            </a:r>
          </a:p>
          <a:p>
            <a:pPr lvl="1"/>
            <a:r>
              <a:rPr lang="en-US" sz="2600" dirty="0" smtClean="0"/>
              <a:t>been used to privilege concepts of standardized and idealized discreet languages.</a:t>
            </a:r>
          </a:p>
          <a:p>
            <a:r>
              <a:rPr lang="en-US" sz="2800" dirty="0" smtClean="0"/>
              <a:t>They have also noted that discourse is often described in terms of it being little more than                 complex forms of grammatical competence. </a:t>
            </a:r>
          </a:p>
          <a:p>
            <a:pPr>
              <a:buNone/>
            </a:pPr>
            <a:r>
              <a:rPr lang="en-US" sz="2800" dirty="0" smtClean="0"/>
              <a:t> </a:t>
            </a:r>
          </a:p>
          <a:p>
            <a:pPr>
              <a:buNone/>
            </a:pPr>
            <a:endParaRPr lang="en-US" sz="2800" dirty="0"/>
          </a:p>
        </p:txBody>
      </p:sp>
      <p:pic>
        <p:nvPicPr>
          <p:cNvPr id="4" name="Picture 3"/>
          <p:cNvPicPr>
            <a:picLocks noChangeAspect="1"/>
          </p:cNvPicPr>
          <p:nvPr/>
        </p:nvPicPr>
        <p:blipFill>
          <a:blip r:embed="rId3"/>
          <a:stretch>
            <a:fillRect/>
          </a:stretch>
        </p:blipFill>
        <p:spPr>
          <a:xfrm>
            <a:off x="7086600" y="762000"/>
            <a:ext cx="1148080" cy="215392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006080" cy="6096000"/>
          </a:xfrm>
        </p:spPr>
        <p:txBody>
          <a:bodyPr>
            <a:noAutofit/>
          </a:bodyPr>
          <a:lstStyle/>
          <a:p>
            <a:pPr>
              <a:lnSpc>
                <a:spcPct val="90000"/>
              </a:lnSpc>
            </a:pPr>
            <a:endParaRPr lang="en-US" sz="2800" dirty="0" smtClean="0"/>
          </a:p>
          <a:p>
            <a:pPr marL="295275" lvl="1">
              <a:spcBef>
                <a:spcPts val="0"/>
              </a:spcBef>
            </a:pPr>
            <a:r>
              <a:rPr lang="en-US" sz="2800" dirty="0" smtClean="0"/>
              <a:t>Chomsky’s concept of </a:t>
            </a:r>
            <a:r>
              <a:rPr lang="en-US" sz="2800" i="1" dirty="0" smtClean="0"/>
              <a:t>competency</a:t>
            </a:r>
            <a:r>
              <a:rPr lang="en-US" sz="2800" dirty="0" smtClean="0"/>
              <a:t> (1965):           the innate system of knowledge possessed       by native speakers.</a:t>
            </a:r>
          </a:p>
          <a:p>
            <a:pPr marL="0">
              <a:spcBef>
                <a:spcPts val="0"/>
              </a:spcBef>
            </a:pPr>
            <a:endParaRPr lang="en-US" sz="2800" dirty="0" smtClean="0"/>
          </a:p>
          <a:p>
            <a:pPr marL="295275" lvl="1">
              <a:spcBef>
                <a:spcPts val="0"/>
              </a:spcBef>
            </a:pPr>
            <a:r>
              <a:rPr lang="en-US" sz="2800" dirty="0" smtClean="0"/>
              <a:t>Different from his concept of              </a:t>
            </a:r>
            <a:r>
              <a:rPr lang="en-US" sz="2800" i="1" dirty="0" smtClean="0"/>
              <a:t>performance</a:t>
            </a:r>
            <a:r>
              <a:rPr lang="en-US" sz="2800" dirty="0" smtClean="0"/>
              <a:t>: one’s spoken and    comprehension abilities. </a:t>
            </a:r>
          </a:p>
          <a:p>
            <a:pPr marL="0">
              <a:spcBef>
                <a:spcPts val="0"/>
              </a:spcBef>
            </a:pPr>
            <a:endParaRPr lang="en-US" sz="2800" dirty="0" smtClean="0"/>
          </a:p>
          <a:p>
            <a:pPr marL="295275" lvl="1">
              <a:spcBef>
                <a:spcPts val="0"/>
              </a:spcBef>
            </a:pPr>
            <a:r>
              <a:rPr lang="en-US" sz="2800" dirty="0" smtClean="0"/>
              <a:t>Chomsky’s notions help explain the ease at which first languages are usually learnt and provides an explanation for the very possibility of second language learning. </a:t>
            </a:r>
          </a:p>
          <a:p>
            <a:pPr>
              <a:buNone/>
            </a:pPr>
            <a:endParaRPr lang="en-US" sz="2800" dirty="0"/>
          </a:p>
        </p:txBody>
      </p:sp>
      <p:pic>
        <p:nvPicPr>
          <p:cNvPr id="4" name="Picture 3"/>
          <p:cNvPicPr>
            <a:picLocks noChangeAspect="1"/>
          </p:cNvPicPr>
          <p:nvPr/>
        </p:nvPicPr>
        <p:blipFill>
          <a:blip r:embed="rId3"/>
          <a:stretch>
            <a:fillRect/>
          </a:stretch>
        </p:blipFill>
        <p:spPr>
          <a:xfrm>
            <a:off x="6741160" y="1981200"/>
            <a:ext cx="1148080" cy="215392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006080" cy="6096000"/>
          </a:xfrm>
        </p:spPr>
        <p:txBody>
          <a:bodyPr>
            <a:noAutofit/>
          </a:bodyPr>
          <a:lstStyle/>
          <a:p>
            <a:pPr>
              <a:lnSpc>
                <a:spcPct val="90000"/>
              </a:lnSpc>
            </a:pPr>
            <a:endParaRPr lang="en-US" sz="2800" dirty="0" smtClean="0"/>
          </a:p>
          <a:p>
            <a:pPr marL="0" lvl="1" indent="0">
              <a:spcBef>
                <a:spcPts val="0"/>
              </a:spcBef>
            </a:pPr>
            <a:r>
              <a:rPr lang="en-US" sz="2800" dirty="0" smtClean="0"/>
              <a:t> However, these notions assume that                       </a:t>
            </a:r>
          </a:p>
          <a:p>
            <a:pPr marL="282575" lvl="2" indent="0">
              <a:spcBef>
                <a:spcPts val="0"/>
              </a:spcBef>
              <a:buNone/>
            </a:pPr>
            <a:r>
              <a:rPr lang="en-US" sz="2800" dirty="0" smtClean="0"/>
              <a:t>there are abstract, ideal and distinct         languages.</a:t>
            </a:r>
          </a:p>
          <a:p>
            <a:pPr marL="0" lvl="1" indent="0">
              <a:spcBef>
                <a:spcPts val="0"/>
              </a:spcBef>
              <a:buNone/>
            </a:pPr>
            <a:r>
              <a:rPr lang="en-US" sz="2800" dirty="0" smtClean="0"/>
              <a:t> </a:t>
            </a:r>
          </a:p>
          <a:p>
            <a:pPr marL="0" indent="0">
              <a:spcBef>
                <a:spcPts val="0"/>
              </a:spcBef>
            </a:pPr>
            <a:r>
              <a:rPr lang="en-US" sz="2800" dirty="0" smtClean="0"/>
              <a:t> Idealistic conceptions of language                   </a:t>
            </a:r>
          </a:p>
          <a:p>
            <a:pPr marL="295275" lvl="1" indent="0">
              <a:spcBef>
                <a:spcPts val="0"/>
              </a:spcBef>
              <a:buNone/>
            </a:pPr>
            <a:r>
              <a:rPr lang="en-US" sz="2800" dirty="0" smtClean="0"/>
              <a:t>imply that there really are things like:</a:t>
            </a:r>
          </a:p>
          <a:p>
            <a:pPr marL="282575" lvl="2" indent="0">
              <a:spcBef>
                <a:spcPts val="0"/>
              </a:spcBef>
            </a:pPr>
            <a:r>
              <a:rPr lang="en-US" sz="2600" dirty="0" smtClean="0"/>
              <a:t> </a:t>
            </a:r>
            <a:r>
              <a:rPr lang="en-US" sz="2800" dirty="0" smtClean="0"/>
              <a:t>full fluency and </a:t>
            </a:r>
          </a:p>
          <a:p>
            <a:pPr marL="282575" lvl="2" indent="0">
              <a:spcBef>
                <a:spcPts val="0"/>
              </a:spcBef>
            </a:pPr>
            <a:r>
              <a:rPr lang="en-US" sz="2800" dirty="0" smtClean="0"/>
              <a:t> native speakers.</a:t>
            </a:r>
          </a:p>
          <a:p>
            <a:pPr marL="0" lvl="1" indent="0">
              <a:spcBef>
                <a:spcPts val="0"/>
              </a:spcBef>
              <a:buNone/>
            </a:pPr>
            <a:endParaRPr lang="en-US" sz="2800" dirty="0" smtClean="0"/>
          </a:p>
          <a:p>
            <a:pPr marL="0" indent="0">
              <a:spcBef>
                <a:spcPts val="0"/>
              </a:spcBef>
            </a:pPr>
            <a:r>
              <a:rPr lang="en-US" sz="2800" dirty="0" smtClean="0"/>
              <a:t> And make abilities with multiple languages </a:t>
            </a:r>
          </a:p>
          <a:p>
            <a:pPr marL="295275" lvl="1" indent="0">
              <a:spcBef>
                <a:spcPts val="0"/>
              </a:spcBef>
              <a:buNone/>
            </a:pPr>
            <a:r>
              <a:rPr lang="en-US" sz="2800" dirty="0" smtClean="0"/>
              <a:t>problematic.</a:t>
            </a:r>
          </a:p>
          <a:p>
            <a:endParaRPr lang="en-US" sz="2800" dirty="0"/>
          </a:p>
        </p:txBody>
      </p:sp>
      <p:pic>
        <p:nvPicPr>
          <p:cNvPr id="4" name="Picture 3"/>
          <p:cNvPicPr>
            <a:picLocks noChangeAspect="1"/>
          </p:cNvPicPr>
          <p:nvPr/>
        </p:nvPicPr>
        <p:blipFill>
          <a:blip r:embed="rId3"/>
          <a:stretch>
            <a:fillRect/>
          </a:stretch>
        </p:blipFill>
        <p:spPr>
          <a:xfrm>
            <a:off x="7239000" y="990600"/>
            <a:ext cx="1148080" cy="215392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82000" cy="6096000"/>
          </a:xfrm>
        </p:spPr>
        <p:txBody>
          <a:bodyPr>
            <a:noAutofit/>
          </a:bodyPr>
          <a:lstStyle/>
          <a:p>
            <a:pPr marL="0" lvl="1" indent="0">
              <a:spcBef>
                <a:spcPts val="0"/>
              </a:spcBef>
            </a:pPr>
            <a:r>
              <a:rPr lang="en-US" sz="2800" dirty="0" smtClean="0"/>
              <a:t> Hymes (1966) coined the term         </a:t>
            </a:r>
          </a:p>
          <a:p>
            <a:pPr marL="0" lvl="2" indent="0">
              <a:spcBef>
                <a:spcPts val="0"/>
              </a:spcBef>
              <a:buNone/>
            </a:pPr>
            <a:r>
              <a:rPr lang="en-US" sz="2800" i="1" dirty="0" smtClean="0"/>
              <a:t>   communicative competence </a:t>
            </a:r>
            <a:r>
              <a:rPr lang="en-US" sz="2800" dirty="0" smtClean="0"/>
              <a:t>as a way                      </a:t>
            </a:r>
          </a:p>
          <a:p>
            <a:pPr marL="0" lvl="2" indent="0">
              <a:spcBef>
                <a:spcPts val="0"/>
              </a:spcBef>
              <a:buNone/>
            </a:pPr>
            <a:r>
              <a:rPr lang="en-US" sz="2800" dirty="0" smtClean="0"/>
              <a:t>   of concretizing Chomsky’s terms for                    </a:t>
            </a:r>
          </a:p>
          <a:p>
            <a:pPr marL="0" lvl="2" indent="0">
              <a:spcBef>
                <a:spcPts val="0"/>
              </a:spcBef>
              <a:buNone/>
            </a:pPr>
            <a:r>
              <a:rPr lang="en-US" sz="2800" dirty="0" smtClean="0"/>
              <a:t>   the purpose of language teaching.</a:t>
            </a:r>
          </a:p>
          <a:p>
            <a:pPr marL="0" lvl="2" indent="0">
              <a:spcBef>
                <a:spcPts val="0"/>
              </a:spcBef>
              <a:buNone/>
            </a:pPr>
            <a:endParaRPr lang="en-US" sz="2800" dirty="0" smtClean="0"/>
          </a:p>
          <a:p>
            <a:pPr marL="0" lvl="1" indent="0">
              <a:spcBef>
                <a:spcPts val="0"/>
              </a:spcBef>
            </a:pPr>
            <a:r>
              <a:rPr lang="en-US" sz="2800" dirty="0" smtClean="0"/>
              <a:t> The basis of the </a:t>
            </a:r>
            <a:r>
              <a:rPr lang="en-US" sz="2800" i="1" dirty="0" smtClean="0"/>
              <a:t>communicative approach.</a:t>
            </a:r>
          </a:p>
          <a:p>
            <a:pPr marL="0" lvl="1" indent="0">
              <a:spcBef>
                <a:spcPts val="0"/>
              </a:spcBef>
            </a:pPr>
            <a:endParaRPr lang="en-US" sz="2800" i="1" dirty="0" smtClean="0"/>
          </a:p>
          <a:p>
            <a:pPr marL="0" lvl="1" indent="0">
              <a:spcBef>
                <a:spcPts val="0"/>
              </a:spcBef>
            </a:pPr>
            <a:r>
              <a:rPr lang="en-US" sz="2800" i="1" dirty="0" smtClean="0"/>
              <a:t> </a:t>
            </a:r>
            <a:r>
              <a:rPr lang="en-US" sz="2800" dirty="0" smtClean="0"/>
              <a:t>One should teach how to use the target language </a:t>
            </a:r>
          </a:p>
          <a:p>
            <a:pPr marL="0" lvl="1" indent="0">
              <a:spcBef>
                <a:spcPts val="0"/>
              </a:spcBef>
              <a:buNone/>
            </a:pPr>
            <a:r>
              <a:rPr lang="en-US" sz="2800" dirty="0" smtClean="0"/>
              <a:t>   appropriately in social situations.  </a:t>
            </a:r>
          </a:p>
          <a:p>
            <a:pPr marL="0" lvl="2" indent="0">
              <a:spcBef>
                <a:spcPts val="0"/>
              </a:spcBef>
              <a:buNone/>
            </a:pPr>
            <a:endParaRPr lang="en-US" sz="2800" i="1" dirty="0" smtClean="0"/>
          </a:p>
          <a:p>
            <a:pPr marL="0" lvl="1" indent="0">
              <a:spcBef>
                <a:spcPts val="0"/>
              </a:spcBef>
            </a:pPr>
            <a:r>
              <a:rPr lang="en-US" sz="2800" dirty="0" smtClean="0"/>
              <a:t> Allen and Widdowson defined the </a:t>
            </a:r>
            <a:r>
              <a:rPr lang="en-US" sz="2800" i="1" dirty="0" smtClean="0"/>
              <a:t>communicative </a:t>
            </a:r>
          </a:p>
          <a:p>
            <a:pPr marL="0" lvl="1" indent="0">
              <a:spcBef>
                <a:spcPts val="0"/>
              </a:spcBef>
              <a:buNone/>
            </a:pPr>
            <a:r>
              <a:rPr lang="en-US" sz="2800" i="1" dirty="0" smtClean="0"/>
              <a:t>   approach </a:t>
            </a:r>
            <a:r>
              <a:rPr lang="en-US" sz="2800" dirty="0" smtClean="0"/>
              <a:t>in SLE as teaching “the rules of use as   </a:t>
            </a:r>
          </a:p>
          <a:p>
            <a:pPr marL="0" lvl="1" indent="0">
              <a:spcBef>
                <a:spcPts val="0"/>
              </a:spcBef>
              <a:buNone/>
            </a:pPr>
            <a:r>
              <a:rPr lang="en-US" sz="2800" dirty="0" smtClean="0"/>
              <a:t>   well as rules of grammar” (1979, p.141).  </a:t>
            </a:r>
            <a:endParaRPr lang="en-US" sz="2800" i="1" dirty="0" smtClean="0"/>
          </a:p>
        </p:txBody>
      </p:sp>
      <p:pic>
        <p:nvPicPr>
          <p:cNvPr id="4" name="Picture 3"/>
          <p:cNvPicPr>
            <a:picLocks noChangeAspect="1"/>
          </p:cNvPicPr>
          <p:nvPr/>
        </p:nvPicPr>
        <p:blipFill>
          <a:blip r:embed="rId3"/>
          <a:stretch>
            <a:fillRect/>
          </a:stretch>
        </p:blipFill>
        <p:spPr>
          <a:xfrm>
            <a:off x="7391400" y="304800"/>
            <a:ext cx="1148080" cy="2153920"/>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221</TotalTime>
  <Words>2807</Words>
  <Application>Microsoft Macintosh PowerPoint</Application>
  <PresentationFormat>On-screen Show (4:3)</PresentationFormat>
  <Paragraphs>276</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Revolution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Ottawa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Douglas Fleming</dc:creator>
  <cp:lastModifiedBy>d fleming</cp:lastModifiedBy>
  <cp:revision>46</cp:revision>
  <dcterms:created xsi:type="dcterms:W3CDTF">2010-06-25T22:46:33Z</dcterms:created>
  <dcterms:modified xsi:type="dcterms:W3CDTF">2017-05-25T22:04:46Z</dcterms:modified>
</cp:coreProperties>
</file>