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Playfair Display"/>
      <p:regular r:id="rId32"/>
      <p:bold r:id="rId33"/>
      <p:italic r:id="rId34"/>
      <p:boldItalic r:id="rId35"/>
    </p:embeddedFont>
    <p:embeddedFont>
      <p:font typeface="Montserrat"/>
      <p:regular r:id="rId36"/>
      <p:bold r:id="rId37"/>
    </p:embeddedFont>
    <p:embeddedFont>
      <p:font typeface="Oswald"/>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layfairDisplay-bold.fntdata"/><Relationship Id="rId10" Type="http://schemas.openxmlformats.org/officeDocument/2006/relationships/slide" Target="slides/slide6.xml"/><Relationship Id="rId32" Type="http://schemas.openxmlformats.org/officeDocument/2006/relationships/font" Target="fonts/PlayfairDisplay-regular.fntdata"/><Relationship Id="rId13" Type="http://schemas.openxmlformats.org/officeDocument/2006/relationships/slide" Target="slides/slide9.xml"/><Relationship Id="rId35" Type="http://schemas.openxmlformats.org/officeDocument/2006/relationships/font" Target="fonts/PlayfairDisplay-boldItalic.fntdata"/><Relationship Id="rId12" Type="http://schemas.openxmlformats.org/officeDocument/2006/relationships/slide" Target="slides/slide8.xml"/><Relationship Id="rId34" Type="http://schemas.openxmlformats.org/officeDocument/2006/relationships/font" Target="fonts/PlayfairDisplay-italic.fntdata"/><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Oswald-bold.fntdata"/><Relationship Id="rId16" Type="http://schemas.openxmlformats.org/officeDocument/2006/relationships/slide" Target="slides/slide12.xml"/><Relationship Id="rId38" Type="http://schemas.openxmlformats.org/officeDocument/2006/relationships/font" Target="fonts/Oswald-regular.fntdata"/><Relationship Id="rId19" Type="http://schemas.openxmlformats.org/officeDocument/2006/relationships/slide" Target="slides/slide15.xml"/><Relationship Id="rId18" Type="http://schemas.openxmlformats.org/officeDocument/2006/relationships/slide" Target="slides/slide14.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t/>
            </a:r>
            <a:endParaRPr sz="2000">
              <a:solidFill>
                <a:schemeClr val="dk2"/>
              </a:solidFill>
              <a:latin typeface="Playfair Display"/>
              <a:ea typeface="Playfair Display"/>
              <a:cs typeface="Playfair Display"/>
              <a:sym typeface="Playfair Display"/>
            </a:endParaRP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Clr>
                <a:schemeClr val="dk2"/>
              </a:buClr>
              <a:buSzPct val="91666"/>
              <a:buFont typeface="Arial"/>
              <a:buNone/>
            </a:pPr>
            <a:r>
              <a:rPr b="1" lang="en" sz="1200">
                <a:latin typeface="Playfair Display"/>
                <a:ea typeface="Playfair Display"/>
                <a:cs typeface="Playfair Display"/>
                <a:sym typeface="Playfair Display"/>
              </a:rPr>
              <a:t>AAE is “ a rule-governed language system with distinct patterns and complexities”. </a:t>
            </a:r>
            <a:br>
              <a:rPr b="1" lang="en" sz="1200">
                <a:latin typeface="Playfair Display"/>
                <a:ea typeface="Playfair Display"/>
                <a:cs typeface="Playfair Display"/>
                <a:sym typeface="Playfair Display"/>
              </a:rPr>
            </a:br>
            <a:r>
              <a:rPr lang="en" sz="1200">
                <a:latin typeface="Playfair Display"/>
                <a:ea typeface="Playfair Display"/>
                <a:cs typeface="Playfair Display"/>
                <a:sym typeface="Playfair Display"/>
              </a:rPr>
              <a:t>It is “ not ‘‘broken English’’ or slang” (Boutte &amp;</a:t>
            </a:r>
            <a:r>
              <a:rPr lang="en" sz="1800">
                <a:solidFill>
                  <a:schemeClr val="dk2"/>
                </a:solidFill>
                <a:latin typeface="Playfair Display"/>
                <a:ea typeface="Playfair Display"/>
                <a:cs typeface="Playfair Display"/>
                <a:sym typeface="Playfair Display"/>
              </a:rPr>
              <a:t> Johnson, 2013)</a:t>
            </a:r>
          </a:p>
          <a:p>
            <a:pPr lvl="0">
              <a:spcBef>
                <a:spcPts val="0"/>
              </a:spcBef>
              <a:buNone/>
            </a:pPr>
            <a:br>
              <a:rPr b="1" lang="en" sz="1200"/>
            </a:br>
            <a:br>
              <a:rPr b="1" lang="en" sz="1200"/>
            </a:br>
            <a:r>
              <a:rPr b="1" lang="en" sz="1200"/>
              <a:t>Bidialectalism:</a:t>
            </a:r>
            <a:r>
              <a:rPr lang="en" sz="1200"/>
              <a:t> Being “fluent” in two dialects of a language</a:t>
            </a:r>
            <a:br>
              <a:rPr lang="en" sz="1200"/>
            </a:br>
            <a:br>
              <a:rPr lang="en" sz="1200"/>
            </a:br>
            <a:r>
              <a:rPr b="1" lang="en" sz="1200"/>
              <a:t>Diglossic:</a:t>
            </a:r>
            <a:r>
              <a:rPr lang="en" sz="1200"/>
              <a:t> </a:t>
            </a:r>
            <a:r>
              <a:rPr lang="en" sz="1200">
                <a:solidFill>
                  <a:srgbClr val="222222"/>
                </a:solidFill>
                <a:highlight>
                  <a:srgbClr val="FFFFFF"/>
                </a:highlight>
              </a:rPr>
              <a:t>The use of two different varieties of a language in different social situations (formal or “high” variety at work and informal or “low” at home or with friends)- Arabic, Greek etc.</a:t>
            </a:r>
            <a:br>
              <a:rPr lang="en" sz="1200">
                <a:solidFill>
                  <a:srgbClr val="222222"/>
                </a:solidFill>
                <a:highlight>
                  <a:srgbClr val="FFFFFF"/>
                </a:highlight>
              </a:rPr>
            </a:br>
            <a:br>
              <a:rPr lang="en" sz="1200"/>
            </a:br>
            <a:r>
              <a:rPr lang="en" sz="1200"/>
              <a:t>African American English (also known as Black English, Ebonics etc.) is considered closer to English than any creole language, and therefore is defined as a dialect of English</a:t>
            </a:r>
          </a:p>
          <a:p>
            <a:pPr lvl="0">
              <a:spcBef>
                <a:spcPts val="0"/>
              </a:spcBef>
              <a:buNone/>
            </a:pPr>
            <a:r>
              <a:t/>
            </a:r>
            <a:endParaRPr sz="1200">
              <a:solidFill>
                <a:schemeClr val="dk2"/>
              </a:solidFill>
            </a:endParaRPr>
          </a:p>
          <a:p>
            <a:pPr lvl="0">
              <a:spcBef>
                <a:spcPts val="0"/>
              </a:spcBef>
              <a:buClr>
                <a:schemeClr val="dk2"/>
              </a:buClr>
              <a:buSzPct val="91666"/>
              <a:buFont typeface="Arial"/>
              <a:buNone/>
            </a:pPr>
            <a:r>
              <a:rPr lang="en" sz="1200"/>
              <a:t>Pidgin: “A very simplified and basic language that arises when people who speak different languages come into contact” (for example a blend of an African language and one of the slave trade languages- English, Spanish, Dutch, Portuguese)</a:t>
            </a:r>
          </a:p>
          <a:p>
            <a:pPr lvl="0">
              <a:spcBef>
                <a:spcPts val="0"/>
              </a:spcBef>
              <a:buClr>
                <a:schemeClr val="dk2"/>
              </a:buClr>
              <a:buSzPct val="91666"/>
              <a:buFont typeface="Arial"/>
              <a:buNone/>
            </a:pPr>
            <a:r>
              <a:t/>
            </a:r>
            <a:endParaRPr sz="1200"/>
          </a:p>
          <a:p>
            <a:pPr lvl="0">
              <a:spcBef>
                <a:spcPts val="0"/>
              </a:spcBef>
              <a:buClr>
                <a:schemeClr val="dk2"/>
              </a:buClr>
              <a:buSzPct val="91666"/>
              <a:buFont typeface="Arial"/>
              <a:buNone/>
            </a:pPr>
            <a:r>
              <a:rPr lang="en" sz="1200"/>
              <a:t>Creole: A mix of different languages. For example Louisina Creole is a mix of French, Native American and African languages). “A pidgin becomes a creole when it develops into the first language of a language community” (Mordaunt, 2012)</a:t>
            </a:r>
            <a:br>
              <a:rPr lang="en" sz="1200"/>
            </a:br>
            <a:br>
              <a:rPr lang="en" sz="1200"/>
            </a:br>
            <a:r>
              <a:rPr lang="en" sz="1200"/>
              <a:t>Canadian spelling a mix of British and American spelling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These phonological and syntactical differences are in addition to the </a:t>
            </a:r>
            <a:r>
              <a:rPr lang="en" u="sng"/>
              <a:t>many</a:t>
            </a:r>
            <a:r>
              <a:rPr lang="en"/>
              <a:t> slang/vocabulary that are distinct to AAE</a:t>
            </a:r>
            <a:br>
              <a:rPr lang="en"/>
            </a:br>
            <a:br>
              <a:rPr lang="en"/>
            </a:br>
            <a:r>
              <a:rPr lang="en"/>
              <a:t>“Regarding the size of the AAE-speaking population, the vernacular is spoken throughout the USA mono- or bidialectally by at least 80% of continental African Americans, as well as by a number of Southern whites and urban Hispanics” (Mordaunt, 2012, p. 78)</a:t>
            </a:r>
            <a:br>
              <a:rPr lang="en" sz="1200"/>
            </a:b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a:lnSpc>
                <a:spcPct val="115000"/>
              </a:lnSpc>
              <a:spcBef>
                <a:spcPts val="0"/>
              </a:spcBef>
              <a:spcAft>
                <a:spcPts val="1600"/>
              </a:spcAft>
              <a:buClr>
                <a:schemeClr val="dk2"/>
              </a:buClr>
              <a:buSzPct val="100000"/>
              <a:buFont typeface="Arial"/>
              <a:buChar char="-"/>
            </a:pPr>
            <a:r>
              <a:rPr lang="en" sz="1200">
                <a:solidFill>
                  <a:srgbClr val="231F20"/>
                </a:solidFill>
              </a:rPr>
              <a:t>In 1979 there was a lawsuit again the Ann Arbour School Board by the parents of 11 black elementary students. “The parents charged that their children’s AAE dialect was a language barrier that limited their children’s educational opportunity, violating the Equal Educational Opportunities Act of 1974. Many of the children had, in fact, been placed in ‘learning disabled’ classes, suspended, or otherwise routed on some lower track.” –They won the suit. </a:t>
            </a:r>
            <a:r>
              <a:rPr lang="en" sz="1200">
                <a:solidFill>
                  <a:schemeClr val="dk2"/>
                </a:solidFill>
              </a:rPr>
              <a:t>(Mordaunt, 2012).</a:t>
            </a:r>
          </a:p>
          <a:p>
            <a:pPr indent="-304800" lvl="0" marL="457200">
              <a:lnSpc>
                <a:spcPct val="115000"/>
              </a:lnSpc>
              <a:spcBef>
                <a:spcPts val="0"/>
              </a:spcBef>
              <a:spcAft>
                <a:spcPts val="1600"/>
              </a:spcAft>
              <a:buClr>
                <a:schemeClr val="dk2"/>
              </a:buClr>
              <a:buSzPct val="100000"/>
              <a:buFont typeface="Arial"/>
              <a:buChar char="-"/>
            </a:pPr>
            <a:r>
              <a:rPr lang="en" sz="1200">
                <a:solidFill>
                  <a:srgbClr val="231F20"/>
                </a:solidFill>
              </a:rPr>
              <a:t>Conversely, a school board in Oakland California voted to use AAE in the classroom and many African American leaders (such as Jesse Jackson) thought it was “teaching down” to African American children, and that they should learn Standard English in schools.</a:t>
            </a:r>
          </a:p>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rtl="0">
              <a:lnSpc>
                <a:spcPct val="115000"/>
              </a:lnSpc>
              <a:spcBef>
                <a:spcPts val="0"/>
              </a:spcBef>
              <a:spcAft>
                <a:spcPts val="1600"/>
              </a:spcAft>
              <a:buClr>
                <a:srgbClr val="000000"/>
              </a:buClr>
              <a:buSzPct val="100000"/>
              <a:buChar char="-"/>
            </a:pPr>
            <a:r>
              <a:rPr lang="en" sz="1200">
                <a:solidFill>
                  <a:schemeClr val="dk2"/>
                </a:solidFill>
              </a:rPr>
              <a:t>“</a:t>
            </a:r>
            <a:r>
              <a:rPr lang="en" sz="1200">
                <a:solidFill>
                  <a:srgbClr val="2F2A2B"/>
                </a:solidFill>
              </a:rPr>
              <a:t>Schools need to make every effort – especially at the early elementary levels where children’s language learning capacity is at peak readiness – to avoid condemning AAE, their students’ home</a:t>
            </a:r>
            <a:r>
              <a:rPr lang="en" sz="1200"/>
              <a:t> dialect, and thus avoid magnifying the double consciousness and negative reaction of blacks living in white America”  (Mordaunt, 2012, p. 83)</a:t>
            </a:r>
          </a:p>
          <a:p>
            <a:pPr indent="-304800" lvl="0" marL="457200" rtl="0">
              <a:lnSpc>
                <a:spcPct val="115000"/>
              </a:lnSpc>
              <a:spcBef>
                <a:spcPts val="0"/>
              </a:spcBef>
              <a:spcAft>
                <a:spcPts val="1600"/>
              </a:spcAft>
              <a:buClr>
                <a:srgbClr val="000000"/>
              </a:buClr>
              <a:buSzPct val="100000"/>
              <a:buChar char="-"/>
            </a:pPr>
            <a:r>
              <a:rPr lang="en" sz="1200"/>
              <a:t> (Boutte &amp; Johnson, 2013) reccomend Teach children to code-switch; and use a variety of contrastive analysis activities between SE and AAE.</a:t>
            </a:r>
            <a:br>
              <a:rPr lang="en" sz="1200"/>
            </a:br>
            <a:br>
              <a:rPr lang="en" sz="1200"/>
            </a:br>
            <a:r>
              <a:rPr lang="en" sz="1200"/>
              <a:t>-  Teachers can lead children in discussions, role-plays, storytelling, and other activities to help them differentiate between formal and informal clothing, speech, and behavior.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latin typeface="Playfair Display"/>
              <a:ea typeface="Playfair Display"/>
              <a:cs typeface="Playfair Display"/>
              <a:sym typeface="Playfair Display"/>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br>
              <a:rPr lang="en"/>
            </a:b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2"/>
              </a:buClr>
              <a:buSzPct val="100000"/>
              <a:buFont typeface="Arial"/>
              <a:buNone/>
            </a:pPr>
            <a:r>
              <a:rPr lang="en"/>
              <a:t>Open: agent does not try to hide it</a:t>
            </a:r>
          </a:p>
          <a:p>
            <a:pPr lvl="0">
              <a:spcBef>
                <a:spcPts val="0"/>
              </a:spcBef>
              <a:buClr>
                <a:schemeClr val="dk2"/>
              </a:buClr>
              <a:buSzPct val="100000"/>
              <a:buFont typeface="Arial"/>
              <a:buNone/>
            </a:pPr>
            <a:r>
              <a:rPr lang="en"/>
              <a:t>conscious: agent is aware of it</a:t>
            </a:r>
          </a:p>
          <a:p>
            <a:pPr lvl="0">
              <a:spcBef>
                <a:spcPts val="0"/>
              </a:spcBef>
              <a:buClr>
                <a:schemeClr val="dk2"/>
              </a:buClr>
              <a:buSzPct val="100000"/>
              <a:buFont typeface="Arial"/>
              <a:buNone/>
            </a:pPr>
            <a:r>
              <a:rPr lang="en"/>
              <a:t>visible: is easy for non agents to detect</a:t>
            </a:r>
          </a:p>
          <a:p>
            <a:pPr lvl="0">
              <a:spcBef>
                <a:spcPts val="0"/>
              </a:spcBef>
              <a:buNone/>
            </a:pPr>
            <a:r>
              <a:rPr lang="en"/>
              <a:t>actively action oriented as opposed to merely attitudinal</a:t>
            </a:r>
          </a:p>
          <a:p>
            <a:pPr lvl="0">
              <a:spcBef>
                <a:spcPts val="0"/>
              </a:spcBef>
              <a:buNone/>
            </a:pPr>
            <a:r>
              <a:t/>
            </a:r>
            <a:endParaRPr/>
          </a:p>
          <a:p>
            <a:pPr lvl="0">
              <a:spcBef>
                <a:spcPts val="0"/>
              </a:spcBef>
              <a:buNone/>
            </a:pPr>
            <a:r>
              <a:rPr lang="en"/>
              <a:t>Covert racism is more apparent in countries that have developed more sophisticated forms of racism (culture and language based racism vs biological)</a:t>
            </a:r>
          </a:p>
          <a:p>
            <a:pPr lvl="0">
              <a:spcBef>
                <a:spcPts val="0"/>
              </a:spcBef>
              <a:buNone/>
            </a:pPr>
            <a:r>
              <a:t/>
            </a:r>
            <a:endParaRPr/>
          </a:p>
          <a:p>
            <a:pPr lvl="0">
              <a:spcBef>
                <a:spcPts val="0"/>
              </a:spcBef>
              <a:buNone/>
            </a:pPr>
            <a:r>
              <a:rPr lang="en"/>
              <a:t>Many children living in societies with institutional and cultural linguicism are not allowed to positively identify with their original cultures and mother tongues. Especially in countries where racism is subtle and not openly expressed, these children often internalize whatever negative views the majority has on their particular minority group and voluntarily attempt to shift their identity and align their culture and language with that of the majority. </a:t>
            </a:r>
          </a:p>
          <a:p>
            <a:pPr lvl="0">
              <a:spcBef>
                <a:spcPts val="0"/>
              </a:spcBef>
              <a:buNone/>
            </a:pPr>
            <a:r>
              <a:t/>
            </a:r>
            <a:endParaRPr/>
          </a:p>
          <a:p>
            <a:pPr lvl="0">
              <a:spcBef>
                <a:spcPts val="0"/>
              </a:spcBef>
              <a:buNone/>
            </a:pPr>
            <a:r>
              <a:t/>
            </a:r>
            <a:endParaRPr/>
          </a:p>
          <a:p>
            <a:pPr lvl="0">
              <a:spcBef>
                <a:spcPts val="0"/>
              </a:spcBef>
              <a:buClr>
                <a:schemeClr val="dk2"/>
              </a:buClr>
              <a:buSzPct val="100000"/>
              <a:buFont typeface="Arial"/>
              <a:buNone/>
            </a:pPr>
            <a:r>
              <a:t/>
            </a:r>
            <a:endParaRP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bg>
      <p:bgPr>
        <a:solidFill>
          <a:srgbClr val="FFFFFF"/>
        </a:solidFill>
      </p:bgPr>
    </p:bg>
    <p:spTree>
      <p:nvGrpSpPr>
        <p:cNvPr id="54" name="Shape 54"/>
        <p:cNvGrpSpPr/>
        <p:nvPr/>
      </p:nvGrpSpPr>
      <p:grpSpPr>
        <a:xfrm>
          <a:off x="0" y="0"/>
          <a:ext cx="0" cy="0"/>
          <a:chOff x="0" y="0"/>
          <a:chExt cx="0" cy="0"/>
        </a:xfrm>
      </p:grpSpPr>
      <p:sp>
        <p:nvSpPr>
          <p:cNvPr id="55" name="Shape 55"/>
          <p:cNvSpPr/>
          <p:nvPr/>
        </p:nvSpPr>
        <p:spPr>
          <a:xfrm>
            <a:off x="0" y="0"/>
            <a:ext cx="9144000" cy="5143500"/>
          </a:xfrm>
          <a:prstGeom prst="rect">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a:off x="0" y="689175"/>
            <a:ext cx="905100" cy="756000"/>
          </a:xfrm>
          <a:prstGeom prst="rect">
            <a:avLst/>
          </a:prstGeom>
          <a:solidFill>
            <a:srgbClr val="D434B1"/>
          </a:solidFill>
          <a:ln>
            <a:noFill/>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a:off x="0" y="1445325"/>
            <a:ext cx="905100" cy="756000"/>
          </a:xfrm>
          <a:prstGeom prst="rect">
            <a:avLst/>
          </a:prstGeom>
          <a:solidFill>
            <a:srgbClr val="C6EFD1"/>
          </a:solidFill>
          <a:ln>
            <a:noFill/>
          </a:ln>
        </p:spPr>
        <p:txBody>
          <a:bodyPr anchorCtr="0" anchor="ctr" bIns="91425" lIns="91425" rIns="91425" tIns="91425">
            <a:noAutofit/>
          </a:bodyPr>
          <a:lstStyle/>
          <a:p>
            <a:pPr lvl="0">
              <a:spcBef>
                <a:spcPts val="0"/>
              </a:spcBef>
              <a:buNone/>
            </a:pPr>
            <a:r>
              <a:t/>
            </a:r>
            <a:endParaRPr/>
          </a:p>
        </p:txBody>
      </p:sp>
      <p:sp>
        <p:nvSpPr>
          <p:cNvPr id="58" name="Shape 58"/>
          <p:cNvSpPr txBox="1"/>
          <p:nvPr>
            <p:ph type="title"/>
          </p:nvPr>
        </p:nvSpPr>
        <p:spPr>
          <a:xfrm>
            <a:off x="1424675" y="689175"/>
            <a:ext cx="3658500" cy="1577400"/>
          </a:xfrm>
          <a:prstGeom prst="rect">
            <a:avLst/>
          </a:prstGeom>
          <a:noFill/>
        </p:spPr>
        <p:txBody>
          <a:bodyPr anchorCtr="0" anchor="b" bIns="91425" lIns="91425" rIns="91425" tIns="91425"/>
          <a:lstStyle>
            <a:lvl1pPr lvl="0" rtl="0" algn="l">
              <a:lnSpc>
                <a:spcPct val="100000"/>
              </a:lnSpc>
              <a:spcBef>
                <a:spcPts val="0"/>
              </a:spcBef>
              <a:spcAft>
                <a:spcPts val="0"/>
              </a:spcAft>
              <a:buClr>
                <a:srgbClr val="424242"/>
              </a:buClr>
              <a:buSzPct val="100000"/>
              <a:buNone/>
              <a:defRPr b="1" sz="3200">
                <a:solidFill>
                  <a:srgbClr val="424242"/>
                </a:solidFill>
              </a:defRPr>
            </a:lvl1pPr>
            <a:lvl2pPr lvl="1" rtl="0" algn="l">
              <a:lnSpc>
                <a:spcPct val="100000"/>
              </a:lnSpc>
              <a:spcBef>
                <a:spcPts val="0"/>
              </a:spcBef>
              <a:spcAft>
                <a:spcPts val="0"/>
              </a:spcAft>
              <a:buClr>
                <a:srgbClr val="424242"/>
              </a:buClr>
              <a:buSzPct val="100000"/>
              <a:buNone/>
              <a:defRPr b="1" sz="3200">
                <a:solidFill>
                  <a:srgbClr val="424242"/>
                </a:solidFill>
              </a:defRPr>
            </a:lvl2pPr>
            <a:lvl3pPr lvl="2" rtl="0" algn="l">
              <a:lnSpc>
                <a:spcPct val="100000"/>
              </a:lnSpc>
              <a:spcBef>
                <a:spcPts val="0"/>
              </a:spcBef>
              <a:spcAft>
                <a:spcPts val="0"/>
              </a:spcAft>
              <a:buClr>
                <a:srgbClr val="424242"/>
              </a:buClr>
              <a:buSzPct val="100000"/>
              <a:buNone/>
              <a:defRPr b="1" sz="3200">
                <a:solidFill>
                  <a:srgbClr val="424242"/>
                </a:solidFill>
              </a:defRPr>
            </a:lvl3pPr>
            <a:lvl4pPr lvl="3" rtl="0" algn="l">
              <a:lnSpc>
                <a:spcPct val="100000"/>
              </a:lnSpc>
              <a:spcBef>
                <a:spcPts val="0"/>
              </a:spcBef>
              <a:spcAft>
                <a:spcPts val="0"/>
              </a:spcAft>
              <a:buClr>
                <a:srgbClr val="424242"/>
              </a:buClr>
              <a:buSzPct val="100000"/>
              <a:buNone/>
              <a:defRPr b="1" sz="3200">
                <a:solidFill>
                  <a:srgbClr val="424242"/>
                </a:solidFill>
              </a:defRPr>
            </a:lvl4pPr>
            <a:lvl5pPr lvl="4" rtl="0" algn="l">
              <a:lnSpc>
                <a:spcPct val="100000"/>
              </a:lnSpc>
              <a:spcBef>
                <a:spcPts val="0"/>
              </a:spcBef>
              <a:spcAft>
                <a:spcPts val="0"/>
              </a:spcAft>
              <a:buClr>
                <a:srgbClr val="424242"/>
              </a:buClr>
              <a:buSzPct val="100000"/>
              <a:buNone/>
              <a:defRPr b="1" sz="3200">
                <a:solidFill>
                  <a:srgbClr val="424242"/>
                </a:solidFill>
              </a:defRPr>
            </a:lvl5pPr>
            <a:lvl6pPr lvl="5" rtl="0" algn="l">
              <a:lnSpc>
                <a:spcPct val="100000"/>
              </a:lnSpc>
              <a:spcBef>
                <a:spcPts val="0"/>
              </a:spcBef>
              <a:spcAft>
                <a:spcPts val="0"/>
              </a:spcAft>
              <a:buClr>
                <a:srgbClr val="424242"/>
              </a:buClr>
              <a:buSzPct val="100000"/>
              <a:buNone/>
              <a:defRPr b="1" sz="3200">
                <a:solidFill>
                  <a:srgbClr val="424242"/>
                </a:solidFill>
              </a:defRPr>
            </a:lvl6pPr>
            <a:lvl7pPr lvl="6" rtl="0" algn="l">
              <a:lnSpc>
                <a:spcPct val="100000"/>
              </a:lnSpc>
              <a:spcBef>
                <a:spcPts val="0"/>
              </a:spcBef>
              <a:spcAft>
                <a:spcPts val="0"/>
              </a:spcAft>
              <a:buClr>
                <a:srgbClr val="424242"/>
              </a:buClr>
              <a:buSzPct val="100000"/>
              <a:buNone/>
              <a:defRPr b="1" sz="3200">
                <a:solidFill>
                  <a:srgbClr val="424242"/>
                </a:solidFill>
              </a:defRPr>
            </a:lvl7pPr>
            <a:lvl8pPr lvl="7" rtl="0" algn="l">
              <a:lnSpc>
                <a:spcPct val="100000"/>
              </a:lnSpc>
              <a:spcBef>
                <a:spcPts val="0"/>
              </a:spcBef>
              <a:spcAft>
                <a:spcPts val="0"/>
              </a:spcAft>
              <a:buClr>
                <a:srgbClr val="424242"/>
              </a:buClr>
              <a:buSzPct val="100000"/>
              <a:buNone/>
              <a:defRPr b="1" sz="3200">
                <a:solidFill>
                  <a:srgbClr val="424242"/>
                </a:solidFill>
              </a:defRPr>
            </a:lvl8pPr>
            <a:lvl9pPr lvl="8" rtl="0" algn="l">
              <a:lnSpc>
                <a:spcPct val="100000"/>
              </a:lnSpc>
              <a:spcBef>
                <a:spcPts val="0"/>
              </a:spcBef>
              <a:spcAft>
                <a:spcPts val="0"/>
              </a:spcAft>
              <a:buClr>
                <a:srgbClr val="424242"/>
              </a:buClr>
              <a:buSzPct val="100000"/>
              <a:buNone/>
              <a:defRPr b="1" sz="3200">
                <a:solidFill>
                  <a:srgbClr val="424242"/>
                </a:solidFill>
              </a:defRPr>
            </a:lvl9pPr>
          </a:lstStyle>
          <a:p/>
        </p:txBody>
      </p:sp>
      <p:sp>
        <p:nvSpPr>
          <p:cNvPr id="59" name="Shape 59"/>
          <p:cNvSpPr txBox="1"/>
          <p:nvPr>
            <p:ph idx="1" type="body"/>
          </p:nvPr>
        </p:nvSpPr>
        <p:spPr>
          <a:xfrm>
            <a:off x="1424675" y="2453700"/>
            <a:ext cx="5838600" cy="1939800"/>
          </a:xfrm>
          <a:prstGeom prst="rect">
            <a:avLst/>
          </a:prstGeom>
          <a:noFill/>
        </p:spPr>
        <p:txBody>
          <a:bodyPr anchorCtr="0" anchor="t" bIns="91425" lIns="91425" rIns="91425" tIns="91425"/>
          <a:lstStyle>
            <a:lvl1pPr lvl="0" rtl="0" algn="l">
              <a:lnSpc>
                <a:spcPct val="115000"/>
              </a:lnSpc>
              <a:spcBef>
                <a:spcPts val="0"/>
              </a:spcBef>
              <a:spcAft>
                <a:spcPts val="1600"/>
              </a:spcAft>
              <a:buClr>
                <a:srgbClr val="757575"/>
              </a:buClr>
              <a:buSzPct val="100000"/>
              <a:defRPr sz="1800">
                <a:solidFill>
                  <a:srgbClr val="757575"/>
                </a:solidFill>
              </a:defRPr>
            </a:lvl1pPr>
            <a:lvl2pPr lvl="1" rtl="0" algn="l">
              <a:lnSpc>
                <a:spcPct val="115000"/>
              </a:lnSpc>
              <a:spcBef>
                <a:spcPts val="0"/>
              </a:spcBef>
              <a:spcAft>
                <a:spcPts val="1600"/>
              </a:spcAft>
              <a:buClr>
                <a:srgbClr val="757575"/>
              </a:buClr>
              <a:defRPr sz="1400">
                <a:solidFill>
                  <a:srgbClr val="757575"/>
                </a:solidFill>
              </a:defRPr>
            </a:lvl2pPr>
            <a:lvl3pPr lvl="2" rtl="0" algn="l">
              <a:lnSpc>
                <a:spcPct val="115000"/>
              </a:lnSpc>
              <a:spcBef>
                <a:spcPts val="0"/>
              </a:spcBef>
              <a:spcAft>
                <a:spcPts val="1600"/>
              </a:spcAft>
              <a:buClr>
                <a:srgbClr val="757575"/>
              </a:buClr>
              <a:defRPr sz="1400">
                <a:solidFill>
                  <a:srgbClr val="757575"/>
                </a:solidFill>
              </a:defRPr>
            </a:lvl3pPr>
            <a:lvl4pPr lvl="3" rtl="0" algn="l">
              <a:lnSpc>
                <a:spcPct val="115000"/>
              </a:lnSpc>
              <a:spcBef>
                <a:spcPts val="0"/>
              </a:spcBef>
              <a:spcAft>
                <a:spcPts val="1600"/>
              </a:spcAft>
              <a:buClr>
                <a:srgbClr val="757575"/>
              </a:buClr>
              <a:defRPr sz="1400">
                <a:solidFill>
                  <a:srgbClr val="757575"/>
                </a:solidFill>
              </a:defRPr>
            </a:lvl4pPr>
            <a:lvl5pPr lvl="4" rtl="0" algn="l">
              <a:lnSpc>
                <a:spcPct val="115000"/>
              </a:lnSpc>
              <a:spcBef>
                <a:spcPts val="0"/>
              </a:spcBef>
              <a:spcAft>
                <a:spcPts val="1600"/>
              </a:spcAft>
              <a:buClr>
                <a:srgbClr val="757575"/>
              </a:buClr>
              <a:defRPr sz="1400">
                <a:solidFill>
                  <a:srgbClr val="757575"/>
                </a:solidFill>
              </a:defRPr>
            </a:lvl5pPr>
            <a:lvl6pPr lvl="5" rtl="0" algn="l">
              <a:lnSpc>
                <a:spcPct val="115000"/>
              </a:lnSpc>
              <a:spcBef>
                <a:spcPts val="0"/>
              </a:spcBef>
              <a:spcAft>
                <a:spcPts val="1600"/>
              </a:spcAft>
              <a:buClr>
                <a:srgbClr val="757575"/>
              </a:buClr>
              <a:defRPr sz="1400">
                <a:solidFill>
                  <a:srgbClr val="757575"/>
                </a:solidFill>
              </a:defRPr>
            </a:lvl6pPr>
            <a:lvl7pPr lvl="6" rtl="0" algn="l">
              <a:lnSpc>
                <a:spcPct val="115000"/>
              </a:lnSpc>
              <a:spcBef>
                <a:spcPts val="0"/>
              </a:spcBef>
              <a:spcAft>
                <a:spcPts val="1600"/>
              </a:spcAft>
              <a:buClr>
                <a:srgbClr val="757575"/>
              </a:buClr>
              <a:defRPr sz="1400">
                <a:solidFill>
                  <a:srgbClr val="757575"/>
                </a:solidFill>
              </a:defRPr>
            </a:lvl7pPr>
            <a:lvl8pPr lvl="7" rtl="0" algn="l">
              <a:lnSpc>
                <a:spcPct val="115000"/>
              </a:lnSpc>
              <a:spcBef>
                <a:spcPts val="0"/>
              </a:spcBef>
              <a:spcAft>
                <a:spcPts val="1600"/>
              </a:spcAft>
              <a:buClr>
                <a:srgbClr val="757575"/>
              </a:buClr>
              <a:defRPr sz="1400">
                <a:solidFill>
                  <a:srgbClr val="757575"/>
                </a:solidFill>
              </a:defRPr>
            </a:lvl8pPr>
            <a:lvl9pPr lvl="8" rtl="0" algn="l">
              <a:lnSpc>
                <a:spcPct val="115000"/>
              </a:lnSpc>
              <a:spcBef>
                <a:spcPts val="0"/>
              </a:spcBef>
              <a:spcAft>
                <a:spcPts val="1600"/>
              </a:spcAft>
              <a:buClr>
                <a:srgbClr val="757575"/>
              </a:buClr>
              <a:defRPr sz="1400">
                <a:solidFill>
                  <a:srgbClr val="757575"/>
                </a:solidFill>
              </a:defRPr>
            </a:lvl9pPr>
          </a:lstStyle>
          <a:p/>
        </p:txBody>
      </p:sp>
      <p:sp>
        <p:nvSpPr>
          <p:cNvPr id="60" name="Shape 60"/>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rtl="0" algn="r">
              <a:lnSpc>
                <a:spcPct val="100000"/>
              </a:lnSpc>
              <a:spcBef>
                <a:spcPts val="0"/>
              </a:spcBef>
              <a:spcAft>
                <a:spcPts val="0"/>
              </a:spcAft>
              <a:buNone/>
            </a:pPr>
            <a:fld id="{00000000-1234-1234-1234-123412341234}" type="slidenum">
              <a:rPr lang="en" sz="1000">
                <a:solidFill>
                  <a:srgbClr val="757575"/>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2">
    <p:bg>
      <p:bgPr>
        <a:solidFill>
          <a:srgbClr val="FFFFFF"/>
        </a:solidFill>
      </p:bgPr>
    </p:bg>
    <p:spTree>
      <p:nvGrpSpPr>
        <p:cNvPr id="61" name="Shape 61"/>
        <p:cNvGrpSpPr/>
        <p:nvPr/>
      </p:nvGrpSpPr>
      <p:grpSpPr>
        <a:xfrm>
          <a:off x="0" y="0"/>
          <a:ext cx="0" cy="0"/>
          <a:chOff x="0" y="0"/>
          <a:chExt cx="0" cy="0"/>
        </a:xfrm>
      </p:grpSpPr>
      <p:sp>
        <p:nvSpPr>
          <p:cNvPr id="62" name="Shape 62"/>
          <p:cNvSpPr/>
          <p:nvPr/>
        </p:nvSpPr>
        <p:spPr>
          <a:xfrm>
            <a:off x="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a:off x="0" y="0"/>
            <a:ext cx="703500" cy="2571600"/>
          </a:xfrm>
          <a:prstGeom prst="rect">
            <a:avLst/>
          </a:prstGeom>
          <a:solidFill>
            <a:srgbClr val="E4EEE4"/>
          </a:solidFill>
          <a:ln>
            <a:noFill/>
          </a:ln>
        </p:spPr>
        <p:txBody>
          <a:bodyPr anchorCtr="0" anchor="ctr" bIns="91425" lIns="91425" rIns="91425" tIns="91425">
            <a:noAutofit/>
          </a:bodyPr>
          <a:lstStyle/>
          <a:p>
            <a:pPr lvl="0">
              <a:spcBef>
                <a:spcPts val="0"/>
              </a:spcBef>
              <a:buNone/>
            </a:pPr>
            <a:r>
              <a:t/>
            </a:r>
            <a:endParaRPr/>
          </a:p>
        </p:txBody>
      </p:sp>
      <p:sp>
        <p:nvSpPr>
          <p:cNvPr id="64" name="Shape 64"/>
          <p:cNvSpPr/>
          <p:nvPr/>
        </p:nvSpPr>
        <p:spPr>
          <a:xfrm>
            <a:off x="959519" y="0"/>
            <a:ext cx="191400" cy="2571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65" name="Shape 65"/>
          <p:cNvSpPr/>
          <p:nvPr/>
        </p:nvSpPr>
        <p:spPr>
          <a:xfrm>
            <a:off x="1406785" y="0"/>
            <a:ext cx="703500" cy="2571600"/>
          </a:xfrm>
          <a:prstGeom prst="rect">
            <a:avLst/>
          </a:prstGeom>
          <a:solidFill>
            <a:srgbClr val="E4EEE4"/>
          </a:solidFill>
          <a:ln>
            <a:noFill/>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2366227" y="0"/>
            <a:ext cx="191400" cy="2571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2813571" y="0"/>
            <a:ext cx="703500" cy="2571600"/>
          </a:xfrm>
          <a:prstGeom prst="rect">
            <a:avLst/>
          </a:prstGeom>
          <a:solidFill>
            <a:srgbClr val="E4EEE4"/>
          </a:solidFill>
          <a:ln>
            <a:noFill/>
          </a:ln>
        </p:spPr>
        <p:txBody>
          <a:bodyPr anchorCtr="0" anchor="ctr" bIns="91425" lIns="91425" rIns="91425" tIns="91425">
            <a:noAutofit/>
          </a:bodyPr>
          <a:lstStyle/>
          <a:p>
            <a:pPr lvl="0">
              <a:spcBef>
                <a:spcPts val="0"/>
              </a:spcBef>
              <a:buNone/>
            </a:pPr>
            <a:r>
              <a:t/>
            </a:r>
            <a:endParaRPr/>
          </a:p>
        </p:txBody>
      </p:sp>
      <p:sp>
        <p:nvSpPr>
          <p:cNvPr id="68" name="Shape 68"/>
          <p:cNvSpPr/>
          <p:nvPr/>
        </p:nvSpPr>
        <p:spPr>
          <a:xfrm>
            <a:off x="2366227" y="2571769"/>
            <a:ext cx="191400" cy="2571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69" name="Shape 69"/>
          <p:cNvSpPr/>
          <p:nvPr/>
        </p:nvSpPr>
        <p:spPr>
          <a:xfrm>
            <a:off x="0" y="2571764"/>
            <a:ext cx="703500" cy="2571600"/>
          </a:xfrm>
          <a:prstGeom prst="rect">
            <a:avLst/>
          </a:prstGeom>
          <a:solidFill>
            <a:srgbClr val="C1E9CB">
              <a:alpha val="90770"/>
            </a:srgbClr>
          </a:solidFill>
          <a:ln>
            <a:noFill/>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a:off x="2813559" y="2572026"/>
            <a:ext cx="703500" cy="2571600"/>
          </a:xfrm>
          <a:prstGeom prst="rect">
            <a:avLst/>
          </a:prstGeom>
          <a:solidFill>
            <a:srgbClr val="C1E9CB">
              <a:alpha val="90770"/>
            </a:srgbClr>
          </a:solidFill>
          <a:ln>
            <a:noFill/>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a:off x="1406773" y="2571764"/>
            <a:ext cx="703500" cy="2571600"/>
          </a:xfrm>
          <a:prstGeom prst="rect">
            <a:avLst/>
          </a:prstGeom>
          <a:solidFill>
            <a:srgbClr val="C1E9CB">
              <a:alpha val="90770"/>
            </a:srgbClr>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a:off x="959519" y="2571769"/>
            <a:ext cx="191400" cy="2571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3773014" y="0"/>
            <a:ext cx="191400" cy="2571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4220358" y="0"/>
            <a:ext cx="703500" cy="2571600"/>
          </a:xfrm>
          <a:prstGeom prst="rect">
            <a:avLst/>
          </a:prstGeom>
          <a:solidFill>
            <a:srgbClr val="E4EEE4"/>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5179800" y="0"/>
            <a:ext cx="191400" cy="2571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a:off x="5627144" y="0"/>
            <a:ext cx="703500" cy="2571600"/>
          </a:xfrm>
          <a:prstGeom prst="rect">
            <a:avLst/>
          </a:prstGeom>
          <a:solidFill>
            <a:srgbClr val="E4EEE4"/>
          </a:solidFill>
          <a:ln>
            <a:noFill/>
          </a:ln>
        </p:spPr>
        <p:txBody>
          <a:bodyPr anchorCtr="0" anchor="ctr" bIns="91425" lIns="91425" rIns="91425" tIns="91425">
            <a:noAutofit/>
          </a:bodyPr>
          <a:lstStyle/>
          <a:p>
            <a:pPr lvl="0">
              <a:spcBef>
                <a:spcPts val="0"/>
              </a:spcBef>
              <a:buNone/>
            </a:pPr>
            <a:r>
              <a:t/>
            </a:r>
            <a:endParaRPr/>
          </a:p>
        </p:txBody>
      </p:sp>
      <p:sp>
        <p:nvSpPr>
          <p:cNvPr id="77" name="Shape 77"/>
          <p:cNvSpPr/>
          <p:nvPr/>
        </p:nvSpPr>
        <p:spPr>
          <a:xfrm>
            <a:off x="5179800" y="2571769"/>
            <a:ext cx="191400" cy="2571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78" name="Shape 78"/>
          <p:cNvSpPr/>
          <p:nvPr/>
        </p:nvSpPr>
        <p:spPr>
          <a:xfrm>
            <a:off x="5627132" y="2572026"/>
            <a:ext cx="703500" cy="2571600"/>
          </a:xfrm>
          <a:prstGeom prst="rect">
            <a:avLst/>
          </a:prstGeom>
          <a:solidFill>
            <a:srgbClr val="C1E9CB">
              <a:alpha val="90770"/>
            </a:srgbClr>
          </a:solidFill>
          <a:ln>
            <a:noFill/>
          </a:ln>
        </p:spPr>
        <p:txBody>
          <a:bodyPr anchorCtr="0" anchor="ctr" bIns="91425" lIns="91425" rIns="91425" tIns="91425">
            <a:noAutofit/>
          </a:bodyPr>
          <a:lstStyle/>
          <a:p>
            <a:pPr lvl="0">
              <a:spcBef>
                <a:spcPts val="0"/>
              </a:spcBef>
              <a:buNone/>
            </a:pPr>
            <a:r>
              <a:t/>
            </a:r>
            <a:endParaRPr/>
          </a:p>
        </p:txBody>
      </p:sp>
      <p:sp>
        <p:nvSpPr>
          <p:cNvPr id="79" name="Shape 79"/>
          <p:cNvSpPr/>
          <p:nvPr/>
        </p:nvSpPr>
        <p:spPr>
          <a:xfrm>
            <a:off x="4220346" y="2571764"/>
            <a:ext cx="703500" cy="2571600"/>
          </a:xfrm>
          <a:prstGeom prst="rect">
            <a:avLst/>
          </a:prstGeom>
          <a:solidFill>
            <a:srgbClr val="C1E9CB">
              <a:alpha val="90770"/>
            </a:srgbClr>
          </a:solidFill>
          <a:ln>
            <a:noFill/>
          </a:ln>
        </p:spPr>
        <p:txBody>
          <a:bodyPr anchorCtr="0" anchor="ctr" bIns="91425" lIns="91425" rIns="91425" tIns="91425">
            <a:noAutofit/>
          </a:bodyPr>
          <a:lstStyle/>
          <a:p>
            <a:pPr lvl="0">
              <a:spcBef>
                <a:spcPts val="0"/>
              </a:spcBef>
              <a:buNone/>
            </a:pPr>
            <a:r>
              <a:t/>
            </a:r>
            <a:endParaRPr/>
          </a:p>
        </p:txBody>
      </p:sp>
      <p:sp>
        <p:nvSpPr>
          <p:cNvPr id="80" name="Shape 80"/>
          <p:cNvSpPr/>
          <p:nvPr/>
        </p:nvSpPr>
        <p:spPr>
          <a:xfrm>
            <a:off x="3773014" y="2571769"/>
            <a:ext cx="191400" cy="2571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a:off x="6586515" y="0"/>
            <a:ext cx="191400" cy="2571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a:off x="7033859" y="0"/>
            <a:ext cx="703500" cy="2571600"/>
          </a:xfrm>
          <a:prstGeom prst="rect">
            <a:avLst/>
          </a:prstGeom>
          <a:solidFill>
            <a:srgbClr val="E4EEE4"/>
          </a:soli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7993301" y="0"/>
            <a:ext cx="191400" cy="2571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4" name="Shape 84"/>
          <p:cNvSpPr/>
          <p:nvPr/>
        </p:nvSpPr>
        <p:spPr>
          <a:xfrm>
            <a:off x="8440645" y="0"/>
            <a:ext cx="703500" cy="2571600"/>
          </a:xfrm>
          <a:prstGeom prst="rect">
            <a:avLst/>
          </a:prstGeom>
          <a:solidFill>
            <a:srgbClr val="E4EEE4"/>
          </a:solidFill>
          <a:ln>
            <a:noFill/>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a:off x="7993301" y="2571769"/>
            <a:ext cx="191400" cy="2571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86" name="Shape 86"/>
          <p:cNvSpPr/>
          <p:nvPr/>
        </p:nvSpPr>
        <p:spPr>
          <a:xfrm>
            <a:off x="8440633" y="2572026"/>
            <a:ext cx="703500" cy="2571600"/>
          </a:xfrm>
          <a:prstGeom prst="rect">
            <a:avLst/>
          </a:prstGeom>
          <a:solidFill>
            <a:srgbClr val="C1E9CB">
              <a:alpha val="90770"/>
            </a:srgbClr>
          </a:solidFill>
          <a:ln>
            <a:noFill/>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a:off x="7033847" y="2571764"/>
            <a:ext cx="703500" cy="2571600"/>
          </a:xfrm>
          <a:prstGeom prst="rect">
            <a:avLst/>
          </a:prstGeom>
          <a:solidFill>
            <a:srgbClr val="C1E9CB">
              <a:alpha val="90770"/>
            </a:srgbClr>
          </a:solidFill>
          <a:ln>
            <a:noFill/>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a:off x="6586515" y="2571769"/>
            <a:ext cx="191400" cy="25716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89" name="Shape 89"/>
          <p:cNvSpPr/>
          <p:nvPr/>
        </p:nvSpPr>
        <p:spPr>
          <a:xfrm>
            <a:off x="2110175" y="1055700"/>
            <a:ext cx="4923600" cy="30321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90" name="Shape 90"/>
          <p:cNvSpPr txBox="1"/>
          <p:nvPr>
            <p:ph type="ctrTitle"/>
          </p:nvPr>
        </p:nvSpPr>
        <p:spPr>
          <a:xfrm>
            <a:off x="2512550" y="1437450"/>
            <a:ext cx="4270500" cy="2268600"/>
          </a:xfrm>
          <a:prstGeom prst="rect">
            <a:avLst/>
          </a:prstGeom>
          <a:noFill/>
        </p:spPr>
        <p:txBody>
          <a:bodyPr anchorCtr="0" anchor="ctr" bIns="91425" lIns="91425" rIns="91425" tIns="91425"/>
          <a:lstStyle>
            <a:lvl1pPr lvl="0" algn="l">
              <a:lnSpc>
                <a:spcPct val="100000"/>
              </a:lnSpc>
              <a:spcBef>
                <a:spcPts val="0"/>
              </a:spcBef>
              <a:spcAft>
                <a:spcPts val="0"/>
              </a:spcAft>
              <a:buClr>
                <a:srgbClr val="616161"/>
              </a:buClr>
              <a:buSzPct val="100000"/>
              <a:buNone/>
              <a:defRPr b="1" sz="3200">
                <a:solidFill>
                  <a:srgbClr val="616161"/>
                </a:solidFill>
                <a:latin typeface="Playfair Display"/>
                <a:ea typeface="Playfair Display"/>
                <a:cs typeface="Playfair Display"/>
                <a:sym typeface="Playfair Display"/>
              </a:defRPr>
            </a:lvl1pPr>
            <a:lvl2pPr lvl="1" algn="l">
              <a:lnSpc>
                <a:spcPct val="100000"/>
              </a:lnSpc>
              <a:spcBef>
                <a:spcPts val="0"/>
              </a:spcBef>
              <a:spcAft>
                <a:spcPts val="0"/>
              </a:spcAft>
              <a:buClr>
                <a:srgbClr val="616161"/>
              </a:buClr>
              <a:buSzPct val="100000"/>
              <a:buNone/>
              <a:defRPr b="1" sz="3200">
                <a:solidFill>
                  <a:srgbClr val="616161"/>
                </a:solidFill>
                <a:latin typeface="Playfair Display"/>
                <a:ea typeface="Playfair Display"/>
                <a:cs typeface="Playfair Display"/>
                <a:sym typeface="Playfair Display"/>
              </a:defRPr>
            </a:lvl2pPr>
            <a:lvl3pPr lvl="2" algn="l">
              <a:lnSpc>
                <a:spcPct val="100000"/>
              </a:lnSpc>
              <a:spcBef>
                <a:spcPts val="0"/>
              </a:spcBef>
              <a:spcAft>
                <a:spcPts val="0"/>
              </a:spcAft>
              <a:buClr>
                <a:srgbClr val="616161"/>
              </a:buClr>
              <a:buSzPct val="100000"/>
              <a:buNone/>
              <a:defRPr b="1" sz="3200">
                <a:solidFill>
                  <a:srgbClr val="616161"/>
                </a:solidFill>
                <a:latin typeface="Playfair Display"/>
                <a:ea typeface="Playfair Display"/>
                <a:cs typeface="Playfair Display"/>
                <a:sym typeface="Playfair Display"/>
              </a:defRPr>
            </a:lvl3pPr>
            <a:lvl4pPr lvl="3" algn="l">
              <a:lnSpc>
                <a:spcPct val="100000"/>
              </a:lnSpc>
              <a:spcBef>
                <a:spcPts val="0"/>
              </a:spcBef>
              <a:spcAft>
                <a:spcPts val="0"/>
              </a:spcAft>
              <a:buClr>
                <a:srgbClr val="616161"/>
              </a:buClr>
              <a:buSzPct val="100000"/>
              <a:buNone/>
              <a:defRPr b="1" sz="3200">
                <a:solidFill>
                  <a:srgbClr val="616161"/>
                </a:solidFill>
                <a:latin typeface="Playfair Display"/>
                <a:ea typeface="Playfair Display"/>
                <a:cs typeface="Playfair Display"/>
                <a:sym typeface="Playfair Display"/>
              </a:defRPr>
            </a:lvl4pPr>
            <a:lvl5pPr lvl="4" algn="l">
              <a:lnSpc>
                <a:spcPct val="100000"/>
              </a:lnSpc>
              <a:spcBef>
                <a:spcPts val="0"/>
              </a:spcBef>
              <a:spcAft>
                <a:spcPts val="0"/>
              </a:spcAft>
              <a:buClr>
                <a:srgbClr val="616161"/>
              </a:buClr>
              <a:buSzPct val="100000"/>
              <a:buNone/>
              <a:defRPr b="1" sz="3200">
                <a:solidFill>
                  <a:srgbClr val="616161"/>
                </a:solidFill>
                <a:latin typeface="Playfair Display"/>
                <a:ea typeface="Playfair Display"/>
                <a:cs typeface="Playfair Display"/>
                <a:sym typeface="Playfair Display"/>
              </a:defRPr>
            </a:lvl5pPr>
            <a:lvl6pPr lvl="5" algn="l">
              <a:lnSpc>
                <a:spcPct val="100000"/>
              </a:lnSpc>
              <a:spcBef>
                <a:spcPts val="0"/>
              </a:spcBef>
              <a:spcAft>
                <a:spcPts val="0"/>
              </a:spcAft>
              <a:buClr>
                <a:srgbClr val="616161"/>
              </a:buClr>
              <a:buSzPct val="100000"/>
              <a:buNone/>
              <a:defRPr b="1" sz="3200">
                <a:solidFill>
                  <a:srgbClr val="616161"/>
                </a:solidFill>
                <a:latin typeface="Playfair Display"/>
                <a:ea typeface="Playfair Display"/>
                <a:cs typeface="Playfair Display"/>
                <a:sym typeface="Playfair Display"/>
              </a:defRPr>
            </a:lvl6pPr>
            <a:lvl7pPr lvl="6" algn="l">
              <a:lnSpc>
                <a:spcPct val="100000"/>
              </a:lnSpc>
              <a:spcBef>
                <a:spcPts val="0"/>
              </a:spcBef>
              <a:spcAft>
                <a:spcPts val="0"/>
              </a:spcAft>
              <a:buClr>
                <a:srgbClr val="616161"/>
              </a:buClr>
              <a:buSzPct val="100000"/>
              <a:buNone/>
              <a:defRPr b="1" sz="3200">
                <a:solidFill>
                  <a:srgbClr val="616161"/>
                </a:solidFill>
                <a:latin typeface="Playfair Display"/>
                <a:ea typeface="Playfair Display"/>
                <a:cs typeface="Playfair Display"/>
                <a:sym typeface="Playfair Display"/>
              </a:defRPr>
            </a:lvl7pPr>
            <a:lvl8pPr lvl="7" algn="l">
              <a:lnSpc>
                <a:spcPct val="100000"/>
              </a:lnSpc>
              <a:spcBef>
                <a:spcPts val="0"/>
              </a:spcBef>
              <a:spcAft>
                <a:spcPts val="0"/>
              </a:spcAft>
              <a:buClr>
                <a:srgbClr val="616161"/>
              </a:buClr>
              <a:buSzPct val="100000"/>
              <a:buNone/>
              <a:defRPr b="1" sz="3200">
                <a:solidFill>
                  <a:srgbClr val="616161"/>
                </a:solidFill>
                <a:latin typeface="Playfair Display"/>
                <a:ea typeface="Playfair Display"/>
                <a:cs typeface="Playfair Display"/>
                <a:sym typeface="Playfair Display"/>
              </a:defRPr>
            </a:lvl8pPr>
            <a:lvl9pPr lvl="8" algn="l">
              <a:lnSpc>
                <a:spcPct val="100000"/>
              </a:lnSpc>
              <a:spcBef>
                <a:spcPts val="0"/>
              </a:spcBef>
              <a:spcAft>
                <a:spcPts val="0"/>
              </a:spcAft>
              <a:buClr>
                <a:srgbClr val="616161"/>
              </a:buClr>
              <a:buSzPct val="100000"/>
              <a:buNone/>
              <a:defRPr b="1" sz="3200">
                <a:solidFill>
                  <a:srgbClr val="616161"/>
                </a:solidFill>
                <a:latin typeface="Playfair Display"/>
                <a:ea typeface="Playfair Display"/>
                <a:cs typeface="Playfair Display"/>
                <a:sym typeface="Playfair Display"/>
              </a:defRPr>
            </a:lvl9pPr>
          </a:lstStyle>
          <a:p/>
        </p:txBody>
      </p:sp>
      <p:sp>
        <p:nvSpPr>
          <p:cNvPr id="91" name="Shape 91"/>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gawker.com/americas-ugliest-accent-has-come-down-to-pittsburgh-vs-1646594002" TargetMode="External"/><Relationship Id="rId4" Type="http://schemas.openxmlformats.org/officeDocument/2006/relationships/hyperlink" Target="http://www.cnn.com/2014/09/17/travel/sexy-accents/" TargetMode="External"/><Relationship Id="rId5"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youtube.com/v/j7_rihFMB78" TargetMode="External"/><Relationship Id="rId4" Type="http://schemas.openxmlformats.org/officeDocument/2006/relationships/image" Target="../media/image0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getlit.org/" TargetMode="External"/><Relationship Id="rId4" Type="http://schemas.openxmlformats.org/officeDocument/2006/relationships/hyperlink" Target="https://www.youtube.com/watch?v=YshUDa10JYY&amp;t=1s" TargetMode="External"/><Relationship Id="rId5" Type="http://schemas.openxmlformats.org/officeDocument/2006/relationships/image" Target="../media/image0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getlit.org/" TargetMode="External"/><Relationship Id="rId4" Type="http://schemas.openxmlformats.org/officeDocument/2006/relationships/hyperlink" Target="http://getlit.org/" TargetMode="External"/><Relationship Id="rId5" Type="http://schemas.openxmlformats.org/officeDocument/2006/relationships/hyperlink" Target="http://uk-online.uni-koeln.de/remarks/d5134/rm2169656.pdf" TargetMode="External"/><Relationship Id="rId6" Type="http://schemas.openxmlformats.org/officeDocument/2006/relationships/hyperlink" Target="http://uk-online.uni-koeln.de/remarks/d5134/rm2169656.pdf" TargetMode="External"/><Relationship Id="rId7" Type="http://schemas.openxmlformats.org/officeDocument/2006/relationships/hyperlink" Target="http://www.hltmag.co.uk/oct12/mar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grammar.about.com/od/il/g/linguicismterm.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youtube.com/watch?v=wzzEg0-wvPg" TargetMode="External"/><Relationship Id="rId4" Type="http://schemas.openxmlformats.org/officeDocument/2006/relationships/hyperlink" Target="http://www.tolerance.org/magazine/number-18-fall-2000/feature/everyone-has-accent" TargetMode="External"/></Relationships>
</file>

<file path=ppt/slides/_rels/slide27.xml.rels><?xml version="1.0" encoding="UTF-8" standalone="yes"?><Relationships xmlns="http://schemas.openxmlformats.org/package/2006/relationships"><Relationship Id="rId10" Type="http://schemas.openxmlformats.org/officeDocument/2006/relationships/hyperlink" Target="https://www.panmacmillan.com/PanMacmillanCorporateSite/media/PanMacmillan/Blogs/spudsmcduff.jpg?ext=.jpg"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i.huffpost.com/gen/1384621/images/o-BLACK-CHILDREN-facebook.jpg" TargetMode="External"/><Relationship Id="rId4" Type="http://schemas.openxmlformats.org/officeDocument/2006/relationships/hyperlink" Target="http://plpnetwork.com/wp-content/uploads/2016/03/Conversation-Bubbles-2.jpg" TargetMode="External"/><Relationship Id="rId9" Type="http://schemas.openxmlformats.org/officeDocument/2006/relationships/hyperlink" Target="https://lucylaituenchausheen.wordpress.com/category/accent/" TargetMode="External"/><Relationship Id="rId5" Type="http://schemas.openxmlformats.org/officeDocument/2006/relationships/hyperlink" Target="http://www.educationnews.org/wp-content/uploads/2015/06/black_bias.jpg" TargetMode="External"/><Relationship Id="rId6" Type="http://schemas.openxmlformats.org/officeDocument/2006/relationships/hyperlink" Target="http://www.edugains.ca/newsite/literacy/adolescent/visionofliteracy.html" TargetMode="External"/><Relationship Id="rId7" Type="http://schemas.openxmlformats.org/officeDocument/2006/relationships/hyperlink" Target="http://www.languageonthemove.com/linguistic-discrimination-at-work/" TargetMode="External"/><Relationship Id="rId8" Type="http://schemas.openxmlformats.org/officeDocument/2006/relationships/hyperlink" Target="http://www.languageonthemove.com/linguistic-discrimination-at-wor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www.proprofs.com/quiz-school/story.php?title=quiz-on-asean" TargetMode="External"/><Relationship Id="rId4" Type="http://schemas.openxmlformats.org/officeDocument/2006/relationships/image" Target="../media/image0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sz="3900"/>
              <a:t>Linguicism and Language Discrimination</a:t>
            </a:r>
          </a:p>
        </p:txBody>
      </p:sp>
      <p:sp>
        <p:nvSpPr>
          <p:cNvPr id="97" name="Shape 97"/>
          <p:cNvSpPr txBox="1"/>
          <p:nvPr>
            <p:ph idx="1" type="subTitle"/>
          </p:nvPr>
        </p:nvSpPr>
        <p:spPr>
          <a:xfrm>
            <a:off x="310350" y="3550650"/>
            <a:ext cx="8523300" cy="704700"/>
          </a:xfrm>
          <a:prstGeom prst="rect">
            <a:avLst/>
          </a:prstGeom>
        </p:spPr>
        <p:txBody>
          <a:bodyPr anchorCtr="0" anchor="ctr" bIns="91425" lIns="91425" rIns="91425" tIns="91425">
            <a:noAutofit/>
          </a:bodyPr>
          <a:lstStyle/>
          <a:p>
            <a:pPr lvl="0">
              <a:spcBef>
                <a:spcPts val="0"/>
              </a:spcBef>
              <a:buNone/>
            </a:pPr>
            <a:r>
              <a:rPr lang="en">
                <a:latin typeface="Playfair Display"/>
                <a:ea typeface="Playfair Display"/>
                <a:cs typeface="Playfair Display"/>
                <a:sym typeface="Playfair Display"/>
              </a:rPr>
              <a:t>EDU 5244</a:t>
            </a:r>
          </a:p>
          <a:p>
            <a:pPr lvl="0">
              <a:spcBef>
                <a:spcPts val="0"/>
              </a:spcBef>
              <a:buNone/>
            </a:pPr>
            <a:r>
              <a:rPr lang="en" sz="2400">
                <a:latin typeface="Playfair Display"/>
                <a:ea typeface="Playfair Display"/>
                <a:cs typeface="Playfair Display"/>
                <a:sym typeface="Playfair Display"/>
              </a:rPr>
              <a:t>By: Ikram H., Brittany T., </a:t>
            </a:r>
            <a:r>
              <a:rPr lang="en">
                <a:latin typeface="Playfair Display"/>
                <a:ea typeface="Playfair Display"/>
                <a:cs typeface="Playfair Display"/>
                <a:sym typeface="Playfair Display"/>
              </a:rPr>
              <a:t>Dania T., </a:t>
            </a:r>
            <a:r>
              <a:rPr lang="en" sz="2400">
                <a:latin typeface="Playfair Display"/>
                <a:ea typeface="Playfair Display"/>
                <a:cs typeface="Playfair Display"/>
                <a:sym typeface="Playfair Display"/>
              </a:rPr>
              <a:t> Emma W. &amp; Noor 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Living with an Accent</a:t>
            </a:r>
          </a:p>
        </p:txBody>
      </p:sp>
      <p:sp>
        <p:nvSpPr>
          <p:cNvPr id="155" name="Shape 155"/>
          <p:cNvSpPr txBox="1"/>
          <p:nvPr>
            <p:ph idx="1" type="body"/>
          </p:nvPr>
        </p:nvSpPr>
        <p:spPr>
          <a:xfrm>
            <a:off x="311700" y="1170125"/>
            <a:ext cx="8454900" cy="4019100"/>
          </a:xfrm>
          <a:prstGeom prst="rect">
            <a:avLst/>
          </a:prstGeom>
        </p:spPr>
        <p:txBody>
          <a:bodyPr anchorCtr="0" anchor="t" bIns="91425" lIns="91425" rIns="91425" tIns="91425">
            <a:noAutofit/>
          </a:bodyPr>
          <a:lstStyle/>
          <a:p>
            <a:pPr indent="-355600" lvl="0" marL="457200" rtl="0">
              <a:spcBef>
                <a:spcPts val="0"/>
              </a:spcBef>
              <a:buSzPct val="100000"/>
            </a:pPr>
            <a:r>
              <a:rPr lang="en" sz="2000"/>
              <a:t>Discrimination based on:</a:t>
            </a:r>
          </a:p>
          <a:p>
            <a:pPr indent="-355600" lvl="1" marL="914400" rtl="0">
              <a:spcBef>
                <a:spcPts val="0"/>
              </a:spcBef>
              <a:buSzPct val="100000"/>
            </a:pPr>
            <a:r>
              <a:rPr lang="en" sz="2000"/>
              <a:t>language &amp; power imbalances </a:t>
            </a:r>
          </a:p>
          <a:p>
            <a:pPr indent="-355600" lvl="0" marL="457200" rtl="0">
              <a:spcBef>
                <a:spcPts val="0"/>
              </a:spcBef>
              <a:buSzPct val="100000"/>
            </a:pPr>
            <a:r>
              <a:rPr lang="en" sz="2000"/>
              <a:t>Accent is a result of difference in phonetic system - but linked to linguicism in daily lives of non-native English speakers. </a:t>
            </a:r>
          </a:p>
          <a:p>
            <a:pPr indent="-355600" lvl="0" marL="457200" rtl="0">
              <a:spcBef>
                <a:spcPts val="0"/>
              </a:spcBef>
              <a:buSzPct val="100000"/>
            </a:pPr>
            <a:r>
              <a:rPr lang="en" sz="2000"/>
              <a:t>Standard English is a way of talking without a foreign accent</a:t>
            </a:r>
          </a:p>
          <a:p>
            <a:pPr indent="-355600" lvl="0" marL="457200" rtl="0">
              <a:spcBef>
                <a:spcPts val="0"/>
              </a:spcBef>
              <a:buSzPct val="100000"/>
            </a:pPr>
            <a:r>
              <a:rPr lang="en" sz="2000"/>
              <a:t>The struggle of living with an accent </a:t>
            </a:r>
          </a:p>
          <a:p>
            <a:pPr indent="-342900" lvl="1" marL="914400" rtl="0">
              <a:spcBef>
                <a:spcPts val="0"/>
              </a:spcBef>
              <a:buSzPct val="100000"/>
            </a:pPr>
            <a:r>
              <a:rPr lang="en" sz="1800"/>
              <a:t>“Accent.. I wish I could take it off. Because of my accent I am blocking myself. For example, I know I can (speak with a person), but eventually I prefer not to speak.</a:t>
            </a:r>
            <a:r>
              <a:rPr lang="en" sz="1800"/>
              <a:t>” (Kayaalp, 2014)</a:t>
            </a:r>
          </a:p>
          <a:p>
            <a:pPr indent="-355600" lvl="0" marL="457200" rtl="0">
              <a:spcBef>
                <a:spcPts val="0"/>
              </a:spcBef>
              <a:buSzPct val="100000"/>
            </a:pPr>
            <a:r>
              <a:rPr lang="en" sz="2000" u="sng">
                <a:solidFill>
                  <a:schemeClr val="hlink"/>
                </a:solidFill>
                <a:hlinkClick r:id="rId3"/>
              </a:rPr>
              <a:t>Gawker’s ugliest accents </a:t>
            </a:r>
          </a:p>
          <a:p>
            <a:pPr indent="-355600" lvl="0" marL="457200" rtl="0">
              <a:spcBef>
                <a:spcPts val="0"/>
              </a:spcBef>
              <a:buSzPct val="100000"/>
            </a:pPr>
            <a:r>
              <a:rPr lang="en" sz="2000" u="sng">
                <a:solidFill>
                  <a:schemeClr val="hlink"/>
                </a:solidFill>
                <a:hlinkClick r:id="rId4"/>
              </a:rPr>
              <a:t>Sexiest accents </a:t>
            </a:r>
            <a:br>
              <a:rPr lang="en" sz="2000"/>
            </a:br>
          </a:p>
          <a:p>
            <a:pPr lvl="0" rtl="0">
              <a:spcBef>
                <a:spcPts val="0"/>
              </a:spcBef>
              <a:buNone/>
            </a:pPr>
            <a:r>
              <a:t/>
            </a:r>
            <a:endParaRPr sz="2000"/>
          </a:p>
        </p:txBody>
      </p:sp>
      <p:pic>
        <p:nvPicPr>
          <p:cNvPr id="156" name="Shape 156"/>
          <p:cNvPicPr preferRelativeResize="0"/>
          <p:nvPr/>
        </p:nvPicPr>
        <p:blipFill rotWithShape="1">
          <a:blip r:embed="rId5">
            <a:alphaModFix/>
          </a:blip>
          <a:srcRect b="0" l="16753" r="15911" t="0"/>
          <a:stretch/>
        </p:blipFill>
        <p:spPr>
          <a:xfrm>
            <a:off x="5669700" y="135900"/>
            <a:ext cx="2776675" cy="1804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can educators do?</a:t>
            </a:r>
          </a:p>
        </p:txBody>
      </p:sp>
      <p:sp>
        <p:nvSpPr>
          <p:cNvPr id="162" name="Shape 162"/>
          <p:cNvSpPr txBox="1"/>
          <p:nvPr>
            <p:ph idx="1" type="body"/>
          </p:nvPr>
        </p:nvSpPr>
        <p:spPr>
          <a:xfrm>
            <a:off x="311700" y="1162975"/>
            <a:ext cx="8520600" cy="3334800"/>
          </a:xfrm>
          <a:prstGeom prst="rect">
            <a:avLst/>
          </a:prstGeom>
        </p:spPr>
        <p:txBody>
          <a:bodyPr anchorCtr="0" anchor="t" bIns="91425" lIns="91425" rIns="91425" tIns="91425">
            <a:noAutofit/>
          </a:bodyPr>
          <a:lstStyle/>
          <a:p>
            <a:pPr indent="-355600" lvl="0" marL="457200" rtl="0">
              <a:spcBef>
                <a:spcPts val="0"/>
              </a:spcBef>
              <a:buSzPct val="100000"/>
            </a:pPr>
            <a:r>
              <a:rPr lang="en" sz="2000"/>
              <a:t>Educators must…</a:t>
            </a:r>
          </a:p>
          <a:p>
            <a:pPr indent="-355600" lvl="1" marL="914400" rtl="0">
              <a:spcBef>
                <a:spcPts val="0"/>
              </a:spcBef>
              <a:buSzPct val="100000"/>
            </a:pPr>
            <a:r>
              <a:rPr lang="en" sz="2000"/>
              <a:t>Be informed </a:t>
            </a:r>
          </a:p>
          <a:p>
            <a:pPr indent="-355600" lvl="1" marL="914400" rtl="0">
              <a:spcBef>
                <a:spcPts val="0"/>
              </a:spcBef>
              <a:buSzPct val="100000"/>
            </a:pPr>
            <a:r>
              <a:rPr lang="en" sz="2000"/>
              <a:t>Convey positive attitudes</a:t>
            </a:r>
          </a:p>
          <a:p>
            <a:pPr indent="-355600" lvl="1" marL="914400" rtl="0">
              <a:spcBef>
                <a:spcPts val="0"/>
              </a:spcBef>
              <a:buSzPct val="100000"/>
            </a:pPr>
            <a:r>
              <a:rPr lang="en" sz="2000"/>
              <a:t>Speak to community</a:t>
            </a:r>
          </a:p>
          <a:p>
            <a:pPr indent="-355600" lvl="0" marL="457200" rtl="0">
              <a:spcBef>
                <a:spcPts val="0"/>
              </a:spcBef>
              <a:buSzPct val="100000"/>
            </a:pPr>
            <a:r>
              <a:rPr lang="en" sz="2000"/>
              <a:t>Raise questions</a:t>
            </a:r>
          </a:p>
          <a:p>
            <a:pPr indent="-355600" lvl="1" marL="914400" rtl="0">
              <a:spcBef>
                <a:spcPts val="0"/>
              </a:spcBef>
              <a:buSzPct val="100000"/>
            </a:pPr>
            <a:r>
              <a:rPr lang="en" sz="2000"/>
              <a:t>What do you know about accents?</a:t>
            </a:r>
          </a:p>
          <a:p>
            <a:pPr indent="-355600" lvl="1" marL="914400" rtl="0">
              <a:spcBef>
                <a:spcPts val="0"/>
              </a:spcBef>
              <a:buSzPct val="100000"/>
            </a:pPr>
            <a:r>
              <a:rPr lang="en" sz="2000"/>
              <a:t>How do you feel when you hear a different accent?</a:t>
            </a:r>
          </a:p>
          <a:p>
            <a:pPr indent="-355600" lvl="1" marL="914400" rtl="0">
              <a:spcBef>
                <a:spcPts val="0"/>
              </a:spcBef>
              <a:buSzPct val="100000"/>
            </a:pPr>
            <a:r>
              <a:rPr lang="en" sz="2000"/>
              <a:t>How are they portrayed in media? </a:t>
            </a:r>
          </a:p>
          <a:p>
            <a:pPr indent="-355600" lvl="0" marL="457200" rtl="0">
              <a:spcBef>
                <a:spcPts val="0"/>
              </a:spcBef>
              <a:buSzPct val="100000"/>
            </a:pPr>
            <a:r>
              <a:rPr lang="en" sz="2000"/>
              <a:t>Both the speaker and the listener have a responsibility for the act of communication.</a:t>
            </a:r>
          </a:p>
          <a:p>
            <a:pPr lvl="0" rtl="0">
              <a:spcBef>
                <a:spcPts val="0"/>
              </a:spcBef>
              <a:buNone/>
            </a:pPr>
            <a:r>
              <a:t/>
            </a:r>
            <a:endParaRPr sz="2000"/>
          </a:p>
        </p:txBody>
      </p:sp>
      <p:pic>
        <p:nvPicPr>
          <p:cNvPr id="163" name="Shape 163"/>
          <p:cNvPicPr preferRelativeResize="0"/>
          <p:nvPr/>
        </p:nvPicPr>
        <p:blipFill>
          <a:blip r:embed="rId3">
            <a:alphaModFix/>
          </a:blip>
          <a:stretch>
            <a:fillRect/>
          </a:stretch>
        </p:blipFill>
        <p:spPr>
          <a:xfrm>
            <a:off x="5448850" y="233199"/>
            <a:ext cx="3600773" cy="2304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sz="4000"/>
              <a:t>Standard English should be the only dialect of English taught in schools.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What is Bidialectalism?</a:t>
            </a:r>
          </a:p>
        </p:txBody>
      </p:sp>
      <p:sp>
        <p:nvSpPr>
          <p:cNvPr id="174" name="Shape 174"/>
          <p:cNvSpPr txBox="1"/>
          <p:nvPr>
            <p:ph idx="1" type="body"/>
          </p:nvPr>
        </p:nvSpPr>
        <p:spPr>
          <a:xfrm>
            <a:off x="311700" y="1124650"/>
            <a:ext cx="8520600" cy="3888600"/>
          </a:xfrm>
          <a:prstGeom prst="rect">
            <a:avLst/>
          </a:prstGeom>
        </p:spPr>
        <p:txBody>
          <a:bodyPr anchorCtr="0" anchor="t" bIns="91425" lIns="91425" rIns="91425" tIns="91425">
            <a:noAutofit/>
          </a:bodyPr>
          <a:lstStyle/>
          <a:p>
            <a:pPr lvl="0">
              <a:spcBef>
                <a:spcPts val="0"/>
              </a:spcBef>
              <a:buNone/>
            </a:pPr>
            <a:r>
              <a:rPr b="1" lang="en" sz="1700">
                <a:solidFill>
                  <a:srgbClr val="1A1A1A"/>
                </a:solidFill>
              </a:rPr>
              <a:t>Bidialectalism</a:t>
            </a:r>
            <a:r>
              <a:rPr lang="en" sz="1700">
                <a:solidFill>
                  <a:srgbClr val="1A1A1A"/>
                </a:solidFill>
              </a:rPr>
              <a:t>: </a:t>
            </a:r>
            <a:r>
              <a:rPr lang="en" sz="1700"/>
              <a:t>Being “fluent” in two dialects of a language (a dialect is </a:t>
            </a:r>
            <a:r>
              <a:rPr lang="en" sz="1700">
                <a:solidFill>
                  <a:srgbClr val="1A1A1A"/>
                </a:solidFill>
              </a:rPr>
              <a:t>form of a language that is unique to a specific region or social group).</a:t>
            </a:r>
            <a:br>
              <a:rPr lang="en" sz="1700">
                <a:solidFill>
                  <a:srgbClr val="1A1A1A"/>
                </a:solidFill>
              </a:rPr>
            </a:br>
            <a:br>
              <a:rPr lang="en" sz="1700"/>
            </a:br>
            <a:r>
              <a:rPr b="1" lang="en" sz="1700"/>
              <a:t>Diglossia</a:t>
            </a:r>
            <a:r>
              <a:rPr lang="en" sz="1700"/>
              <a:t>: The use of two varieties of a language in different social situations</a:t>
            </a:r>
            <a:br>
              <a:rPr lang="en" sz="1700"/>
            </a:br>
            <a:br>
              <a:rPr lang="en" sz="1700"/>
            </a:br>
            <a:r>
              <a:rPr b="1" lang="en" sz="1700"/>
              <a:t>Code-Switching</a:t>
            </a:r>
            <a:r>
              <a:rPr lang="en" sz="1700"/>
              <a:t>: The use of two varieties of a language within a conversation</a:t>
            </a:r>
            <a:br>
              <a:rPr lang="en" sz="1700"/>
            </a:br>
            <a:br>
              <a:rPr lang="en" sz="1700"/>
            </a:br>
            <a:r>
              <a:rPr b="1" lang="en" sz="1700"/>
              <a:t>African American English (AAE)</a:t>
            </a:r>
            <a:r>
              <a:rPr lang="en" sz="1700"/>
              <a:t>: A dialect of English that reflects the expressive oral culture of African American peoples and originates in the </a:t>
            </a:r>
            <a:br>
              <a:rPr lang="en" sz="1700"/>
            </a:br>
            <a:r>
              <a:rPr lang="en" sz="1700"/>
              <a:t>mixing of languages during the slave trade. Spoken by 80% </a:t>
            </a:r>
            <a:br>
              <a:rPr lang="en" sz="1700"/>
            </a:br>
            <a:r>
              <a:rPr lang="en" sz="1700"/>
              <a:t>of African Americans </a:t>
            </a:r>
            <a:r>
              <a:rPr lang="en"/>
              <a:t>(Mordaunt, 2012).</a:t>
            </a:r>
            <a:r>
              <a:rPr lang="en" sz="1700"/>
              <a:t> AAE is </a:t>
            </a:r>
            <a:r>
              <a:rPr b="1" lang="en" sz="1700" u="sng"/>
              <a:t>not</a:t>
            </a:r>
            <a:r>
              <a:rPr lang="en" sz="1700"/>
              <a:t> </a:t>
            </a:r>
            <a:br>
              <a:rPr lang="en" sz="1700"/>
            </a:br>
            <a:r>
              <a:rPr lang="en" sz="1700"/>
              <a:t>broken English or slang (Boutte &amp; Johnson, 2013)</a:t>
            </a:r>
          </a:p>
          <a:p>
            <a:pPr lvl="0">
              <a:spcBef>
                <a:spcPts val="0"/>
              </a:spcBef>
              <a:buNone/>
            </a:pPr>
            <a:br>
              <a:rPr lang="en" sz="1700"/>
            </a:br>
            <a:br>
              <a:rPr lang="en"/>
            </a:br>
          </a:p>
          <a:p>
            <a:pPr lvl="0">
              <a:spcBef>
                <a:spcPts val="0"/>
              </a:spcBef>
              <a:buClr>
                <a:schemeClr val="dk2"/>
              </a:buClr>
              <a:buSzPct val="91666"/>
              <a:buFont typeface="Arial"/>
              <a:buNone/>
            </a:pPr>
            <a:r>
              <a:t/>
            </a:r>
            <a:endParaRPr sz="1200">
              <a:latin typeface="Arial"/>
              <a:ea typeface="Arial"/>
              <a:cs typeface="Arial"/>
              <a:sym typeface="Arial"/>
            </a:endParaRPr>
          </a:p>
          <a:p>
            <a:pPr lvl="0">
              <a:spcBef>
                <a:spcPts val="0"/>
              </a:spcBef>
              <a:buNone/>
            </a:pPr>
            <a:r>
              <a:t/>
            </a:r>
            <a:endParaRPr/>
          </a:p>
        </p:txBody>
      </p:sp>
      <p:pic>
        <p:nvPicPr>
          <p:cNvPr descr="Conversation-Bubbles-2.jpg" id="175" name="Shape 175"/>
          <p:cNvPicPr preferRelativeResize="0"/>
          <p:nvPr/>
        </p:nvPicPr>
        <p:blipFill>
          <a:blip r:embed="rId3">
            <a:alphaModFix/>
          </a:blip>
          <a:stretch>
            <a:fillRect/>
          </a:stretch>
        </p:blipFill>
        <p:spPr>
          <a:xfrm>
            <a:off x="6633075" y="3676300"/>
            <a:ext cx="2211259" cy="146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t>Characteristics of AAE</a:t>
            </a:r>
          </a:p>
        </p:txBody>
      </p:sp>
      <p:sp>
        <p:nvSpPr>
          <p:cNvPr id="181" name="Shape 181"/>
          <p:cNvSpPr txBox="1"/>
          <p:nvPr>
            <p:ph idx="1" type="body"/>
          </p:nvPr>
        </p:nvSpPr>
        <p:spPr>
          <a:xfrm>
            <a:off x="311700" y="1017725"/>
            <a:ext cx="8520600" cy="3900600"/>
          </a:xfrm>
          <a:prstGeom prst="rect">
            <a:avLst/>
          </a:prstGeom>
        </p:spPr>
        <p:txBody>
          <a:bodyPr anchorCtr="0" anchor="t" bIns="91425" lIns="91425" rIns="91425" tIns="91425">
            <a:noAutofit/>
          </a:bodyPr>
          <a:lstStyle/>
          <a:p>
            <a:pPr lvl="0" rtl="0">
              <a:spcBef>
                <a:spcPts val="0"/>
              </a:spcBef>
              <a:buNone/>
            </a:pPr>
            <a:br>
              <a:rPr lang="en"/>
            </a:br>
            <a:r>
              <a:rPr lang="en"/>
              <a:t>- R</a:t>
            </a:r>
            <a:r>
              <a:rPr lang="en">
                <a:solidFill>
                  <a:srgbClr val="231F20"/>
                </a:solidFill>
              </a:rPr>
              <a:t>eduction or simplification of consonant clusters (phonology)</a:t>
            </a:r>
            <a:br>
              <a:rPr lang="en">
                <a:solidFill>
                  <a:srgbClr val="231F20"/>
                </a:solidFill>
              </a:rPr>
            </a:br>
            <a:r>
              <a:rPr lang="en">
                <a:solidFill>
                  <a:srgbClr val="0000FF"/>
                </a:solidFill>
              </a:rPr>
              <a:t>“dis”</a:t>
            </a:r>
            <a:r>
              <a:rPr lang="en">
                <a:solidFill>
                  <a:srgbClr val="231F20"/>
                </a:solidFill>
              </a:rPr>
              <a:t> vs. </a:t>
            </a:r>
            <a:r>
              <a:rPr lang="en">
                <a:solidFill>
                  <a:srgbClr val="FF0000"/>
                </a:solidFill>
              </a:rPr>
              <a:t>“this”  		</a:t>
            </a:r>
            <a:r>
              <a:rPr lang="en">
                <a:solidFill>
                  <a:srgbClr val="0000FF"/>
                </a:solidFill>
              </a:rPr>
              <a:t>“lass”</a:t>
            </a:r>
            <a:r>
              <a:rPr lang="en">
                <a:solidFill>
                  <a:srgbClr val="231F20"/>
                </a:solidFill>
              </a:rPr>
              <a:t> vs. </a:t>
            </a:r>
            <a:r>
              <a:rPr lang="en">
                <a:solidFill>
                  <a:srgbClr val="FF0000"/>
                </a:solidFill>
              </a:rPr>
              <a:t>“last”</a:t>
            </a:r>
            <a:r>
              <a:rPr lang="en">
                <a:solidFill>
                  <a:srgbClr val="231F20"/>
                </a:solidFill>
              </a:rPr>
              <a:t> </a:t>
            </a:r>
          </a:p>
          <a:p>
            <a:pPr lvl="0" rtl="0">
              <a:spcBef>
                <a:spcPts val="0"/>
              </a:spcBef>
              <a:buNone/>
            </a:pPr>
            <a:r>
              <a:rPr lang="en">
                <a:solidFill>
                  <a:srgbClr val="231F20"/>
                </a:solidFill>
              </a:rPr>
              <a:t>- Changing/dropping of verbs (syntax)</a:t>
            </a:r>
            <a:br>
              <a:rPr lang="en">
                <a:solidFill>
                  <a:srgbClr val="231F20"/>
                </a:solidFill>
              </a:rPr>
            </a:br>
            <a:r>
              <a:rPr lang="en">
                <a:solidFill>
                  <a:srgbClr val="0000FF"/>
                </a:solidFill>
              </a:rPr>
              <a:t>“He alright”</a:t>
            </a:r>
            <a:r>
              <a:rPr lang="en">
                <a:solidFill>
                  <a:srgbClr val="231F20"/>
                </a:solidFill>
              </a:rPr>
              <a:t> vs. </a:t>
            </a:r>
            <a:r>
              <a:rPr lang="en">
                <a:solidFill>
                  <a:srgbClr val="FF0000"/>
                </a:solidFill>
              </a:rPr>
              <a:t>“he is alright”		</a:t>
            </a:r>
            <a:r>
              <a:rPr lang="en">
                <a:solidFill>
                  <a:srgbClr val="0000FF"/>
                </a:solidFill>
              </a:rPr>
              <a:t>“He be sick”</a:t>
            </a:r>
            <a:r>
              <a:rPr lang="en">
                <a:solidFill>
                  <a:srgbClr val="231F20"/>
                </a:solidFill>
              </a:rPr>
              <a:t> vs. </a:t>
            </a:r>
            <a:r>
              <a:rPr lang="en">
                <a:solidFill>
                  <a:srgbClr val="FF0000"/>
                </a:solidFill>
              </a:rPr>
              <a:t>“He is sick”</a:t>
            </a:r>
            <a:br>
              <a:rPr lang="en">
                <a:solidFill>
                  <a:srgbClr val="FF0000"/>
                </a:solidFill>
              </a:rPr>
            </a:br>
            <a:br>
              <a:rPr lang="en">
                <a:solidFill>
                  <a:srgbClr val="FF0000"/>
                </a:solidFill>
              </a:rPr>
            </a:br>
            <a:r>
              <a:rPr lang="en">
                <a:solidFill>
                  <a:srgbClr val="000000"/>
                </a:solidFill>
              </a:rPr>
              <a:t>- </a:t>
            </a:r>
            <a:r>
              <a:rPr lang="en">
                <a:solidFill>
                  <a:srgbClr val="231F20"/>
                </a:solidFill>
              </a:rPr>
              <a:t>Absence of third person singular ‘s’ and/or possessive ‘s’ (syntax)</a:t>
            </a:r>
            <a:br>
              <a:rPr lang="en">
                <a:solidFill>
                  <a:srgbClr val="231F20"/>
                </a:solidFill>
              </a:rPr>
            </a:br>
            <a:r>
              <a:rPr lang="en">
                <a:solidFill>
                  <a:srgbClr val="0000FF"/>
                </a:solidFill>
              </a:rPr>
              <a:t>“My momma name is Annie”</a:t>
            </a:r>
            <a:r>
              <a:rPr lang="en">
                <a:solidFill>
                  <a:srgbClr val="231F20"/>
                </a:solidFill>
              </a:rPr>
              <a:t> vs. </a:t>
            </a:r>
            <a:r>
              <a:rPr lang="en">
                <a:solidFill>
                  <a:srgbClr val="FF0000"/>
                </a:solidFill>
              </a:rPr>
              <a:t>“My momma’s name is Annie.” </a:t>
            </a:r>
            <a:br>
              <a:rPr lang="en">
                <a:solidFill>
                  <a:srgbClr val="FF0000"/>
                </a:solidFill>
              </a:rPr>
            </a:br>
            <a:r>
              <a:rPr lang="en">
                <a:solidFill>
                  <a:srgbClr val="231F20"/>
                </a:solidFill>
              </a:rPr>
              <a:t>“</a:t>
            </a:r>
            <a:r>
              <a:rPr lang="en">
                <a:solidFill>
                  <a:srgbClr val="0000FF"/>
                </a:solidFill>
              </a:rPr>
              <a:t>The school seem nice”</a:t>
            </a:r>
            <a:r>
              <a:rPr lang="en">
                <a:solidFill>
                  <a:srgbClr val="231F20"/>
                </a:solidFill>
              </a:rPr>
              <a:t> vs. </a:t>
            </a:r>
            <a:r>
              <a:rPr lang="en">
                <a:solidFill>
                  <a:srgbClr val="FF0000"/>
                </a:solidFill>
              </a:rPr>
              <a:t>“The school seems nice” </a:t>
            </a:r>
            <a:r>
              <a:rPr lang="en"/>
              <a:t>(Mordaunt, 2012).</a:t>
            </a:r>
            <a:br>
              <a:rPr lang="en">
                <a:solidFill>
                  <a:srgbClr val="FF0000"/>
                </a:solidFill>
              </a:rPr>
            </a:br>
          </a:p>
          <a:p>
            <a:pPr lvl="0" rt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t>Supporting AAE Speaking Students</a:t>
            </a:r>
          </a:p>
        </p:txBody>
      </p:sp>
      <p:sp>
        <p:nvSpPr>
          <p:cNvPr id="187" name="Shape 187"/>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t/>
            </a:r>
            <a:endParaRPr>
              <a:solidFill>
                <a:srgbClr val="FF0000"/>
              </a:solidFill>
            </a:endParaRPr>
          </a:p>
          <a:p>
            <a:pPr lvl="0" rtl="0">
              <a:spcBef>
                <a:spcPts val="0"/>
              </a:spcBef>
              <a:buNone/>
            </a:pPr>
            <a:r>
              <a:t/>
            </a:r>
            <a:endParaRPr sz="1200">
              <a:solidFill>
                <a:srgbClr val="231F20"/>
              </a:solidFill>
              <a:latin typeface="Arial"/>
              <a:ea typeface="Arial"/>
              <a:cs typeface="Arial"/>
              <a:sym typeface="Arial"/>
            </a:endParaRPr>
          </a:p>
          <a:p>
            <a:pPr lvl="0" rtl="0">
              <a:spcBef>
                <a:spcPts val="0"/>
              </a:spcBef>
              <a:buNone/>
            </a:pPr>
            <a:r>
              <a:t/>
            </a:r>
            <a:endParaRPr/>
          </a:p>
        </p:txBody>
      </p:sp>
      <p:sp>
        <p:nvSpPr>
          <p:cNvPr descr="African Americans share their views on the perception of their language skills." id="188" name="Shape 188" title="Don't Judge My African American English">
            <a:hlinkClick r:id="rId3"/>
          </p:cNvPr>
          <p:cNvSpPr/>
          <p:nvPr/>
        </p:nvSpPr>
        <p:spPr>
          <a:xfrm>
            <a:off x="2286000" y="1139875"/>
            <a:ext cx="4572000" cy="3429000"/>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t>Implications for AAE-Speaking Students</a:t>
            </a:r>
          </a:p>
        </p:txBody>
      </p:sp>
      <p:sp>
        <p:nvSpPr>
          <p:cNvPr id="194" name="Shape 194"/>
          <p:cNvSpPr txBox="1"/>
          <p:nvPr>
            <p:ph idx="1" type="body"/>
          </p:nvPr>
        </p:nvSpPr>
        <p:spPr>
          <a:xfrm>
            <a:off x="311700" y="1297750"/>
            <a:ext cx="8520600" cy="39858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a:solidFill>
                  <a:srgbClr val="000000"/>
                </a:solidFill>
              </a:rPr>
              <a:t>African American students are more likely than their peers to be placed in special education classes and drop out of highschool </a:t>
            </a:r>
            <a:r>
              <a:rPr lang="en"/>
              <a:t>(Mordaunt, 2012).</a:t>
            </a:r>
            <a:br>
              <a:rPr lang="en"/>
            </a:br>
          </a:p>
          <a:p>
            <a:pPr indent="-228600" lvl="0" marL="457200" rtl="0">
              <a:spcBef>
                <a:spcPts val="0"/>
              </a:spcBef>
              <a:buClr>
                <a:srgbClr val="000000"/>
              </a:buClr>
              <a:buChar char="-"/>
            </a:pPr>
            <a:r>
              <a:rPr lang="en">
                <a:solidFill>
                  <a:srgbClr val="2F2A2B"/>
                </a:solidFill>
              </a:rPr>
              <a:t>Almost half of African American 17-year-olds are functionally illiterate </a:t>
            </a:r>
            <a:r>
              <a:rPr lang="en"/>
              <a:t>(Mordaunt, 2012).</a:t>
            </a:r>
            <a:br>
              <a:rPr lang="en"/>
            </a:br>
          </a:p>
          <a:p>
            <a:pPr indent="-228600" lvl="0" marL="457200" rtl="0">
              <a:spcBef>
                <a:spcPts val="0"/>
              </a:spcBef>
              <a:buClr>
                <a:srgbClr val="000000"/>
              </a:buClr>
              <a:buChar char="-"/>
            </a:pPr>
            <a:r>
              <a:rPr lang="en">
                <a:solidFill>
                  <a:srgbClr val="231F20"/>
                </a:solidFill>
              </a:rPr>
              <a:t>Ann Arbour School Board lawsuit 1979  </a:t>
            </a:r>
            <a:br>
              <a:rPr lang="en">
                <a:solidFill>
                  <a:srgbClr val="231F20"/>
                </a:solidFill>
              </a:rPr>
            </a:br>
          </a:p>
          <a:p>
            <a:pPr indent="-228600" lvl="0" marL="457200" rtl="0">
              <a:spcBef>
                <a:spcPts val="0"/>
              </a:spcBef>
              <a:buClr>
                <a:srgbClr val="000000"/>
              </a:buClr>
              <a:buChar char="-"/>
            </a:pPr>
            <a:r>
              <a:rPr lang="en">
                <a:solidFill>
                  <a:srgbClr val="231F20"/>
                </a:solidFill>
              </a:rPr>
              <a:t>An Oakland California school board </a:t>
            </a:r>
            <a:br>
              <a:rPr lang="en">
                <a:solidFill>
                  <a:srgbClr val="231F20"/>
                </a:solidFill>
              </a:rPr>
            </a:br>
            <a:r>
              <a:rPr lang="en">
                <a:solidFill>
                  <a:srgbClr val="231F20"/>
                </a:solidFill>
              </a:rPr>
              <a:t>received backlash from the black </a:t>
            </a:r>
            <a:br>
              <a:rPr lang="en">
                <a:solidFill>
                  <a:srgbClr val="231F20"/>
                </a:solidFill>
              </a:rPr>
            </a:br>
            <a:r>
              <a:rPr lang="en">
                <a:solidFill>
                  <a:srgbClr val="231F20"/>
                </a:solidFill>
              </a:rPr>
              <a:t>Community for teaching with AAE </a:t>
            </a:r>
          </a:p>
        </p:txBody>
      </p:sp>
      <p:pic>
        <p:nvPicPr>
          <p:cNvPr descr="Linguicism Picture 3.jpg" id="195" name="Shape 195"/>
          <p:cNvPicPr preferRelativeResize="0"/>
          <p:nvPr/>
        </p:nvPicPr>
        <p:blipFill>
          <a:blip r:embed="rId3">
            <a:alphaModFix/>
          </a:blip>
          <a:stretch>
            <a:fillRect/>
          </a:stretch>
        </p:blipFill>
        <p:spPr>
          <a:xfrm>
            <a:off x="5148474" y="2699050"/>
            <a:ext cx="3683825" cy="2151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t>What can we do as Educators?</a:t>
            </a:r>
          </a:p>
        </p:txBody>
      </p:sp>
      <p:sp>
        <p:nvSpPr>
          <p:cNvPr id="201" name="Shape 201"/>
          <p:cNvSpPr txBox="1"/>
          <p:nvPr>
            <p:ph idx="1" type="body"/>
          </p:nvPr>
        </p:nvSpPr>
        <p:spPr>
          <a:xfrm>
            <a:off x="311700" y="1017725"/>
            <a:ext cx="8520600" cy="4042800"/>
          </a:xfrm>
          <a:prstGeom prst="rect">
            <a:avLst/>
          </a:prstGeom>
        </p:spPr>
        <p:txBody>
          <a:bodyPr anchorCtr="0" anchor="t" bIns="91425" lIns="91425" rIns="91425" tIns="91425">
            <a:noAutofit/>
          </a:bodyPr>
          <a:lstStyle/>
          <a:p>
            <a:pPr lvl="0">
              <a:spcBef>
                <a:spcPts val="0"/>
              </a:spcBef>
              <a:buNone/>
            </a:pPr>
            <a:r>
              <a:rPr lang="en">
                <a:solidFill>
                  <a:srgbClr val="231F20"/>
                </a:solidFill>
              </a:rPr>
              <a:t>“Schools need to maintain AAE-speaking students’ self-worth by respecting that dialect’s use in</a:t>
            </a:r>
            <a:r>
              <a:rPr b="1" lang="en">
                <a:solidFill>
                  <a:srgbClr val="231F20"/>
                </a:solidFill>
              </a:rPr>
              <a:t> </a:t>
            </a:r>
            <a:r>
              <a:rPr lang="en">
                <a:solidFill>
                  <a:srgbClr val="231F20"/>
                </a:solidFill>
              </a:rPr>
              <a:t>informal situations and assignments (e.g. </a:t>
            </a:r>
            <a:r>
              <a:rPr b="1" lang="en">
                <a:solidFill>
                  <a:srgbClr val="231F20"/>
                </a:solidFill>
              </a:rPr>
              <a:t>brainstorming, discussion with peers, personal letters, oral history projects, or two-way journaling)</a:t>
            </a:r>
            <a:r>
              <a:rPr lang="en">
                <a:solidFill>
                  <a:srgbClr val="231F20"/>
                </a:solidFill>
              </a:rPr>
              <a:t>, while at the same time </a:t>
            </a:r>
            <a:r>
              <a:rPr b="1" lang="en">
                <a:solidFill>
                  <a:srgbClr val="231F20"/>
                </a:solidFill>
              </a:rPr>
              <a:t>encouraging the transition, or switching, to SAE for formal work</a:t>
            </a:r>
            <a:r>
              <a:rPr lang="en">
                <a:solidFill>
                  <a:srgbClr val="231F20"/>
                </a:solidFill>
              </a:rPr>
              <a:t>.” </a:t>
            </a:r>
            <a:r>
              <a:rPr lang="en"/>
              <a:t>(Mordaunt, 2012, p. 84)</a:t>
            </a:r>
            <a:br>
              <a:rPr lang="en"/>
            </a:br>
            <a:br>
              <a:rPr lang="en"/>
            </a:br>
            <a:r>
              <a:rPr lang="en"/>
              <a:t>- We can also use AAE to help students </a:t>
            </a:r>
            <a:br>
              <a:rPr lang="en"/>
            </a:br>
            <a:r>
              <a:rPr lang="en"/>
              <a:t>understand SE (for example in literature)</a:t>
            </a:r>
          </a:p>
          <a:p>
            <a:pPr lvl="0" rtl="0">
              <a:spcBef>
                <a:spcPts val="0"/>
              </a:spcBef>
              <a:buNone/>
            </a:pPr>
            <a:r>
              <a:rPr lang="en">
                <a:solidFill>
                  <a:srgbClr val="231F20"/>
                </a:solidFill>
              </a:rPr>
              <a:t>“The key clearly, is to begin with </a:t>
            </a:r>
            <a:r>
              <a:rPr b="1" lang="en">
                <a:solidFill>
                  <a:srgbClr val="231F20"/>
                </a:solidFill>
              </a:rPr>
              <a:t>an attitude</a:t>
            </a:r>
            <a:br>
              <a:rPr b="1" lang="en">
                <a:solidFill>
                  <a:srgbClr val="231F20"/>
                </a:solidFill>
              </a:rPr>
            </a:br>
            <a:r>
              <a:rPr b="1" lang="en">
                <a:solidFill>
                  <a:srgbClr val="231F20"/>
                </a:solidFill>
              </a:rPr>
              <a:t> of respect</a:t>
            </a:r>
            <a:r>
              <a:rPr lang="en">
                <a:solidFill>
                  <a:srgbClr val="231F20"/>
                </a:solidFill>
              </a:rPr>
              <a:t> and appreciation for the students’ </a:t>
            </a:r>
            <a:br>
              <a:rPr lang="en">
                <a:solidFill>
                  <a:srgbClr val="231F20"/>
                </a:solidFill>
              </a:rPr>
            </a:br>
            <a:r>
              <a:rPr lang="en">
                <a:solidFill>
                  <a:srgbClr val="231F20"/>
                </a:solidFill>
              </a:rPr>
              <a:t>home dialect, even while we help them </a:t>
            </a:r>
            <a:br>
              <a:rPr lang="en">
                <a:solidFill>
                  <a:srgbClr val="231F20"/>
                </a:solidFill>
              </a:rPr>
            </a:br>
            <a:r>
              <a:rPr lang="en">
                <a:solidFill>
                  <a:srgbClr val="231F20"/>
                </a:solidFill>
              </a:rPr>
              <a:t>master another </a:t>
            </a:r>
            <a:r>
              <a:rPr lang="en">
                <a:solidFill>
                  <a:srgbClr val="231F20"/>
                </a:solidFill>
              </a:rPr>
              <a:t>code” </a:t>
            </a:r>
            <a:r>
              <a:rPr lang="en"/>
              <a:t>(Mordaunt, 2012, p. 84).</a:t>
            </a:r>
            <a:br>
              <a:rPr lang="en"/>
            </a:br>
            <a:br>
              <a:rPr lang="en"/>
            </a:br>
            <a:br>
              <a:rPr lang="en"/>
            </a:br>
          </a:p>
          <a:p>
            <a:pPr lvl="0" rtl="0">
              <a:spcBef>
                <a:spcPts val="0"/>
              </a:spcBef>
              <a:spcAft>
                <a:spcPts val="0"/>
              </a:spcAft>
              <a:buNone/>
            </a:pPr>
            <a:r>
              <a:t/>
            </a:r>
            <a:endParaRPr sz="750">
              <a:solidFill>
                <a:srgbClr val="2F2A2B"/>
              </a:solidFill>
              <a:latin typeface="Arial"/>
              <a:ea typeface="Arial"/>
              <a:cs typeface="Arial"/>
              <a:sym typeface="Arial"/>
            </a:endParaRPr>
          </a:p>
        </p:txBody>
      </p:sp>
      <p:pic>
        <p:nvPicPr>
          <p:cNvPr descr="o-BLACK-CHILDREN-facebook.jpg" id="202" name="Shape 202"/>
          <p:cNvPicPr preferRelativeResize="0"/>
          <p:nvPr/>
        </p:nvPicPr>
        <p:blipFill>
          <a:blip r:embed="rId3">
            <a:alphaModFix/>
          </a:blip>
          <a:stretch>
            <a:fillRect/>
          </a:stretch>
        </p:blipFill>
        <p:spPr>
          <a:xfrm>
            <a:off x="5168450" y="2992450"/>
            <a:ext cx="3880300" cy="1940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ctrTitle"/>
          </p:nvPr>
        </p:nvSpPr>
        <p:spPr>
          <a:xfrm>
            <a:off x="2512550" y="1437450"/>
            <a:ext cx="4270500" cy="2495700"/>
          </a:xfrm>
          <a:prstGeom prst="rect">
            <a:avLst/>
          </a:prstGeom>
        </p:spPr>
        <p:txBody>
          <a:bodyPr anchorCtr="0" anchor="ctr" bIns="91425" lIns="91425" rIns="91425" tIns="91425">
            <a:noAutofit/>
          </a:bodyPr>
          <a:lstStyle/>
          <a:p>
            <a:pPr lvl="0" algn="ctr">
              <a:spcBef>
                <a:spcPts val="0"/>
              </a:spcBef>
              <a:buNone/>
            </a:pPr>
            <a:r>
              <a:rPr lang="en" sz="3000">
                <a:solidFill>
                  <a:srgbClr val="000000"/>
                </a:solidFill>
              </a:rPr>
              <a:t>Language learning should be standardized &amp; should not account for individual modes of expression. </a:t>
            </a:r>
            <a:r>
              <a:rPr lang="en" sz="3000">
                <a:solidFill>
                  <a:srgbClr val="000000"/>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531375" y="392825"/>
            <a:ext cx="5572200" cy="741900"/>
          </a:xfrm>
          <a:prstGeom prst="rect">
            <a:avLst/>
          </a:prstGeom>
        </p:spPr>
        <p:txBody>
          <a:bodyPr anchorCtr="0" anchor="t" bIns="91425" lIns="91425" rIns="91425" tIns="91425">
            <a:noAutofit/>
          </a:bodyPr>
          <a:lstStyle/>
          <a:p>
            <a:pPr lvl="0" rtl="0">
              <a:spcBef>
                <a:spcPts val="0"/>
              </a:spcBef>
              <a:buClr>
                <a:schemeClr val="dk2"/>
              </a:buClr>
              <a:buSzPct val="30555"/>
              <a:buFont typeface="Arial"/>
              <a:buNone/>
            </a:pPr>
            <a:r>
              <a:rPr b="1" lang="en" sz="3600">
                <a:solidFill>
                  <a:srgbClr val="000000"/>
                </a:solidFill>
              </a:rPr>
              <a:t>CRT, Literacy &amp; Voice</a:t>
            </a:r>
          </a:p>
        </p:txBody>
      </p:sp>
      <p:sp>
        <p:nvSpPr>
          <p:cNvPr id="213" name="Shape 213"/>
          <p:cNvSpPr txBox="1"/>
          <p:nvPr>
            <p:ph idx="1" type="body"/>
          </p:nvPr>
        </p:nvSpPr>
        <p:spPr>
          <a:xfrm>
            <a:off x="136300" y="1134725"/>
            <a:ext cx="8947800" cy="3893700"/>
          </a:xfrm>
          <a:prstGeom prst="rect">
            <a:avLst/>
          </a:prstGeom>
        </p:spPr>
        <p:txBody>
          <a:bodyPr anchorCtr="0" anchor="t" bIns="91425" lIns="91425" rIns="91425" tIns="91425">
            <a:noAutofit/>
          </a:bodyPr>
          <a:lstStyle/>
          <a:p>
            <a:pPr indent="-355600" lvl="0" marL="457200" rtl="0">
              <a:spcBef>
                <a:spcPts val="0"/>
              </a:spcBef>
              <a:buClr>
                <a:srgbClr val="000000"/>
              </a:buClr>
              <a:buSzPct val="142857"/>
            </a:pPr>
            <a:r>
              <a:rPr b="1" lang="en">
                <a:solidFill>
                  <a:srgbClr val="000000"/>
                </a:solidFill>
              </a:rPr>
              <a:t>Issue: Academic Standard English vs. Multimodal Forms</a:t>
            </a:r>
            <a:br>
              <a:rPr lang="en" sz="2000">
                <a:solidFill>
                  <a:srgbClr val="000000"/>
                </a:solidFill>
              </a:rPr>
            </a:br>
            <a:r>
              <a:rPr lang="en" sz="1400">
                <a:solidFill>
                  <a:srgbClr val="000000"/>
                </a:solidFill>
              </a:rPr>
              <a:t>→ penalized or assimilated based on language (e.g accent, diction)</a:t>
            </a:r>
            <a:br>
              <a:rPr lang="en" sz="1400">
                <a:solidFill>
                  <a:srgbClr val="000000"/>
                </a:solidFill>
              </a:rPr>
            </a:br>
            <a:r>
              <a:rPr lang="en" sz="1400">
                <a:solidFill>
                  <a:srgbClr val="000000"/>
                </a:solidFill>
              </a:rPr>
              <a:t>→ A </a:t>
            </a:r>
            <a:r>
              <a:rPr b="1" lang="en" sz="1400" u="sng">
                <a:solidFill>
                  <a:srgbClr val="000000"/>
                </a:solidFill>
              </a:rPr>
              <a:t>right</a:t>
            </a:r>
            <a:r>
              <a:rPr lang="en" sz="1400">
                <a:solidFill>
                  <a:srgbClr val="000000"/>
                </a:solidFill>
              </a:rPr>
              <a:t> to your voice in literacy? (identity, culture, class, etc.)</a:t>
            </a:r>
            <a:br>
              <a:rPr lang="en" sz="1400">
                <a:solidFill>
                  <a:srgbClr val="000000"/>
                </a:solidFill>
              </a:rPr>
            </a:br>
            <a:r>
              <a:rPr lang="en" sz="1400">
                <a:solidFill>
                  <a:srgbClr val="000000"/>
                </a:solidFill>
              </a:rPr>
              <a:t>* “</a:t>
            </a:r>
            <a:r>
              <a:rPr lang="en" sz="1200"/>
              <a:t>How much must a variety deviate from the “standard” before it is labelled nonstandard?”</a:t>
            </a:r>
          </a:p>
          <a:p>
            <a:pPr lvl="0" rtl="0">
              <a:spcBef>
                <a:spcPts val="0"/>
              </a:spcBef>
              <a:buNone/>
            </a:pPr>
            <a:r>
              <a:rPr lang="en" sz="1400">
                <a:solidFill>
                  <a:srgbClr val="000000"/>
                </a:solidFill>
              </a:rPr>
              <a:t>“Language persuades us to forget the ways in which we are inside and outside privilege simultaneously, the ways in which we are sited in more than one place, see from more than one perspective.” (</a:t>
            </a:r>
            <a:r>
              <a:rPr lang="en" sz="1400"/>
              <a:t>Fleckenstein, 2003)</a:t>
            </a:r>
          </a:p>
          <a:p>
            <a:pPr indent="-355600" lvl="0" marL="457200" rtl="0">
              <a:spcBef>
                <a:spcPts val="0"/>
              </a:spcBef>
              <a:buClr>
                <a:srgbClr val="000000"/>
              </a:buClr>
              <a:buSzPct val="100000"/>
            </a:pPr>
            <a:r>
              <a:rPr b="1" lang="en" sz="2000">
                <a:solidFill>
                  <a:srgbClr val="000000"/>
                </a:solidFill>
              </a:rPr>
              <a:t>CRT: Interaction between race &amp; language</a:t>
            </a:r>
            <a:br>
              <a:rPr lang="en" sz="1400">
                <a:solidFill>
                  <a:srgbClr val="000000"/>
                </a:solidFill>
              </a:rPr>
            </a:br>
            <a:r>
              <a:rPr lang="en" sz="1400">
                <a:solidFill>
                  <a:srgbClr val="000000"/>
                </a:solidFill>
              </a:rPr>
              <a:t>→ lingual modes can highlight interrelationship </a:t>
            </a:r>
            <a:r>
              <a:rPr b="1" lang="en" sz="1400" u="sng">
                <a:solidFill>
                  <a:srgbClr val="000000"/>
                </a:solidFill>
              </a:rPr>
              <a:t>to develop empathy</a:t>
            </a:r>
            <a:r>
              <a:rPr b="1" lang="en" sz="1400">
                <a:solidFill>
                  <a:srgbClr val="000000"/>
                </a:solidFill>
              </a:rPr>
              <a:t> </a:t>
            </a:r>
            <a:r>
              <a:rPr lang="en" sz="1400">
                <a:solidFill>
                  <a:srgbClr val="000000"/>
                </a:solidFill>
              </a:rPr>
              <a:t>&amp; be </a:t>
            </a:r>
            <a:r>
              <a:rPr b="1" lang="en" sz="1400">
                <a:solidFill>
                  <a:srgbClr val="000000"/>
                </a:solidFill>
              </a:rPr>
              <a:t>“</a:t>
            </a:r>
            <a:r>
              <a:rPr b="1" lang="en" sz="1400" u="sng">
                <a:solidFill>
                  <a:srgbClr val="000000"/>
                </a:solidFill>
              </a:rPr>
              <a:t>a form of individuality</a:t>
            </a:r>
            <a:r>
              <a:rPr b="1" lang="en" sz="1400">
                <a:solidFill>
                  <a:srgbClr val="000000"/>
                </a:solidFill>
              </a:rPr>
              <a:t>”</a:t>
            </a:r>
            <a:br>
              <a:rPr b="1" lang="en" sz="1400">
                <a:solidFill>
                  <a:srgbClr val="000000"/>
                </a:solidFill>
              </a:rPr>
            </a:br>
            <a:r>
              <a:rPr b="1" lang="en" sz="1400">
                <a:solidFill>
                  <a:srgbClr val="000000"/>
                </a:solidFill>
              </a:rPr>
              <a:t>→ </a:t>
            </a:r>
            <a:r>
              <a:rPr lang="en" sz="1400">
                <a:solidFill>
                  <a:srgbClr val="000000"/>
                </a:solidFill>
              </a:rPr>
              <a:t>The Primitive Language Myth </a:t>
            </a:r>
          </a:p>
          <a:p>
            <a:pPr lvl="0" rtl="0">
              <a:spcBef>
                <a:spcPts val="0"/>
              </a:spcBef>
              <a:spcAft>
                <a:spcPts val="0"/>
              </a:spcAft>
              <a:buNone/>
            </a:pPr>
            <a:r>
              <a:rPr lang="en" sz="1400">
                <a:solidFill>
                  <a:srgbClr val="000000"/>
                </a:solidFill>
              </a:rPr>
              <a:t>“The teacher could record people with different accents and dialects from the radio or television or from real life, and discuss with pupils why some speakers sound ‘posh’ or ‘educated’ or ‘working class’, and why such judgments may be very misleading.”  (Delpit &amp; Dowdy, 2002, p.81)</a:t>
            </a:r>
          </a:p>
          <a:p>
            <a:pPr lvl="0" rtl="0">
              <a:spcBef>
                <a:spcPts val="0"/>
              </a:spcBef>
              <a:buNone/>
            </a:pPr>
            <a:r>
              <a:t/>
            </a:r>
            <a:endParaRPr b="1" sz="1400" u="sng">
              <a:solidFill>
                <a:srgbClr val="757575"/>
              </a:solidFill>
            </a:endParaRPr>
          </a:p>
        </p:txBody>
      </p:sp>
      <p:pic>
        <p:nvPicPr>
          <p:cNvPr id="214" name="Shape 214"/>
          <p:cNvPicPr preferRelativeResize="0"/>
          <p:nvPr/>
        </p:nvPicPr>
        <p:blipFill>
          <a:blip r:embed="rId3">
            <a:alphaModFix/>
          </a:blip>
          <a:stretch>
            <a:fillRect/>
          </a:stretch>
        </p:blipFill>
        <p:spPr>
          <a:xfrm>
            <a:off x="6942875" y="210424"/>
            <a:ext cx="2201124" cy="2112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Outline</a:t>
            </a:r>
          </a:p>
        </p:txBody>
      </p:sp>
      <p:sp>
        <p:nvSpPr>
          <p:cNvPr id="103" name="Shape 103"/>
          <p:cNvSpPr txBox="1"/>
          <p:nvPr>
            <p:ph idx="4294967295" type="body"/>
          </p:nvPr>
        </p:nvSpPr>
        <p:spPr>
          <a:xfrm>
            <a:off x="3157675" y="904350"/>
            <a:ext cx="5809500" cy="3622800"/>
          </a:xfrm>
          <a:prstGeom prst="rect">
            <a:avLst/>
          </a:prstGeom>
        </p:spPr>
        <p:txBody>
          <a:bodyPr anchorCtr="0" anchor="t" bIns="91425" lIns="91425" rIns="91425" tIns="91425">
            <a:noAutofit/>
          </a:bodyPr>
          <a:lstStyle/>
          <a:p>
            <a:pPr indent="-381000" lvl="0" marL="457200" rtl="0">
              <a:spcBef>
                <a:spcPts val="0"/>
              </a:spcBef>
              <a:buSzPct val="100000"/>
              <a:buChar char="-"/>
            </a:pPr>
            <a:r>
              <a:rPr b="1" lang="en" sz="2400"/>
              <a:t>What is Linguicism?</a:t>
            </a:r>
          </a:p>
          <a:p>
            <a:pPr indent="-381000" lvl="0" marL="457200" rtl="0">
              <a:spcBef>
                <a:spcPts val="0"/>
              </a:spcBef>
              <a:buSzPct val="100000"/>
              <a:buChar char="-"/>
            </a:pPr>
            <a:r>
              <a:rPr b="1" lang="en" sz="2400"/>
              <a:t>Lingua Franca &amp; ESL Hiring Bias</a:t>
            </a:r>
          </a:p>
          <a:p>
            <a:pPr indent="-381000" lvl="0" marL="457200" rtl="0">
              <a:spcBef>
                <a:spcPts val="0"/>
              </a:spcBef>
              <a:buSzPct val="100000"/>
              <a:buChar char="-"/>
            </a:pPr>
            <a:r>
              <a:rPr b="1" lang="en" sz="2400"/>
              <a:t>Living with an accent </a:t>
            </a:r>
          </a:p>
          <a:p>
            <a:pPr indent="-381000" lvl="0" marL="457200" rtl="0">
              <a:spcBef>
                <a:spcPts val="0"/>
              </a:spcBef>
              <a:buSzPct val="100000"/>
              <a:buChar char="-"/>
            </a:pPr>
            <a:r>
              <a:rPr b="1" lang="en" sz="2400"/>
              <a:t>Bidialectalism </a:t>
            </a:r>
          </a:p>
          <a:p>
            <a:pPr indent="-381000" lvl="0" marL="457200" rtl="0">
              <a:spcBef>
                <a:spcPts val="0"/>
              </a:spcBef>
              <a:buSzPct val="100000"/>
              <a:buChar char="-"/>
            </a:pPr>
            <a:r>
              <a:rPr b="1" lang="en" sz="2400"/>
              <a:t>CRT, Literacy &amp; Voice </a:t>
            </a:r>
          </a:p>
          <a:p>
            <a:pPr indent="-381000" lvl="0" marL="457200" rtl="0">
              <a:spcBef>
                <a:spcPts val="0"/>
              </a:spcBef>
              <a:buSzPct val="100000"/>
              <a:buChar char="-"/>
            </a:pPr>
            <a:r>
              <a:rPr b="1" lang="en" sz="2400"/>
              <a:t>Discussion Activity &amp; Concluding Thoughts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997700" y="109925"/>
            <a:ext cx="4970100" cy="1525199"/>
          </a:xfrm>
          <a:prstGeom prst="rect">
            <a:avLst/>
          </a:prstGeom>
        </p:spPr>
        <p:txBody>
          <a:bodyPr anchorCtr="0" anchor="b" bIns="91425" lIns="91425" rIns="91425" tIns="91425">
            <a:noAutofit/>
          </a:bodyPr>
          <a:lstStyle/>
          <a:p>
            <a:pPr lvl="0">
              <a:spcBef>
                <a:spcPts val="0"/>
              </a:spcBef>
              <a:buNone/>
            </a:pPr>
            <a:r>
              <a:rPr lang="en" sz="3600">
                <a:solidFill>
                  <a:srgbClr val="000000"/>
                </a:solidFill>
              </a:rPr>
              <a:t>Poetry &amp; Literacy</a:t>
            </a:r>
          </a:p>
        </p:txBody>
      </p:sp>
      <p:sp>
        <p:nvSpPr>
          <p:cNvPr id="220" name="Shape 220"/>
          <p:cNvSpPr txBox="1"/>
          <p:nvPr>
            <p:ph idx="1" type="body"/>
          </p:nvPr>
        </p:nvSpPr>
        <p:spPr>
          <a:xfrm>
            <a:off x="775025" y="1980600"/>
            <a:ext cx="7132800" cy="2803500"/>
          </a:xfrm>
          <a:prstGeom prst="rect">
            <a:avLst/>
          </a:prstGeom>
        </p:spPr>
        <p:txBody>
          <a:bodyPr anchorCtr="0" anchor="t" bIns="91425" lIns="91425" rIns="91425" tIns="91425">
            <a:noAutofit/>
          </a:bodyPr>
          <a:lstStyle/>
          <a:p>
            <a:pPr indent="-228600" lvl="0" marL="457200" rtl="0">
              <a:spcBef>
                <a:spcPts val="0"/>
              </a:spcBef>
              <a:buClr>
                <a:srgbClr val="000000"/>
              </a:buClr>
            </a:pPr>
            <a:r>
              <a:rPr b="1" lang="en">
                <a:solidFill>
                  <a:srgbClr val="000000"/>
                </a:solidFill>
              </a:rPr>
              <a:t>Get Lit</a:t>
            </a:r>
            <a:r>
              <a:rPr lang="en">
                <a:solidFill>
                  <a:srgbClr val="000000"/>
                </a:solidFill>
              </a:rPr>
              <a:t>: Using poetry to increase literacy </a:t>
            </a:r>
            <a:br>
              <a:rPr lang="en">
                <a:solidFill>
                  <a:srgbClr val="000000"/>
                </a:solidFill>
              </a:rPr>
            </a:br>
            <a:r>
              <a:rPr lang="en">
                <a:solidFill>
                  <a:srgbClr val="000000"/>
                </a:solidFill>
              </a:rPr>
              <a:t>in over 100 schools</a:t>
            </a:r>
            <a:r>
              <a:rPr lang="en"/>
              <a:t> (</a:t>
            </a:r>
            <a:r>
              <a:rPr lang="en" u="sng">
                <a:solidFill>
                  <a:schemeClr val="hlink"/>
                </a:solidFill>
                <a:hlinkClick r:id="rId3"/>
              </a:rPr>
              <a:t>http://getlit.org/</a:t>
            </a:r>
            <a:r>
              <a:rPr lang="en"/>
              <a:t>) </a:t>
            </a:r>
            <a:br>
              <a:rPr lang="en"/>
            </a:br>
            <a:r>
              <a:rPr lang="en"/>
              <a:t>→ </a:t>
            </a:r>
            <a:r>
              <a:rPr lang="en" u="sng">
                <a:solidFill>
                  <a:schemeClr val="hlink"/>
                </a:solidFill>
                <a:hlinkClick r:id="rId4"/>
              </a:rPr>
              <a:t>"Somewhere in America"</a:t>
            </a:r>
            <a:br>
              <a:rPr lang="en" sz="1400"/>
            </a:br>
          </a:p>
          <a:p>
            <a:pPr indent="-228600" lvl="0" marL="457200" rtl="0">
              <a:spcBef>
                <a:spcPts val="0"/>
              </a:spcBef>
              <a:buClr>
                <a:srgbClr val="000000"/>
              </a:buClr>
            </a:pPr>
            <a:r>
              <a:rPr b="1" lang="en">
                <a:solidFill>
                  <a:srgbClr val="000000"/>
                </a:solidFill>
              </a:rPr>
              <a:t>One</a:t>
            </a:r>
            <a:r>
              <a:rPr lang="en">
                <a:solidFill>
                  <a:srgbClr val="000000"/>
                </a:solidFill>
              </a:rPr>
              <a:t> </a:t>
            </a:r>
            <a:r>
              <a:rPr b="1" lang="en">
                <a:solidFill>
                  <a:srgbClr val="000000"/>
                </a:solidFill>
              </a:rPr>
              <a:t>approach</a:t>
            </a:r>
            <a:r>
              <a:rPr lang="en">
                <a:solidFill>
                  <a:srgbClr val="000000"/>
                </a:solidFill>
              </a:rPr>
              <a:t> to linguicism in high school</a:t>
            </a:r>
            <a:br>
              <a:rPr lang="en">
                <a:solidFill>
                  <a:srgbClr val="000000"/>
                </a:solidFill>
              </a:rPr>
            </a:br>
            <a:r>
              <a:rPr lang="en" sz="1400">
                <a:solidFill>
                  <a:srgbClr val="000000"/>
                </a:solidFill>
              </a:rPr>
              <a:t>→ Poetry allows for variant dialects &amp; forms of vernacular</a:t>
            </a:r>
            <a:br>
              <a:rPr lang="en" sz="1400">
                <a:solidFill>
                  <a:srgbClr val="000000"/>
                </a:solidFill>
              </a:rPr>
            </a:br>
            <a:r>
              <a:rPr lang="en" sz="1400">
                <a:solidFill>
                  <a:srgbClr val="000000"/>
                </a:solidFill>
              </a:rPr>
              <a:t>→ Use of narrative: Storytelling &amp; counter-storytelling (experiences &amp; struggles) </a:t>
            </a:r>
            <a:br>
              <a:rPr lang="en" sz="1400">
                <a:solidFill>
                  <a:srgbClr val="000000"/>
                </a:solidFill>
              </a:rPr>
            </a:br>
            <a:r>
              <a:rPr lang="en" sz="1400">
                <a:solidFill>
                  <a:srgbClr val="000000"/>
                </a:solidFill>
              </a:rPr>
              <a:t>→ Guided experience: critical &amp; conscious discourse (not art for the sake of art)</a:t>
            </a:r>
          </a:p>
        </p:txBody>
      </p:sp>
      <p:pic>
        <p:nvPicPr>
          <p:cNvPr id="221" name="Shape 221"/>
          <p:cNvPicPr preferRelativeResize="0"/>
          <p:nvPr/>
        </p:nvPicPr>
        <p:blipFill>
          <a:blip r:embed="rId5">
            <a:alphaModFix/>
          </a:blip>
          <a:stretch>
            <a:fillRect/>
          </a:stretch>
        </p:blipFill>
        <p:spPr>
          <a:xfrm>
            <a:off x="5896549" y="502550"/>
            <a:ext cx="2996399" cy="2362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1762650" y="452350"/>
            <a:ext cx="5618700" cy="4090800"/>
          </a:xfrm>
          <a:prstGeom prst="rect">
            <a:avLst/>
          </a:prstGeom>
        </p:spPr>
        <p:txBody>
          <a:bodyPr anchorCtr="0" anchor="ctr" bIns="91425" lIns="91425" rIns="91425" tIns="91425">
            <a:noAutofit/>
          </a:bodyPr>
          <a:lstStyle/>
          <a:p>
            <a:pPr lvl="0" algn="ctr">
              <a:spcBef>
                <a:spcPts val="0"/>
              </a:spcBef>
              <a:buNone/>
            </a:pPr>
            <a:r>
              <a:rPr lang="en"/>
              <a:t>Activity!</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sz="7200"/>
              <a:t>Questions or Comments?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173675"/>
            <a:ext cx="8520600" cy="572700"/>
          </a:xfrm>
          <a:prstGeom prst="rect">
            <a:avLst/>
          </a:prstGeom>
        </p:spPr>
        <p:txBody>
          <a:bodyPr anchorCtr="0" anchor="t" bIns="91425" lIns="91425" rIns="91425" tIns="91425">
            <a:noAutofit/>
          </a:bodyPr>
          <a:lstStyle/>
          <a:p>
            <a:pPr lvl="0" algn="ctr">
              <a:spcBef>
                <a:spcPts val="0"/>
              </a:spcBef>
              <a:buNone/>
            </a:pPr>
            <a:r>
              <a:rPr lang="en"/>
              <a:t>References</a:t>
            </a:r>
          </a:p>
          <a:p>
            <a:pPr lvl="0">
              <a:spcBef>
                <a:spcPts val="0"/>
              </a:spcBef>
              <a:buNone/>
            </a:pPr>
            <a:r>
              <a:t/>
            </a:r>
            <a:endParaRPr/>
          </a:p>
        </p:txBody>
      </p:sp>
      <p:sp>
        <p:nvSpPr>
          <p:cNvPr id="237" name="Shape 237"/>
          <p:cNvSpPr txBox="1"/>
          <p:nvPr>
            <p:ph idx="1" type="body"/>
          </p:nvPr>
        </p:nvSpPr>
        <p:spPr>
          <a:xfrm>
            <a:off x="311700" y="845025"/>
            <a:ext cx="8520600" cy="4064100"/>
          </a:xfrm>
          <a:prstGeom prst="rect">
            <a:avLst/>
          </a:prstGeom>
        </p:spPr>
        <p:txBody>
          <a:bodyPr anchorCtr="0" anchor="t" bIns="91425" lIns="91425" rIns="91425" tIns="91425">
            <a:noAutofit/>
          </a:bodyPr>
          <a:lstStyle/>
          <a:p>
            <a:pPr lvl="0" rtl="0">
              <a:spcBef>
                <a:spcPts val="0"/>
              </a:spcBef>
              <a:spcAft>
                <a:spcPts val="0"/>
              </a:spcAft>
              <a:buClr>
                <a:schemeClr val="dk2"/>
              </a:buClr>
              <a:buSzPct val="91666"/>
              <a:buFont typeface="Arial"/>
              <a:buNone/>
            </a:pPr>
            <a:r>
              <a:rPr lang="en" sz="1200"/>
              <a:t>Balushi, Z. A. (2012). Am I an ideal teacher? </a:t>
            </a:r>
            <a:r>
              <a:rPr i="1" lang="en" sz="1200"/>
              <a:t>Humanising Language Teaching, 3.</a:t>
            </a:r>
            <a:r>
              <a:rPr lang="en" sz="1200"/>
              <a:t> Retrieved</a:t>
            </a:r>
          </a:p>
          <a:p>
            <a:pPr indent="387350" lvl="0" rtl="0">
              <a:spcBef>
                <a:spcPts val="0"/>
              </a:spcBef>
              <a:spcAft>
                <a:spcPts val="0"/>
              </a:spcAft>
              <a:buClr>
                <a:schemeClr val="dk2"/>
              </a:buClr>
              <a:buSzPct val="91666"/>
              <a:buFont typeface="Arial"/>
              <a:buNone/>
            </a:pPr>
            <a:r>
              <a:rPr lang="en" sz="1200"/>
              <a:t>from www.hltmag.co.uk/jun12/mart03.htm</a:t>
            </a:r>
          </a:p>
          <a:p>
            <a:pPr lvl="0" rtl="0">
              <a:spcBef>
                <a:spcPts val="0"/>
              </a:spcBef>
              <a:spcAft>
                <a:spcPts val="0"/>
              </a:spcAft>
              <a:buClr>
                <a:schemeClr val="dk2"/>
              </a:buClr>
              <a:buSzPct val="91666"/>
              <a:buFont typeface="Arial"/>
              <a:buNone/>
            </a:pPr>
            <a:r>
              <a:rPr lang="en" sz="1200">
                <a:highlight>
                  <a:srgbClr val="FFFFFF"/>
                </a:highlight>
              </a:rPr>
              <a:t> </a:t>
            </a:r>
          </a:p>
          <a:p>
            <a:pPr lvl="0" rtl="0">
              <a:spcBef>
                <a:spcPts val="0"/>
              </a:spcBef>
              <a:spcAft>
                <a:spcPts val="0"/>
              </a:spcAft>
              <a:buClr>
                <a:schemeClr val="dk2"/>
              </a:buClr>
              <a:buSzPct val="91666"/>
              <a:buFont typeface="Arial"/>
              <a:buNone/>
            </a:pPr>
            <a:r>
              <a:rPr lang="en" sz="1200">
                <a:highlight>
                  <a:srgbClr val="FFFFFF"/>
                </a:highlight>
              </a:rPr>
              <a:t>Boutte, G. S., &amp; Johnson, G. L. (2013). Do educators see and donor biliteracy and</a:t>
            </a:r>
          </a:p>
          <a:p>
            <a:pPr indent="-69850" lvl="0" marL="457200" rtl="0">
              <a:spcBef>
                <a:spcPts val="0"/>
              </a:spcBef>
              <a:spcAft>
                <a:spcPts val="0"/>
              </a:spcAft>
              <a:buClr>
                <a:schemeClr val="dk2"/>
              </a:buClr>
              <a:buSzPct val="91666"/>
              <a:buFont typeface="Arial"/>
              <a:buNone/>
            </a:pPr>
            <a:r>
              <a:rPr lang="en" sz="1200">
                <a:highlight>
                  <a:srgbClr val="FFFFFF"/>
                </a:highlight>
              </a:rPr>
              <a:t>bidialectalism in African American language speakers? Apprehensions and reflections of two grandparents/professional educators. </a:t>
            </a:r>
            <a:r>
              <a:rPr i="1" lang="en" sz="1200">
                <a:highlight>
                  <a:srgbClr val="FFFFFF"/>
                </a:highlight>
              </a:rPr>
              <a:t>Early Childhood Education Journal</a:t>
            </a:r>
            <a:r>
              <a:rPr lang="en" sz="1200">
                <a:highlight>
                  <a:srgbClr val="FFFFFF"/>
                </a:highlight>
              </a:rPr>
              <a:t>, </a:t>
            </a:r>
            <a:r>
              <a:rPr i="1" lang="en" sz="1200">
                <a:highlight>
                  <a:srgbClr val="FFFFFF"/>
                </a:highlight>
              </a:rPr>
              <a:t>41</a:t>
            </a:r>
            <a:r>
              <a:rPr lang="en" sz="1200">
                <a:highlight>
                  <a:srgbClr val="FFFFFF"/>
                </a:highlight>
              </a:rPr>
              <a:t>(2), 133–141. Retrieved from http://search.proquest.com/docview/1347457166?accountid=14701</a:t>
            </a:r>
          </a:p>
          <a:p>
            <a:pPr lvl="0" rtl="0">
              <a:spcBef>
                <a:spcPts val="0"/>
              </a:spcBef>
              <a:spcAft>
                <a:spcPts val="0"/>
              </a:spcAft>
              <a:buClr>
                <a:schemeClr val="dk2"/>
              </a:buClr>
              <a:buSzPct val="91666"/>
              <a:buFont typeface="Arial"/>
              <a:buNone/>
            </a:pPr>
            <a:r>
              <a:rPr lang="en" sz="1200">
                <a:solidFill>
                  <a:srgbClr val="222222"/>
                </a:solidFill>
                <a:highlight>
                  <a:srgbClr val="FFFFFF"/>
                </a:highlight>
              </a:rPr>
              <a:t> </a:t>
            </a:r>
          </a:p>
          <a:p>
            <a:pPr lvl="0" rtl="0">
              <a:spcBef>
                <a:spcPts val="0"/>
              </a:spcBef>
              <a:spcAft>
                <a:spcPts val="0"/>
              </a:spcAft>
              <a:buClr>
                <a:schemeClr val="dk2"/>
              </a:buClr>
              <a:buSzPct val="91666"/>
              <a:buFont typeface="Arial"/>
              <a:buNone/>
            </a:pPr>
            <a:r>
              <a:rPr lang="en" sz="1200"/>
              <a:t>Cicerchia, M. (2015, October 9). American vs British English. </a:t>
            </a:r>
            <a:r>
              <a:rPr i="1" lang="en" sz="1200"/>
              <a:t>Lingua.ly.</a:t>
            </a:r>
            <a:r>
              <a:rPr lang="en" sz="1200"/>
              <a:t> Retrieved from</a:t>
            </a:r>
          </a:p>
          <a:p>
            <a:pPr indent="387350" lvl="0" rtl="0">
              <a:spcBef>
                <a:spcPts val="0"/>
              </a:spcBef>
              <a:spcAft>
                <a:spcPts val="0"/>
              </a:spcAft>
              <a:buClr>
                <a:schemeClr val="dk2"/>
              </a:buClr>
              <a:buSzPct val="91666"/>
              <a:buFont typeface="Arial"/>
              <a:buNone/>
            </a:pPr>
            <a:r>
              <a:rPr lang="en" sz="1200"/>
              <a:t>https://lingua.ly/blog/american-vs-british-english/</a:t>
            </a:r>
          </a:p>
          <a:p>
            <a:pPr lvl="0" rtl="0">
              <a:spcBef>
                <a:spcPts val="0"/>
              </a:spcBef>
              <a:spcAft>
                <a:spcPts val="0"/>
              </a:spcAft>
              <a:buClr>
                <a:schemeClr val="dk2"/>
              </a:buClr>
              <a:buSzPct val="91666"/>
              <a:buFont typeface="Arial"/>
              <a:buNone/>
            </a:pPr>
            <a:r>
              <a:rPr lang="en" sz="1200">
                <a:solidFill>
                  <a:srgbClr val="222222"/>
                </a:solidFill>
                <a:highlight>
                  <a:srgbClr val="FFFFFF"/>
                </a:highlight>
              </a:rPr>
              <a:t> </a:t>
            </a:r>
          </a:p>
          <a:p>
            <a:pPr lvl="0" rtl="0">
              <a:spcBef>
                <a:spcPts val="0"/>
              </a:spcBef>
              <a:spcAft>
                <a:spcPts val="0"/>
              </a:spcAft>
              <a:buClr>
                <a:schemeClr val="dk2"/>
              </a:buClr>
              <a:buSzPct val="91666"/>
              <a:buFont typeface="Arial"/>
              <a:buNone/>
            </a:pPr>
            <a:r>
              <a:rPr lang="en" sz="1200">
                <a:solidFill>
                  <a:srgbClr val="222222"/>
                </a:solidFill>
                <a:highlight>
                  <a:srgbClr val="FFFFFF"/>
                </a:highlight>
              </a:rPr>
              <a:t>Creese, G., &amp; Kambere, E. N. (2003). “What colour is your english?”.</a:t>
            </a:r>
            <a:r>
              <a:rPr i="1" lang="en" sz="1200">
                <a:solidFill>
                  <a:srgbClr val="222222"/>
                </a:solidFill>
                <a:highlight>
                  <a:srgbClr val="FFFFFF"/>
                </a:highlight>
              </a:rPr>
              <a:t> Canadian Review of</a:t>
            </a:r>
          </a:p>
          <a:p>
            <a:pPr indent="387350" lvl="0" rtl="0">
              <a:spcBef>
                <a:spcPts val="0"/>
              </a:spcBef>
              <a:spcAft>
                <a:spcPts val="0"/>
              </a:spcAft>
              <a:buClr>
                <a:schemeClr val="dk2"/>
              </a:buClr>
              <a:buSzPct val="91666"/>
              <a:buFont typeface="Arial"/>
              <a:buNone/>
            </a:pPr>
            <a:r>
              <a:rPr i="1" lang="en" sz="1200">
                <a:solidFill>
                  <a:srgbClr val="222222"/>
                </a:solidFill>
                <a:highlight>
                  <a:srgbClr val="FFFFFF"/>
                </a:highlight>
              </a:rPr>
              <a:t>Sociology, 40</a:t>
            </a:r>
            <a:r>
              <a:rPr lang="en" sz="1200">
                <a:solidFill>
                  <a:srgbClr val="222222"/>
                </a:solidFill>
                <a:highlight>
                  <a:srgbClr val="FFFFFF"/>
                </a:highlight>
              </a:rPr>
              <a:t>(5), 565-573. doi:10.1111/j.1755-618X.2003.tb00005.x</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Delpit, L., &amp; Dowdy, J. K. (Eds.). (2002). </a:t>
            </a:r>
            <a:r>
              <a:rPr i="1" lang="en" sz="1200"/>
              <a:t>The Skin That We Speak: Thoughts on Language and</a:t>
            </a:r>
          </a:p>
          <a:p>
            <a:pPr indent="387350" lvl="0" rtl="0">
              <a:spcBef>
                <a:spcPts val="0"/>
              </a:spcBef>
              <a:spcAft>
                <a:spcPts val="0"/>
              </a:spcAft>
              <a:buClr>
                <a:schemeClr val="dk2"/>
              </a:buClr>
              <a:buSzPct val="91666"/>
              <a:buFont typeface="Arial"/>
              <a:buNone/>
            </a:pPr>
            <a:r>
              <a:rPr i="1" lang="en" sz="1200"/>
              <a:t>Culture in the Classroom.</a:t>
            </a:r>
            <a:r>
              <a:rPr lang="en" sz="1200"/>
              <a:t> New York, NY: The New York Press.</a:t>
            </a:r>
          </a:p>
          <a:p>
            <a:pPr lvl="0" rtl="0">
              <a:spcBef>
                <a:spcPts val="0"/>
              </a:spcBef>
              <a:spcAft>
                <a:spcPts val="0"/>
              </a:spcAft>
              <a:buClr>
                <a:schemeClr val="dk2"/>
              </a:buClr>
              <a:buSzPct val="91666"/>
              <a:buFont typeface="Arial"/>
              <a:buNone/>
            </a:pPr>
            <a:r>
              <a:t/>
            </a:r>
            <a:endParaRPr sz="1200">
              <a:solidFill>
                <a:srgbClr val="222222"/>
              </a:solidFill>
            </a:endParaRPr>
          </a:p>
          <a:p>
            <a:pPr lvl="0" rtl="0">
              <a:spcBef>
                <a:spcPts val="0"/>
              </a:spcBef>
              <a:spcAft>
                <a:spcPts val="0"/>
              </a:spcAft>
              <a:buClr>
                <a:schemeClr val="dk2"/>
              </a:buClr>
              <a:buSzPct val="91666"/>
              <a:buFont typeface="Arial"/>
              <a:buNone/>
            </a:pPr>
            <a:r>
              <a:rPr lang="en" sz="1200">
                <a:solidFill>
                  <a:srgbClr val="222222"/>
                </a:solidFill>
              </a:rPr>
              <a:t>Fleckenstein, K. S. (2003). </a:t>
            </a:r>
            <a:r>
              <a:rPr i="1" lang="en" sz="1200">
                <a:solidFill>
                  <a:srgbClr val="222222"/>
                </a:solidFill>
              </a:rPr>
              <a:t>Embodied Literacies: Imageword and a Poetics of Teaching.</a:t>
            </a:r>
          </a:p>
          <a:p>
            <a:pPr indent="387350" lvl="0" rtl="0">
              <a:spcBef>
                <a:spcPts val="0"/>
              </a:spcBef>
              <a:spcAft>
                <a:spcPts val="0"/>
              </a:spcAft>
              <a:buClr>
                <a:schemeClr val="dk2"/>
              </a:buClr>
              <a:buSzPct val="91666"/>
              <a:buFont typeface="Arial"/>
              <a:buNone/>
            </a:pPr>
            <a:r>
              <a:rPr lang="en" sz="1200">
                <a:solidFill>
                  <a:srgbClr val="222222"/>
                </a:solidFill>
              </a:rPr>
              <a:t>Carbondale, IL: Southern Illinois University Press.</a:t>
            </a:r>
          </a:p>
          <a:p>
            <a:pPr lvl="0" rtl="0">
              <a:spcBef>
                <a:spcPts val="0"/>
              </a:spcBef>
              <a:spcAft>
                <a:spcPts val="0"/>
              </a:spcAft>
              <a:buClr>
                <a:schemeClr val="dk2"/>
              </a:buClr>
              <a:buSzPct val="91666"/>
              <a:buFont typeface="Arial"/>
              <a:buNone/>
            </a:pPr>
            <a:r>
              <a:rPr lang="en" sz="1200"/>
              <a:t> </a:t>
            </a:r>
          </a:p>
          <a:p>
            <a:pPr indent="-69850" lvl="0" marL="0">
              <a:spcBef>
                <a:spcPts val="0"/>
              </a:spcBef>
              <a:spcAft>
                <a:spcPts val="0"/>
              </a:spcAft>
              <a:buClr>
                <a:schemeClr val="dk2"/>
              </a:buClr>
              <a:buSzPct val="91666"/>
              <a:buFont typeface="Arial"/>
              <a:buNone/>
            </a:pPr>
            <a:r>
              <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idx="1" type="body"/>
          </p:nvPr>
        </p:nvSpPr>
        <p:spPr>
          <a:xfrm>
            <a:off x="311700" y="114150"/>
            <a:ext cx="8520600" cy="4915200"/>
          </a:xfrm>
          <a:prstGeom prst="rect">
            <a:avLst/>
          </a:prstGeom>
        </p:spPr>
        <p:txBody>
          <a:bodyPr anchorCtr="0" anchor="t" bIns="91425" lIns="91425" rIns="91425" tIns="91425">
            <a:noAutofit/>
          </a:bodyPr>
          <a:lstStyle/>
          <a:p>
            <a:pPr lvl="0" rtl="0">
              <a:spcBef>
                <a:spcPts val="0"/>
              </a:spcBef>
              <a:spcAft>
                <a:spcPts val="0"/>
              </a:spcAft>
              <a:buClr>
                <a:schemeClr val="dk2"/>
              </a:buClr>
              <a:buSzPct val="91666"/>
              <a:buFont typeface="Arial"/>
              <a:buNone/>
            </a:pPr>
            <a:r>
              <a:rPr i="1" lang="en" sz="1200"/>
              <a:t>Get Lit.</a:t>
            </a:r>
            <a:r>
              <a:rPr lang="en" sz="1200"/>
              <a:t> (2016). Retrieved from</a:t>
            </a:r>
            <a:r>
              <a:rPr lang="en" sz="1200">
                <a:hlinkClick r:id="rId3"/>
              </a:rPr>
              <a:t> </a:t>
            </a:r>
            <a:r>
              <a:rPr lang="en" sz="1200">
                <a:solidFill>
                  <a:schemeClr val="hlink"/>
                </a:solidFill>
                <a:hlinkClick r:id="rId4"/>
              </a:rPr>
              <a:t>http://getlit.org/</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House, J. (2003). English as a lingua franca: A threat to multilingualism? </a:t>
            </a:r>
            <a:r>
              <a:rPr i="1" lang="en" sz="1200"/>
              <a:t>Journal of</a:t>
            </a:r>
          </a:p>
          <a:p>
            <a:pPr indent="-69850" lvl="0" marL="457200" rtl="0">
              <a:spcBef>
                <a:spcPts val="0"/>
              </a:spcBef>
              <a:spcAft>
                <a:spcPts val="0"/>
              </a:spcAft>
              <a:buClr>
                <a:schemeClr val="dk2"/>
              </a:buClr>
              <a:buSzPct val="91666"/>
              <a:buFont typeface="Arial"/>
              <a:buNone/>
            </a:pPr>
            <a:r>
              <a:rPr i="1" lang="en" sz="1200"/>
              <a:t>Sociolinguistics, 7</a:t>
            </a:r>
            <a:r>
              <a:rPr lang="en" sz="1200"/>
              <a:t>(4), 556-578. Retrieved from</a:t>
            </a:r>
            <a:r>
              <a:rPr lang="en" sz="1200">
                <a:hlinkClick r:id="rId5"/>
              </a:rPr>
              <a:t> </a:t>
            </a:r>
            <a:r>
              <a:rPr lang="en" sz="1200" u="sng">
                <a:solidFill>
                  <a:schemeClr val="hlink"/>
                </a:solidFill>
                <a:hlinkClick r:id="rId6"/>
              </a:rPr>
              <a:t>http://uk-online.uni-koeln.de/remarks/d5134/rm2169656.pdf</a:t>
            </a:r>
          </a:p>
          <a:p>
            <a:pPr lvl="0" rtl="0">
              <a:spcBef>
                <a:spcPts val="0"/>
              </a:spcBef>
              <a:spcAft>
                <a:spcPts val="0"/>
              </a:spcAft>
              <a:buClr>
                <a:schemeClr val="dk2"/>
              </a:buClr>
              <a:buSzPct val="91666"/>
              <a:buFont typeface="Arial"/>
              <a:buNone/>
            </a:pPr>
            <a:r>
              <a:t/>
            </a:r>
            <a:endParaRPr sz="1200"/>
          </a:p>
          <a:p>
            <a:pPr lvl="0" rtl="0">
              <a:spcBef>
                <a:spcPts val="0"/>
              </a:spcBef>
              <a:spcAft>
                <a:spcPts val="0"/>
              </a:spcAft>
              <a:buClr>
                <a:schemeClr val="dk2"/>
              </a:buClr>
              <a:buSzPct val="91666"/>
              <a:buFont typeface="Arial"/>
              <a:buNone/>
            </a:pPr>
            <a:r>
              <a:rPr lang="en" sz="1200"/>
              <a:t>Ingram, P. D. (2009). Are accents one of the last acceptable areas for discrimination? </a:t>
            </a:r>
            <a:r>
              <a:rPr i="1" lang="en" sz="1200"/>
              <a:t>Journal of</a:t>
            </a:r>
          </a:p>
          <a:p>
            <a:pPr indent="387350" lvl="0" rtl="0">
              <a:spcBef>
                <a:spcPts val="0"/>
              </a:spcBef>
              <a:spcAft>
                <a:spcPts val="0"/>
              </a:spcAft>
              <a:buClr>
                <a:schemeClr val="dk2"/>
              </a:buClr>
              <a:buSzPct val="91666"/>
              <a:buFont typeface="Arial"/>
              <a:buNone/>
            </a:pPr>
            <a:r>
              <a:rPr i="1" lang="en" sz="1200"/>
              <a:t>Extension, 47</a:t>
            </a:r>
            <a:r>
              <a:rPr lang="en" sz="1200"/>
              <a:t>(1). Retrieved from https//joe.org/joe/2009february/comm1.php</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Karakas, A. (2012). Foreign accent problem of non-native teachers of english. </a:t>
            </a:r>
            <a:r>
              <a:rPr i="1" lang="en" sz="1200"/>
              <a:t>Humanising</a:t>
            </a:r>
          </a:p>
          <a:p>
            <a:pPr indent="387350" lvl="0" rtl="0">
              <a:spcBef>
                <a:spcPts val="0"/>
              </a:spcBef>
              <a:spcAft>
                <a:spcPts val="0"/>
              </a:spcAft>
              <a:buClr>
                <a:schemeClr val="dk2"/>
              </a:buClr>
              <a:buSzPct val="91666"/>
              <a:buFont typeface="Arial"/>
              <a:buNone/>
            </a:pPr>
            <a:r>
              <a:rPr i="1" lang="en" sz="1200"/>
              <a:t>Language Teaching, 5.</a:t>
            </a:r>
            <a:r>
              <a:rPr lang="en" sz="1200"/>
              <a:t> Retrieved from</a:t>
            </a:r>
            <a:r>
              <a:rPr lang="en" sz="1200">
                <a:hlinkClick r:id="rId7"/>
              </a:rPr>
              <a:t> www.hltmag.co.uk/oct12/ma</a:t>
            </a:r>
            <a:r>
              <a:rPr lang="en" sz="1200"/>
              <a:t>rt06.htm</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Kiczkowiak, M. (2014, July18). Native english-speaking teachers: always the right choice?</a:t>
            </a:r>
          </a:p>
          <a:p>
            <a:pPr indent="-69850" lvl="0" marL="457200" rtl="0">
              <a:spcBef>
                <a:spcPts val="0"/>
              </a:spcBef>
              <a:spcAft>
                <a:spcPts val="0"/>
              </a:spcAft>
              <a:buClr>
                <a:schemeClr val="dk2"/>
              </a:buClr>
              <a:buSzPct val="91666"/>
              <a:buFont typeface="Arial"/>
              <a:buNone/>
            </a:pPr>
            <a:r>
              <a:rPr lang="en" sz="1200"/>
              <a:t>Retrieved from www.britishcouncil.org/voices-magazine/native-english-speaking-teachers-always-right-choice</a:t>
            </a:r>
          </a:p>
          <a:p>
            <a:pPr lvl="0" rtl="0">
              <a:spcBef>
                <a:spcPts val="0"/>
              </a:spcBef>
              <a:spcAft>
                <a:spcPts val="0"/>
              </a:spcAft>
              <a:buClr>
                <a:schemeClr val="dk2"/>
              </a:buClr>
              <a:buSzPct val="91666"/>
              <a:buFont typeface="Arial"/>
              <a:buNone/>
            </a:pPr>
            <a:r>
              <a:rPr lang="en" sz="1200">
                <a:highlight>
                  <a:srgbClr val="FFFFFF"/>
                </a:highlight>
              </a:rPr>
              <a:t> </a:t>
            </a:r>
          </a:p>
          <a:p>
            <a:pPr lvl="0" rtl="0">
              <a:spcBef>
                <a:spcPts val="0"/>
              </a:spcBef>
              <a:spcAft>
                <a:spcPts val="0"/>
              </a:spcAft>
              <a:buClr>
                <a:schemeClr val="dk2"/>
              </a:buClr>
              <a:buSzPct val="91666"/>
              <a:buFont typeface="Arial"/>
              <a:buNone/>
            </a:pPr>
            <a:r>
              <a:rPr lang="en" sz="1200">
                <a:highlight>
                  <a:srgbClr val="FFFFFF"/>
                </a:highlight>
              </a:rPr>
              <a:t>Kubota, R. (2004). Critical multiculturalism and second language education. In B. Norton &amp; K.</a:t>
            </a:r>
          </a:p>
          <a:p>
            <a:pPr indent="-69850" lvl="0" marL="457200" rtl="0">
              <a:spcBef>
                <a:spcPts val="0"/>
              </a:spcBef>
              <a:spcAft>
                <a:spcPts val="0"/>
              </a:spcAft>
              <a:buClr>
                <a:schemeClr val="dk2"/>
              </a:buClr>
              <a:buSzPct val="91666"/>
              <a:buFont typeface="Arial"/>
              <a:buNone/>
            </a:pPr>
            <a:r>
              <a:rPr lang="en" sz="1200">
                <a:highlight>
                  <a:srgbClr val="FFFFFF"/>
                </a:highlight>
              </a:rPr>
              <a:t>Toohey (Eds), </a:t>
            </a:r>
            <a:r>
              <a:rPr i="1" lang="en" sz="1200">
                <a:highlight>
                  <a:srgbClr val="FFFFFF"/>
                </a:highlight>
              </a:rPr>
              <a:t>Critical pedagogies and language learning </a:t>
            </a:r>
            <a:r>
              <a:rPr lang="en" sz="1200">
                <a:highlight>
                  <a:srgbClr val="FFFFFF"/>
                </a:highlight>
              </a:rPr>
              <a:t>(pp. 30-52). Cambridge: Cambridge University Press. </a:t>
            </a:r>
          </a:p>
          <a:p>
            <a:pPr lvl="0" rtl="0">
              <a:spcBef>
                <a:spcPts val="0"/>
              </a:spcBef>
              <a:spcAft>
                <a:spcPts val="0"/>
              </a:spcAft>
              <a:buClr>
                <a:schemeClr val="dk2"/>
              </a:buClr>
              <a:buSzPct val="91666"/>
              <a:buFont typeface="Arial"/>
              <a:buNone/>
            </a:pPr>
            <a:r>
              <a:t/>
            </a:r>
            <a:endParaRPr sz="1200">
              <a:highlight>
                <a:srgbClr val="FFFFFF"/>
              </a:highlight>
            </a:endParaRPr>
          </a:p>
          <a:p>
            <a:pPr lvl="0" rtl="0">
              <a:spcBef>
                <a:spcPts val="0"/>
              </a:spcBef>
              <a:spcAft>
                <a:spcPts val="0"/>
              </a:spcAft>
              <a:buClr>
                <a:schemeClr val="dk2"/>
              </a:buClr>
              <a:buSzPct val="91666"/>
              <a:buFont typeface="Arial"/>
              <a:buNone/>
            </a:pPr>
            <a:r>
              <a:rPr lang="en" sz="1200">
                <a:highlight>
                  <a:srgbClr val="FFFFFF"/>
                </a:highlight>
              </a:rPr>
              <a:t>Mordaunt, O. G. (2011). Bidialectalism in the classroom: The case of African-American</a:t>
            </a:r>
          </a:p>
          <a:p>
            <a:pPr indent="-69850" lvl="0" marL="457200" rtl="0">
              <a:spcBef>
                <a:spcPts val="0"/>
              </a:spcBef>
              <a:spcAft>
                <a:spcPts val="0"/>
              </a:spcAft>
              <a:buClr>
                <a:schemeClr val="dk2"/>
              </a:buClr>
              <a:buSzPct val="91666"/>
              <a:buFont typeface="Arial"/>
              <a:buNone/>
            </a:pPr>
            <a:r>
              <a:rPr lang="en" sz="1200">
                <a:highlight>
                  <a:srgbClr val="FFFFFF"/>
                </a:highlight>
              </a:rPr>
              <a:t>english. </a:t>
            </a:r>
            <a:r>
              <a:rPr i="1" lang="en" sz="1200">
                <a:highlight>
                  <a:srgbClr val="FFFFFF"/>
                </a:highlight>
              </a:rPr>
              <a:t>Language, Culture and Curriculum</a:t>
            </a:r>
            <a:r>
              <a:rPr lang="en" sz="1200">
                <a:highlight>
                  <a:srgbClr val="FFFFFF"/>
                </a:highlight>
              </a:rPr>
              <a:t>, </a:t>
            </a:r>
            <a:r>
              <a:rPr i="1" lang="en" sz="1200">
                <a:highlight>
                  <a:srgbClr val="FFFFFF"/>
                </a:highlight>
              </a:rPr>
              <a:t>24</a:t>
            </a:r>
            <a:r>
              <a:rPr lang="en" sz="1200">
                <a:highlight>
                  <a:srgbClr val="FFFFFF"/>
                </a:highlight>
              </a:rPr>
              <a:t>(1), 77–87. Retrieved from </a:t>
            </a:r>
            <a:r>
              <a:rPr lang="en" sz="1200"/>
              <a:t>http://search.proquest.com/docview/864939437?accountid=14701</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Munro, M. J. (2003). A primer on accent discrimination in the Canadian context. TESL Canada</a:t>
            </a:r>
          </a:p>
          <a:p>
            <a:pPr indent="-69850" lvl="0" marL="457200" rtl="0">
              <a:spcBef>
                <a:spcPts val="0"/>
              </a:spcBef>
              <a:spcAft>
                <a:spcPts val="0"/>
              </a:spcAft>
              <a:buClr>
                <a:schemeClr val="dk2"/>
              </a:buClr>
              <a:buSzPct val="91666"/>
              <a:buFont typeface="Arial"/>
              <a:buNone/>
            </a:pPr>
            <a:r>
              <a:rPr lang="en" sz="1200"/>
              <a:t>Journal, 20(2), 38-51. Retrieved from www.teslcanadajournal.ca/index.php/tesl/article/download/947/766</a:t>
            </a:r>
          </a:p>
          <a:p>
            <a:pPr lvl="0" rtl="0">
              <a:spcBef>
                <a:spcPts val="0"/>
              </a:spcBef>
              <a:spcAft>
                <a:spcPts val="1000"/>
              </a:spcAft>
              <a:buClr>
                <a:schemeClr val="dk2"/>
              </a:buClr>
              <a:buSzPct val="91666"/>
              <a:buFont typeface="Arial"/>
              <a:buNone/>
            </a:pPr>
            <a:r>
              <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idx="1" type="body"/>
          </p:nvPr>
        </p:nvSpPr>
        <p:spPr>
          <a:xfrm>
            <a:off x="311700" y="106350"/>
            <a:ext cx="8520600" cy="4930800"/>
          </a:xfrm>
          <a:prstGeom prst="rect">
            <a:avLst/>
          </a:prstGeom>
        </p:spPr>
        <p:txBody>
          <a:bodyPr anchorCtr="0" anchor="t" bIns="91425" lIns="91425" rIns="91425" tIns="91425">
            <a:noAutofit/>
          </a:bodyPr>
          <a:lstStyle/>
          <a:p>
            <a:pPr lvl="0" rtl="0">
              <a:spcBef>
                <a:spcPts val="0"/>
              </a:spcBef>
              <a:spcAft>
                <a:spcPts val="0"/>
              </a:spcAft>
              <a:buClr>
                <a:schemeClr val="dk2"/>
              </a:buClr>
              <a:buSzPct val="91666"/>
              <a:buFont typeface="Arial"/>
              <a:buNone/>
            </a:pPr>
            <a:r>
              <a:rPr lang="en" sz="1200"/>
              <a:t>Murillo, L. A., &amp; Smith, P. H. (2011). “I will never forget that”: lasting effects of language</a:t>
            </a:r>
          </a:p>
          <a:p>
            <a:pPr indent="-69850" lvl="0" marL="457200" rtl="0">
              <a:spcBef>
                <a:spcPts val="0"/>
              </a:spcBef>
              <a:spcAft>
                <a:spcPts val="0"/>
              </a:spcAft>
              <a:buClr>
                <a:schemeClr val="dk2"/>
              </a:buClr>
              <a:buSzPct val="91666"/>
              <a:buFont typeface="Arial"/>
              <a:buNone/>
            </a:pPr>
            <a:r>
              <a:rPr lang="en" sz="1200"/>
              <a:t>discrimination on language-minority children in Colombia and on the U.S.-Mexico border. </a:t>
            </a:r>
            <a:r>
              <a:rPr i="1" lang="en" sz="1200"/>
              <a:t>Childhood Education, 87</a:t>
            </a:r>
            <a:r>
              <a:rPr lang="en" sz="1200"/>
              <a:t>(3), 147-153. Retrieved from http://go.galegroup.com.proxy.bib.uottawa.ca/ps/i.do?&amp;id=GALE|A250133767&amp;v=2.1&amp;u=otta77973&amp;it=r&amp;p=AONE&amp;sw=w&amp;authCount=1#</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solidFill>
                  <a:srgbClr val="222222"/>
                </a:solidFill>
                <a:highlight>
                  <a:srgbClr val="FFFFFF"/>
                </a:highlight>
              </a:rPr>
              <a:t>Nordquist, R. (2016, June 11). </a:t>
            </a:r>
            <a:r>
              <a:rPr i="1" lang="en" sz="1200">
                <a:solidFill>
                  <a:srgbClr val="222222"/>
                </a:solidFill>
                <a:highlight>
                  <a:srgbClr val="FFFFFF"/>
                </a:highlight>
              </a:rPr>
              <a:t>What Is Linguicism (or Linguistic Discrimination)?</a:t>
            </a:r>
            <a:r>
              <a:rPr lang="en" sz="1200">
                <a:solidFill>
                  <a:srgbClr val="222222"/>
                </a:solidFill>
                <a:highlight>
                  <a:srgbClr val="FFFFFF"/>
                </a:highlight>
              </a:rPr>
              <a:t> Retrieved</a:t>
            </a:r>
          </a:p>
          <a:p>
            <a:pPr indent="387350" lvl="0" rtl="0">
              <a:spcBef>
                <a:spcPts val="0"/>
              </a:spcBef>
              <a:spcAft>
                <a:spcPts val="0"/>
              </a:spcAft>
              <a:buClr>
                <a:schemeClr val="dk2"/>
              </a:buClr>
              <a:buSzPct val="91666"/>
              <a:buFont typeface="Arial"/>
              <a:buNone/>
            </a:pPr>
            <a:r>
              <a:rPr lang="en" sz="1200">
                <a:solidFill>
                  <a:srgbClr val="222222"/>
                </a:solidFill>
                <a:highlight>
                  <a:srgbClr val="FFFFFF"/>
                </a:highlight>
              </a:rPr>
              <a:t>from </a:t>
            </a:r>
            <a:r>
              <a:rPr lang="en" sz="1200" u="sng">
                <a:solidFill>
                  <a:srgbClr val="1155CC"/>
                </a:solidFill>
                <a:highlight>
                  <a:srgbClr val="FFFFFF"/>
                </a:highlight>
                <a:hlinkClick r:id="rId3"/>
              </a:rPr>
              <a:t>http://grammar.about.com/od/il/g/linguicismterm.htm</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Perez, S.A. (1999). Using ebonics or black English as a bridge to teaching standard english.</a:t>
            </a:r>
          </a:p>
          <a:p>
            <a:pPr indent="-69850" lvl="0" marL="457200" rtl="0">
              <a:spcBef>
                <a:spcPts val="0"/>
              </a:spcBef>
              <a:spcAft>
                <a:spcPts val="0"/>
              </a:spcAft>
              <a:buClr>
                <a:schemeClr val="dk2"/>
              </a:buClr>
              <a:buSzPct val="91666"/>
              <a:buFont typeface="Arial"/>
              <a:buNone/>
            </a:pPr>
            <a:r>
              <a:rPr i="1" lang="en" sz="1200"/>
              <a:t>Race, Class, and Culture, 2</a:t>
            </a:r>
            <a:r>
              <a:rPr lang="en" sz="1200"/>
              <a:t>(7). Retrieved from http://www.ascd.org/publications/classroom-leadership/apr1999/Using-Ebonics-or-Black-English-as-a-Bridge-to-Teaching-Standard-English.aspx</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Queen Latifah (screen name). (2014, November 4). Changing the world, one word at a time! The</a:t>
            </a:r>
          </a:p>
          <a:p>
            <a:pPr indent="-69850" lvl="0" marL="457200" rtl="0">
              <a:spcBef>
                <a:spcPts val="0"/>
              </a:spcBef>
              <a:spcAft>
                <a:spcPts val="0"/>
              </a:spcAft>
              <a:buClr>
                <a:schemeClr val="dk2"/>
              </a:buClr>
              <a:buSzPct val="91666"/>
              <a:buFont typeface="Arial"/>
              <a:buNone/>
            </a:pPr>
            <a:r>
              <a:rPr lang="en" sz="1200"/>
              <a:t>Queen Latifah Show [video file]. Retrieved from https://www.youtube.com/watch?v=YshUDa10JYY&amp;t=1s</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Seidlhofer, B. (2005). English as a lingua franca. </a:t>
            </a:r>
            <a:r>
              <a:rPr i="1" lang="en" sz="1200"/>
              <a:t>ELT Journal, 59</a:t>
            </a:r>
            <a:r>
              <a:rPr lang="en" sz="1200"/>
              <a:t>(4), 339-341. doi: 10.1093/elt.cci064</a:t>
            </a:r>
          </a:p>
          <a:p>
            <a:pPr indent="387350" lvl="0" rtl="0">
              <a:spcBef>
                <a:spcPts val="0"/>
              </a:spcBef>
              <a:spcAft>
                <a:spcPts val="0"/>
              </a:spcAft>
              <a:buClr>
                <a:schemeClr val="dk2"/>
              </a:buClr>
              <a:buSzPct val="100000"/>
              <a:buFont typeface="Arial"/>
              <a:buNone/>
            </a:pPr>
            <a:r>
              <a:t/>
            </a:r>
            <a:endParaRPr sz="1100">
              <a:latin typeface="Times New Roman"/>
              <a:ea typeface="Times New Roman"/>
              <a:cs typeface="Times New Roman"/>
              <a:sym typeface="Times New Roman"/>
            </a:endParaRPr>
          </a:p>
          <a:p>
            <a:pPr lvl="0" rtl="0">
              <a:spcBef>
                <a:spcPts val="0"/>
              </a:spcBef>
              <a:spcAft>
                <a:spcPts val="0"/>
              </a:spcAft>
              <a:buClr>
                <a:schemeClr val="dk2"/>
              </a:buClr>
              <a:buSzPct val="91666"/>
              <a:buFont typeface="Arial"/>
              <a:buNone/>
            </a:pPr>
            <a:r>
              <a:rPr lang="en" sz="1200">
                <a:solidFill>
                  <a:srgbClr val="222222"/>
                </a:solidFill>
                <a:highlight>
                  <a:srgbClr val="FFFFFF"/>
                </a:highlight>
              </a:rPr>
              <a:t>Skutnabb-Kangas, T. (1995). Multilingualism and the Education of Minority Children. In O.</a:t>
            </a:r>
          </a:p>
          <a:p>
            <a:pPr indent="-69850" lvl="0" marL="457200" rtl="0">
              <a:spcBef>
                <a:spcPts val="0"/>
              </a:spcBef>
              <a:spcAft>
                <a:spcPts val="0"/>
              </a:spcAft>
              <a:buClr>
                <a:schemeClr val="dk2"/>
              </a:buClr>
              <a:buSzPct val="91666"/>
              <a:buFont typeface="Arial"/>
              <a:buNone/>
            </a:pPr>
            <a:r>
              <a:rPr lang="en" sz="1200">
                <a:solidFill>
                  <a:srgbClr val="222222"/>
                </a:solidFill>
                <a:highlight>
                  <a:srgbClr val="FFFFFF"/>
                </a:highlight>
              </a:rPr>
              <a:t>García &amp; C. Baker (Eds.), </a:t>
            </a:r>
            <a:r>
              <a:rPr i="1" lang="en" sz="1200">
                <a:solidFill>
                  <a:srgbClr val="222222"/>
                </a:solidFill>
                <a:highlight>
                  <a:srgbClr val="FFFFFF"/>
                </a:highlight>
              </a:rPr>
              <a:t>Policy and Practice in Bilingual Education: A Reader Extending the Foundations</a:t>
            </a:r>
            <a:r>
              <a:rPr lang="en" sz="1200">
                <a:solidFill>
                  <a:srgbClr val="222222"/>
                </a:solidFill>
                <a:highlight>
                  <a:srgbClr val="FFFFFF"/>
                </a:highlight>
              </a:rPr>
              <a:t> (pp. 40-62). Clevedon, England: Multilingual Matters.</a:t>
            </a:r>
          </a:p>
          <a:p>
            <a:pPr lvl="0" rtl="0">
              <a:spcBef>
                <a:spcPts val="0"/>
              </a:spcBef>
              <a:spcAft>
                <a:spcPts val="0"/>
              </a:spcAft>
              <a:buClr>
                <a:schemeClr val="dk2"/>
              </a:buClr>
              <a:buSzPct val="91666"/>
              <a:buFont typeface="Arial"/>
              <a:buNone/>
            </a:pPr>
            <a:r>
              <a:t/>
            </a:r>
            <a:endParaRPr sz="1200">
              <a:solidFill>
                <a:srgbClr val="222222"/>
              </a:solidFill>
              <a:highlight>
                <a:srgbClr val="FFFFFF"/>
              </a:highlight>
            </a:endParaRPr>
          </a:p>
          <a:p>
            <a:pPr indent="-69850" lvl="0" marL="0" rtl="0">
              <a:spcBef>
                <a:spcPts val="0"/>
              </a:spcBef>
              <a:spcAft>
                <a:spcPts val="0"/>
              </a:spcAft>
              <a:buClr>
                <a:schemeClr val="dk2"/>
              </a:buClr>
              <a:buSzPct val="91666"/>
              <a:buFont typeface="Arial"/>
              <a:buNone/>
            </a:pPr>
            <a:r>
              <a:t/>
            </a:r>
            <a:endParaRPr sz="1200">
              <a:solidFill>
                <a:srgbClr val="222222"/>
              </a:solidFill>
              <a:highlight>
                <a:srgbClr val="FFFFFF"/>
              </a:highlight>
            </a:endParaRPr>
          </a:p>
          <a:p>
            <a:pPr indent="-69850" lvl="0" marL="457200" rtl="0">
              <a:spcBef>
                <a:spcPts val="0"/>
              </a:spcBef>
              <a:spcAft>
                <a:spcPts val="0"/>
              </a:spcAft>
              <a:buClr>
                <a:schemeClr val="dk2"/>
              </a:buClr>
              <a:buSzPct val="91666"/>
              <a:buFont typeface="Arial"/>
              <a:buNone/>
            </a:pPr>
            <a:r>
              <a:t/>
            </a:r>
            <a:endParaRPr sz="1200">
              <a:solidFill>
                <a:srgbClr val="222222"/>
              </a:solidFill>
              <a:highlight>
                <a:srgbClr val="FFFFFF"/>
              </a:highlight>
            </a:endParaRPr>
          </a:p>
          <a:p>
            <a:pPr indent="-69850" lvl="0" marL="0" rtl="0">
              <a:spcBef>
                <a:spcPts val="0"/>
              </a:spcBef>
              <a:spcAft>
                <a:spcPts val="0"/>
              </a:spcAft>
              <a:buClr>
                <a:schemeClr val="dk2"/>
              </a:buClr>
              <a:buSzPct val="91666"/>
              <a:buFont typeface="Arial"/>
              <a:buNone/>
            </a:pPr>
            <a:r>
              <a:t/>
            </a:r>
            <a:endParaRPr sz="1200">
              <a:solidFill>
                <a:srgbClr val="222222"/>
              </a:solidFill>
              <a:highlight>
                <a:srgbClr val="FFFFFF"/>
              </a:highlight>
            </a:endParaRPr>
          </a:p>
          <a:p>
            <a:pPr lvl="0" rtl="0">
              <a:spcBef>
                <a:spcPts val="0"/>
              </a:spcBef>
              <a:spcAft>
                <a:spcPts val="1000"/>
              </a:spcAft>
              <a:buClr>
                <a:schemeClr val="dk2"/>
              </a:buClr>
              <a:buSzPct val="91666"/>
              <a:buFont typeface="Arial"/>
              <a:buNone/>
            </a:pPr>
            <a:r>
              <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idx="1" type="body"/>
          </p:nvPr>
        </p:nvSpPr>
        <p:spPr>
          <a:xfrm>
            <a:off x="311700" y="163500"/>
            <a:ext cx="8520600" cy="4816500"/>
          </a:xfrm>
          <a:prstGeom prst="rect">
            <a:avLst/>
          </a:prstGeom>
        </p:spPr>
        <p:txBody>
          <a:bodyPr anchorCtr="0" anchor="t" bIns="91425" lIns="91425" rIns="91425" tIns="91425">
            <a:noAutofit/>
          </a:bodyPr>
          <a:lstStyle/>
          <a:p>
            <a:pPr lvl="0" rtl="0">
              <a:spcBef>
                <a:spcPts val="0"/>
              </a:spcBef>
              <a:spcAft>
                <a:spcPts val="0"/>
              </a:spcAft>
              <a:buClr>
                <a:schemeClr val="dk2"/>
              </a:buClr>
              <a:buSzPct val="91666"/>
              <a:buFont typeface="Arial"/>
              <a:buNone/>
            </a:pPr>
            <a:r>
              <a:rPr lang="en" sz="1200">
                <a:solidFill>
                  <a:srgbClr val="222222"/>
                </a:solidFill>
              </a:rPr>
              <a:t>Skutnabb-Kangas, T. (2000). </a:t>
            </a:r>
            <a:r>
              <a:rPr i="1" lang="en" sz="1200">
                <a:solidFill>
                  <a:srgbClr val="222222"/>
                </a:solidFill>
              </a:rPr>
              <a:t>Linguistic Genocide in Education.</a:t>
            </a:r>
            <a:r>
              <a:rPr lang="en" sz="1200">
                <a:solidFill>
                  <a:srgbClr val="222222"/>
                </a:solidFill>
              </a:rPr>
              <a:t> London: Erlbaum.</a:t>
            </a:r>
          </a:p>
          <a:p>
            <a:pPr lvl="0" rtl="0">
              <a:spcBef>
                <a:spcPts val="0"/>
              </a:spcBef>
              <a:spcAft>
                <a:spcPts val="0"/>
              </a:spcAft>
              <a:buClr>
                <a:schemeClr val="dk2"/>
              </a:buClr>
              <a:buSzPct val="91666"/>
              <a:buFont typeface="Arial"/>
              <a:buNone/>
            </a:pPr>
            <a:r>
              <a:t/>
            </a:r>
            <a:endParaRPr sz="1200">
              <a:solidFill>
                <a:srgbClr val="222222"/>
              </a:solidFill>
            </a:endParaRPr>
          </a:p>
          <a:p>
            <a:pPr lvl="0" rtl="0">
              <a:spcBef>
                <a:spcPts val="0"/>
              </a:spcBef>
              <a:spcAft>
                <a:spcPts val="0"/>
              </a:spcAft>
              <a:buClr>
                <a:schemeClr val="dk2"/>
              </a:buClr>
              <a:buSzPct val="91666"/>
              <a:buFont typeface="Arial"/>
              <a:buNone/>
            </a:pPr>
            <a:r>
              <a:rPr lang="en" sz="1200"/>
              <a:t>Teachers with Foreign Accents Need Not Apply! (2011, May 5).</a:t>
            </a:r>
            <a:r>
              <a:rPr i="1" lang="en" sz="1200"/>
              <a:t> International Schools Review.</a:t>
            </a:r>
            <a:r>
              <a:rPr lang="en" sz="1200"/>
              <a:t> Retrieved from </a:t>
            </a:r>
          </a:p>
          <a:p>
            <a:pPr indent="-69850" lvl="0" marL="457200" rtl="0">
              <a:spcBef>
                <a:spcPts val="0"/>
              </a:spcBef>
              <a:spcAft>
                <a:spcPts val="0"/>
              </a:spcAft>
              <a:buClr>
                <a:schemeClr val="dk2"/>
              </a:buClr>
              <a:buSzPct val="91666"/>
              <a:buFont typeface="Arial"/>
              <a:buNone/>
            </a:pPr>
            <a:r>
              <a:rPr lang="en" sz="1200"/>
              <a:t>https://internationalschoolsreviewdiscuss.wordpress.com/2011/05/05/teachers-with-foreign-accents-need-not-apply/</a:t>
            </a:r>
          </a:p>
          <a:p>
            <a:pPr lvl="0" rtl="0">
              <a:spcBef>
                <a:spcPts val="0"/>
              </a:spcBef>
              <a:spcAft>
                <a:spcPts val="0"/>
              </a:spcAft>
              <a:buClr>
                <a:schemeClr val="dk2"/>
              </a:buClr>
              <a:buSzPct val="91666"/>
              <a:buFont typeface="Arial"/>
              <a:buNone/>
            </a:pPr>
            <a:r>
              <a:t/>
            </a:r>
            <a:endParaRPr sz="1200"/>
          </a:p>
          <a:p>
            <a:pPr lvl="0" rtl="0">
              <a:spcBef>
                <a:spcPts val="0"/>
              </a:spcBef>
              <a:spcAft>
                <a:spcPts val="0"/>
              </a:spcAft>
              <a:buClr>
                <a:schemeClr val="dk2"/>
              </a:buClr>
              <a:buSzPct val="91666"/>
              <a:buFont typeface="Arial"/>
              <a:buNone/>
            </a:pPr>
            <a:r>
              <a:rPr lang="en" sz="1200"/>
              <a:t>Their Learning Tree (screen name). (2016, May 18). </a:t>
            </a:r>
            <a:r>
              <a:rPr i="1" lang="en" sz="1200"/>
              <a:t>Honey Baby Sugar Child</a:t>
            </a:r>
            <a:r>
              <a:rPr lang="en" sz="1200"/>
              <a:t>. Retrieved from</a:t>
            </a:r>
          </a:p>
          <a:p>
            <a:pPr indent="387350" lvl="0" rtl="0">
              <a:spcBef>
                <a:spcPts val="0"/>
              </a:spcBef>
              <a:spcAft>
                <a:spcPts val="0"/>
              </a:spcAft>
              <a:buClr>
                <a:schemeClr val="dk2"/>
              </a:buClr>
              <a:buSzPct val="91666"/>
              <a:buFont typeface="Arial"/>
              <a:buNone/>
            </a:pPr>
            <a:r>
              <a:rPr lang="en" sz="1200">
                <a:solidFill>
                  <a:schemeClr val="hlink"/>
                </a:solidFill>
                <a:hlinkClick r:id="rId3"/>
              </a:rPr>
              <a:t>https://www.youtube.com/watch?v=wzzEg0-wvPg</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Up Next (screen name). (2015, October 30). Don’t judge my African American english [video].</a:t>
            </a:r>
          </a:p>
          <a:p>
            <a:pPr indent="387350" lvl="0" rtl="0">
              <a:spcBef>
                <a:spcPts val="0"/>
              </a:spcBef>
              <a:spcAft>
                <a:spcPts val="0"/>
              </a:spcAft>
              <a:buClr>
                <a:schemeClr val="dk2"/>
              </a:buClr>
              <a:buSzPct val="91666"/>
              <a:buFont typeface="Arial"/>
              <a:buNone/>
            </a:pPr>
            <a:r>
              <a:rPr lang="en" sz="1200"/>
              <a:t>Retrieved from https://www.youtube.com/watch?v=j7_rihFMB78</a:t>
            </a:r>
          </a:p>
          <a:p>
            <a:pPr lvl="0" rtl="0">
              <a:spcBef>
                <a:spcPts val="0"/>
              </a:spcBef>
              <a:spcAft>
                <a:spcPts val="0"/>
              </a:spcAft>
              <a:buClr>
                <a:schemeClr val="dk2"/>
              </a:buClr>
              <a:buSzPct val="91666"/>
              <a:buFont typeface="Arial"/>
              <a:buNone/>
            </a:pPr>
            <a:r>
              <a:rPr lang="en" sz="1200"/>
              <a:t> </a:t>
            </a:r>
          </a:p>
          <a:p>
            <a:pPr lvl="0" rtl="0">
              <a:spcBef>
                <a:spcPts val="0"/>
              </a:spcBef>
              <a:spcAft>
                <a:spcPts val="0"/>
              </a:spcAft>
              <a:buClr>
                <a:schemeClr val="dk2"/>
              </a:buClr>
              <a:buSzPct val="91666"/>
              <a:buFont typeface="Arial"/>
              <a:buNone/>
            </a:pPr>
            <a:r>
              <a:rPr lang="en" sz="1200"/>
              <a:t>Wolfram, W. (2000). Everyone has an accent. </a:t>
            </a:r>
            <a:r>
              <a:rPr i="1" lang="en" sz="1200"/>
              <a:t>Teaching Tolerance, 18.</a:t>
            </a:r>
            <a:r>
              <a:rPr lang="en" sz="1200"/>
              <a:t> Retrieved from</a:t>
            </a:r>
          </a:p>
          <a:p>
            <a:pPr indent="387350" lvl="0" rtl="0">
              <a:spcBef>
                <a:spcPts val="0"/>
              </a:spcBef>
              <a:spcAft>
                <a:spcPts val="0"/>
              </a:spcAft>
              <a:buClr>
                <a:schemeClr val="dk2"/>
              </a:buClr>
              <a:buSzPct val="91666"/>
              <a:buFont typeface="Arial"/>
              <a:buNone/>
            </a:pPr>
            <a:r>
              <a:rPr lang="en" sz="1200" u="sng">
                <a:solidFill>
                  <a:schemeClr val="hlink"/>
                </a:solidFill>
                <a:hlinkClick r:id="rId4"/>
              </a:rPr>
              <a:t>http://www.tolerance.org/magazine/number-18-fall-2000/feature/everyone-has-accent</a:t>
            </a:r>
          </a:p>
          <a:p>
            <a:pPr indent="387350" lvl="0" rtl="0">
              <a:spcBef>
                <a:spcPts val="0"/>
              </a:spcBef>
              <a:spcAft>
                <a:spcPts val="0"/>
              </a:spcAft>
              <a:buClr>
                <a:schemeClr val="dk2"/>
              </a:buClr>
              <a:buSzPct val="91666"/>
              <a:buFont typeface="Arial"/>
              <a:buNone/>
            </a:pPr>
            <a:r>
              <a:t/>
            </a:r>
            <a:endParaRPr sz="1200"/>
          </a:p>
          <a:p>
            <a:pPr indent="387350" lvl="0" rtl="0">
              <a:spcBef>
                <a:spcPts val="0"/>
              </a:spcBef>
              <a:spcAft>
                <a:spcPts val="0"/>
              </a:spcAft>
              <a:buClr>
                <a:schemeClr val="dk2"/>
              </a:buClr>
              <a:buSzPct val="91666"/>
              <a:buFont typeface="Arial"/>
              <a:buNone/>
            </a:pPr>
            <a:r>
              <a:t/>
            </a:r>
            <a:endParaRPr sz="1200"/>
          </a:p>
          <a:p>
            <a:pPr indent="-69850" lvl="0" marL="0" rtl="0">
              <a:spcBef>
                <a:spcPts val="0"/>
              </a:spcBef>
              <a:spcAft>
                <a:spcPts val="0"/>
              </a:spcAft>
              <a:buClr>
                <a:schemeClr val="dk2"/>
              </a:buClr>
              <a:buSzPct val="91666"/>
              <a:buFont typeface="Arial"/>
              <a:buNone/>
            </a:pPr>
            <a:r>
              <a:t/>
            </a:r>
            <a:endParaRPr sz="1200"/>
          </a:p>
          <a:p>
            <a:pPr lvl="0" rtl="0">
              <a:spcBef>
                <a:spcPts val="0"/>
              </a:spcBef>
              <a:spcAft>
                <a:spcPts val="1000"/>
              </a:spcAft>
              <a:buClr>
                <a:schemeClr val="dk2"/>
              </a:buClr>
              <a:buSzPct val="91666"/>
              <a:buFont typeface="Arial"/>
              <a:buNone/>
            </a:pPr>
            <a:r>
              <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235325"/>
            <a:ext cx="8520600" cy="572700"/>
          </a:xfrm>
          <a:prstGeom prst="rect">
            <a:avLst/>
          </a:prstGeom>
        </p:spPr>
        <p:txBody>
          <a:bodyPr anchorCtr="0" anchor="t" bIns="91425" lIns="91425" rIns="91425" tIns="91425">
            <a:noAutofit/>
          </a:bodyPr>
          <a:lstStyle/>
          <a:p>
            <a:pPr lvl="0" algn="ctr">
              <a:spcBef>
                <a:spcPts val="0"/>
              </a:spcBef>
              <a:buNone/>
            </a:pPr>
            <a:r>
              <a:rPr lang="en"/>
              <a:t>Photo References</a:t>
            </a:r>
          </a:p>
        </p:txBody>
      </p:sp>
      <p:sp>
        <p:nvSpPr>
          <p:cNvPr id="258" name="Shape 258"/>
          <p:cNvSpPr txBox="1"/>
          <p:nvPr>
            <p:ph idx="1" type="body"/>
          </p:nvPr>
        </p:nvSpPr>
        <p:spPr>
          <a:xfrm>
            <a:off x="311700" y="808025"/>
            <a:ext cx="8520600" cy="4224600"/>
          </a:xfrm>
          <a:prstGeom prst="rect">
            <a:avLst/>
          </a:prstGeom>
        </p:spPr>
        <p:txBody>
          <a:bodyPr anchorCtr="0" anchor="t" bIns="91425" lIns="91425" rIns="91425" tIns="91425">
            <a:noAutofit/>
          </a:bodyPr>
          <a:lstStyle/>
          <a:p>
            <a:pPr lvl="0">
              <a:spcBef>
                <a:spcPts val="0"/>
              </a:spcBef>
              <a:spcAft>
                <a:spcPts val="0"/>
              </a:spcAft>
              <a:buClr>
                <a:schemeClr val="dk2"/>
              </a:buClr>
              <a:buSzPct val="91666"/>
              <a:buFont typeface="Arial"/>
              <a:buNone/>
            </a:pPr>
            <a:r>
              <a:rPr lang="en" sz="1200"/>
              <a:t>http://asean.org/asean/asean-member-states/</a:t>
            </a:r>
          </a:p>
          <a:p>
            <a:pPr lvl="0">
              <a:spcBef>
                <a:spcPts val="0"/>
              </a:spcBef>
              <a:spcAft>
                <a:spcPts val="0"/>
              </a:spcAft>
              <a:buClr>
                <a:schemeClr val="dk2"/>
              </a:buClr>
              <a:buSzPct val="91666"/>
              <a:buFont typeface="Arial"/>
              <a:buNone/>
            </a:pPr>
            <a:r>
              <a:rPr lang="en" sz="1200">
                <a:solidFill>
                  <a:srgbClr val="000000"/>
                </a:solidFill>
              </a:rPr>
              <a:t> </a:t>
            </a:r>
          </a:p>
          <a:p>
            <a:pPr lvl="0">
              <a:spcBef>
                <a:spcPts val="0"/>
              </a:spcBef>
              <a:spcAft>
                <a:spcPts val="0"/>
              </a:spcAft>
              <a:buClr>
                <a:schemeClr val="dk2"/>
              </a:buClr>
              <a:buSzPct val="91666"/>
              <a:buFont typeface="Arial"/>
              <a:buNone/>
            </a:pPr>
            <a:r>
              <a:rPr lang="en" sz="1200">
                <a:solidFill>
                  <a:srgbClr val="000000"/>
                </a:solidFill>
                <a:hlinkClick r:id="rId3"/>
              </a:rPr>
              <a:t>http://i.huffpost.com/gen/1384621/images/o-BLACK-CHILDREN-facebook.jpg</a:t>
            </a:r>
            <a:r>
              <a:rPr lang="en" sz="1200">
                <a:solidFill>
                  <a:srgbClr val="000000"/>
                </a:solidFill>
                <a:hlinkClick r:id="rId4"/>
              </a:rPr>
              <a:t>http://plpnetwork.com/wp-content/uploads/2016/03/Conversation-Bubbles-2.jpg</a:t>
            </a:r>
          </a:p>
          <a:p>
            <a:pPr lvl="0">
              <a:spcBef>
                <a:spcPts val="0"/>
              </a:spcBef>
              <a:spcAft>
                <a:spcPts val="0"/>
              </a:spcAft>
              <a:buClr>
                <a:schemeClr val="dk2"/>
              </a:buClr>
              <a:buSzPct val="91666"/>
              <a:buFont typeface="Arial"/>
              <a:buNone/>
            </a:pPr>
            <a:r>
              <a:rPr lang="en" sz="1200">
                <a:solidFill>
                  <a:srgbClr val="000000"/>
                </a:solidFill>
              </a:rPr>
              <a:t> </a:t>
            </a:r>
          </a:p>
          <a:p>
            <a:pPr lvl="0">
              <a:spcBef>
                <a:spcPts val="0"/>
              </a:spcBef>
              <a:spcAft>
                <a:spcPts val="0"/>
              </a:spcAft>
              <a:buClr>
                <a:schemeClr val="dk2"/>
              </a:buClr>
              <a:buSzPct val="91666"/>
              <a:buFont typeface="Arial"/>
              <a:buNone/>
            </a:pPr>
            <a:r>
              <a:rPr lang="en" sz="1200">
                <a:solidFill>
                  <a:srgbClr val="000000"/>
                </a:solidFill>
                <a:hlinkClick r:id="rId5"/>
              </a:rPr>
              <a:t>http://www.educationnews.org/wp-content/uploads/2015/06/black_bias.jpg</a:t>
            </a:r>
          </a:p>
          <a:p>
            <a:pPr lvl="0">
              <a:spcBef>
                <a:spcPts val="0"/>
              </a:spcBef>
              <a:spcAft>
                <a:spcPts val="0"/>
              </a:spcAft>
              <a:buClr>
                <a:schemeClr val="dk2"/>
              </a:buClr>
              <a:buSzPct val="91666"/>
              <a:buFont typeface="Arial"/>
              <a:buNone/>
            </a:pPr>
            <a:r>
              <a:rPr lang="en" sz="1200">
                <a:solidFill>
                  <a:srgbClr val="000000"/>
                </a:solidFill>
              </a:rPr>
              <a:t> </a:t>
            </a:r>
          </a:p>
          <a:p>
            <a:pPr lvl="0">
              <a:spcBef>
                <a:spcPts val="0"/>
              </a:spcBef>
              <a:spcAft>
                <a:spcPts val="0"/>
              </a:spcAft>
              <a:buClr>
                <a:schemeClr val="dk2"/>
              </a:buClr>
              <a:buSzPct val="91666"/>
              <a:buFont typeface="Arial"/>
              <a:buNone/>
            </a:pPr>
            <a:r>
              <a:rPr lang="en" sz="1200">
                <a:solidFill>
                  <a:srgbClr val="000000"/>
                </a:solidFill>
                <a:hlinkClick r:id="rId6"/>
              </a:rPr>
              <a:t>http://www.edugains.ca/newsite/literacy/adolescent/visionofliteracy.html</a:t>
            </a:r>
          </a:p>
          <a:p>
            <a:pPr lvl="0">
              <a:spcBef>
                <a:spcPts val="0"/>
              </a:spcBef>
              <a:spcAft>
                <a:spcPts val="0"/>
              </a:spcAft>
              <a:buClr>
                <a:schemeClr val="dk2"/>
              </a:buClr>
              <a:buSzPct val="91666"/>
              <a:buFont typeface="Arial"/>
              <a:buNone/>
            </a:pPr>
            <a:r>
              <a:rPr lang="en" sz="1200">
                <a:solidFill>
                  <a:srgbClr val="000000"/>
                </a:solidFill>
              </a:rPr>
              <a:t> </a:t>
            </a:r>
          </a:p>
          <a:p>
            <a:pPr lvl="0">
              <a:spcBef>
                <a:spcPts val="0"/>
              </a:spcBef>
              <a:spcAft>
                <a:spcPts val="0"/>
              </a:spcAft>
              <a:buClr>
                <a:schemeClr val="dk2"/>
              </a:buClr>
              <a:buSzPct val="91666"/>
              <a:buFont typeface="Arial"/>
              <a:buNone/>
            </a:pPr>
            <a:r>
              <a:rPr lang="en" sz="1200">
                <a:solidFill>
                  <a:srgbClr val="000000"/>
                </a:solidFill>
                <a:hlinkClick r:id="rId7"/>
              </a:rPr>
              <a:t>http://www.languageonthemove.com/linguistic-discrimination-at-work/</a:t>
            </a:r>
          </a:p>
          <a:p>
            <a:pPr lvl="0">
              <a:spcBef>
                <a:spcPts val="0"/>
              </a:spcBef>
              <a:spcAft>
                <a:spcPts val="0"/>
              </a:spcAft>
              <a:buClr>
                <a:schemeClr val="dk2"/>
              </a:buClr>
              <a:buSzPct val="91666"/>
              <a:buFont typeface="Arial"/>
              <a:buNone/>
            </a:pPr>
            <a:r>
              <a:t/>
            </a:r>
            <a:endParaRPr sz="1200">
              <a:solidFill>
                <a:srgbClr val="000000"/>
              </a:solidFill>
              <a:hlinkClick r:id="rId8"/>
            </a:endParaRPr>
          </a:p>
          <a:p>
            <a:pPr lvl="0" rtl="0">
              <a:spcBef>
                <a:spcPts val="0"/>
              </a:spcBef>
              <a:spcAft>
                <a:spcPts val="0"/>
              </a:spcAft>
              <a:buClr>
                <a:schemeClr val="dk2"/>
              </a:buClr>
              <a:buSzPct val="91666"/>
              <a:buFont typeface="Arial"/>
              <a:buNone/>
            </a:pPr>
            <a:r>
              <a:rPr lang="en" sz="1200"/>
              <a:t>http://www.nytimes.com/2015/01/04/upshot/the-measuring-sticks-of-racial-bias-.html?_r=0</a:t>
            </a:r>
          </a:p>
          <a:p>
            <a:pPr lvl="0" rtl="0">
              <a:spcBef>
                <a:spcPts val="0"/>
              </a:spcBef>
              <a:spcAft>
                <a:spcPts val="0"/>
              </a:spcAft>
              <a:buClr>
                <a:schemeClr val="dk2"/>
              </a:buClr>
              <a:buSzPct val="91666"/>
              <a:buFont typeface="Arial"/>
              <a:buNone/>
            </a:pPr>
            <a:r>
              <a:t/>
            </a:r>
            <a:endParaRPr sz="1200"/>
          </a:p>
          <a:p>
            <a:pPr lvl="0" rtl="0">
              <a:spcBef>
                <a:spcPts val="0"/>
              </a:spcBef>
              <a:spcAft>
                <a:spcPts val="0"/>
              </a:spcAft>
              <a:buClr>
                <a:schemeClr val="dk2"/>
              </a:buClr>
              <a:buSzPct val="91666"/>
              <a:buFont typeface="Arial"/>
              <a:buNone/>
            </a:pPr>
            <a:r>
              <a:rPr lang="en" sz="1200"/>
              <a:t>https://employmentdiscrimination.foxrothschild.com/2015/11/articles/general-employment-discrimination/national-origin-discrimination/can-an-employer-limit-the-use-of-a-foreign-language-in-the-workplace/</a:t>
            </a:r>
          </a:p>
          <a:p>
            <a:pPr lvl="0" rtl="0">
              <a:spcBef>
                <a:spcPts val="0"/>
              </a:spcBef>
              <a:spcAft>
                <a:spcPts val="0"/>
              </a:spcAft>
              <a:buClr>
                <a:schemeClr val="dk2"/>
              </a:buClr>
              <a:buSzPct val="91666"/>
              <a:buFont typeface="Arial"/>
              <a:buNone/>
            </a:pPr>
            <a:r>
              <a:t/>
            </a:r>
            <a:endParaRPr sz="1200"/>
          </a:p>
          <a:p>
            <a:pPr lvl="0">
              <a:spcBef>
                <a:spcPts val="0"/>
              </a:spcBef>
              <a:spcAft>
                <a:spcPts val="0"/>
              </a:spcAft>
              <a:buClr>
                <a:schemeClr val="dk2"/>
              </a:buClr>
              <a:buSzPct val="91666"/>
              <a:buFont typeface="Arial"/>
              <a:buNone/>
            </a:pPr>
            <a:r>
              <a:rPr lang="en" sz="1200">
                <a:solidFill>
                  <a:srgbClr val="000000"/>
                </a:solidFill>
                <a:hlinkClick r:id="rId9"/>
              </a:rPr>
              <a:t>https://lucylaituenchausheen.wordpress.com/category/accent/</a:t>
            </a:r>
            <a:r>
              <a:rPr lang="en" sz="1200">
                <a:solidFill>
                  <a:srgbClr val="000000"/>
                </a:solidFill>
              </a:rPr>
              <a:t> </a:t>
            </a:r>
          </a:p>
          <a:p>
            <a:pPr lvl="0">
              <a:spcBef>
                <a:spcPts val="0"/>
              </a:spcBef>
              <a:spcAft>
                <a:spcPts val="0"/>
              </a:spcAft>
              <a:buClr>
                <a:schemeClr val="dk2"/>
              </a:buClr>
              <a:buSzPct val="91666"/>
              <a:buFont typeface="Arial"/>
              <a:buNone/>
            </a:pPr>
            <a:r>
              <a:rPr lang="en" sz="1200">
                <a:solidFill>
                  <a:srgbClr val="000000"/>
                </a:solidFill>
              </a:rPr>
              <a:t> </a:t>
            </a:r>
          </a:p>
          <a:p>
            <a:pPr lvl="0">
              <a:spcBef>
                <a:spcPts val="0"/>
              </a:spcBef>
              <a:spcAft>
                <a:spcPts val="0"/>
              </a:spcAft>
              <a:buClr>
                <a:schemeClr val="dk2"/>
              </a:buClr>
              <a:buSzPct val="91666"/>
              <a:buFont typeface="Arial"/>
              <a:buNone/>
            </a:pPr>
            <a:r>
              <a:rPr lang="en" sz="1200">
                <a:solidFill>
                  <a:srgbClr val="000000"/>
                </a:solidFill>
                <a:hlinkClick r:id="rId10"/>
              </a:rPr>
              <a:t>https://www.panmacmillan.com/PanMacmillanCorporateSite/media/PanMacmillan/Blogs/spudsmcduff.jpg?ext=.jpg</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a:t>Proper diction is a sign of intelligence.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is Linguicism? </a:t>
            </a:r>
          </a:p>
        </p:txBody>
      </p:sp>
      <p:sp>
        <p:nvSpPr>
          <p:cNvPr id="114" name="Shape 114"/>
          <p:cNvSpPr txBox="1"/>
          <p:nvPr>
            <p:ph idx="1" type="body"/>
          </p:nvPr>
        </p:nvSpPr>
        <p:spPr>
          <a:xfrm>
            <a:off x="311700" y="1234075"/>
            <a:ext cx="8520600" cy="2534700"/>
          </a:xfrm>
          <a:prstGeom prst="rect">
            <a:avLst/>
          </a:prstGeom>
        </p:spPr>
        <p:txBody>
          <a:bodyPr anchorCtr="0" anchor="t" bIns="91425" lIns="91425" rIns="91425" tIns="91425">
            <a:noAutofit/>
          </a:bodyPr>
          <a:lstStyle/>
          <a:p>
            <a:pPr lvl="0">
              <a:spcBef>
                <a:spcPts val="0"/>
              </a:spcBef>
              <a:buNone/>
            </a:pPr>
            <a:r>
              <a:rPr b="1" lang="en"/>
              <a:t>Linguicism:</a:t>
            </a:r>
          </a:p>
          <a:p>
            <a:pPr indent="-228600" lvl="0" marL="457200" rtl="0">
              <a:spcBef>
                <a:spcPts val="0"/>
              </a:spcBef>
            </a:pPr>
            <a:r>
              <a:rPr lang="en"/>
              <a:t>Linguicism (Skutnabb-Kangas, 2000) or Linguistic Discrimination is discrimination based on language or dialect. (Nordquist, 2016)</a:t>
            </a:r>
          </a:p>
          <a:p>
            <a:pPr indent="-228600" lvl="0" marL="457200" rtl="0">
              <a:spcBef>
                <a:spcPts val="0"/>
              </a:spcBef>
            </a:pPr>
            <a:r>
              <a:rPr lang="en"/>
              <a:t>It is based upon the ideologies involved in legitimizing, effectuating, regulating, and reproducing the unequal divide of power and resources (both material and nonmaterial) between groups defined on the basis of language. (Skutnabb-Kangas, 1995)</a:t>
            </a:r>
          </a:p>
          <a:p>
            <a:pPr lvl="0">
              <a:spcBef>
                <a:spcPts val="0"/>
              </a:spcBef>
              <a:buNone/>
            </a:pPr>
            <a:r>
              <a:t/>
            </a:r>
            <a:endParaRPr/>
          </a:p>
          <a:p>
            <a:pPr lvl="0">
              <a:spcBef>
                <a:spcPts val="0"/>
              </a:spcBef>
              <a:buNone/>
            </a:pPr>
            <a:br>
              <a:rPr lang="en" sz="1400"/>
            </a:br>
            <a:br>
              <a:rPr lang="en" sz="1400"/>
            </a:b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Types of Linguicism </a:t>
            </a:r>
          </a:p>
        </p:txBody>
      </p:sp>
      <p:sp>
        <p:nvSpPr>
          <p:cNvPr id="120" name="Shape 120"/>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lnSpc>
                <a:spcPct val="100000"/>
              </a:lnSpc>
              <a:spcBef>
                <a:spcPts val="0"/>
              </a:spcBef>
              <a:buClr>
                <a:schemeClr val="dk2"/>
              </a:buClr>
              <a:buSzPct val="68750"/>
              <a:buFont typeface="Arial"/>
              <a:buNone/>
            </a:pPr>
            <a:r>
              <a:t/>
            </a:r>
            <a:endParaRPr b="1" sz="1600"/>
          </a:p>
          <a:p>
            <a:pPr lvl="0">
              <a:lnSpc>
                <a:spcPct val="100000"/>
              </a:lnSpc>
              <a:spcBef>
                <a:spcPts val="0"/>
              </a:spcBef>
              <a:buClr>
                <a:schemeClr val="dk2"/>
              </a:buClr>
              <a:buSzPct val="68750"/>
              <a:buFont typeface="Arial"/>
              <a:buNone/>
            </a:pPr>
            <a:r>
              <a:rPr b="1" lang="en" sz="1600"/>
              <a:t>Overt Linguicism:</a:t>
            </a:r>
          </a:p>
          <a:p>
            <a:pPr indent="-330200" lvl="0" marL="457200" rtl="0">
              <a:lnSpc>
                <a:spcPct val="100000"/>
              </a:lnSpc>
              <a:spcBef>
                <a:spcPts val="0"/>
              </a:spcBef>
              <a:buSzPct val="100000"/>
            </a:pPr>
            <a:r>
              <a:rPr lang="en" sz="1600"/>
              <a:t>Is the open, conscious, visible and active representation of linguicism. </a:t>
            </a:r>
          </a:p>
          <a:p>
            <a:pPr lvl="0" rtl="0">
              <a:lnSpc>
                <a:spcPct val="100000"/>
              </a:lnSpc>
              <a:spcBef>
                <a:spcPts val="0"/>
              </a:spcBef>
              <a:buNone/>
            </a:pPr>
            <a:r>
              <a:rPr b="1" lang="en" sz="1600"/>
              <a:t>Covert Linguicism:</a:t>
            </a:r>
          </a:p>
          <a:p>
            <a:pPr indent="-330200" lvl="0" marL="457200" rtl="0">
              <a:lnSpc>
                <a:spcPct val="100000"/>
              </a:lnSpc>
              <a:spcBef>
                <a:spcPts val="0"/>
              </a:spcBef>
              <a:buSzPct val="100000"/>
            </a:pPr>
            <a:r>
              <a:rPr lang="en" sz="1600"/>
              <a:t>Is the hidden, unconscious, invisible and passive representation of linguicism. </a:t>
            </a:r>
          </a:p>
          <a:p>
            <a:pPr lvl="0" rtl="0">
              <a:lnSpc>
                <a:spcPct val="100000"/>
              </a:lnSpc>
              <a:spcBef>
                <a:spcPts val="0"/>
              </a:spcBef>
              <a:buNone/>
            </a:pPr>
            <a:r>
              <a:rPr b="1" lang="en" sz="1600"/>
              <a:t>Systemic/Institutional Linguicism:</a:t>
            </a:r>
          </a:p>
          <a:p>
            <a:pPr indent="-330200" lvl="0" marL="457200" rtl="0">
              <a:lnSpc>
                <a:spcPct val="100000"/>
              </a:lnSpc>
              <a:spcBef>
                <a:spcPts val="0"/>
              </a:spcBef>
              <a:buSzPct val="100000"/>
            </a:pPr>
            <a:r>
              <a:rPr lang="en" sz="1600"/>
              <a:t>Linguicism existing as a result of the emphasized efforts geared towards the learning of the majority language. (Skutnabb-Kangas, 2000)</a:t>
            </a:r>
          </a:p>
          <a:p>
            <a:pPr lvl="0" rtl="0">
              <a:lnSpc>
                <a:spcPct val="100000"/>
              </a:lnSpc>
              <a:spcBef>
                <a:spcPts val="0"/>
              </a:spcBef>
              <a:buNone/>
            </a:pPr>
            <a:r>
              <a:t/>
            </a:r>
            <a:endParaRPr sz="1600"/>
          </a:p>
        </p:txBody>
      </p:sp>
      <p:pic>
        <p:nvPicPr>
          <p:cNvPr id="121" name="Shape 121"/>
          <p:cNvPicPr preferRelativeResize="0"/>
          <p:nvPr/>
        </p:nvPicPr>
        <p:blipFill>
          <a:blip r:embed="rId3">
            <a:alphaModFix/>
          </a:blip>
          <a:stretch>
            <a:fillRect/>
          </a:stretch>
        </p:blipFill>
        <p:spPr>
          <a:xfrm>
            <a:off x="5794324" y="52475"/>
            <a:ext cx="2736799" cy="205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t/>
            </a:r>
            <a:endParaRPr>
              <a:solidFill>
                <a:srgbClr val="000000"/>
              </a:solidFill>
            </a:endParaRPr>
          </a:p>
          <a:p>
            <a:pPr lvl="0">
              <a:spcBef>
                <a:spcPts val="0"/>
              </a:spcBef>
              <a:buNone/>
            </a:pPr>
            <a:r>
              <a:rPr lang="en">
                <a:solidFill>
                  <a:srgbClr val="000000"/>
                </a:solidFill>
              </a:rPr>
              <a:t>English is the most important language in the world.</a:t>
            </a:r>
          </a:p>
          <a:p>
            <a:pPr lvl="0" algn="l">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23100" y="438250"/>
            <a:ext cx="3837000" cy="1454100"/>
          </a:xfrm>
          <a:prstGeom prst="rect">
            <a:avLst/>
          </a:prstGeom>
        </p:spPr>
        <p:txBody>
          <a:bodyPr anchorCtr="0" anchor="b" bIns="91425" lIns="91425" rIns="91425" tIns="91425">
            <a:noAutofit/>
          </a:bodyPr>
          <a:lstStyle/>
          <a:p>
            <a:pPr lvl="0">
              <a:spcBef>
                <a:spcPts val="0"/>
              </a:spcBef>
              <a:buNone/>
            </a:pPr>
            <a:r>
              <a:rPr lang="en"/>
              <a:t>Lingua Franca</a:t>
            </a:r>
          </a:p>
        </p:txBody>
      </p:sp>
      <p:sp>
        <p:nvSpPr>
          <p:cNvPr id="132" name="Shape 132"/>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0" lvl="0" marL="0" rtl="0">
              <a:spcBef>
                <a:spcPts val="0"/>
              </a:spcBef>
              <a:buNone/>
            </a:pPr>
            <a:r>
              <a:t/>
            </a:r>
            <a:endParaRPr/>
          </a:p>
        </p:txBody>
      </p:sp>
      <p:sp>
        <p:nvSpPr>
          <p:cNvPr id="133" name="Shape 133"/>
          <p:cNvSpPr txBox="1"/>
          <p:nvPr>
            <p:ph idx="1" type="subTitle"/>
          </p:nvPr>
        </p:nvSpPr>
        <p:spPr>
          <a:xfrm>
            <a:off x="0" y="2431500"/>
            <a:ext cx="4483200" cy="1987800"/>
          </a:xfrm>
          <a:prstGeom prst="rect">
            <a:avLst/>
          </a:prstGeom>
        </p:spPr>
        <p:txBody>
          <a:bodyPr anchorCtr="0" anchor="t" bIns="91425" lIns="91425" rIns="91425" tIns="91425">
            <a:noAutofit/>
          </a:bodyPr>
          <a:lstStyle/>
          <a:p>
            <a:pPr indent="-228600" lvl="0" marL="457200" rtl="0" algn="l">
              <a:spcBef>
                <a:spcPts val="0"/>
              </a:spcBef>
              <a:buChar char="●"/>
            </a:pPr>
            <a:r>
              <a:rPr lang="en"/>
              <a:t>Communication Language</a:t>
            </a:r>
          </a:p>
          <a:p>
            <a:pPr indent="-228600" lvl="0" marL="457200" rtl="0" algn="l">
              <a:spcBef>
                <a:spcPts val="0"/>
              </a:spcBef>
              <a:buChar char="●"/>
            </a:pPr>
            <a:r>
              <a:rPr lang="en"/>
              <a:t>Association of South East Asian Nations (ASEAN)</a:t>
            </a:r>
          </a:p>
          <a:p>
            <a:pPr indent="-228600" lvl="1" marL="914400" algn="l">
              <a:lnSpc>
                <a:spcPct val="115000"/>
              </a:lnSpc>
              <a:spcBef>
                <a:spcPts val="0"/>
              </a:spcBef>
              <a:spcAft>
                <a:spcPts val="1600"/>
              </a:spcAft>
              <a:buChar char="○"/>
            </a:pPr>
            <a:r>
              <a:rPr lang="en" sz="1400" u="sng">
                <a:solidFill>
                  <a:schemeClr val="accent5"/>
                </a:solidFill>
                <a:hlinkClick r:id="rId3"/>
              </a:rPr>
              <a:t>ASEAN "Sample" Scholarship Quiz</a:t>
            </a:r>
            <a:r>
              <a:rPr lang="en" sz="1400"/>
              <a:t> </a:t>
            </a:r>
          </a:p>
        </p:txBody>
      </p:sp>
      <p:pic>
        <p:nvPicPr>
          <p:cNvPr descr="asean map.jpg" id="134" name="Shape 134"/>
          <p:cNvPicPr preferRelativeResize="0"/>
          <p:nvPr/>
        </p:nvPicPr>
        <p:blipFill>
          <a:blip r:embed="rId4">
            <a:alphaModFix/>
          </a:blip>
          <a:stretch>
            <a:fillRect/>
          </a:stretch>
        </p:blipFill>
        <p:spPr>
          <a:xfrm>
            <a:off x="4483200" y="709600"/>
            <a:ext cx="4762500" cy="3724275"/>
          </a:xfrm>
          <a:prstGeom prst="rect">
            <a:avLst/>
          </a:prstGeom>
          <a:noFill/>
          <a:ln>
            <a:noFill/>
          </a:ln>
        </p:spPr>
      </p:pic>
      <p:sp>
        <p:nvSpPr>
          <p:cNvPr id="135" name="Shape 135"/>
          <p:cNvSpPr txBox="1"/>
          <p:nvPr/>
        </p:nvSpPr>
        <p:spPr>
          <a:xfrm>
            <a:off x="0" y="4674900"/>
            <a:ext cx="6944400" cy="468600"/>
          </a:xfrm>
          <a:prstGeom prst="rect">
            <a:avLst/>
          </a:prstGeom>
          <a:noFill/>
          <a:ln>
            <a:noFill/>
          </a:ln>
        </p:spPr>
        <p:txBody>
          <a:bodyPr anchorCtr="0" anchor="t" bIns="91425" lIns="91425" rIns="91425" tIns="91425">
            <a:noAutofit/>
          </a:bodyPr>
          <a:lstStyle/>
          <a:p>
            <a:pPr lvl="0">
              <a:spcBef>
                <a:spcPts val="0"/>
              </a:spcBef>
              <a:buNone/>
            </a:pPr>
            <a:r>
              <a:rPr lang="en">
                <a:latin typeface="Playfair Display"/>
                <a:ea typeface="Playfair Display"/>
                <a:cs typeface="Playfair Display"/>
                <a:sym typeface="Playfair Display"/>
              </a:rPr>
              <a:t>(“Association of South East Asian Nations”, 2016; House, 2003; Seidlhofer, 2005)</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0" y="119025"/>
            <a:ext cx="8520600" cy="572700"/>
          </a:xfrm>
          <a:prstGeom prst="rect">
            <a:avLst/>
          </a:prstGeom>
        </p:spPr>
        <p:txBody>
          <a:bodyPr anchorCtr="0" anchor="t" bIns="91425" lIns="91425" rIns="91425" tIns="91425">
            <a:noAutofit/>
          </a:bodyPr>
          <a:lstStyle/>
          <a:p>
            <a:pPr lvl="0">
              <a:spcBef>
                <a:spcPts val="0"/>
              </a:spcBef>
              <a:buNone/>
            </a:pPr>
            <a:r>
              <a:rPr lang="en"/>
              <a:t>Hiring the Ideal ESL Teacher</a:t>
            </a:r>
          </a:p>
        </p:txBody>
      </p:sp>
      <p:sp>
        <p:nvSpPr>
          <p:cNvPr id="141" name="Shape 141"/>
          <p:cNvSpPr txBox="1"/>
          <p:nvPr>
            <p:ph idx="1" type="body"/>
          </p:nvPr>
        </p:nvSpPr>
        <p:spPr>
          <a:xfrm>
            <a:off x="114700" y="697450"/>
            <a:ext cx="9382800" cy="1862400"/>
          </a:xfrm>
          <a:prstGeom prst="rect">
            <a:avLst/>
          </a:prstGeom>
        </p:spPr>
        <p:txBody>
          <a:bodyPr anchorCtr="0" anchor="t" bIns="91425" lIns="91425" rIns="91425" tIns="91425">
            <a:noAutofit/>
          </a:bodyPr>
          <a:lstStyle/>
          <a:p>
            <a:pPr indent="-342900" lvl="0" marL="457200" rtl="0">
              <a:spcBef>
                <a:spcPts val="0"/>
              </a:spcBef>
              <a:buSzPct val="100000"/>
            </a:pPr>
            <a:r>
              <a:rPr lang="en" sz="1800"/>
              <a:t>Discrimination on:</a:t>
            </a:r>
          </a:p>
          <a:p>
            <a:pPr indent="-342900" lvl="1" marL="914400" rtl="0">
              <a:spcBef>
                <a:spcPts val="0"/>
              </a:spcBef>
              <a:spcAft>
                <a:spcPts val="1000"/>
              </a:spcAft>
              <a:buSzPct val="100000"/>
            </a:pPr>
            <a:r>
              <a:rPr lang="en" sz="1800"/>
              <a:t>Race</a:t>
            </a:r>
          </a:p>
          <a:p>
            <a:pPr indent="0" lvl="0" marL="0" rtl="0">
              <a:spcBef>
                <a:spcPts val="0"/>
              </a:spcBef>
              <a:spcAft>
                <a:spcPts val="1000"/>
              </a:spcAft>
              <a:buNone/>
            </a:pPr>
            <a:r>
              <a:rPr lang="en" sz="1800"/>
              <a:t>“ESL teachers of color often get constructed as nonnative speakers of English lacking credibility as legitimate instructors while white teachers are positioned as native speakers and normal instructors without an accent” (Kubota, 2004, 47)</a:t>
            </a:r>
          </a:p>
          <a:p>
            <a:pPr indent="0" lvl="0" marL="457200" rtl="0">
              <a:spcBef>
                <a:spcPts val="0"/>
              </a:spcBef>
              <a:buNone/>
            </a:pPr>
            <a:r>
              <a:t/>
            </a:r>
            <a:endParaRPr sz="1800"/>
          </a:p>
        </p:txBody>
      </p:sp>
      <p:sp>
        <p:nvSpPr>
          <p:cNvPr id="142" name="Shape 142"/>
          <p:cNvSpPr txBox="1"/>
          <p:nvPr/>
        </p:nvSpPr>
        <p:spPr>
          <a:xfrm>
            <a:off x="0" y="4681825"/>
            <a:ext cx="5316300" cy="572700"/>
          </a:xfrm>
          <a:prstGeom prst="rect">
            <a:avLst/>
          </a:prstGeom>
          <a:noFill/>
          <a:ln>
            <a:noFill/>
          </a:ln>
        </p:spPr>
        <p:txBody>
          <a:bodyPr anchorCtr="0" anchor="t" bIns="91425" lIns="91425" rIns="91425" tIns="91425">
            <a:noAutofit/>
          </a:bodyPr>
          <a:lstStyle/>
          <a:p>
            <a:pPr lvl="0">
              <a:spcBef>
                <a:spcPts val="0"/>
              </a:spcBef>
              <a:buNone/>
            </a:pPr>
            <a:r>
              <a:rPr lang="en">
                <a:latin typeface="Playfair Display"/>
                <a:ea typeface="Playfair Display"/>
                <a:cs typeface="Playfair Display"/>
                <a:sym typeface="Playfair Display"/>
              </a:rPr>
              <a:t>(Balushi, 2012; Cicerchia, 2015; Kiczkowiak, 2014)</a:t>
            </a:r>
          </a:p>
        </p:txBody>
      </p:sp>
      <p:pic>
        <p:nvPicPr>
          <p:cNvPr descr="racial hiring.jpg" id="143" name="Shape 143"/>
          <p:cNvPicPr preferRelativeResize="0"/>
          <p:nvPr/>
        </p:nvPicPr>
        <p:blipFill>
          <a:blip r:embed="rId3">
            <a:alphaModFix/>
          </a:blip>
          <a:stretch>
            <a:fillRect/>
          </a:stretch>
        </p:blipFill>
        <p:spPr>
          <a:xfrm>
            <a:off x="6143612" y="2486012"/>
            <a:ext cx="3000375" cy="2657475"/>
          </a:xfrm>
          <a:prstGeom prst="rect">
            <a:avLst/>
          </a:prstGeom>
          <a:noFill/>
          <a:ln>
            <a:noFill/>
          </a:ln>
        </p:spPr>
      </p:pic>
      <p:sp>
        <p:nvSpPr>
          <p:cNvPr id="144" name="Shape 144"/>
          <p:cNvSpPr txBox="1"/>
          <p:nvPr/>
        </p:nvSpPr>
        <p:spPr>
          <a:xfrm>
            <a:off x="189825" y="2559850"/>
            <a:ext cx="5953800" cy="2343600"/>
          </a:xfrm>
          <a:prstGeom prst="rect">
            <a:avLst/>
          </a:prstGeom>
          <a:noFill/>
          <a:ln>
            <a:noFill/>
          </a:ln>
        </p:spPr>
        <p:txBody>
          <a:bodyPr anchorCtr="0" anchor="t" bIns="91425" lIns="91425" rIns="91425" tIns="91425">
            <a:noAutofit/>
          </a:bodyPr>
          <a:lstStyle/>
          <a:p>
            <a:pPr indent="-342900" lvl="1" marL="914400" rtl="0">
              <a:lnSpc>
                <a:spcPct val="115000"/>
              </a:lnSpc>
              <a:spcBef>
                <a:spcPts val="0"/>
              </a:spcBef>
              <a:spcAft>
                <a:spcPts val="1000"/>
              </a:spcAft>
              <a:buClr>
                <a:schemeClr val="dk2"/>
              </a:buClr>
              <a:buSzPct val="100000"/>
              <a:buFont typeface="Playfair Display"/>
            </a:pPr>
            <a:r>
              <a:rPr lang="en" sz="1800">
                <a:solidFill>
                  <a:schemeClr val="dk2"/>
                </a:solidFill>
                <a:latin typeface="Playfair Display"/>
                <a:ea typeface="Playfair Display"/>
                <a:cs typeface="Playfair Display"/>
                <a:sym typeface="Playfair Display"/>
              </a:rPr>
              <a:t>Accent</a:t>
            </a:r>
          </a:p>
          <a:p>
            <a:pPr lvl="0" rtl="0">
              <a:lnSpc>
                <a:spcPct val="115000"/>
              </a:lnSpc>
              <a:spcBef>
                <a:spcPts val="0"/>
              </a:spcBef>
              <a:spcAft>
                <a:spcPts val="1600"/>
              </a:spcAft>
              <a:buClr>
                <a:schemeClr val="dk2"/>
              </a:buClr>
              <a:buSzPct val="61111"/>
              <a:buFont typeface="Arial"/>
              <a:buNone/>
            </a:pPr>
            <a:r>
              <a:rPr lang="en" sz="1800">
                <a:solidFill>
                  <a:schemeClr val="dk2"/>
                </a:solidFill>
                <a:latin typeface="Playfair Display"/>
                <a:ea typeface="Playfair Display"/>
                <a:cs typeface="Playfair Display"/>
                <a:sym typeface="Playfair Display"/>
              </a:rPr>
              <a:t>“It is known that some accents sound more attractive than others” (Karakas, 2012)</a:t>
            </a:r>
          </a:p>
          <a:p>
            <a:pPr indent="-342900" lvl="0" marL="457200" rtl="0">
              <a:lnSpc>
                <a:spcPct val="115000"/>
              </a:lnSpc>
              <a:spcBef>
                <a:spcPts val="0"/>
              </a:spcBef>
              <a:spcAft>
                <a:spcPts val="1600"/>
              </a:spcAft>
              <a:buClr>
                <a:schemeClr val="dk2"/>
              </a:buClr>
              <a:buSzPct val="100000"/>
              <a:buFont typeface="Playfair Display"/>
            </a:pPr>
            <a:r>
              <a:rPr lang="en" sz="1800">
                <a:solidFill>
                  <a:schemeClr val="dk2"/>
                </a:solidFill>
                <a:latin typeface="Playfair Display"/>
                <a:ea typeface="Playfair Display"/>
                <a:cs typeface="Playfair Display"/>
                <a:sym typeface="Playfair Display"/>
              </a:rPr>
              <a:t>Native Speakers vs. Non Native Speakers </a:t>
            </a:r>
          </a:p>
          <a:p>
            <a:pPr indent="-342900" lvl="1" marL="914400" rtl="0">
              <a:lnSpc>
                <a:spcPct val="115000"/>
              </a:lnSpc>
              <a:spcBef>
                <a:spcPts val="0"/>
              </a:spcBef>
              <a:spcAft>
                <a:spcPts val="1600"/>
              </a:spcAft>
              <a:buClr>
                <a:schemeClr val="dk2"/>
              </a:buClr>
              <a:buSzPct val="100000"/>
              <a:buFont typeface="Playfair Display"/>
            </a:pPr>
            <a:r>
              <a:rPr lang="en" sz="1800">
                <a:solidFill>
                  <a:schemeClr val="dk2"/>
                </a:solidFill>
                <a:latin typeface="Playfair Display"/>
                <a:ea typeface="Playfair Display"/>
                <a:cs typeface="Playfair Display"/>
                <a:sym typeface="Playfair Display"/>
              </a:rPr>
              <a:t>Accent Reduction/Elimination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sz="3600"/>
              <a:t>Accent itself is an undesirable characteristic. </a:t>
            </a: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