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1"/>
  </p:notesMasterIdLst>
  <p:sldIdLst>
    <p:sldId id="256" r:id="rId2"/>
    <p:sldId id="257" r:id="rId3"/>
    <p:sldId id="258" r:id="rId4"/>
    <p:sldId id="261" r:id="rId5"/>
    <p:sldId id="259" r:id="rId6"/>
    <p:sldId id="260" r:id="rId7"/>
    <p:sldId id="266" r:id="rId8"/>
    <p:sldId id="267" r:id="rId9"/>
    <p:sldId id="268" r:id="rId10"/>
    <p:sldId id="269" r:id="rId11"/>
    <p:sldId id="270" r:id="rId12"/>
    <p:sldId id="271" r:id="rId13"/>
    <p:sldId id="272" r:id="rId14"/>
    <p:sldId id="273" r:id="rId15"/>
    <p:sldId id="274" r:id="rId16"/>
    <p:sldId id="262" r:id="rId17"/>
    <p:sldId id="263" r:id="rId18"/>
    <p:sldId id="26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66FF"/>
    <a:srgbClr val="FF0066"/>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9053" autoAdjust="0"/>
  </p:normalViewPr>
  <p:slideViewPr>
    <p:cSldViewPr>
      <p:cViewPr varScale="1">
        <p:scale>
          <a:sx n="95" d="100"/>
          <a:sy n="95" d="100"/>
        </p:scale>
        <p:origin x="-1272" y="-112"/>
      </p:cViewPr>
      <p:guideLst>
        <p:guide orient="horz" pos="2160"/>
        <p:guide pos="2880"/>
      </p:guideLst>
    </p:cSldViewPr>
  </p:slideViewPr>
  <p:notesTextViewPr>
    <p:cViewPr>
      <p:scale>
        <a:sx n="1" d="1"/>
        <a:sy n="1" d="1"/>
      </p:scale>
      <p:origin x="0" y="0"/>
    </p:cViewPr>
  </p:notesTextViewPr>
  <p:sorterViewPr>
    <p:cViewPr>
      <p:scale>
        <a:sx n="100" d="100"/>
        <a:sy n="100" d="100"/>
      </p:scale>
      <p:origin x="0" y="1133"/>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5EAA8-C8D2-48BB-BD3B-9139653760D2}" type="datetimeFigureOut">
              <a:rPr lang="en-US" smtClean="0"/>
              <a:pPr/>
              <a:t>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96A27-7C18-4617-9813-3D67BC663DA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779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report in Science by Janet S. Hyde and colleagues, ‘Gender Similarities Characterize Math Performance,’ used a mass of standardized testing data generated under the No Child Left Behind program to compare male and female performance and found the gap in average performance on math tests has shrunk significantly since the 1970s, disappearing in most states and grades. (2008) </a:t>
            </a:r>
            <a:endParaRPr lang="en-US" dirty="0"/>
          </a:p>
        </p:txBody>
      </p:sp>
      <p:sp>
        <p:nvSpPr>
          <p:cNvPr id="4" name="Slide Number Placeholder 3"/>
          <p:cNvSpPr>
            <a:spLocks noGrp="1"/>
          </p:cNvSpPr>
          <p:nvPr>
            <p:ph type="sldNum" sz="quarter" idx="10"/>
          </p:nvPr>
        </p:nvSpPr>
        <p:spPr/>
        <p:txBody>
          <a:bodyPr/>
          <a:lstStyle/>
          <a:p>
            <a:fld id="{F8C96A27-7C18-4617-9813-3D67BC663DA9}"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069046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Indeed it seems that it reveals</a:t>
            </a:r>
            <a:r>
              <a:rPr lang="en-US" baseline="0" dirty="0" smtClean="0"/>
              <a:t> quite a lot about our views of what is important in society that many of us think of a math problem involving face cream is somehow less worthy than one involving transmission fluid.  For anybody who is interested in seeing more on what these books are about, we have a couple of copies that people could look at during break or after class.</a:t>
            </a:r>
            <a:endParaRPr lang="en-US"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Teach students that working hard to learn new</a:t>
            </a:r>
          </a:p>
          <a:p>
            <a:r>
              <a:rPr lang="en-US" sz="1200" kern="1200" baseline="0" dirty="0" smtClean="0">
                <a:solidFill>
                  <a:schemeClr val="tx1"/>
                </a:solidFill>
                <a:latin typeface="+mn-lt"/>
                <a:ea typeface="+mn-ea"/>
                <a:cs typeface="+mn-cs"/>
              </a:rPr>
              <a:t>knowledge leads to improved performance.</a:t>
            </a:r>
            <a:endParaRPr lang="en-US"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Provide students with feedback that focuses on strategies used during learning, as opposed to</a:t>
            </a:r>
          </a:p>
          <a:p>
            <a:r>
              <a:rPr lang="en-US" sz="1200" kern="1200" baseline="0" dirty="0" smtClean="0">
                <a:solidFill>
                  <a:schemeClr val="tx1"/>
                </a:solidFill>
                <a:latin typeface="+mn-lt"/>
                <a:ea typeface="+mn-ea"/>
                <a:cs typeface="+mn-cs"/>
              </a:rPr>
              <a:t>simply telling them whether they got an answer correct. This strategy encourages students to correct</a:t>
            </a:r>
          </a:p>
          <a:p>
            <a:r>
              <a:rPr lang="en-US" sz="1200" kern="1200" baseline="0" dirty="0" smtClean="0">
                <a:solidFill>
                  <a:schemeClr val="tx1"/>
                </a:solidFill>
                <a:latin typeface="+mn-lt"/>
                <a:ea typeface="+mn-ea"/>
                <a:cs typeface="+mn-cs"/>
              </a:rPr>
              <a:t>misunderstandings and learn from their mistakes. Provide students with positive feedback about</a:t>
            </a:r>
          </a:p>
          <a:p>
            <a:r>
              <a:rPr lang="en-US" sz="1200" kern="1200" baseline="0" dirty="0" smtClean="0">
                <a:solidFill>
                  <a:schemeClr val="tx1"/>
                </a:solidFill>
                <a:latin typeface="+mn-lt"/>
                <a:ea typeface="+mn-ea"/>
                <a:cs typeface="+mn-cs"/>
              </a:rPr>
              <a:t>the effort they expended on solving a difficult problem or completing other work related to their</a:t>
            </a:r>
          </a:p>
          <a:p>
            <a:r>
              <a:rPr lang="en-US" sz="1200" kern="1200" baseline="0" dirty="0" smtClean="0">
                <a:solidFill>
                  <a:schemeClr val="tx1"/>
                </a:solidFill>
                <a:latin typeface="+mn-lt"/>
                <a:ea typeface="+mn-ea"/>
                <a:cs typeface="+mn-cs"/>
              </a:rPr>
              <a:t>performance.</a:t>
            </a:r>
          </a:p>
          <a:p>
            <a:r>
              <a:rPr lang="en-US" sz="1200" kern="1200" baseline="0" dirty="0" smtClean="0">
                <a:solidFill>
                  <a:schemeClr val="tx1"/>
                </a:solidFill>
                <a:latin typeface="+mn-lt"/>
                <a:ea typeface="+mn-ea"/>
                <a:cs typeface="+mn-cs"/>
              </a:rPr>
              <a:t>Avoid using general praise, such as “good job,” when providing feedback to individual students or</a:t>
            </a:r>
          </a:p>
          <a:p>
            <a:r>
              <a:rPr lang="en-US" sz="1200" kern="1200" baseline="0" dirty="0" smtClean="0">
                <a:solidFill>
                  <a:schemeClr val="tx1"/>
                </a:solidFill>
                <a:latin typeface="+mn-lt"/>
                <a:ea typeface="+mn-ea"/>
                <a:cs typeface="+mn-cs"/>
              </a:rPr>
              <a:t>an entire class.</a:t>
            </a:r>
            <a:endParaRPr lang="en-US"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Invite older girls and women who have succeeded in math- or science-related courses and professions</a:t>
            </a:r>
          </a:p>
          <a:p>
            <a:r>
              <a:rPr lang="en-US" sz="1200" kern="1200" baseline="0" dirty="0" smtClean="0">
                <a:solidFill>
                  <a:schemeClr val="tx1"/>
                </a:solidFill>
                <a:latin typeface="+mn-lt"/>
                <a:ea typeface="+mn-ea"/>
                <a:cs typeface="+mn-cs"/>
              </a:rPr>
              <a:t>to be guest speakers or tutors in your class. Assign biographical readings about women</a:t>
            </a:r>
          </a:p>
          <a:p>
            <a:r>
              <a:rPr lang="en-US" sz="1200" kern="1200" baseline="0" dirty="0" smtClean="0">
                <a:solidFill>
                  <a:schemeClr val="tx1"/>
                </a:solidFill>
                <a:latin typeface="+mn-lt"/>
                <a:ea typeface="+mn-ea"/>
                <a:cs typeface="+mn-cs"/>
              </a:rPr>
              <a:t>scientists, mathematicians, and engineers, as part of students’ assignments.</a:t>
            </a:r>
          </a:p>
          <a:p>
            <a:r>
              <a:rPr lang="en-US" sz="1200" kern="1200" baseline="0" dirty="0" smtClean="0">
                <a:solidFill>
                  <a:schemeClr val="tx1"/>
                </a:solidFill>
                <a:latin typeface="+mn-lt"/>
                <a:ea typeface="+mn-ea"/>
                <a:cs typeface="+mn-cs"/>
              </a:rPr>
              <a:t>Call attention to current events highlighting the achievements of women in math or science.</a:t>
            </a:r>
          </a:p>
          <a:p>
            <a:r>
              <a:rPr lang="en-US" sz="1200" kern="1200" baseline="0" dirty="0" smtClean="0">
                <a:solidFill>
                  <a:schemeClr val="tx1"/>
                </a:solidFill>
                <a:latin typeface="+mn-lt"/>
                <a:ea typeface="+mn-ea"/>
                <a:cs typeface="+mn-cs"/>
              </a:rPr>
              <a:t>When talking about potential careers, make students aware of the numbers of women who</a:t>
            </a:r>
          </a:p>
          <a:p>
            <a:r>
              <a:rPr lang="en-US" sz="1200" kern="1200" baseline="0" dirty="0" smtClean="0">
                <a:solidFill>
                  <a:schemeClr val="tx1"/>
                </a:solidFill>
                <a:latin typeface="+mn-lt"/>
                <a:ea typeface="+mn-ea"/>
                <a:cs typeface="+mn-cs"/>
              </a:rPr>
              <a:t>receive advanced degrees in math- and </a:t>
            </a:r>
            <a:r>
              <a:rPr lang="en-US" sz="1200" kern="1200" baseline="0" dirty="0" err="1" smtClean="0">
                <a:solidFill>
                  <a:schemeClr val="tx1"/>
                </a:solidFill>
                <a:latin typeface="+mn-lt"/>
                <a:ea typeface="+mn-ea"/>
                <a:cs typeface="+mn-cs"/>
              </a:rPr>
              <a:t>sciencerelated</a:t>
            </a:r>
            <a:r>
              <a:rPr lang="en-US" sz="1200" kern="1200" baseline="0" dirty="0" smtClean="0">
                <a:solidFill>
                  <a:schemeClr val="tx1"/>
                </a:solidFill>
                <a:latin typeface="+mn-lt"/>
                <a:ea typeface="+mn-ea"/>
                <a:cs typeface="+mn-cs"/>
              </a:rPr>
              <a:t> disciplines.</a:t>
            </a:r>
          </a:p>
          <a:p>
            <a:r>
              <a:rPr lang="en-US" sz="1200" kern="1200" baseline="0" dirty="0" smtClean="0">
                <a:solidFill>
                  <a:schemeClr val="tx1"/>
                </a:solidFill>
                <a:latin typeface="+mn-lt"/>
                <a:ea typeface="+mn-ea"/>
                <a:cs typeface="+mn-cs"/>
              </a:rPr>
              <a:t>Provide girls and young women with information about mentoring programs designed to support</a:t>
            </a:r>
          </a:p>
          <a:p>
            <a:r>
              <a:rPr lang="en-US" sz="1200" kern="1200" baseline="0" dirty="0" smtClean="0">
                <a:solidFill>
                  <a:schemeClr val="tx1"/>
                </a:solidFill>
                <a:latin typeface="+mn-lt"/>
                <a:ea typeface="+mn-ea"/>
                <a:cs typeface="+mn-cs"/>
              </a:rPr>
              <a:t>students who are interested in mathematics and science.</a:t>
            </a:r>
          </a:p>
          <a:p>
            <a:r>
              <a:rPr lang="en-US" sz="1200" kern="1200" baseline="0" dirty="0" smtClean="0">
                <a:solidFill>
                  <a:schemeClr val="tx1"/>
                </a:solidFill>
                <a:latin typeface="+mn-lt"/>
                <a:ea typeface="+mn-ea"/>
                <a:cs typeface="+mn-cs"/>
              </a:rPr>
              <a:t>Encourage parents to take an active role in providing opportunities for girls to be exposed to women</a:t>
            </a:r>
          </a:p>
          <a:p>
            <a:r>
              <a:rPr lang="en-US" sz="1200" kern="1200" baseline="0" dirty="0" smtClean="0">
                <a:solidFill>
                  <a:schemeClr val="tx1"/>
                </a:solidFill>
                <a:latin typeface="+mn-lt"/>
                <a:ea typeface="+mn-ea"/>
                <a:cs typeface="+mn-cs"/>
              </a:rPr>
              <a:t>working in the fields of math and science.</a:t>
            </a:r>
            <a:endParaRPr lang="en-US"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Embed mathematics word problems and science activities in contexts that are interesting to both</a:t>
            </a:r>
          </a:p>
          <a:p>
            <a:r>
              <a:rPr lang="en-US" sz="1200" kern="1200" baseline="0" dirty="0" smtClean="0">
                <a:solidFill>
                  <a:schemeClr val="tx1"/>
                </a:solidFill>
                <a:latin typeface="+mn-lt"/>
                <a:ea typeface="+mn-ea"/>
                <a:cs typeface="+mn-cs"/>
              </a:rPr>
              <a:t>boys and girls.</a:t>
            </a:r>
          </a:p>
          <a:p>
            <a:r>
              <a:rPr lang="en-US" sz="1200" kern="1200" baseline="0" dirty="0" smtClean="0">
                <a:solidFill>
                  <a:schemeClr val="tx1"/>
                </a:solidFill>
                <a:latin typeface="+mn-lt"/>
                <a:ea typeface="+mn-ea"/>
                <a:cs typeface="+mn-cs"/>
              </a:rPr>
              <a:t>Provide students with access to rich, engaging relevant informational and narrative texts as they</a:t>
            </a:r>
          </a:p>
          <a:p>
            <a:r>
              <a:rPr lang="en-US" sz="1200" kern="1200" baseline="0" dirty="0" smtClean="0">
                <a:solidFill>
                  <a:schemeClr val="tx1"/>
                </a:solidFill>
                <a:latin typeface="+mn-lt"/>
                <a:ea typeface="+mn-ea"/>
                <a:cs typeface="+mn-cs"/>
              </a:rPr>
              <a:t>participate in classroom science investigations.</a:t>
            </a:r>
          </a:p>
          <a:p>
            <a:r>
              <a:rPr lang="en-US" sz="1200" kern="1200" baseline="0" dirty="0" smtClean="0">
                <a:solidFill>
                  <a:schemeClr val="tx1"/>
                </a:solidFill>
                <a:latin typeface="+mn-lt"/>
                <a:ea typeface="+mn-ea"/>
                <a:cs typeface="+mn-cs"/>
              </a:rPr>
              <a:t>Capitalize on novelty to spark initial interest. That is, use project-based learning, group work, innovative</a:t>
            </a:r>
          </a:p>
          <a:p>
            <a:r>
              <a:rPr lang="en-US" sz="1200" kern="1200" baseline="0" dirty="0" smtClean="0">
                <a:solidFill>
                  <a:schemeClr val="tx1"/>
                </a:solidFill>
                <a:latin typeface="+mn-lt"/>
                <a:ea typeface="+mn-ea"/>
                <a:cs typeface="+mn-cs"/>
              </a:rPr>
              <a:t>tasks, and technology to stir interest in a topic.</a:t>
            </a:r>
          </a:p>
          <a:p>
            <a:r>
              <a:rPr lang="en-US" sz="1200" kern="1200" baseline="0" dirty="0" smtClean="0">
                <a:solidFill>
                  <a:schemeClr val="tx1"/>
                </a:solidFill>
                <a:latin typeface="+mn-lt"/>
                <a:ea typeface="+mn-ea"/>
                <a:cs typeface="+mn-cs"/>
              </a:rPr>
              <a:t>Encourage middle and high school students to examine their beliefs about which careers are</a:t>
            </a:r>
          </a:p>
          <a:p>
            <a:r>
              <a:rPr lang="en-US" sz="1200" kern="1200" baseline="0" dirty="0" smtClean="0">
                <a:solidFill>
                  <a:schemeClr val="tx1"/>
                </a:solidFill>
                <a:latin typeface="+mn-lt"/>
                <a:ea typeface="+mn-ea"/>
                <a:cs typeface="+mn-cs"/>
              </a:rPr>
              <a:t>typically female-oriented and which are typically male-oriented. Encourage these students to learn</a:t>
            </a:r>
          </a:p>
          <a:p>
            <a:r>
              <a:rPr lang="en-US" sz="1200" kern="1200" baseline="0" dirty="0" smtClean="0">
                <a:solidFill>
                  <a:schemeClr val="tx1"/>
                </a:solidFill>
                <a:latin typeface="+mn-lt"/>
                <a:ea typeface="+mn-ea"/>
                <a:cs typeface="+mn-cs"/>
              </a:rPr>
              <a:t>more about careers that are interesting to them but that they believe employ more members of the</a:t>
            </a:r>
          </a:p>
          <a:p>
            <a:r>
              <a:rPr lang="en-US" sz="1200" kern="1200" baseline="0" dirty="0" smtClean="0">
                <a:solidFill>
                  <a:schemeClr val="tx1"/>
                </a:solidFill>
                <a:latin typeface="+mn-lt"/>
                <a:ea typeface="+mn-ea"/>
                <a:cs typeface="+mn-cs"/>
              </a:rPr>
              <a:t>opposite gender.</a:t>
            </a:r>
            <a:endParaRPr lang="en-US"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who are anxious about their own math abilities are translating some of that to their kids’ - says University of Chicago psychologist Sian </a:t>
            </a:r>
            <a:r>
              <a:rPr lang="en-US" dirty="0" err="1" smtClean="0"/>
              <a:t>Beilock</a:t>
            </a:r>
            <a:endParaRPr lang="en-US" dirty="0" smtClean="0"/>
          </a:p>
          <a:p>
            <a:r>
              <a:rPr lang="en-US" dirty="0" smtClean="0"/>
              <a:t>Women make up 90 percent of elementary school teachers in the United States and what they believe about their own ability can have serious consequences on their female students. Educating female teachers to develop positive math attitudes is essential in helping raise the math abilities of girls.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8C96A27-7C18-4617-9813-3D67BC663DA9}"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251737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 measured math anxiety and</a:t>
            </a:r>
            <a:r>
              <a:rPr lang="en-US" baseline="0" dirty="0" smtClean="0"/>
              <a:t> ability of Grade 1 and 2 teachers. Students’ math achievement was measured at the beginning and end of the year. The degree to which students adhered to the traditional gender stereotype (boys are better at math, girls are better at reading) was also measured. At the beginning of the year, there was no relationship between teachers’ math anxiety and students’ math achievement or bender ability beliefs. </a:t>
            </a:r>
            <a:endParaRPr lang="en-US" dirty="0"/>
          </a:p>
        </p:txBody>
      </p:sp>
      <p:sp>
        <p:nvSpPr>
          <p:cNvPr id="4" name="Slide Number Placeholder 3"/>
          <p:cNvSpPr>
            <a:spLocks noGrp="1"/>
          </p:cNvSpPr>
          <p:nvPr>
            <p:ph type="sldNum" sz="quarter" idx="10"/>
          </p:nvPr>
        </p:nvSpPr>
        <p:spPr/>
        <p:txBody>
          <a:bodyPr/>
          <a:lstStyle/>
          <a:p>
            <a:fld id="{D0216519-ED15-E749-A804-15F598A6548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the end of the year, the higher the teacher’s math anxiety, the more likely girls were to believe the stereotype that boys</a:t>
            </a:r>
            <a:r>
              <a:rPr lang="en-US" baseline="0" dirty="0" smtClean="0"/>
              <a:t> are good at math and girls are good at reading. </a:t>
            </a:r>
          </a:p>
          <a:p>
            <a:r>
              <a:rPr lang="en-US" baseline="0" dirty="0" smtClean="0"/>
              <a:t>The more girls believed the stereotype, the lower their math achievement.</a:t>
            </a:r>
            <a:endParaRPr lang="en-US" dirty="0"/>
          </a:p>
        </p:txBody>
      </p:sp>
      <p:sp>
        <p:nvSpPr>
          <p:cNvPr id="4" name="Slide Number Placeholder 3"/>
          <p:cNvSpPr>
            <a:spLocks noGrp="1"/>
          </p:cNvSpPr>
          <p:nvPr>
            <p:ph type="sldNum" sz="quarter" idx="10"/>
          </p:nvPr>
        </p:nvSpPr>
        <p:spPr/>
        <p:txBody>
          <a:bodyPr/>
          <a:lstStyle/>
          <a:p>
            <a:fld id="{D0216519-ED15-E749-A804-15F598A6548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“Math anxiety can be reduced through math training and education. This suggests that the minimal</a:t>
            </a:r>
            <a:r>
              <a:rPr lang="en-US" baseline="0" dirty="0" smtClean="0"/>
              <a:t> mathematics requirements for obtaining an elementary education degree at most US university need to be rethought. If the next generation of teachers-especially elementary school teachers- is going to teach their students effectively, more care needs to be taken to develop both strong math skills and positive math attitudes in these educators.”</a:t>
            </a:r>
            <a:endParaRPr lang="en-US" dirty="0"/>
          </a:p>
        </p:txBody>
      </p:sp>
      <p:sp>
        <p:nvSpPr>
          <p:cNvPr id="4" name="Slide Number Placeholder 3"/>
          <p:cNvSpPr>
            <a:spLocks noGrp="1"/>
          </p:cNvSpPr>
          <p:nvPr>
            <p:ph type="sldNum" sz="quarter" idx="10"/>
          </p:nvPr>
        </p:nvSpPr>
        <p:spPr/>
        <p:txBody>
          <a:bodyPr/>
          <a:lstStyle/>
          <a:p>
            <a:fld id="{D0216519-ED15-E749-A804-15F598A65488}"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Stereotype threat occurs when people feel that they</a:t>
            </a:r>
            <a:r>
              <a:rPr lang="en-US" baseline="0" dirty="0" smtClean="0"/>
              <a:t> are at risk of confirming a negative stereotype about their group.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causes people to underperform when</a:t>
            </a:r>
            <a:r>
              <a:rPr lang="en-US" baseline="0" dirty="0" smtClean="0"/>
              <a:t> they feel that their performance is going to be affected, or seen to be affected, by a negative stereotype. In the case of math, it can cause students to do poorly on tasks that they feel are going to be difficult for their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many stereotypes around the math performance of </a:t>
            </a:r>
            <a:r>
              <a:rPr lang="en-US" baseline="0" dirty="0" err="1" smtClean="0"/>
              <a:t>minoritized</a:t>
            </a:r>
            <a:r>
              <a:rPr lang="en-US" baseline="0" dirty="0" smtClean="0"/>
              <a:t> groups. Chinese kids are good at math. Boys are good at math. Girls are bad at math. Black students are bad at math. Students bring these stereotypes with them into the classroom and there’s nothing we as teachers can do about that. But are there things we can do to avoid perpetuating these stereotypes? Are there ways that we can avoid activating stereotype threat?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There have been a lot of studies done on stereotype threat for different groups. In one math-related study (</a:t>
            </a:r>
            <a:r>
              <a:rPr lang="en-US" sz="1200" kern="1200" baseline="0" dirty="0" smtClean="0">
                <a:solidFill>
                  <a:schemeClr val="tx1"/>
                </a:solidFill>
                <a:latin typeface="+mn-lt"/>
                <a:ea typeface="+mn-ea"/>
                <a:cs typeface="+mn-cs"/>
              </a:rPr>
              <a:t>Stereotype Threat Among Schoolgirls in Quasi-Ordinary Classroom Circumstances, 2007) </a:t>
            </a:r>
            <a:r>
              <a:rPr lang="en-US" baseline="0" dirty="0" smtClean="0"/>
              <a:t>students in a classroom were given a test that involved memorizing and copying a geometric figure. Girls did worse than boys when they were told that the test measured geometric ability. However when students were told that the test measured drawing ability, the girls actually did better than the boys. You can imagine the way that this could affect girls’ attitudes about a geometry class – or boys’ performance in art class for that matter. Interestingly, the researchers were also able to reduce the performance gap by first separating students into same-gender groupings. They were quick to point out, however, that while this did reduce the stereotype threat felt by the students in this particular instance, it would likely lead to more stereotyping in the long run if used on a permanent basis. They suggest other methods of minimizing stereotype threat, such as teaching students about stereotype threat and providing positive role models of </a:t>
            </a:r>
            <a:r>
              <a:rPr lang="en-US" baseline="0" dirty="0" err="1" smtClean="0"/>
              <a:t>minoritized</a:t>
            </a:r>
            <a:r>
              <a:rPr lang="en-US" baseline="0" dirty="0" smtClean="0"/>
              <a:t> groups.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possible</a:t>
            </a:r>
            <a:r>
              <a:rPr lang="en-US" baseline="0" dirty="0" smtClean="0"/>
              <a:t> reason that has been cited for girls’ underrepresentation in higher math and science is the lack of female role models in these fields. Girls may have a stereotyped vision of what a ‘math person’ looks like, and it’s not something that they aspire to. In these two images, who do </a:t>
            </a:r>
            <a:r>
              <a:rPr lang="en-US" i="1" baseline="0" dirty="0" smtClean="0"/>
              <a:t>you </a:t>
            </a:r>
            <a:r>
              <a:rPr lang="en-US" i="0" baseline="0" dirty="0" smtClean="0"/>
              <a:t>think looks more like a mathematician?</a:t>
            </a:r>
          </a:p>
          <a:p>
            <a:endParaRPr lang="en-US" i="0" baseline="0" dirty="0" smtClean="0"/>
          </a:p>
          <a:p>
            <a:r>
              <a:rPr lang="en-US" i="0" baseline="0" dirty="0" smtClean="0"/>
              <a:t>The person on the left is </a:t>
            </a:r>
            <a:r>
              <a:rPr lang="en-US" i="0" baseline="0" dirty="0" err="1" smtClean="0"/>
              <a:t>Danica</a:t>
            </a:r>
            <a:r>
              <a:rPr lang="en-US" i="0" baseline="0" dirty="0" smtClean="0"/>
              <a:t> McKellar, who some of you may remember as Winnie on the 1990s TV Show “The Wonder Years”. McKellar has tapped into the market of parents who are hungry for their daughters to succeed in math by publishing three best-selling books.</a:t>
            </a:r>
            <a:endParaRPr lang="en-US" i="1"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books are aimed directly</a:t>
            </a:r>
            <a:r>
              <a:rPr lang="en-US" baseline="0" dirty="0" smtClean="0"/>
              <a:t> at young girls and try to make math more appealing through their graphical appeal – see how much they look like the cover of a teen magazine? – and by focusing on applications that relate to the lives of teen and preteen girls. They also feature short biographies  (and photos!) of beautiful women who use math in their careers.</a:t>
            </a:r>
            <a:endParaRPr lang="en-US" dirty="0"/>
          </a:p>
        </p:txBody>
      </p:sp>
      <p:sp>
        <p:nvSpPr>
          <p:cNvPr id="4" name="Slide Number Placeholder 3"/>
          <p:cNvSpPr>
            <a:spLocks noGrp="1"/>
          </p:cNvSpPr>
          <p:nvPr>
            <p:ph type="sldNum" sz="quarter" idx="10"/>
          </p:nvPr>
        </p:nvSpPr>
        <p:spPr/>
        <p:txBody>
          <a:bodyPr/>
          <a:lstStyle/>
          <a:p>
            <a:fld id="{D026E0F2-144D-4A08-A6B8-DF01E1F2F7B2}"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Here’s an example of</a:t>
            </a:r>
            <a:r>
              <a:rPr lang="en-US" baseline="0" dirty="0" smtClean="0"/>
              <a:t> a typical page from one of the books. You can see that math is being contextualized in terms of boyfriends and shopping. Other applications found in the books include calculating how much face cream is required for a five week long trip, figuring out how many text messages your boyfriend sends you on an average day, and comparing absolute value bars to a spa for numbers – they end up feeling so positive!</a:t>
            </a:r>
          </a:p>
          <a:p>
            <a:r>
              <a:rPr lang="en-US" baseline="0" dirty="0" smtClean="0"/>
              <a:t>While the hundreds of thousands of copies sold are a testament to the popularity of this idea, it’s not without it’s controversy. You might ask yourself, is this effective? Does it really help convince young girls that math is something they can succeed at? And at what cost? Are we dumbing down math? Does it insinuate to girls that society has lower expectations of them – that they can’t handle math unless it had been specially adapted?</a:t>
            </a:r>
          </a:p>
          <a:p>
            <a:endParaRPr lang="en-US" baseline="0" dirty="0" smtClean="0"/>
          </a:p>
          <a:p>
            <a:r>
              <a:rPr lang="en-US" baseline="0" dirty="0" smtClean="0"/>
              <a:t>I think there is a risk here of actually increasing girls’ feelings of math inferiority when these books represent a lone voice of so-called ‘</a:t>
            </a:r>
            <a:r>
              <a:rPr lang="en-US" baseline="0" dirty="0" err="1" smtClean="0"/>
              <a:t>girliness</a:t>
            </a:r>
            <a:r>
              <a:rPr lang="en-US" baseline="0" dirty="0" smtClean="0"/>
              <a:t>’ in a math curriculum that is otherwise de-contextualized and not relevant to girls’ lives. It seems that being given these books might actually increase a girl’s awareness of her presupposed math inferiority and thus activate the phenomenon of stereotype threat. The idea of “Math for Girls” just feels a little bit too much like “Math for dummies”.</a:t>
            </a:r>
          </a:p>
          <a:p>
            <a:endParaRPr lang="en-US" baseline="0" dirty="0" smtClean="0"/>
          </a:p>
          <a:p>
            <a:r>
              <a:rPr lang="en-US" baseline="0" dirty="0" smtClean="0"/>
              <a:t>However, if these books signal a shift towards the appearance of more female mathematical role models and the inclusion of more girl-friendly explanations and applications in math class, then I think that will work towards increasing equity in the math classroom. For those of you who find yourselves teaching math at any level, this kind of book could be an interesting resource that could help you integrate a more diverse range of applications in your classroom.</a:t>
            </a:r>
          </a:p>
          <a:p>
            <a:endParaRPr lang="en-US" baseline="0" dirty="0" smtClean="0"/>
          </a:p>
          <a:p>
            <a:r>
              <a:rPr lang="en-US" baseline="0" dirty="0" smtClean="0"/>
              <a:t>As for ‘</a:t>
            </a:r>
            <a:r>
              <a:rPr lang="en-US" baseline="0" dirty="0" err="1" smtClean="0"/>
              <a:t>dumbing</a:t>
            </a:r>
            <a:r>
              <a:rPr lang="en-US" baseline="0" dirty="0" smtClean="0"/>
              <a:t> down’ math with these books, McKellar herself has an interesting quote on the topic.</a:t>
            </a:r>
          </a:p>
        </p:txBody>
      </p:sp>
      <p:sp>
        <p:nvSpPr>
          <p:cNvPr id="4" name="Slide Number Placeholder 3"/>
          <p:cNvSpPr>
            <a:spLocks noGrp="1"/>
          </p:cNvSpPr>
          <p:nvPr>
            <p:ph type="sldNum" sz="quarter" idx="10"/>
          </p:nvPr>
        </p:nvSpPr>
        <p:spPr/>
        <p:txBody>
          <a:bodyPr/>
          <a:lstStyle/>
          <a:p>
            <a:fld id="{D026E0F2-144D-4A08-A6B8-DF01E1F2F7B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0ED02-063E-46E1-9DAF-632C40EA1DEC}"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186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0ED02-063E-46E1-9DAF-632C40EA1DEC}"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000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0ED02-063E-46E1-9DAF-632C40EA1DEC}"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31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0ED02-063E-46E1-9DAF-632C40EA1DEC}"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964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0ED02-063E-46E1-9DAF-632C40EA1DEC}"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48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0ED02-063E-46E1-9DAF-632C40EA1DEC}"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494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0ED02-063E-46E1-9DAF-632C40EA1DEC}" type="datetimeFigureOut">
              <a:rPr lang="en-US" smtClean="0"/>
              <a:pPr/>
              <a:t>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649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0ED02-063E-46E1-9DAF-632C40EA1DEC}" type="datetimeFigureOut">
              <a:rPr lang="en-US" smtClean="0"/>
              <a:pPr/>
              <a:t>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160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ED02-063E-46E1-9DAF-632C40EA1DEC}" type="datetimeFigureOut">
              <a:rPr lang="en-US" smtClean="0"/>
              <a:pPr/>
              <a:t>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556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0ED02-063E-46E1-9DAF-632C40EA1DEC}"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468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0ED02-063E-46E1-9DAF-632C40EA1DEC}"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4830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0ED02-063E-46E1-9DAF-632C40EA1DEC}" type="datetimeFigureOut">
              <a:rPr lang="en-US" smtClean="0"/>
              <a:pPr/>
              <a:t>2/8/11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FD048-B76E-4171-BCD3-67E94F92CA2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68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youtube.com/watch?v=gd3tAfJL0Sk" TargetMode="External"/><Relationship Id="rId1" Type="http://schemas.openxmlformats.org/officeDocument/2006/relationships/video" Target="file://localhost/http/::www.youtube.com:v:gd3tAfJL0Sk%3Fversion=3" TargetMode="Externa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0"/>
            <a:ext cx="5676900" cy="1370555"/>
          </a:xfrm>
        </p:spPr>
        <p:txBody>
          <a:bodyPr/>
          <a:lstStyle/>
          <a:p>
            <a:r>
              <a:rPr lang="en-US" sz="3600" b="1" dirty="0" smtClean="0">
                <a:latin typeface="Cooper Black" pitchFamily="18" charset="0"/>
                <a:cs typeface="Aharoni" pitchFamily="2" charset="-79"/>
              </a:rPr>
              <a:t>SAT Math Scores</a:t>
            </a:r>
            <a:r>
              <a:rPr lang="en-US" dirty="0" smtClean="0"/>
              <a:t> </a:t>
            </a:r>
            <a:endParaRPr lang="en-US" dirty="0"/>
          </a:p>
        </p:txBody>
      </p:sp>
      <p:pic>
        <p:nvPicPr>
          <p:cNvPr id="4" name="gd3tAfJL0Sk?version=3"/>
          <p:cNvPicPr/>
          <p:nvPr>
            <a:videoFile r:link="rId1"/>
          </p:nvPr>
        </p:nvPicPr>
        <p:blipFill>
          <a:blip r:embed="rId3"/>
          <a:stretch>
            <a:fillRect/>
          </a:stretch>
        </p:blipFill>
        <p:spPr>
          <a:xfrm>
            <a:off x="2286000" y="2361156"/>
            <a:ext cx="4648200" cy="3486150"/>
          </a:xfrm>
          <a:prstGeom prst="rect">
            <a:avLst/>
          </a:prstGeom>
        </p:spPr>
      </p:pic>
      <p:pic>
        <p:nvPicPr>
          <p:cNvPr id="1026" name="Picture 2" descr="C:\Users\Public\Pictures\Sample Pictures\boyvsgirl.bmp"/>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77000" y="608556"/>
            <a:ext cx="1524000" cy="1524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5" name="TextBox 4"/>
          <p:cNvSpPr txBox="1"/>
          <p:nvPr/>
        </p:nvSpPr>
        <p:spPr>
          <a:xfrm>
            <a:off x="4267200" y="5943600"/>
            <a:ext cx="726468" cy="369332"/>
          </a:xfrm>
          <a:prstGeom prst="rect">
            <a:avLst/>
          </a:prstGeom>
          <a:noFill/>
        </p:spPr>
        <p:txBody>
          <a:bodyPr wrap="none" rtlCol="0">
            <a:spAutoFit/>
          </a:bodyPr>
          <a:lstStyle/>
          <a:p>
            <a:r>
              <a:rPr lang="en-US" dirty="0" smtClean="0">
                <a:hlinkClick r:id="rId5"/>
              </a:rPr>
              <a:t>Video</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657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&amp; Conclusions</a:t>
            </a:r>
            <a:endParaRPr lang="en-US" dirty="0"/>
          </a:p>
        </p:txBody>
      </p:sp>
      <p:sp>
        <p:nvSpPr>
          <p:cNvPr id="3" name="Content Placeholder 2"/>
          <p:cNvSpPr>
            <a:spLocks noGrp="1"/>
          </p:cNvSpPr>
          <p:nvPr>
            <p:ph idx="1"/>
          </p:nvPr>
        </p:nvSpPr>
        <p:spPr/>
        <p:txBody>
          <a:bodyPr/>
          <a:lstStyle/>
          <a:p>
            <a:r>
              <a:rPr lang="en-US" dirty="0" smtClean="0"/>
              <a:t>Training, education reduces math anxiety</a:t>
            </a:r>
          </a:p>
          <a:p>
            <a:pPr lvl="1"/>
            <a:r>
              <a:rPr lang="en-US" dirty="0" smtClean="0"/>
              <a:t>Increase math requirements for Primary/Junior teaching degree</a:t>
            </a:r>
          </a:p>
          <a:p>
            <a:pPr lvl="1"/>
            <a:endParaRPr lang="en-US" dirty="0" smtClean="0"/>
          </a:p>
          <a:p>
            <a:r>
              <a:rPr lang="en-US" dirty="0" smtClean="0"/>
              <a:t>Develop strong math skills </a:t>
            </a:r>
            <a:r>
              <a:rPr lang="en-US" b="1" dirty="0" smtClean="0"/>
              <a:t>and </a:t>
            </a:r>
            <a:r>
              <a:rPr lang="en-US" dirty="0" smtClean="0"/>
              <a:t>positive math attitudes in educators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5418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girl classroom.jpg"/>
          <p:cNvPicPr>
            <a:picLocks noChangeAspect="1"/>
          </p:cNvPicPr>
          <p:nvPr/>
        </p:nvPicPr>
        <p:blipFill>
          <a:blip r:embed="rId3" cstate="print"/>
          <a:stretch>
            <a:fillRect/>
          </a:stretch>
        </p:blipFill>
        <p:spPr>
          <a:xfrm>
            <a:off x="5220072" y="692696"/>
            <a:ext cx="3520700" cy="2808312"/>
          </a:xfrm>
          <a:prstGeom prst="rect">
            <a:avLst/>
          </a:prstGeom>
        </p:spPr>
      </p:pic>
      <p:sp>
        <p:nvSpPr>
          <p:cNvPr id="2" name="Title 1"/>
          <p:cNvSpPr>
            <a:spLocks noGrp="1"/>
          </p:cNvSpPr>
          <p:nvPr>
            <p:ph type="title"/>
          </p:nvPr>
        </p:nvSpPr>
        <p:spPr>
          <a:xfrm>
            <a:off x="467544" y="188640"/>
            <a:ext cx="8229600" cy="720080"/>
          </a:xfrm>
        </p:spPr>
        <p:txBody>
          <a:bodyPr>
            <a:normAutofit fontScale="90000"/>
          </a:bodyPr>
          <a:lstStyle/>
          <a:p>
            <a:r>
              <a:rPr lang="en-US" dirty="0" smtClean="0"/>
              <a:t>Stereotype Threat</a:t>
            </a:r>
            <a:endParaRPr lang="en-US" dirty="0"/>
          </a:p>
        </p:txBody>
      </p:sp>
      <p:pic>
        <p:nvPicPr>
          <p:cNvPr id="4" name="Picture 3" descr="asian.jpg"/>
          <p:cNvPicPr>
            <a:picLocks noChangeAspect="1"/>
          </p:cNvPicPr>
          <p:nvPr/>
        </p:nvPicPr>
        <p:blipFill>
          <a:blip r:embed="rId4" cstate="print"/>
          <a:stretch>
            <a:fillRect/>
          </a:stretch>
        </p:blipFill>
        <p:spPr>
          <a:xfrm>
            <a:off x="395536" y="3429000"/>
            <a:ext cx="2808312" cy="3200400"/>
          </a:xfrm>
          <a:prstGeom prst="rect">
            <a:avLst/>
          </a:prstGeom>
        </p:spPr>
      </p:pic>
      <p:pic>
        <p:nvPicPr>
          <p:cNvPr id="5" name="Picture 4" descr="white boy.jpg"/>
          <p:cNvPicPr>
            <a:picLocks noChangeAspect="1"/>
          </p:cNvPicPr>
          <p:nvPr/>
        </p:nvPicPr>
        <p:blipFill>
          <a:blip r:embed="rId5" cstate="print"/>
          <a:stretch>
            <a:fillRect/>
          </a:stretch>
        </p:blipFill>
        <p:spPr>
          <a:xfrm>
            <a:off x="5292080" y="4005064"/>
            <a:ext cx="3513480" cy="2444378"/>
          </a:xfrm>
          <a:prstGeom prst="rect">
            <a:avLst/>
          </a:prstGeom>
        </p:spPr>
      </p:pic>
      <p:pic>
        <p:nvPicPr>
          <p:cNvPr id="6" name="Picture 5" descr="black boy.jpg"/>
          <p:cNvPicPr>
            <a:picLocks noChangeAspect="1"/>
          </p:cNvPicPr>
          <p:nvPr/>
        </p:nvPicPr>
        <p:blipFill>
          <a:blip r:embed="rId6" cstate="print"/>
          <a:stretch>
            <a:fillRect/>
          </a:stretch>
        </p:blipFill>
        <p:spPr>
          <a:xfrm>
            <a:off x="395536" y="908720"/>
            <a:ext cx="2808312" cy="2381259"/>
          </a:xfrm>
          <a:prstGeom prst="rect">
            <a:avLst/>
          </a:prstGeom>
        </p:spPr>
      </p:pic>
      <p:sp>
        <p:nvSpPr>
          <p:cNvPr id="8" name="Rounded Rectangular Callout 7"/>
          <p:cNvSpPr/>
          <p:nvPr/>
        </p:nvSpPr>
        <p:spPr>
          <a:xfrm>
            <a:off x="2627784" y="3356992"/>
            <a:ext cx="1512168" cy="1224136"/>
          </a:xfrm>
          <a:prstGeom prst="wedgeRoundRectCallout">
            <a:avLst>
              <a:gd name="adj1" fmla="val -91844"/>
              <a:gd name="adj2" fmla="val 526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I’ve got natural math ability!</a:t>
            </a:r>
            <a:endParaRPr lang="en-US" dirty="0"/>
          </a:p>
        </p:txBody>
      </p:sp>
      <p:sp>
        <p:nvSpPr>
          <p:cNvPr id="9" name="Rounded Rectangular Callout 8"/>
          <p:cNvSpPr/>
          <p:nvPr/>
        </p:nvSpPr>
        <p:spPr>
          <a:xfrm>
            <a:off x="4211960" y="1988840"/>
            <a:ext cx="1512168" cy="1296144"/>
          </a:xfrm>
          <a:prstGeom prst="wedgeRoundRectCallout">
            <a:avLst>
              <a:gd name="adj1" fmla="val 91547"/>
              <a:gd name="adj2" fmla="val -293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 really better at languages than math.</a:t>
            </a:r>
            <a:endParaRPr lang="en-US" dirty="0"/>
          </a:p>
        </p:txBody>
      </p:sp>
      <p:sp>
        <p:nvSpPr>
          <p:cNvPr id="10" name="Rounded Rectangular Callout 9"/>
          <p:cNvSpPr/>
          <p:nvPr/>
        </p:nvSpPr>
        <p:spPr>
          <a:xfrm>
            <a:off x="2627784" y="1988840"/>
            <a:ext cx="1512168" cy="1296144"/>
          </a:xfrm>
          <a:prstGeom prst="wedgeRoundRectCallout">
            <a:avLst>
              <a:gd name="adj1" fmla="val -103580"/>
              <a:gd name="adj2" fmla="val -40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don’t think math is for me.</a:t>
            </a:r>
            <a:endParaRPr lang="en-US" dirty="0"/>
          </a:p>
        </p:txBody>
      </p:sp>
      <p:sp>
        <p:nvSpPr>
          <p:cNvPr id="11" name="Rounded Rectangular Callout 10"/>
          <p:cNvSpPr/>
          <p:nvPr/>
        </p:nvSpPr>
        <p:spPr>
          <a:xfrm>
            <a:off x="4211960" y="3356992"/>
            <a:ext cx="1512168" cy="1224136"/>
          </a:xfrm>
          <a:prstGeom prst="wedgeRoundRectCallout">
            <a:avLst>
              <a:gd name="adj1" fmla="val 113596"/>
              <a:gd name="adj2" fmla="val 318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think I’m going to succeed in math.</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431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lstStyle/>
          <a:p>
            <a:r>
              <a:rPr lang="en-US" dirty="0" smtClean="0"/>
              <a:t>Two Mathematicians?</a:t>
            </a:r>
            <a:endParaRPr lang="en-US" dirty="0"/>
          </a:p>
        </p:txBody>
      </p:sp>
      <p:pic>
        <p:nvPicPr>
          <p:cNvPr id="4" name="Picture 3" descr="danica-mckellar-1108-lg.jpg"/>
          <p:cNvPicPr>
            <a:picLocks noChangeAspect="1"/>
          </p:cNvPicPr>
          <p:nvPr/>
        </p:nvPicPr>
        <p:blipFill>
          <a:blip r:embed="rId3" cstate="print"/>
          <a:stretch>
            <a:fillRect/>
          </a:stretch>
        </p:blipFill>
        <p:spPr>
          <a:xfrm>
            <a:off x="683568" y="1916832"/>
            <a:ext cx="2870719" cy="3744416"/>
          </a:xfrm>
          <a:prstGeom prst="rect">
            <a:avLst/>
          </a:prstGeom>
        </p:spPr>
      </p:pic>
      <p:pic>
        <p:nvPicPr>
          <p:cNvPr id="5" name="Picture 4" descr="61-year-old-mathematician-to-run-1030-kms.jpg"/>
          <p:cNvPicPr>
            <a:picLocks noChangeAspect="1"/>
          </p:cNvPicPr>
          <p:nvPr/>
        </p:nvPicPr>
        <p:blipFill>
          <a:blip r:embed="rId4" cstate="print"/>
          <a:stretch>
            <a:fillRect/>
          </a:stretch>
        </p:blipFill>
        <p:spPr>
          <a:xfrm>
            <a:off x="4283968" y="2348880"/>
            <a:ext cx="4165176" cy="295232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537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agesCA20E1SG.jpg"/>
          <p:cNvPicPr>
            <a:picLocks noChangeAspect="1"/>
          </p:cNvPicPr>
          <p:nvPr/>
        </p:nvPicPr>
        <p:blipFill>
          <a:blip r:embed="rId3" cstate="print"/>
          <a:stretch>
            <a:fillRect/>
          </a:stretch>
        </p:blipFill>
        <p:spPr>
          <a:xfrm>
            <a:off x="467544" y="908720"/>
            <a:ext cx="2664296" cy="4003723"/>
          </a:xfrm>
          <a:prstGeom prst="rect">
            <a:avLst/>
          </a:prstGeom>
          <a:scene3d>
            <a:camera prst="isometricOffAxis1Right"/>
            <a:lightRig rig="threePt" dir="t"/>
          </a:scene3d>
        </p:spPr>
      </p:pic>
      <p:pic>
        <p:nvPicPr>
          <p:cNvPr id="5" name="Picture 4" descr="kissmymath.jpg"/>
          <p:cNvPicPr>
            <a:picLocks noChangeAspect="1"/>
          </p:cNvPicPr>
          <p:nvPr/>
        </p:nvPicPr>
        <p:blipFill>
          <a:blip r:embed="rId4" cstate="print"/>
          <a:stretch>
            <a:fillRect/>
          </a:stretch>
        </p:blipFill>
        <p:spPr>
          <a:xfrm>
            <a:off x="3347864" y="980728"/>
            <a:ext cx="2376264" cy="3652300"/>
          </a:xfrm>
          <a:prstGeom prst="rect">
            <a:avLst/>
          </a:prstGeom>
        </p:spPr>
      </p:pic>
      <p:pic>
        <p:nvPicPr>
          <p:cNvPr id="6" name="Picture 5" descr="hot x algebra exposed cover.jpg"/>
          <p:cNvPicPr>
            <a:picLocks noChangeAspect="1"/>
          </p:cNvPicPr>
          <p:nvPr/>
        </p:nvPicPr>
        <p:blipFill>
          <a:blip r:embed="rId5" cstate="print"/>
          <a:stretch>
            <a:fillRect/>
          </a:stretch>
        </p:blipFill>
        <p:spPr>
          <a:xfrm>
            <a:off x="6008248" y="1052736"/>
            <a:ext cx="2681578" cy="3960440"/>
          </a:xfrm>
          <a:prstGeom prst="rect">
            <a:avLst/>
          </a:prstGeom>
          <a:scene3d>
            <a:camera prst="isometricOffAxis2Left"/>
            <a:lightRig rig="threePt" dir="t"/>
          </a:scene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585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an from book.JPG"/>
          <p:cNvPicPr>
            <a:picLocks noChangeAspect="1"/>
          </p:cNvPicPr>
          <p:nvPr/>
        </p:nvPicPr>
        <p:blipFill>
          <a:blip r:embed="rId3" cstate="print">
            <a:lum bright="-30000" contrast="10000"/>
          </a:blip>
          <a:stretch>
            <a:fillRect/>
          </a:stretch>
        </p:blipFill>
        <p:spPr>
          <a:xfrm>
            <a:off x="1691680" y="-315416"/>
            <a:ext cx="5367222" cy="6858000"/>
          </a:xfrm>
          <a:prstGeom prst="rect">
            <a:avLst/>
          </a:prstGeom>
          <a:scene3d>
            <a:camera prst="orthographicFront">
              <a:rot lat="0" lon="0" rev="16200000"/>
            </a:camera>
            <a:lightRig rig="threePt" dir="t"/>
          </a:scene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0951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05064"/>
            <a:ext cx="8291264" cy="2188840"/>
          </a:xfrm>
        </p:spPr>
        <p:txBody>
          <a:bodyPr/>
          <a:lstStyle/>
          <a:p>
            <a:pPr>
              <a:buNone/>
            </a:pPr>
            <a:r>
              <a:rPr lang="en-US" dirty="0" smtClean="0"/>
              <a:t>To all those who'd say or argue are you dumbing down math for girls?' I'd say, 'only if you think there's something </a:t>
            </a:r>
            <a:r>
              <a:rPr lang="en-US" dirty="0" smtClean="0">
                <a:solidFill>
                  <a:srgbClr val="FF0000"/>
                </a:solidFill>
              </a:rPr>
              <a:t>inherently dumb </a:t>
            </a:r>
            <a:r>
              <a:rPr lang="en-US" dirty="0" smtClean="0"/>
              <a:t>about being </a:t>
            </a:r>
            <a:r>
              <a:rPr lang="en-US" dirty="0" smtClean="0">
                <a:solidFill>
                  <a:srgbClr val="FF0000"/>
                </a:solidFill>
              </a:rPr>
              <a:t>girly</a:t>
            </a:r>
            <a:r>
              <a:rPr lang="en-US" dirty="0" smtClean="0"/>
              <a:t>.' </a:t>
            </a:r>
          </a:p>
          <a:p>
            <a:endParaRPr lang="en-US" dirty="0"/>
          </a:p>
        </p:txBody>
      </p:sp>
      <p:pic>
        <p:nvPicPr>
          <p:cNvPr id="4" name="Picture 3" descr="mirror.bmp"/>
          <p:cNvPicPr>
            <a:picLocks noChangeAspect="1"/>
          </p:cNvPicPr>
          <p:nvPr/>
        </p:nvPicPr>
        <p:blipFill>
          <a:blip r:embed="rId3" cstate="print"/>
          <a:stretch>
            <a:fillRect/>
          </a:stretch>
        </p:blipFill>
        <p:spPr>
          <a:xfrm>
            <a:off x="3059832" y="188640"/>
            <a:ext cx="2736304" cy="364431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9110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en-US" sz="3600" dirty="0" smtClean="0"/>
              <a:t>Teach students that</a:t>
            </a:r>
            <a:br>
              <a:rPr lang="en-US" sz="3600" dirty="0" smtClean="0"/>
            </a:br>
            <a:r>
              <a:rPr lang="en-US" sz="3600" dirty="0" smtClean="0"/>
              <a:t>academic abilities are expandable and</a:t>
            </a:r>
            <a:br>
              <a:rPr lang="en-US" sz="3600" dirty="0" smtClean="0"/>
            </a:br>
            <a:r>
              <a:rPr lang="en-US" sz="3600" dirty="0" smtClean="0"/>
              <a:t>improvable.</a:t>
            </a:r>
            <a:endParaRPr lang="en-US" sz="3600" dirty="0"/>
          </a:p>
        </p:txBody>
      </p:sp>
      <p:pic>
        <p:nvPicPr>
          <p:cNvPr id="8194" name="Picture 2" descr="http://corinet.org/mike/Logo/development.jpg"/>
          <p:cNvPicPr>
            <a:picLocks noChangeAspect="1" noChangeArrowheads="1"/>
          </p:cNvPicPr>
          <p:nvPr/>
        </p:nvPicPr>
        <p:blipFill>
          <a:blip r:embed="rId3" cstate="print"/>
          <a:srcRect/>
          <a:stretch>
            <a:fillRect/>
          </a:stretch>
        </p:blipFill>
        <p:spPr bwMode="auto">
          <a:xfrm>
            <a:off x="2771800" y="2060848"/>
            <a:ext cx="4343407" cy="4336132"/>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110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 prescriptive,</a:t>
            </a:r>
            <a:br>
              <a:rPr lang="en-US" dirty="0" smtClean="0"/>
            </a:br>
            <a:r>
              <a:rPr lang="en-US" dirty="0" smtClean="0"/>
              <a:t>informational feedback</a:t>
            </a:r>
            <a:endParaRPr lang="en-US" dirty="0"/>
          </a:p>
        </p:txBody>
      </p:sp>
      <p:pic>
        <p:nvPicPr>
          <p:cNvPr id="7170" name="Picture 2" descr="http://muchmorethanmommy.files.wordpress.com/2009/12/gold_star.jpg"/>
          <p:cNvPicPr>
            <a:picLocks noChangeAspect="1" noChangeArrowheads="1"/>
          </p:cNvPicPr>
          <p:nvPr/>
        </p:nvPicPr>
        <p:blipFill>
          <a:blip r:embed="rId3" cstate="print"/>
          <a:srcRect/>
          <a:stretch>
            <a:fillRect/>
          </a:stretch>
        </p:blipFill>
        <p:spPr bwMode="auto">
          <a:xfrm>
            <a:off x="2483768" y="2348880"/>
            <a:ext cx="3619500" cy="2714625"/>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2578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Expose girls and young</a:t>
            </a:r>
            <a:br>
              <a:rPr lang="en-US" sz="3200" dirty="0" smtClean="0"/>
            </a:br>
            <a:r>
              <a:rPr lang="en-US" sz="3200" dirty="0" smtClean="0"/>
              <a:t>women to female role models who have</a:t>
            </a:r>
            <a:br>
              <a:rPr lang="en-US" sz="3200" dirty="0" smtClean="0"/>
            </a:br>
            <a:r>
              <a:rPr lang="en-US" sz="3200" dirty="0" smtClean="0"/>
              <a:t>succeeded in math and science</a:t>
            </a:r>
            <a:endParaRPr lang="en-US" sz="3200" dirty="0"/>
          </a:p>
        </p:txBody>
      </p:sp>
      <p:pic>
        <p:nvPicPr>
          <p:cNvPr id="6146" name="Picture 2" descr="https://thescienceclassroom.wikispaces.com/file/view/Marie_curie_pic.jpg/66535110/Marie_curie_pic.jpg"/>
          <p:cNvPicPr>
            <a:picLocks noChangeAspect="1" noChangeArrowheads="1"/>
          </p:cNvPicPr>
          <p:nvPr/>
        </p:nvPicPr>
        <p:blipFill>
          <a:blip r:embed="rId3" cstate="print"/>
          <a:srcRect/>
          <a:stretch>
            <a:fillRect/>
          </a:stretch>
        </p:blipFill>
        <p:spPr bwMode="auto">
          <a:xfrm>
            <a:off x="3275856" y="1916832"/>
            <a:ext cx="3024336" cy="4447554"/>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976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smtClean="0"/>
              <a:t>Create a classroom</a:t>
            </a:r>
            <a:br>
              <a:rPr lang="en-US" sz="2800" dirty="0" smtClean="0"/>
            </a:br>
            <a:r>
              <a:rPr lang="en-US" sz="2800" dirty="0" smtClean="0"/>
              <a:t>environment that sparks initial curiosity</a:t>
            </a:r>
            <a:br>
              <a:rPr lang="en-US" sz="2800" dirty="0" smtClean="0"/>
            </a:br>
            <a:r>
              <a:rPr lang="en-US" sz="2800" dirty="0" smtClean="0"/>
              <a:t>and fosters long-term interest in math and</a:t>
            </a:r>
            <a:br>
              <a:rPr lang="en-US" sz="2800" dirty="0" smtClean="0"/>
            </a:br>
            <a:r>
              <a:rPr lang="en-US" sz="2800" dirty="0" smtClean="0"/>
              <a:t>science.</a:t>
            </a:r>
            <a:endParaRPr lang="en-US" sz="2800" dirty="0"/>
          </a:p>
        </p:txBody>
      </p:sp>
      <p:pic>
        <p:nvPicPr>
          <p:cNvPr id="5121" name="Picture 1"/>
          <p:cNvPicPr>
            <a:picLocks noChangeAspect="1" noChangeArrowheads="1"/>
          </p:cNvPicPr>
          <p:nvPr/>
        </p:nvPicPr>
        <p:blipFill>
          <a:blip r:embed="rId3" cstate="print"/>
          <a:srcRect/>
          <a:stretch>
            <a:fillRect/>
          </a:stretch>
        </p:blipFill>
        <p:spPr bwMode="auto">
          <a:xfrm>
            <a:off x="1043608" y="2132856"/>
            <a:ext cx="7543949" cy="4252911"/>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539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020762"/>
          </a:xfrm>
        </p:spPr>
        <p:txBody>
          <a:bodyPr/>
          <a:lstStyle/>
          <a:p>
            <a:r>
              <a:rPr lang="en-US" dirty="0" smtClean="0">
                <a:latin typeface="Cooper Black" pitchFamily="18" charset="0"/>
              </a:rPr>
              <a:t>Closing the Gap</a:t>
            </a:r>
            <a:endParaRPr lang="en-US" dirty="0">
              <a:latin typeface="Cooper Black" pitchFamily="18" charset="0"/>
            </a:endParaRPr>
          </a:p>
        </p:txBody>
      </p:sp>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5800" y="1747027"/>
            <a:ext cx="2335941" cy="3124201"/>
          </a:xfrm>
          <a:prstGeom prst="rect">
            <a:avLst/>
          </a:prstGeom>
          <a:ln>
            <a:noFill/>
          </a:ln>
          <a:effectLst>
            <a:outerShdw blurRad="190500" dist="228600" dir="2700000" algn="ctr">
              <a:srgbClr val="000000">
                <a:alpha val="30000"/>
              </a:srgbClr>
            </a:outerShdw>
          </a:effectLst>
        </p:spPr>
      </p:pic>
      <p:pic>
        <p:nvPicPr>
          <p:cNvPr id="7"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248400" y="1705972"/>
            <a:ext cx="2240028" cy="31652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574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1.14709E-6 L 0.18073 -0.00462 " pathEditMode="relative" rAng="0" ptsTypes="AA">
                                      <p:cBhvr>
                                        <p:cTn id="6" dur="3000" fill="hold"/>
                                        <p:tgtEl>
                                          <p:spTgt spid="6"/>
                                        </p:tgtEl>
                                        <p:attrNameLst>
                                          <p:attrName>ppt_x</p:attrName>
                                          <p:attrName>ppt_y</p:attrName>
                                        </p:attrNameLst>
                                      </p:cBhvr>
                                      <p:rCtr x="9028" y="-231"/>
                                    </p:animMotion>
                                  </p:childTnLst>
                                </p:cTn>
                              </p:par>
                              <p:par>
                                <p:cTn id="7" presetID="35" presetClass="path" presetSubtype="0" accel="50000" decel="50000" fill="hold" nodeType="withEffect">
                                  <p:stCondLst>
                                    <p:cond delay="0"/>
                                  </p:stCondLst>
                                  <p:childTnLst>
                                    <p:animMotion origin="layout" path="M 0.01667 -4.6716E-6 L -0.16406 -0.00161 " pathEditMode="relative" rAng="0" ptsTypes="AA">
                                      <p:cBhvr>
                                        <p:cTn id="8" dur="2000" fill="hold"/>
                                        <p:tgtEl>
                                          <p:spTgt spid="7"/>
                                        </p:tgtEl>
                                        <p:attrNameLst>
                                          <p:attrName>ppt_x</p:attrName>
                                          <p:attrName>ppt_y</p:attrName>
                                        </p:attrNameLst>
                                      </p:cBhvr>
                                      <p:rCtr x="-9045"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dirty="0" smtClean="0">
                <a:latin typeface="Cooper Black" pitchFamily="18" charset="0"/>
              </a:rPr>
              <a:t>Myths or Reality</a:t>
            </a:r>
            <a:endParaRPr lang="en-US" dirty="0">
              <a:latin typeface="Cooper Black" pitchFamily="18" charset="0"/>
            </a:endParaRPr>
          </a:p>
        </p:txBody>
      </p:sp>
      <p:sp>
        <p:nvSpPr>
          <p:cNvPr id="3" name="Content Placeholder 2"/>
          <p:cNvSpPr>
            <a:spLocks noGrp="1"/>
          </p:cNvSpPr>
          <p:nvPr>
            <p:ph idx="1"/>
          </p:nvPr>
        </p:nvSpPr>
        <p:spPr>
          <a:xfrm>
            <a:off x="457200" y="1488040"/>
            <a:ext cx="5181600" cy="609599"/>
          </a:xfrm>
        </p:spPr>
        <p:txBody>
          <a:bodyPr>
            <a:normAutofit/>
          </a:bodyPr>
          <a:lstStyle/>
          <a:p>
            <a:pPr marL="514350" indent="-514350">
              <a:buAutoNum type="arabicPeriod"/>
            </a:pPr>
            <a:r>
              <a:rPr lang="en-US" sz="28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rPr>
              <a:t>“Real” women don’t do math</a:t>
            </a:r>
          </a:p>
          <a:p>
            <a:pPr marL="0" indent="0">
              <a:buNone/>
            </a:pPr>
            <a:endParaRPr lang="en-US" dirty="0" smtClean="0"/>
          </a:p>
        </p:txBody>
      </p:sp>
      <p:sp>
        <p:nvSpPr>
          <p:cNvPr id="5" name="TextBox 4"/>
          <p:cNvSpPr txBox="1"/>
          <p:nvPr/>
        </p:nvSpPr>
        <p:spPr>
          <a:xfrm>
            <a:off x="1828800" y="2317411"/>
            <a:ext cx="5181600" cy="461665"/>
          </a:xfrm>
          <a:prstGeom prst="rect">
            <a:avLst/>
          </a:prstGeom>
          <a:noFill/>
        </p:spPr>
        <p:txBody>
          <a:bodyPr wrap="square" rtlCol="0">
            <a:spAutoFit/>
          </a:bodyPr>
          <a:lstStyle/>
          <a:p>
            <a:r>
              <a:rPr lang="en-US" sz="2400" b="1" dirty="0" smtClean="0">
                <a:solidFill>
                  <a:srgbClr val="FF0066"/>
                </a:solidFill>
              </a:rPr>
              <a:t>You are too pretty to be a math major</a:t>
            </a:r>
            <a:endParaRPr lang="en-US" sz="2400" b="1" dirty="0">
              <a:solidFill>
                <a:srgbClr val="FF0066"/>
              </a:solidFill>
            </a:endParaRPr>
          </a:p>
        </p:txBody>
      </p:sp>
      <p:pic>
        <p:nvPicPr>
          <p:cNvPr id="6" name="Picture 5"/>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5800" y="3124200"/>
            <a:ext cx="3394849" cy="2745088"/>
          </a:xfrm>
          <a:prstGeom prst="rect">
            <a:avLst/>
          </a:prstGeom>
        </p:spPr>
      </p:pic>
      <p:pic>
        <p:nvPicPr>
          <p:cNvPr id="7" name="Picture 6"/>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71607" y="3109211"/>
            <a:ext cx="3172502" cy="276007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58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3457" y="381000"/>
            <a:ext cx="8229600" cy="944562"/>
          </a:xfrm>
        </p:spPr>
        <p:txBody>
          <a:bodyPr/>
          <a:lstStyle/>
          <a:p>
            <a:r>
              <a:rPr lang="en-US" dirty="0" smtClean="0">
                <a:latin typeface="Cooper Black" pitchFamily="18" charset="0"/>
              </a:rPr>
              <a:t>Myths or Reality</a:t>
            </a:r>
            <a:endParaRPr lang="en-US" dirty="0">
              <a:latin typeface="Cooper Black" pitchFamily="18" charset="0"/>
            </a:endParaRPr>
          </a:p>
        </p:txBody>
      </p:sp>
      <p:sp>
        <p:nvSpPr>
          <p:cNvPr id="4" name="TextBox 3"/>
          <p:cNvSpPr txBox="1"/>
          <p:nvPr/>
        </p:nvSpPr>
        <p:spPr>
          <a:xfrm>
            <a:off x="443457" y="1468106"/>
            <a:ext cx="7862341" cy="523220"/>
          </a:xfrm>
          <a:prstGeom prst="rect">
            <a:avLst/>
          </a:prstGeom>
          <a:noFill/>
        </p:spPr>
        <p:txBody>
          <a:bodyPr wrap="square" rtlCol="0">
            <a:spAutoFit/>
          </a:bodyPr>
          <a:lstStyle/>
          <a:p>
            <a:r>
              <a:rPr lang="en-US" sz="2800" b="1" dirty="0" smtClean="0">
                <a:ln w="18000">
                  <a:solidFill>
                    <a:srgbClr val="0070C0"/>
                  </a:solidFill>
                  <a:prstDash val="solid"/>
                  <a:miter lim="800000"/>
                </a:ln>
                <a:solidFill>
                  <a:srgbClr val="0070C0"/>
                </a:solidFill>
                <a:effectLst>
                  <a:outerShdw blurRad="25500" dist="23000" dir="7020000" algn="tl">
                    <a:srgbClr val="000000">
                      <a:alpha val="50000"/>
                    </a:srgbClr>
                  </a:outerShdw>
                </a:effectLst>
              </a:rPr>
              <a:t>2.  Women are qualitative    -   Men are quantitative</a:t>
            </a:r>
            <a:endParaRPr lang="en-US" sz="2800" b="1" dirty="0">
              <a:ln w="18000">
                <a:solidFill>
                  <a:srgbClr val="0070C0"/>
                </a:solidFill>
                <a:prstDash val="solid"/>
                <a:miter lim="800000"/>
              </a:ln>
              <a:solidFill>
                <a:srgbClr val="0070C0"/>
              </a:solidFill>
              <a:effectLst>
                <a:outerShdw blurRad="25500" dist="23000" dir="7020000" algn="tl">
                  <a:srgbClr val="000000">
                    <a:alpha val="50000"/>
                  </a:srgbClr>
                </a:outerShdw>
              </a:effectLst>
            </a:endParaRPr>
          </a:p>
        </p:txBody>
      </p:sp>
      <p:pic>
        <p:nvPicPr>
          <p:cNvPr id="5" name="Picture 4"/>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47800" y="2121490"/>
            <a:ext cx="2418194" cy="1741100"/>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84031" y="4507683"/>
            <a:ext cx="2588370" cy="1533520"/>
          </a:xfrm>
          <a:prstGeom prst="rect">
            <a:avLst/>
          </a:prstGeom>
        </p:spPr>
      </p:pic>
      <p:pic>
        <p:nvPicPr>
          <p:cNvPr id="7"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743010" y="2151470"/>
            <a:ext cx="3284890" cy="2047274"/>
          </a:xfrm>
          <a:prstGeom prst="rect">
            <a:avLst/>
          </a:prstGeom>
        </p:spPr>
      </p:pic>
      <p:pic>
        <p:nvPicPr>
          <p:cNvPr id="8" name="Picture 7"/>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01712" y="4038600"/>
            <a:ext cx="3384077" cy="230869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526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Cooper Black" pitchFamily="18" charset="0"/>
              </a:rPr>
              <a:t>Myths or Reality</a:t>
            </a:r>
            <a:endParaRPr lang="en-US" dirty="0">
              <a:latin typeface="Cooper Black" pitchFamily="18" charset="0"/>
            </a:endParaRPr>
          </a:p>
        </p:txBody>
      </p:sp>
      <p:sp>
        <p:nvSpPr>
          <p:cNvPr id="3" name="Content Placeholder 2"/>
          <p:cNvSpPr>
            <a:spLocks noGrp="1"/>
          </p:cNvSpPr>
          <p:nvPr>
            <p:ph idx="1"/>
          </p:nvPr>
        </p:nvSpPr>
        <p:spPr>
          <a:xfrm>
            <a:off x="609600" y="1295400"/>
            <a:ext cx="8153400" cy="609600"/>
          </a:xfrm>
        </p:spPr>
        <p:txBody>
          <a:bodyPr>
            <a:normAutofit fontScale="92500"/>
          </a:bodyPr>
          <a:lstStyle/>
          <a:p>
            <a:pPr marL="0" indent="0">
              <a:buNone/>
            </a:pPr>
            <a:r>
              <a:rPr lang="en-US" sz="2800" b="1" dirty="0" smtClean="0">
                <a:ln w="18000">
                  <a:solidFill>
                    <a:srgbClr val="00B0F0"/>
                  </a:solidFill>
                  <a:prstDash val="solid"/>
                  <a:miter lim="800000"/>
                </a:ln>
                <a:solidFill>
                  <a:srgbClr val="FF0000"/>
                </a:solidFill>
                <a:effectLst>
                  <a:outerShdw blurRad="25500" dist="23000" dir="7020000" algn="tl">
                    <a:srgbClr val="000000">
                      <a:alpha val="50000"/>
                    </a:srgbClr>
                  </a:outerShdw>
                </a:effectLst>
              </a:rPr>
              <a:t>3. There is a biological basis for sex differences in math</a:t>
            </a:r>
          </a:p>
        </p:txBody>
      </p:sp>
      <p:sp>
        <p:nvSpPr>
          <p:cNvPr id="4" name="TextBox 3"/>
          <p:cNvSpPr txBox="1"/>
          <p:nvPr/>
        </p:nvSpPr>
        <p:spPr>
          <a:xfrm>
            <a:off x="2057400" y="5423225"/>
            <a:ext cx="4953000" cy="523220"/>
          </a:xfrm>
          <a:prstGeom prst="rect">
            <a:avLst/>
          </a:prstGeom>
          <a:noFill/>
        </p:spPr>
        <p:txBody>
          <a:bodyPr wrap="square" rtlCol="0">
            <a:spAutoFit/>
          </a:bodyPr>
          <a:lstStyle/>
          <a:p>
            <a:pPr algn="ctr"/>
            <a:r>
              <a:rPr lang="en-US" sz="2800" b="1" dirty="0" smtClean="0"/>
              <a:t>There is a sex-linked math gene</a:t>
            </a:r>
            <a:endParaRPr lang="en-US" sz="2800" b="1" dirty="0"/>
          </a:p>
        </p:txBody>
      </p:sp>
      <p:pic>
        <p:nvPicPr>
          <p:cNvPr id="6" name="Picture 5"/>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029200" y="2269761"/>
            <a:ext cx="2610270" cy="2743200"/>
          </a:xfrm>
          <a:prstGeom prst="rect">
            <a:avLst/>
          </a:prstGeom>
        </p:spPr>
      </p:pic>
      <p:pic>
        <p:nvPicPr>
          <p:cNvPr id="7" name="Picture 6"/>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71600" y="2062129"/>
            <a:ext cx="2438400" cy="315846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89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944562"/>
          </a:xfrm>
        </p:spPr>
        <p:txBody>
          <a:bodyPr/>
          <a:lstStyle/>
          <a:p>
            <a:r>
              <a:rPr lang="en-US" dirty="0" smtClean="0">
                <a:latin typeface="Cooper Black" pitchFamily="18" charset="0"/>
              </a:rPr>
              <a:t>Myths or Reality</a:t>
            </a:r>
            <a:endParaRPr lang="en-US" dirty="0">
              <a:latin typeface="Cooper Black" pitchFamily="18" charset="0"/>
            </a:endParaRPr>
          </a:p>
        </p:txBody>
      </p:sp>
      <p:sp>
        <p:nvSpPr>
          <p:cNvPr id="3" name="Content Placeholder 2"/>
          <p:cNvSpPr>
            <a:spLocks noGrp="1"/>
          </p:cNvSpPr>
          <p:nvPr>
            <p:ph idx="1"/>
          </p:nvPr>
        </p:nvSpPr>
        <p:spPr>
          <a:xfrm>
            <a:off x="762000" y="1295400"/>
            <a:ext cx="7315200" cy="609600"/>
          </a:xfrm>
        </p:spPr>
        <p:txBody>
          <a:bodyPr/>
          <a:lstStyle/>
          <a:p>
            <a:pPr marL="0" indent="0">
              <a:buNone/>
            </a:pPr>
            <a:r>
              <a:rPr lang="en-US" b="1" dirty="0">
                <a:ln w="18000">
                  <a:solidFill>
                    <a:schemeClr val="accent2">
                      <a:satMod val="140000"/>
                    </a:schemeClr>
                  </a:solidFill>
                  <a:prstDash val="solid"/>
                  <a:miter lim="800000"/>
                </a:ln>
                <a:solidFill>
                  <a:schemeClr val="accent5">
                    <a:lumMod val="75000"/>
                  </a:schemeClr>
                </a:solidFill>
                <a:effectLst>
                  <a:outerShdw blurRad="25500" dist="23000" dir="7020000" algn="tl">
                    <a:srgbClr val="000000">
                      <a:alpha val="50000"/>
                    </a:srgbClr>
                  </a:outerShdw>
                </a:effectLst>
              </a:rPr>
              <a:t>4</a:t>
            </a:r>
            <a:r>
              <a:rPr lang="en-US" b="1" dirty="0" smtClean="0">
                <a:ln w="18000">
                  <a:solidFill>
                    <a:schemeClr val="accent2">
                      <a:satMod val="140000"/>
                    </a:schemeClr>
                  </a:solidFill>
                  <a:prstDash val="solid"/>
                  <a:miter lim="800000"/>
                </a:ln>
                <a:solidFill>
                  <a:schemeClr val="accent5">
                    <a:lumMod val="75000"/>
                  </a:schemeClr>
                </a:solidFill>
                <a:effectLst>
                  <a:outerShdw blurRad="25500" dist="23000" dir="7020000" algn="tl">
                    <a:srgbClr val="000000">
                      <a:alpha val="50000"/>
                    </a:srgbClr>
                  </a:outerShdw>
                </a:effectLst>
              </a:rPr>
              <a:t>. Girls learn better from female teachers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20452" y="2199806"/>
            <a:ext cx="2438400" cy="326795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05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Female teachers’ math anxiety affects girls’ math achievement</a:t>
            </a:r>
            <a:endParaRPr lang="en-US" dirty="0"/>
          </a:p>
        </p:txBody>
      </p:sp>
      <p:sp>
        <p:nvSpPr>
          <p:cNvPr id="3" name="Subtitle 2"/>
          <p:cNvSpPr>
            <a:spLocks noGrp="1"/>
          </p:cNvSpPr>
          <p:nvPr>
            <p:ph type="subTitle" idx="1"/>
          </p:nvPr>
        </p:nvSpPr>
        <p:spPr/>
        <p:txBody>
          <a:bodyPr/>
          <a:lstStyle/>
          <a:p>
            <a:r>
              <a:rPr lang="en-US" dirty="0" err="1" smtClean="0"/>
              <a:t>Beilock</a:t>
            </a:r>
            <a:r>
              <a:rPr lang="en-US" dirty="0" smtClean="0"/>
              <a:t> et al., 2009</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0044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pic>
        <p:nvPicPr>
          <p:cNvPr id="8" name="Picture 7"/>
          <p:cNvPicPr>
            <a:picLocks noChangeAspect="1"/>
          </p:cNvPicPr>
          <p:nvPr/>
        </p:nvPicPr>
        <p:blipFill>
          <a:blip r:embed="rId3"/>
          <a:stretch>
            <a:fillRect/>
          </a:stretch>
        </p:blipFill>
        <p:spPr>
          <a:xfrm>
            <a:off x="3548492" y="1504855"/>
            <a:ext cx="2454148" cy="1982951"/>
          </a:xfrm>
          <a:prstGeom prst="rect">
            <a:avLst/>
          </a:prstGeom>
        </p:spPr>
      </p:pic>
      <p:pic>
        <p:nvPicPr>
          <p:cNvPr id="9" name="Picture 8"/>
          <p:cNvPicPr>
            <a:picLocks noChangeAspect="1"/>
          </p:cNvPicPr>
          <p:nvPr/>
        </p:nvPicPr>
        <p:blipFill>
          <a:blip r:embed="rId4"/>
          <a:stretch>
            <a:fillRect/>
          </a:stretch>
        </p:blipFill>
        <p:spPr>
          <a:xfrm>
            <a:off x="3028865" y="2356195"/>
            <a:ext cx="1254890" cy="1140809"/>
          </a:xfrm>
          <a:prstGeom prst="rect">
            <a:avLst/>
          </a:prstGeom>
        </p:spPr>
      </p:pic>
      <p:pic>
        <p:nvPicPr>
          <p:cNvPr id="10" name="Picture 9"/>
          <p:cNvPicPr>
            <a:picLocks noChangeAspect="1"/>
          </p:cNvPicPr>
          <p:nvPr/>
        </p:nvPicPr>
        <p:blipFill>
          <a:blip r:embed="rId5"/>
          <a:stretch>
            <a:fillRect/>
          </a:stretch>
        </p:blipFill>
        <p:spPr>
          <a:xfrm>
            <a:off x="5210834" y="1866772"/>
            <a:ext cx="1019473" cy="801014"/>
          </a:xfrm>
          <a:prstGeom prst="rect">
            <a:avLst/>
          </a:prstGeom>
        </p:spPr>
      </p:pic>
      <p:pic>
        <p:nvPicPr>
          <p:cNvPr id="11" name="Picture 10"/>
          <p:cNvPicPr>
            <a:picLocks noChangeAspect="1"/>
          </p:cNvPicPr>
          <p:nvPr/>
        </p:nvPicPr>
        <p:blipFill>
          <a:blip r:embed="rId3"/>
          <a:stretch>
            <a:fillRect/>
          </a:stretch>
        </p:blipFill>
        <p:spPr>
          <a:xfrm>
            <a:off x="1798604" y="4012860"/>
            <a:ext cx="2454148" cy="1982951"/>
          </a:xfrm>
          <a:prstGeom prst="rect">
            <a:avLst/>
          </a:prstGeom>
        </p:spPr>
      </p:pic>
      <p:pic>
        <p:nvPicPr>
          <p:cNvPr id="13" name="Picture 12"/>
          <p:cNvPicPr>
            <a:picLocks noChangeAspect="1"/>
          </p:cNvPicPr>
          <p:nvPr/>
        </p:nvPicPr>
        <p:blipFill>
          <a:blip r:embed="rId6"/>
          <a:stretch>
            <a:fillRect/>
          </a:stretch>
        </p:blipFill>
        <p:spPr>
          <a:xfrm flipH="1">
            <a:off x="1798604" y="4955881"/>
            <a:ext cx="494593" cy="935425"/>
          </a:xfrm>
          <a:prstGeom prst="rect">
            <a:avLst/>
          </a:prstGeom>
        </p:spPr>
      </p:pic>
      <p:pic>
        <p:nvPicPr>
          <p:cNvPr id="15" name="Picture 14"/>
          <p:cNvPicPr>
            <a:picLocks noChangeAspect="1"/>
          </p:cNvPicPr>
          <p:nvPr/>
        </p:nvPicPr>
        <p:blipFill>
          <a:blip r:embed="rId3"/>
          <a:stretch>
            <a:fillRect/>
          </a:stretch>
        </p:blipFill>
        <p:spPr>
          <a:xfrm>
            <a:off x="4775566" y="4012860"/>
            <a:ext cx="2454148" cy="1982951"/>
          </a:xfrm>
          <a:prstGeom prst="rect">
            <a:avLst/>
          </a:prstGeom>
        </p:spPr>
      </p:pic>
      <p:pic>
        <p:nvPicPr>
          <p:cNvPr id="17" name="Picture 16"/>
          <p:cNvPicPr>
            <a:picLocks noChangeAspect="1"/>
          </p:cNvPicPr>
          <p:nvPr/>
        </p:nvPicPr>
        <p:blipFill>
          <a:blip r:embed="rId7"/>
          <a:stretch>
            <a:fillRect/>
          </a:stretch>
        </p:blipFill>
        <p:spPr>
          <a:xfrm>
            <a:off x="4770551" y="4914275"/>
            <a:ext cx="478590" cy="935425"/>
          </a:xfrm>
          <a:prstGeom prst="rect">
            <a:avLst/>
          </a:prstGeom>
        </p:spPr>
      </p:pic>
      <p:sp>
        <p:nvSpPr>
          <p:cNvPr id="20" name="Rounded Rectangle 19"/>
          <p:cNvSpPr/>
          <p:nvPr/>
        </p:nvSpPr>
        <p:spPr>
          <a:xfrm>
            <a:off x="3312842" y="4511076"/>
            <a:ext cx="1328723" cy="664715"/>
          </a:xfrm>
          <a:prstGeom prst="roundRect">
            <a:avLst/>
          </a:prstGeom>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Math </a:t>
            </a:r>
          </a:p>
          <a:p>
            <a:pPr algn="ctr"/>
            <a:r>
              <a:rPr lang="en-US" sz="1400" b="1" dirty="0" smtClean="0">
                <a:solidFill>
                  <a:schemeClr val="tx1"/>
                </a:solidFill>
              </a:rPr>
              <a:t>Achievement  </a:t>
            </a:r>
          </a:p>
          <a:p>
            <a:pPr algn="ctr"/>
            <a:r>
              <a:rPr lang="en-US" sz="1400" b="1" dirty="0" smtClean="0">
                <a:solidFill>
                  <a:schemeClr val="tx1"/>
                </a:solidFill>
              </a:rPr>
              <a:t>&amp; Stereotypes</a:t>
            </a:r>
            <a:endParaRPr lang="en-US" sz="1400" b="1" dirty="0">
              <a:solidFill>
                <a:schemeClr val="tx1"/>
              </a:solidFill>
            </a:endParaRPr>
          </a:p>
        </p:txBody>
      </p:sp>
      <p:sp>
        <p:nvSpPr>
          <p:cNvPr id="21" name="Rounded Rectangle 20"/>
          <p:cNvSpPr/>
          <p:nvPr/>
        </p:nvSpPr>
        <p:spPr>
          <a:xfrm>
            <a:off x="6174185" y="4511076"/>
            <a:ext cx="1328723" cy="664715"/>
          </a:xfrm>
          <a:prstGeom prst="roundRect">
            <a:avLst/>
          </a:prstGeom>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Math </a:t>
            </a:r>
          </a:p>
          <a:p>
            <a:pPr algn="ctr"/>
            <a:r>
              <a:rPr lang="en-US" sz="1400" b="1" dirty="0" smtClean="0">
                <a:solidFill>
                  <a:schemeClr val="tx1"/>
                </a:solidFill>
              </a:rPr>
              <a:t>Achievement  </a:t>
            </a:r>
          </a:p>
          <a:p>
            <a:pPr algn="ctr"/>
            <a:r>
              <a:rPr lang="en-US" sz="1400" b="1" dirty="0" smtClean="0">
                <a:solidFill>
                  <a:schemeClr val="tx1"/>
                </a:solidFill>
              </a:rPr>
              <a:t>&amp; Stereotypes</a:t>
            </a:r>
            <a:endParaRPr lang="en-US" sz="1400" b="1"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789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loud Callout 6"/>
          <p:cNvSpPr/>
          <p:nvPr/>
        </p:nvSpPr>
        <p:spPr>
          <a:xfrm>
            <a:off x="2334364" y="1330048"/>
            <a:ext cx="1407047" cy="91573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108217"/>
            <a:ext cx="8229600" cy="1143000"/>
          </a:xfrm>
        </p:spPr>
        <p:txBody>
          <a:bodyPr/>
          <a:lstStyle/>
          <a:p>
            <a:r>
              <a:rPr lang="en-US" dirty="0" smtClean="0"/>
              <a:t>At the end of the school year</a:t>
            </a:r>
            <a:endParaRPr lang="en-US" dirty="0"/>
          </a:p>
        </p:txBody>
      </p:sp>
      <p:pic>
        <p:nvPicPr>
          <p:cNvPr id="5" name="Picture 4"/>
          <p:cNvPicPr>
            <a:picLocks noChangeAspect="1"/>
          </p:cNvPicPr>
          <p:nvPr/>
        </p:nvPicPr>
        <p:blipFill>
          <a:blip r:embed="rId3"/>
          <a:stretch>
            <a:fillRect/>
          </a:stretch>
        </p:blipFill>
        <p:spPr>
          <a:xfrm>
            <a:off x="1856192" y="2431316"/>
            <a:ext cx="1053110" cy="957373"/>
          </a:xfrm>
          <a:prstGeom prst="rect">
            <a:avLst/>
          </a:prstGeom>
        </p:spPr>
      </p:pic>
      <p:pic>
        <p:nvPicPr>
          <p:cNvPr id="6" name="Picture 5"/>
          <p:cNvPicPr>
            <a:picLocks noChangeAspect="1"/>
          </p:cNvPicPr>
          <p:nvPr/>
        </p:nvPicPr>
        <p:blipFill>
          <a:blip r:embed="rId4"/>
          <a:stretch>
            <a:fillRect/>
          </a:stretch>
        </p:blipFill>
        <p:spPr>
          <a:xfrm>
            <a:off x="2727897" y="1438629"/>
            <a:ext cx="721251" cy="566697"/>
          </a:xfrm>
          <a:prstGeom prst="rect">
            <a:avLst/>
          </a:prstGeom>
        </p:spPr>
      </p:pic>
      <p:pic>
        <p:nvPicPr>
          <p:cNvPr id="8" name="Picture 7"/>
          <p:cNvPicPr>
            <a:picLocks noChangeAspect="1"/>
          </p:cNvPicPr>
          <p:nvPr/>
        </p:nvPicPr>
        <p:blipFill>
          <a:blip r:embed="rId5"/>
          <a:stretch>
            <a:fillRect/>
          </a:stretch>
        </p:blipFill>
        <p:spPr>
          <a:xfrm flipH="1">
            <a:off x="5795442" y="2353621"/>
            <a:ext cx="571010" cy="1079953"/>
          </a:xfrm>
          <a:prstGeom prst="rect">
            <a:avLst/>
          </a:prstGeom>
        </p:spPr>
      </p:pic>
      <p:sp>
        <p:nvSpPr>
          <p:cNvPr id="9" name="Cloud Callout 8"/>
          <p:cNvSpPr/>
          <p:nvPr/>
        </p:nvSpPr>
        <p:spPr>
          <a:xfrm>
            <a:off x="6023415" y="1330048"/>
            <a:ext cx="1407047" cy="91573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Boys are better at math</a:t>
            </a:r>
            <a:endParaRPr lang="en-US" sz="1600" dirty="0"/>
          </a:p>
        </p:txBody>
      </p:sp>
      <p:pic>
        <p:nvPicPr>
          <p:cNvPr id="11" name="Picture 10"/>
          <p:cNvPicPr>
            <a:picLocks noChangeAspect="1"/>
          </p:cNvPicPr>
          <p:nvPr/>
        </p:nvPicPr>
        <p:blipFill>
          <a:blip r:embed="rId5"/>
          <a:stretch>
            <a:fillRect/>
          </a:stretch>
        </p:blipFill>
        <p:spPr>
          <a:xfrm flipH="1">
            <a:off x="2141427" y="4989839"/>
            <a:ext cx="571010" cy="1079953"/>
          </a:xfrm>
          <a:prstGeom prst="rect">
            <a:avLst/>
          </a:prstGeom>
        </p:spPr>
      </p:pic>
      <p:sp>
        <p:nvSpPr>
          <p:cNvPr id="12" name="Cloud Callout 11"/>
          <p:cNvSpPr/>
          <p:nvPr/>
        </p:nvSpPr>
        <p:spPr>
          <a:xfrm>
            <a:off x="2325605" y="3913712"/>
            <a:ext cx="1407047" cy="91573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Boys are better at math</a:t>
            </a:r>
            <a:endParaRPr lang="en-US" sz="1600" dirty="0"/>
          </a:p>
        </p:txBody>
      </p:sp>
      <p:sp>
        <p:nvSpPr>
          <p:cNvPr id="13" name="Right Arrow 12"/>
          <p:cNvSpPr/>
          <p:nvPr/>
        </p:nvSpPr>
        <p:spPr>
          <a:xfrm>
            <a:off x="3653821" y="2298341"/>
            <a:ext cx="1846593" cy="39931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ight Arrow 13"/>
          <p:cNvSpPr/>
          <p:nvPr/>
        </p:nvSpPr>
        <p:spPr>
          <a:xfrm>
            <a:off x="3653821" y="5174295"/>
            <a:ext cx="1846593" cy="39931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a:stretch>
            <a:fillRect/>
          </a:stretch>
        </p:blipFill>
        <p:spPr>
          <a:xfrm>
            <a:off x="5734368" y="4695059"/>
            <a:ext cx="1279819" cy="147806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566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1987</Words>
  <Application>Microsoft Macintosh PowerPoint</Application>
  <PresentationFormat>On-screen Show (4:3)</PresentationFormat>
  <Paragraphs>111</Paragraphs>
  <Slides>19</Slides>
  <Notes>14</Notes>
  <HiddenSlides>0</HiddenSlides>
  <MMClips>1</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SAT Math Scores </vt:lpstr>
      <vt:lpstr>Closing the Gap</vt:lpstr>
      <vt:lpstr>Myths or Reality</vt:lpstr>
      <vt:lpstr>Myths or Reality</vt:lpstr>
      <vt:lpstr>Myths or Reality</vt:lpstr>
      <vt:lpstr>Myths or Reality</vt:lpstr>
      <vt:lpstr>Female teachers’ math anxiety affects girls’ math achievement</vt:lpstr>
      <vt:lpstr>Measures</vt:lpstr>
      <vt:lpstr>At the end of the school year</vt:lpstr>
      <vt:lpstr>Implications &amp; Conclusions</vt:lpstr>
      <vt:lpstr>Stereotype Threat</vt:lpstr>
      <vt:lpstr>Two Mathematicians?</vt:lpstr>
      <vt:lpstr>Slide 13</vt:lpstr>
      <vt:lpstr>Slide 14</vt:lpstr>
      <vt:lpstr>Slide 15</vt:lpstr>
      <vt:lpstr>Teach students that academic abilities are expandable and improvable.</vt:lpstr>
      <vt:lpstr>Provide prescriptive, informational feedback</vt:lpstr>
      <vt:lpstr>Expose girls and young women to female role models who have succeeded in math and science</vt:lpstr>
      <vt:lpstr> Create a classroom environment that sparks initial curiosity and fosters long-term interest in math and science.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Math Scores </dc:title>
  <dc:creator>andreea</dc:creator>
  <cp:lastModifiedBy>anon anon</cp:lastModifiedBy>
  <cp:revision>19</cp:revision>
  <dcterms:created xsi:type="dcterms:W3CDTF">2011-02-08T22:57:46Z</dcterms:created>
  <dcterms:modified xsi:type="dcterms:W3CDTF">2011-02-08T22:58:02Z</dcterms:modified>
</cp:coreProperties>
</file>