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257" r:id="rId6"/>
    <p:sldId id="265" r:id="rId7"/>
    <p:sldId id="263" r:id="rId8"/>
    <p:sldId id="258" r:id="rId9"/>
    <p:sldId id="266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78287-1D26-3F4B-AAEC-BC5F83B796D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37002-9C25-DD4A-8772-901664E8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Michelle </a:t>
            </a:r>
            <a:r>
              <a:rPr lang="en-US" dirty="0" err="1" smtClean="0"/>
              <a:t>ROussy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6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Kayla</a:t>
            </a:r>
            <a:r>
              <a:rPr lang="en-US" baseline="0" dirty="0" smtClean="0"/>
              <a:t> Howard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Mich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Kayla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002-9C25-DD4A-8772-901664E84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876" y="4352965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Multicultural Day: oral </a:t>
            </a:r>
            <a:r>
              <a:rPr lang="en-US" dirty="0"/>
              <a:t>p</a:t>
            </a:r>
            <a:r>
              <a:rPr lang="en-US" dirty="0" smtClean="0"/>
              <a:t>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0876" y="5257800"/>
            <a:ext cx="5608492" cy="621792"/>
          </a:xfrm>
        </p:spPr>
        <p:txBody>
          <a:bodyPr/>
          <a:lstStyle/>
          <a:p>
            <a:r>
              <a:rPr lang="en-US" dirty="0" smtClean="0"/>
              <a:t>By: Vanessa </a:t>
            </a:r>
            <a:r>
              <a:rPr lang="en-US" dirty="0" err="1" smtClean="0"/>
              <a:t>Papai</a:t>
            </a:r>
            <a:r>
              <a:rPr lang="en-US" dirty="0" smtClean="0"/>
              <a:t>, Kayla Howard and Michelle Roussy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0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Multicultural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472177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Students will make groups of </a:t>
            </a:r>
            <a:r>
              <a:rPr lang="en-US" dirty="0" smtClean="0"/>
              <a:t>3;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As a team, students will decide on a country of their </a:t>
            </a:r>
            <a:r>
              <a:rPr lang="en-US" dirty="0" smtClean="0"/>
              <a:t>choice;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Students will have to do a small research on the chosen </a:t>
            </a:r>
            <a:r>
              <a:rPr lang="en-US" dirty="0" smtClean="0"/>
              <a:t>country, such as: </a:t>
            </a:r>
            <a:r>
              <a:rPr lang="en-US" dirty="0" err="1" smtClean="0"/>
              <a:t>colour</a:t>
            </a:r>
            <a:r>
              <a:rPr lang="en-US" dirty="0" smtClean="0"/>
              <a:t> of the flag, population, weather, etc.;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We will provide students with guidelines of information they should </a:t>
            </a:r>
            <a:r>
              <a:rPr lang="en-US" dirty="0" smtClean="0"/>
              <a:t>research;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The newfound information about the country </a:t>
            </a:r>
            <a:r>
              <a:rPr lang="en-US" dirty="0" smtClean="0"/>
              <a:t>will be presented </a:t>
            </a:r>
            <a:r>
              <a:rPr lang="en-US" dirty="0"/>
              <a:t>in the </a:t>
            </a:r>
            <a:r>
              <a:rPr lang="en-US" dirty="0" smtClean="0"/>
              <a:t>form of  </a:t>
            </a:r>
            <a:r>
              <a:rPr lang="en-US" dirty="0"/>
              <a:t>a bristle board. Students are also encouraged to bring items that represent their chosen country to use as visual </a:t>
            </a:r>
            <a:r>
              <a:rPr lang="en-US" dirty="0" smtClean="0"/>
              <a:t>aids</a:t>
            </a:r>
            <a:r>
              <a:rPr lang="en-US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With the help from the visual aids the students will set up </a:t>
            </a:r>
            <a:r>
              <a:rPr lang="en-US" dirty="0" smtClean="0"/>
              <a:t>their station (of their chosen country) around </a:t>
            </a:r>
            <a:r>
              <a:rPr lang="en-US" dirty="0"/>
              <a:t>the </a:t>
            </a:r>
            <a:r>
              <a:rPr lang="en-US" dirty="0" smtClean="0"/>
              <a:t>class. The </a:t>
            </a:r>
            <a:r>
              <a:rPr lang="en-US" dirty="0"/>
              <a:t>teachers and students will be </a:t>
            </a:r>
            <a:r>
              <a:rPr lang="en-US" dirty="0" smtClean="0"/>
              <a:t>circulating and </a:t>
            </a:r>
            <a:r>
              <a:rPr lang="en-US" dirty="0"/>
              <a:t>presenting their </a:t>
            </a:r>
            <a:r>
              <a:rPr lang="en-US" dirty="0" err="1" smtClean="0"/>
              <a:t>bristol</a:t>
            </a:r>
            <a:r>
              <a:rPr lang="en-US" dirty="0" smtClean="0"/>
              <a:t> board in their second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9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Students, in their presentations, will include: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apital </a:t>
            </a:r>
            <a:r>
              <a:rPr lang="en-US" dirty="0"/>
              <a:t>of the </a:t>
            </a:r>
            <a:r>
              <a:rPr lang="en-US" dirty="0" smtClean="0"/>
              <a:t>country; </a:t>
            </a:r>
            <a:endParaRPr lang="en-US" dirty="0"/>
          </a:p>
          <a:p>
            <a:pPr lvl="0"/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country;</a:t>
            </a:r>
            <a:endParaRPr lang="en-US" dirty="0"/>
          </a:p>
          <a:p>
            <a:pPr lvl="0"/>
            <a:r>
              <a:rPr lang="en-US" dirty="0" smtClean="0"/>
              <a:t>flag;</a:t>
            </a:r>
            <a:endParaRPr lang="en-US" dirty="0"/>
          </a:p>
          <a:p>
            <a:pPr lvl="0"/>
            <a:r>
              <a:rPr lang="en-US" dirty="0" smtClean="0"/>
              <a:t>food;</a:t>
            </a:r>
            <a:endParaRPr lang="en-US" dirty="0"/>
          </a:p>
          <a:p>
            <a:pPr lvl="0"/>
            <a:r>
              <a:rPr lang="en-US" dirty="0" smtClean="0"/>
              <a:t>animals;</a:t>
            </a:r>
            <a:endParaRPr lang="en-US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opulation </a:t>
            </a:r>
            <a:r>
              <a:rPr lang="en-US" dirty="0"/>
              <a:t>(numbers</a:t>
            </a:r>
            <a:r>
              <a:rPr lang="en-US" dirty="0" smtClean="0"/>
              <a:t>);</a:t>
            </a:r>
            <a:endParaRPr lang="en-US" dirty="0"/>
          </a:p>
          <a:p>
            <a:pPr lvl="0"/>
            <a:r>
              <a:rPr lang="en-US" dirty="0"/>
              <a:t>t</a:t>
            </a:r>
            <a:r>
              <a:rPr lang="en-US" dirty="0" smtClean="0"/>
              <a:t>raditional clothing;</a:t>
            </a:r>
            <a:endParaRPr lang="en-US" dirty="0"/>
          </a:p>
          <a:p>
            <a:pPr lvl="0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many </a:t>
            </a:r>
            <a:r>
              <a:rPr lang="en-US" dirty="0" smtClean="0"/>
              <a:t>seasons, and which.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68" y="2908469"/>
            <a:ext cx="3457220" cy="33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5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Content Placeholder 3" descr="Screen Shot 2016-10-19 at 10.45.3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" b="615"/>
          <a:stretch>
            <a:fillRect/>
          </a:stretch>
        </p:blipFill>
        <p:spPr>
          <a:xfrm>
            <a:off x="457199" y="2209800"/>
            <a:ext cx="7138313" cy="4295422"/>
          </a:xfrm>
        </p:spPr>
      </p:pic>
    </p:spTree>
    <p:extLst>
      <p:ext uri="{BB962C8B-B14F-4D97-AF65-F5344CB8AC3E}">
        <p14:creationId xmlns:p14="http://schemas.microsoft.com/office/powerpoint/2010/main" val="321961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8289"/>
            <a:ext cx="6508377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1289"/>
            <a:ext cx="6508377" cy="3916363"/>
          </a:xfrm>
        </p:spPr>
        <p:txBody>
          <a:bodyPr/>
          <a:lstStyle/>
          <a:p>
            <a:r>
              <a:rPr lang="en-US" dirty="0" smtClean="0"/>
              <a:t>Thank you for listening…</a:t>
            </a:r>
          </a:p>
          <a:p>
            <a:pPr marL="0" indent="0" algn="ctr">
              <a:buNone/>
            </a:pPr>
            <a:r>
              <a:rPr lang="en-US" sz="3500" dirty="0" smtClean="0"/>
              <a:t>Now its time for you to present!!!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10" y="3104444"/>
            <a:ext cx="6138333" cy="35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Headbands(ESL game)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Everyone is assigned a </a:t>
            </a:r>
            <a:r>
              <a:rPr lang="en-US" dirty="0"/>
              <a:t>D</a:t>
            </a:r>
            <a:r>
              <a:rPr lang="en-US" dirty="0" smtClean="0"/>
              <a:t>isney character, where they stick the image on their forehead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They walk around the class asking a variety of questions to others, and answering questions from classmates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With the use of their second language, they will guess their character and sit back in their desks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243" y="2497667"/>
            <a:ext cx="1966757" cy="31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students to walk around freely and use their second language comfortably;</a:t>
            </a:r>
          </a:p>
          <a:p>
            <a:r>
              <a:rPr lang="en-US" dirty="0" smtClean="0"/>
              <a:t>It’s a fun environment where students are also able to enjoyably educate themselves;</a:t>
            </a:r>
          </a:p>
          <a:p>
            <a:r>
              <a:rPr lang="en-US" dirty="0" smtClean="0"/>
              <a:t>Helps with their confidence in speech;</a:t>
            </a:r>
          </a:p>
          <a:p>
            <a:r>
              <a:rPr lang="en-US" dirty="0" smtClean="0"/>
              <a:t>Does not have to deal with the pressure of standing in front of a crowd.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33" y="3005666"/>
            <a:ext cx="2587977" cy="35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5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our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key elements and principals throughout the warm-up game, are linked to our presentation!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88" y="3048000"/>
            <a:ext cx="6237111" cy="35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Grade 5 </a:t>
            </a:r>
            <a:r>
              <a:rPr lang="en-US" dirty="0" smtClean="0"/>
              <a:t>(10-11 </a:t>
            </a:r>
            <a:r>
              <a:rPr lang="en-US" dirty="0"/>
              <a:t>years old)</a:t>
            </a:r>
          </a:p>
          <a:p>
            <a:pPr lvl="0"/>
            <a:r>
              <a:rPr lang="en-US" dirty="0" smtClean="0"/>
              <a:t>In a French </a:t>
            </a:r>
            <a:r>
              <a:rPr lang="en-US" dirty="0"/>
              <a:t>school, learning English as a second language </a:t>
            </a:r>
            <a:endParaRPr lang="en-US" dirty="0" smtClean="0"/>
          </a:p>
          <a:p>
            <a:pPr lvl="0"/>
            <a:r>
              <a:rPr lang="en-US" dirty="0" smtClean="0"/>
              <a:t>Class </a:t>
            </a:r>
            <a:r>
              <a:rPr lang="en-US" dirty="0"/>
              <a:t>of about 18 students (9 boys 7 girls)</a:t>
            </a:r>
          </a:p>
          <a:p>
            <a:pPr lvl="0"/>
            <a:r>
              <a:rPr lang="en-US" dirty="0"/>
              <a:t>Enough for 6 groups of 3 students</a:t>
            </a:r>
          </a:p>
          <a:p>
            <a:pPr lvl="0"/>
            <a:r>
              <a:rPr lang="en-US" dirty="0"/>
              <a:t>We, as teachers, are bilingual and have a sufficient knowledge in the second language </a:t>
            </a:r>
            <a:r>
              <a:rPr lang="en-US" dirty="0" smtClean="0"/>
              <a:t>(</a:t>
            </a:r>
            <a:r>
              <a:rPr lang="en-US" dirty="0"/>
              <a:t>F</a:t>
            </a:r>
            <a:r>
              <a:rPr lang="en-US" dirty="0" smtClean="0"/>
              <a:t>rench). We are able </a:t>
            </a:r>
            <a:r>
              <a:rPr lang="en-US" dirty="0"/>
              <a:t>to teach and help the </a:t>
            </a:r>
            <a:r>
              <a:rPr lang="en-US" dirty="0" smtClean="0"/>
              <a:t>students in both languages if necessary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4" y="3098799"/>
            <a:ext cx="2116666" cy="33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Students Have Previously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have been studying a variety of material in their second language, such as:</a:t>
            </a:r>
          </a:p>
          <a:p>
            <a:r>
              <a:rPr lang="en-US" dirty="0"/>
              <a:t>n</a:t>
            </a:r>
            <a:r>
              <a:rPr lang="en-US" dirty="0" smtClean="0"/>
              <a:t>umbers;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olours</a:t>
            </a:r>
            <a:r>
              <a:rPr lang="en-US" dirty="0" smtClean="0"/>
              <a:t>;</a:t>
            </a:r>
          </a:p>
          <a:p>
            <a:r>
              <a:rPr lang="en-US" dirty="0"/>
              <a:t>b</a:t>
            </a:r>
            <a:r>
              <a:rPr lang="en-US" dirty="0" smtClean="0"/>
              <a:t>asic conversational skills (oral skills).</a:t>
            </a:r>
          </a:p>
          <a:p>
            <a:r>
              <a:rPr lang="en-US" dirty="0" smtClean="0"/>
              <a:t>All of the above are essential to aid the students during their oral presentations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89" y="2550250"/>
            <a:ext cx="2808111" cy="24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3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Oral communication is important for students because:</a:t>
            </a:r>
          </a:p>
          <a:p>
            <a:r>
              <a:rPr lang="en-US" dirty="0"/>
              <a:t>s</a:t>
            </a:r>
            <a:r>
              <a:rPr lang="en-US" dirty="0" smtClean="0"/>
              <a:t>tudents are apart </a:t>
            </a:r>
            <a:r>
              <a:rPr lang="en-US" dirty="0"/>
              <a:t>of the </a:t>
            </a:r>
            <a:r>
              <a:rPr lang="en-US" dirty="0" smtClean="0"/>
              <a:t>communication, </a:t>
            </a:r>
            <a:r>
              <a:rPr lang="en-US" dirty="0"/>
              <a:t>that goes on in the </a:t>
            </a:r>
            <a:r>
              <a:rPr lang="en-US" dirty="0" smtClean="0"/>
              <a:t>discussion, </a:t>
            </a:r>
            <a:r>
              <a:rPr lang="en-US" dirty="0"/>
              <a:t>without feeling pressured by the </a:t>
            </a:r>
            <a:r>
              <a:rPr lang="en-US" dirty="0" smtClean="0"/>
              <a:t>class;</a:t>
            </a:r>
            <a:endParaRPr lang="en-US" dirty="0"/>
          </a:p>
          <a:p>
            <a:r>
              <a:rPr lang="en-US" dirty="0" smtClean="0"/>
              <a:t>the students feel more </a:t>
            </a:r>
            <a:r>
              <a:rPr lang="en-US" dirty="0"/>
              <a:t>prepared to present </a:t>
            </a:r>
            <a:r>
              <a:rPr lang="en-US" dirty="0" smtClean="0"/>
              <a:t>information because they are not put on the spot;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ral </a:t>
            </a:r>
            <a:r>
              <a:rPr lang="en-US" dirty="0"/>
              <a:t>presentations offer the students a chance to practice their oral communication which is very important for their professional </a:t>
            </a:r>
            <a:r>
              <a:rPr lang="en-US" dirty="0" smtClean="0"/>
              <a:t>careers;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ood way for students to demonstrate their achieved knowledge and understanding of the material in class; </a:t>
            </a:r>
          </a:p>
          <a:p>
            <a:r>
              <a:rPr lang="en-US" dirty="0"/>
              <a:t>p</a:t>
            </a:r>
            <a:r>
              <a:rPr lang="en-US" dirty="0" smtClean="0"/>
              <a:t>uts </a:t>
            </a:r>
            <a:r>
              <a:rPr lang="en-US" dirty="0"/>
              <a:t>students in position to present material using </a:t>
            </a:r>
            <a:r>
              <a:rPr lang="en-US" dirty="0" smtClean="0"/>
              <a:t>their own logic.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77" y="2633663"/>
            <a:ext cx="2178424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741762"/>
              </p:ext>
            </p:extLst>
          </p:nvPr>
        </p:nvGraphicFramePr>
        <p:xfrm>
          <a:off x="457200" y="2209798"/>
          <a:ext cx="7894746" cy="356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373"/>
                <a:gridCol w="3947373"/>
              </a:tblGrid>
              <a:tr h="649883">
                <a:tc>
                  <a:txBody>
                    <a:bodyPr/>
                    <a:lstStyle/>
                    <a:p>
                      <a:r>
                        <a:rPr lang="en-US" dirty="0" smtClean="0"/>
                        <a:t>Regular Oral</a:t>
                      </a:r>
                      <a:r>
                        <a:rPr lang="en-US" baseline="0" dirty="0" smtClean="0"/>
                        <a:t> Presentations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 “Multicultural</a:t>
                      </a:r>
                      <a:r>
                        <a:rPr lang="en-US" baseline="0" dirty="0" smtClean="0"/>
                        <a:t> Day”</a:t>
                      </a:r>
                      <a:endParaRPr lang="en-US" dirty="0"/>
                    </a:p>
                  </a:txBody>
                  <a:tcPr/>
                </a:tc>
              </a:tr>
              <a:tr h="6498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Students may be nervous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Improves social and </a:t>
                      </a:r>
                      <a:r>
                        <a:rPr lang="en-US" sz="14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conversational </a:t>
                      </a: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skills</a:t>
                      </a:r>
                    </a:p>
                  </a:txBody>
                  <a:tcPr marL="68580" marR="68580" marT="0" marB="0"/>
                </a:tc>
              </a:tr>
              <a:tr h="9614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Lack </a:t>
                      </a:r>
                      <a:r>
                        <a:rPr lang="en-US" sz="14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of fluency (forced to </a:t>
                      </a: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memorize)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Able to casually practice </a:t>
                      </a: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everyday speech (easier </a:t>
                      </a:r>
                      <a:r>
                        <a:rPr lang="en-US" sz="14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than </a:t>
                      </a: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being in front of a class)</a:t>
                      </a:r>
                    </a:p>
                  </a:txBody>
                  <a:tcPr marL="68580" marR="68580" marT="0" marB="0"/>
                </a:tc>
              </a:tr>
              <a:tr h="6498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Cambria"/>
                          <a:cs typeface="Times New Roman"/>
                        </a:rPr>
                        <a:t>Not interactive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Interactive</a:t>
                      </a:r>
                    </a:p>
                  </a:txBody>
                  <a:tcPr marL="68580" marR="68580" marT="0" marB="0"/>
                </a:tc>
              </a:tr>
              <a:tr h="6498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Boring for the other students watching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More exciting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0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Ontario Curriculum for Grade 5 ESL-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922912" cy="4648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700" dirty="0" smtClean="0"/>
              <a:t>Students should be able to:</a:t>
            </a:r>
          </a:p>
          <a:p>
            <a:r>
              <a:rPr lang="en-US" sz="2700" dirty="0" smtClean="0"/>
              <a:t>ask </a:t>
            </a:r>
            <a:r>
              <a:rPr lang="en-US" sz="2700" dirty="0"/>
              <a:t>questions </a:t>
            </a:r>
          </a:p>
          <a:p>
            <a:r>
              <a:rPr lang="en-US" sz="2700" dirty="0" smtClean="0"/>
              <a:t> </a:t>
            </a:r>
            <a:r>
              <a:rPr lang="en-US" sz="2700" dirty="0"/>
              <a:t>participate in social and academic discussions using short phrases and short sentences </a:t>
            </a:r>
          </a:p>
          <a:p>
            <a:r>
              <a:rPr lang="en-US" sz="2700" dirty="0" smtClean="0"/>
              <a:t> </a:t>
            </a:r>
            <a:r>
              <a:rPr lang="en-US" sz="2700" dirty="0"/>
              <a:t>recount familiar events, stories, and key information </a:t>
            </a:r>
          </a:p>
          <a:p>
            <a:r>
              <a:rPr lang="en-US" sz="2700" dirty="0" smtClean="0"/>
              <a:t> </a:t>
            </a:r>
            <a:r>
              <a:rPr lang="en-US" sz="2700" dirty="0"/>
              <a:t>rephrase key ideas from written or oral texts, with support </a:t>
            </a:r>
          </a:p>
          <a:p>
            <a:r>
              <a:rPr lang="en-US" sz="2700" dirty="0" smtClean="0"/>
              <a:t> </a:t>
            </a:r>
            <a:r>
              <a:rPr lang="en-US" sz="2700" dirty="0"/>
              <a:t>give straightforward directions and instructions </a:t>
            </a:r>
          </a:p>
          <a:p>
            <a:r>
              <a:rPr lang="en-US" sz="2700" dirty="0" smtClean="0"/>
              <a:t> </a:t>
            </a:r>
            <a:r>
              <a:rPr lang="en-US" sz="2700" dirty="0"/>
              <a:t>express opinions and emotions </a:t>
            </a:r>
          </a:p>
          <a:p>
            <a:r>
              <a:rPr lang="en-US" sz="2700" dirty="0" smtClean="0"/>
              <a:t> </a:t>
            </a:r>
            <a:r>
              <a:rPr lang="en-US" sz="2700" dirty="0"/>
              <a:t>speak with sufficient clarity and accuracy for listener comprehension </a:t>
            </a:r>
          </a:p>
          <a:p>
            <a:r>
              <a:rPr lang="en-US" sz="2700" dirty="0" smtClean="0"/>
              <a:t> </a:t>
            </a:r>
            <a:r>
              <a:rPr lang="en-US" sz="2700" dirty="0"/>
              <a:t>speak at almost the pace of first-language speakers, showing some control of stress, timing, and rhythm </a:t>
            </a:r>
          </a:p>
          <a:p>
            <a:r>
              <a:rPr lang="en-US" sz="2700" dirty="0" smtClean="0"/>
              <a:t>use </a:t>
            </a:r>
            <a:r>
              <a:rPr lang="en-US" sz="2700" dirty="0"/>
              <a:t>(with some accuracy) prepositions of direction and time and common idioms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4444" y="225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86960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7675</TotalTime>
  <Words>761</Words>
  <Application>Microsoft Macintosh PowerPoint</Application>
  <PresentationFormat>On-screen Show (4:3)</PresentationFormat>
  <Paragraphs>94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Plaza</vt:lpstr>
      <vt:lpstr>Multicultural Day: oral presentations</vt:lpstr>
      <vt:lpstr>Warm-Up Game</vt:lpstr>
      <vt:lpstr>Purpose of This Activity</vt:lpstr>
      <vt:lpstr>Link to our Presentation</vt:lpstr>
      <vt:lpstr>Classroom Context</vt:lpstr>
      <vt:lpstr>What The Students Have Previously Learned</vt:lpstr>
      <vt:lpstr>Importance of Oral</vt:lpstr>
      <vt:lpstr>Pros and Cons</vt:lpstr>
      <vt:lpstr>Ontario Curriculum for Grade 5 ESL- Speaking</vt:lpstr>
      <vt:lpstr>Description of Multicultural Day</vt:lpstr>
      <vt:lpstr>What to include</vt:lpstr>
      <vt:lpstr>Evaluation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Multicultural Day: oral presentations</dc:title>
  <dc:creator>Michelle Roussy</dc:creator>
  <cp:lastModifiedBy>anon anon</cp:lastModifiedBy>
  <cp:revision>12</cp:revision>
  <dcterms:created xsi:type="dcterms:W3CDTF">2016-10-14T14:14:24Z</dcterms:created>
  <dcterms:modified xsi:type="dcterms:W3CDTF">2016-11-14T23:56:57Z</dcterms:modified>
</cp:coreProperties>
</file>