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2" r:id="rId1"/>
  </p:sldMasterIdLst>
  <p:notesMasterIdLst>
    <p:notesMasterId r:id="rId35"/>
  </p:notesMasterIdLst>
  <p:sldIdLst>
    <p:sldId id="256" r:id="rId2"/>
    <p:sldId id="297" r:id="rId3"/>
    <p:sldId id="279" r:id="rId4"/>
    <p:sldId id="287" r:id="rId5"/>
    <p:sldId id="296" r:id="rId6"/>
    <p:sldId id="257" r:id="rId7"/>
    <p:sldId id="258" r:id="rId8"/>
    <p:sldId id="282" r:id="rId9"/>
    <p:sldId id="298" r:id="rId10"/>
    <p:sldId id="278" r:id="rId11"/>
    <p:sldId id="261" r:id="rId12"/>
    <p:sldId id="262" r:id="rId13"/>
    <p:sldId id="264" r:id="rId14"/>
    <p:sldId id="265" r:id="rId15"/>
    <p:sldId id="266" r:id="rId16"/>
    <p:sldId id="263" r:id="rId17"/>
    <p:sldId id="273" r:id="rId18"/>
    <p:sldId id="275" r:id="rId19"/>
    <p:sldId id="276" r:id="rId20"/>
    <p:sldId id="283" r:id="rId21"/>
    <p:sldId id="277" r:id="rId22"/>
    <p:sldId id="290" r:id="rId23"/>
    <p:sldId id="289" r:id="rId24"/>
    <p:sldId id="288" r:id="rId25"/>
    <p:sldId id="292" r:id="rId26"/>
    <p:sldId id="301" r:id="rId27"/>
    <p:sldId id="300" r:id="rId28"/>
    <p:sldId id="284" r:id="rId29"/>
    <p:sldId id="286" r:id="rId30"/>
    <p:sldId id="302" r:id="rId31"/>
    <p:sldId id="294" r:id="rId32"/>
    <p:sldId id="299" r:id="rId33"/>
    <p:sldId id="295" r:id="rId3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2018" autoAdjust="0"/>
  </p:normalViewPr>
  <p:slideViewPr>
    <p:cSldViewPr snapToGrid="0" snapToObjects="1">
      <p:cViewPr varScale="1">
        <p:scale>
          <a:sx n="60" d="100"/>
          <a:sy n="60" d="100"/>
        </p:scale>
        <p:origin x="-952" y="-104"/>
      </p:cViewPr>
      <p:guideLst>
        <p:guide orient="horz" pos="2160"/>
        <p:guide pos="2880"/>
      </p:guideLst>
    </p:cSldViewPr>
  </p:slideViewPr>
  <p:outlineViewPr>
    <p:cViewPr>
      <p:scale>
        <a:sx n="33" d="100"/>
        <a:sy n="33" d="100"/>
      </p:scale>
      <p:origin x="0" y="2456"/>
    </p:cViewPr>
  </p:outlineViewPr>
  <p:notesTextViewPr>
    <p:cViewPr>
      <p:scale>
        <a:sx n="100" d="100"/>
        <a:sy n="100" d="100"/>
      </p:scale>
      <p:origin x="0" y="0"/>
    </p:cViewPr>
  </p:notesTextViewPr>
  <p:sorterViewPr>
    <p:cViewPr>
      <p:scale>
        <a:sx n="66" d="100"/>
        <a:sy n="66" d="100"/>
      </p:scale>
      <p:origin x="0" y="140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835405730533683"/>
          <c:y val="0.243333187518227"/>
          <c:w val="0.456388998250219"/>
          <c:h val="0.608518664333625"/>
        </c:manualLayout>
      </c:layout>
      <c:pieChart>
        <c:varyColors val="1"/>
        <c:ser>
          <c:idx val="0"/>
          <c:order val="0"/>
          <c:tx>
            <c:strRef>
              <c:f>工作表1!$B$1</c:f>
              <c:strCache>
                <c:ptCount val="1"/>
                <c:pt idx="0">
                  <c:v>English Language Learners Around the World</c:v>
                </c:pt>
              </c:strCache>
            </c:strRef>
          </c:tx>
          <c:dLbls>
            <c:txPr>
              <a:bodyPr/>
              <a:lstStyle/>
              <a:p>
                <a:pPr>
                  <a:defRPr sz="2400">
                    <a:latin typeface="Chalkboard"/>
                  </a:defRPr>
                </a:pPr>
                <a:endParaRPr lang="zh-CN"/>
              </a:p>
            </c:txPr>
            <c:showLegendKey val="0"/>
            <c:showVal val="0"/>
            <c:showCatName val="0"/>
            <c:showSerName val="0"/>
            <c:showPercent val="1"/>
            <c:showBubbleSize val="0"/>
            <c:showLeaderLines val="1"/>
          </c:dLbls>
          <c:cat>
            <c:strRef>
              <c:f>工作表1!$A$2:$A$5</c:f>
              <c:strCache>
                <c:ptCount val="4"/>
                <c:pt idx="0">
                  <c:v>Inner Circle</c:v>
                </c:pt>
                <c:pt idx="1">
                  <c:v>Outer Circle</c:v>
                </c:pt>
                <c:pt idx="2">
                  <c:v>China</c:v>
                </c:pt>
                <c:pt idx="3">
                  <c:v>Rest of Expanding Circle</c:v>
                </c:pt>
              </c:strCache>
            </c:strRef>
          </c:cat>
          <c:val>
            <c:numRef>
              <c:f>工作表1!$B$2:$B$5</c:f>
              <c:numCache>
                <c:formatCode>General</c:formatCode>
                <c:ptCount val="4"/>
                <c:pt idx="0">
                  <c:v>19.0</c:v>
                </c:pt>
                <c:pt idx="1">
                  <c:v>30.0</c:v>
                </c:pt>
                <c:pt idx="2">
                  <c:v>50.0</c:v>
                </c:pt>
                <c:pt idx="3">
                  <c:v>1.0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3470144356955"/>
          <c:y val="0.198535578885973"/>
          <c:w val="0.375140966754156"/>
          <c:h val="0.435150772820064"/>
        </c:manualLayout>
      </c:layout>
      <c:overlay val="0"/>
      <c:txPr>
        <a:bodyPr/>
        <a:lstStyle/>
        <a:p>
          <a:pPr>
            <a:defRPr sz="2000" b="0" i="0">
              <a:latin typeface="Chalkboard"/>
            </a:defRPr>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CC88-7E50-7644-880B-FAF619608604}"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zh-CN" altLang="en-US"/>
        </a:p>
      </dgm:t>
    </dgm:pt>
    <dgm:pt modelId="{F0CDC94B-2D61-864F-8DFF-113CEFDC098C}">
      <dgm:prSet phldrT="[文本]" custT="1"/>
      <dgm:spPr>
        <a:solidFill>
          <a:schemeClr val="accent5">
            <a:alpha val="70000"/>
          </a:schemeClr>
        </a:solidFill>
        <a:effectLst>
          <a:softEdge rad="190500"/>
        </a:effectLst>
      </dgm:spPr>
      <dgm:t>
        <a:bodyPr/>
        <a:lstStyle/>
        <a:p>
          <a:r>
            <a:rPr lang="en-US" altLang="zh-CN" sz="3600" dirty="0" smtClean="0">
              <a:solidFill>
                <a:srgbClr val="E46C0A"/>
              </a:solidFill>
              <a:latin typeface="+mn-lt"/>
              <a:cs typeface="Comic Sans MS"/>
            </a:rPr>
            <a:t>Expanding Circle</a:t>
          </a:r>
          <a:endParaRPr lang="zh-CN" altLang="en-US" sz="3600" dirty="0">
            <a:solidFill>
              <a:srgbClr val="E46C0A"/>
            </a:solidFill>
            <a:latin typeface="+mn-lt"/>
            <a:cs typeface="Comic Sans MS"/>
          </a:endParaRPr>
        </a:p>
      </dgm:t>
    </dgm:pt>
    <dgm:pt modelId="{6872DF26-BC57-E54F-BE81-A7A425980A84}" type="parTrans" cxnId="{1795609F-16C2-8343-B7F5-BF6BDD1F4E2C}">
      <dgm:prSet/>
      <dgm:spPr/>
      <dgm:t>
        <a:bodyPr/>
        <a:lstStyle/>
        <a:p>
          <a:endParaRPr lang="zh-CN" altLang="en-US"/>
        </a:p>
      </dgm:t>
    </dgm:pt>
    <dgm:pt modelId="{D9A286CA-5622-404F-89C9-CF55051A4D61}" type="sibTrans" cxnId="{1795609F-16C2-8343-B7F5-BF6BDD1F4E2C}">
      <dgm:prSet/>
      <dgm:spPr/>
      <dgm:t>
        <a:bodyPr/>
        <a:lstStyle/>
        <a:p>
          <a:endParaRPr lang="zh-CN" altLang="en-US"/>
        </a:p>
      </dgm:t>
    </dgm:pt>
    <dgm:pt modelId="{E924376A-0196-1E4B-9D09-C9A695CEEB05}">
      <dgm:prSet phldrT="[文本]" custT="1"/>
      <dgm:spPr>
        <a:solidFill>
          <a:schemeClr val="accent5">
            <a:lumMod val="60000"/>
            <a:lumOff val="40000"/>
            <a:alpha val="80000"/>
          </a:schemeClr>
        </a:solidFill>
        <a:effectLst>
          <a:softEdge rad="127000"/>
        </a:effectLst>
      </dgm:spPr>
      <dgm:t>
        <a:bodyPr/>
        <a:lstStyle/>
        <a:p>
          <a:r>
            <a:rPr lang="en-US" altLang="zh-CN" sz="4000" dirty="0" smtClean="0">
              <a:solidFill>
                <a:srgbClr val="E46C0A"/>
              </a:solidFill>
              <a:latin typeface="+mn-lt"/>
            </a:rPr>
            <a:t>Outer Circle</a:t>
          </a:r>
          <a:endParaRPr lang="zh-CN" altLang="en-US" sz="4000" dirty="0">
            <a:solidFill>
              <a:srgbClr val="E46C0A"/>
            </a:solidFill>
            <a:latin typeface="+mn-lt"/>
          </a:endParaRPr>
        </a:p>
      </dgm:t>
    </dgm:pt>
    <dgm:pt modelId="{AF80537C-7349-A84C-9017-B89711293BA7}" type="parTrans" cxnId="{807506B4-5420-3C4F-BA3A-7B749A4D7813}">
      <dgm:prSet/>
      <dgm:spPr/>
      <dgm:t>
        <a:bodyPr/>
        <a:lstStyle/>
        <a:p>
          <a:endParaRPr lang="zh-CN" altLang="en-US"/>
        </a:p>
      </dgm:t>
    </dgm:pt>
    <dgm:pt modelId="{56D2D2C0-C9FE-DF45-B7AD-9573D47FD5B1}" type="sibTrans" cxnId="{807506B4-5420-3C4F-BA3A-7B749A4D7813}">
      <dgm:prSet/>
      <dgm:spPr/>
      <dgm:t>
        <a:bodyPr/>
        <a:lstStyle/>
        <a:p>
          <a:endParaRPr lang="zh-CN" altLang="en-US"/>
        </a:p>
      </dgm:t>
    </dgm:pt>
    <dgm:pt modelId="{3CC688D7-4E18-1640-A778-49C6D111E0F8}">
      <dgm:prSet phldrT="[文本]" custT="1"/>
      <dgm:spPr>
        <a:solidFill>
          <a:schemeClr val="accent5">
            <a:lumMod val="40000"/>
            <a:lumOff val="60000"/>
            <a:alpha val="90000"/>
          </a:schemeClr>
        </a:solidFill>
        <a:effectLst>
          <a:softEdge rad="127000"/>
        </a:effectLst>
      </dgm:spPr>
      <dgm:t>
        <a:bodyPr/>
        <a:lstStyle/>
        <a:p>
          <a:r>
            <a:rPr lang="en-US" altLang="zh-CN" sz="4400" dirty="0" smtClean="0">
              <a:solidFill>
                <a:schemeClr val="accent6">
                  <a:lumMod val="75000"/>
                </a:schemeClr>
              </a:solidFill>
              <a:latin typeface="+mn-lt"/>
              <a:cs typeface="Comic Sans MS"/>
            </a:rPr>
            <a:t>Inner Circle</a:t>
          </a:r>
          <a:endParaRPr lang="zh-CN" altLang="en-US" sz="4400" dirty="0">
            <a:solidFill>
              <a:schemeClr val="accent6">
                <a:lumMod val="75000"/>
              </a:schemeClr>
            </a:solidFill>
            <a:latin typeface="+mn-lt"/>
            <a:cs typeface="Comic Sans MS"/>
          </a:endParaRPr>
        </a:p>
      </dgm:t>
    </dgm:pt>
    <dgm:pt modelId="{BE1AAF25-F531-534E-B710-F6B149BBA3CB}" type="parTrans" cxnId="{074F6D56-FE4D-E94E-9BF0-594702A9EDEC}">
      <dgm:prSet/>
      <dgm:spPr/>
      <dgm:t>
        <a:bodyPr/>
        <a:lstStyle/>
        <a:p>
          <a:endParaRPr lang="zh-CN" altLang="en-US"/>
        </a:p>
      </dgm:t>
    </dgm:pt>
    <dgm:pt modelId="{F5830F9F-5960-D84A-BBFC-78EF424F8FE1}" type="sibTrans" cxnId="{074F6D56-FE4D-E94E-9BF0-594702A9EDEC}">
      <dgm:prSet/>
      <dgm:spPr/>
      <dgm:t>
        <a:bodyPr/>
        <a:lstStyle/>
        <a:p>
          <a:endParaRPr lang="zh-CN" altLang="en-US"/>
        </a:p>
      </dgm:t>
    </dgm:pt>
    <dgm:pt modelId="{116BB197-E2DF-1642-A0D0-1603BA2FA866}" type="pres">
      <dgm:prSet presAssocID="{E305CC88-7E50-7644-880B-FAF619608604}" presName="Name0" presStyleCnt="0">
        <dgm:presLayoutVars>
          <dgm:chMax val="7"/>
          <dgm:resizeHandles val="exact"/>
        </dgm:presLayoutVars>
      </dgm:prSet>
      <dgm:spPr/>
      <dgm:t>
        <a:bodyPr/>
        <a:lstStyle/>
        <a:p>
          <a:endParaRPr lang="zh-CN" altLang="en-US"/>
        </a:p>
      </dgm:t>
    </dgm:pt>
    <dgm:pt modelId="{829D9DDA-EB5C-2043-B529-5662548B7F6D}" type="pres">
      <dgm:prSet presAssocID="{E305CC88-7E50-7644-880B-FAF619608604}" presName="comp1" presStyleCnt="0"/>
      <dgm:spPr/>
    </dgm:pt>
    <dgm:pt modelId="{803DBA4B-9024-AA44-B70C-25DDCEA58744}" type="pres">
      <dgm:prSet presAssocID="{E305CC88-7E50-7644-880B-FAF619608604}" presName="circle1" presStyleLbl="node1" presStyleIdx="0" presStyleCnt="3" custLinFactNeighborX="871" custLinFactNeighborY="3183"/>
      <dgm:spPr/>
      <dgm:t>
        <a:bodyPr/>
        <a:lstStyle/>
        <a:p>
          <a:endParaRPr lang="zh-CN" altLang="en-US"/>
        </a:p>
      </dgm:t>
    </dgm:pt>
    <dgm:pt modelId="{899C1FB3-3C16-374F-9CAF-3A616FDE4CA5}" type="pres">
      <dgm:prSet presAssocID="{E305CC88-7E50-7644-880B-FAF619608604}" presName="c1text" presStyleLbl="node1" presStyleIdx="0" presStyleCnt="3">
        <dgm:presLayoutVars>
          <dgm:bulletEnabled val="1"/>
        </dgm:presLayoutVars>
      </dgm:prSet>
      <dgm:spPr/>
      <dgm:t>
        <a:bodyPr/>
        <a:lstStyle/>
        <a:p>
          <a:endParaRPr lang="zh-CN" altLang="en-US"/>
        </a:p>
      </dgm:t>
    </dgm:pt>
    <dgm:pt modelId="{E48F78E0-73AB-7841-BD64-FAC7E7EB6164}" type="pres">
      <dgm:prSet presAssocID="{E305CC88-7E50-7644-880B-FAF619608604}" presName="comp2" presStyleCnt="0"/>
      <dgm:spPr/>
    </dgm:pt>
    <dgm:pt modelId="{EB2BFE35-FA73-4E4E-8B01-D9BA43A43C86}" type="pres">
      <dgm:prSet presAssocID="{E305CC88-7E50-7644-880B-FAF619608604}" presName="circle2" presStyleLbl="node1" presStyleIdx="1" presStyleCnt="3" custLinFactNeighborY="4244"/>
      <dgm:spPr/>
      <dgm:t>
        <a:bodyPr/>
        <a:lstStyle/>
        <a:p>
          <a:endParaRPr lang="zh-CN" altLang="en-US"/>
        </a:p>
      </dgm:t>
    </dgm:pt>
    <dgm:pt modelId="{91A0A123-90C1-E44F-BF88-505F4B683368}" type="pres">
      <dgm:prSet presAssocID="{E305CC88-7E50-7644-880B-FAF619608604}" presName="c2text" presStyleLbl="node1" presStyleIdx="1" presStyleCnt="3">
        <dgm:presLayoutVars>
          <dgm:bulletEnabled val="1"/>
        </dgm:presLayoutVars>
      </dgm:prSet>
      <dgm:spPr/>
      <dgm:t>
        <a:bodyPr/>
        <a:lstStyle/>
        <a:p>
          <a:endParaRPr lang="zh-CN" altLang="en-US"/>
        </a:p>
      </dgm:t>
    </dgm:pt>
    <dgm:pt modelId="{8B73D1CD-54B9-9940-A18B-A15A2A8A5AB3}" type="pres">
      <dgm:prSet presAssocID="{E305CC88-7E50-7644-880B-FAF619608604}" presName="comp3" presStyleCnt="0"/>
      <dgm:spPr/>
    </dgm:pt>
    <dgm:pt modelId="{7F18566E-944E-D043-8A11-E65C763A58E8}" type="pres">
      <dgm:prSet presAssocID="{E305CC88-7E50-7644-880B-FAF619608604}" presName="circle3" presStyleLbl="node1" presStyleIdx="2" presStyleCnt="3"/>
      <dgm:spPr/>
      <dgm:t>
        <a:bodyPr/>
        <a:lstStyle/>
        <a:p>
          <a:endParaRPr lang="zh-CN" altLang="en-US"/>
        </a:p>
      </dgm:t>
    </dgm:pt>
    <dgm:pt modelId="{B2FEDE02-22F6-D64C-A237-4D6979E043D3}" type="pres">
      <dgm:prSet presAssocID="{E305CC88-7E50-7644-880B-FAF619608604}" presName="c3text" presStyleLbl="node1" presStyleIdx="2" presStyleCnt="3">
        <dgm:presLayoutVars>
          <dgm:bulletEnabled val="1"/>
        </dgm:presLayoutVars>
      </dgm:prSet>
      <dgm:spPr/>
      <dgm:t>
        <a:bodyPr/>
        <a:lstStyle/>
        <a:p>
          <a:endParaRPr lang="zh-CN" altLang="en-US"/>
        </a:p>
      </dgm:t>
    </dgm:pt>
  </dgm:ptLst>
  <dgm:cxnLst>
    <dgm:cxn modelId="{E0B537EB-C77D-E147-A354-2C2A7C4CCD43}" type="presOf" srcId="{E924376A-0196-1E4B-9D09-C9A695CEEB05}" destId="{EB2BFE35-FA73-4E4E-8B01-D9BA43A43C86}" srcOrd="0" destOrd="0" presId="urn:microsoft.com/office/officeart/2005/8/layout/venn2"/>
    <dgm:cxn modelId="{DF52068C-61BC-2D44-989E-28F8357798D9}" type="presOf" srcId="{3CC688D7-4E18-1640-A778-49C6D111E0F8}" destId="{B2FEDE02-22F6-D64C-A237-4D6979E043D3}" srcOrd="1" destOrd="0" presId="urn:microsoft.com/office/officeart/2005/8/layout/venn2"/>
    <dgm:cxn modelId="{813B6DCD-0226-D84B-8DBB-B8381A0BBB10}" type="presOf" srcId="{F0CDC94B-2D61-864F-8DFF-113CEFDC098C}" destId="{803DBA4B-9024-AA44-B70C-25DDCEA58744}" srcOrd="0" destOrd="0" presId="urn:microsoft.com/office/officeart/2005/8/layout/venn2"/>
    <dgm:cxn modelId="{A98213EE-BD54-864D-B78F-463B489703ED}" type="presOf" srcId="{F0CDC94B-2D61-864F-8DFF-113CEFDC098C}" destId="{899C1FB3-3C16-374F-9CAF-3A616FDE4CA5}" srcOrd="1" destOrd="0" presId="urn:microsoft.com/office/officeart/2005/8/layout/venn2"/>
    <dgm:cxn modelId="{24324F8A-A169-F148-89FB-63A8312EECDB}" type="presOf" srcId="{E924376A-0196-1E4B-9D09-C9A695CEEB05}" destId="{91A0A123-90C1-E44F-BF88-505F4B683368}" srcOrd="1" destOrd="0" presId="urn:microsoft.com/office/officeart/2005/8/layout/venn2"/>
    <dgm:cxn modelId="{72B3924F-7D41-5F49-8ECF-5F5F9F95ED9F}" type="presOf" srcId="{3CC688D7-4E18-1640-A778-49C6D111E0F8}" destId="{7F18566E-944E-D043-8A11-E65C763A58E8}" srcOrd="0" destOrd="0" presId="urn:microsoft.com/office/officeart/2005/8/layout/venn2"/>
    <dgm:cxn modelId="{1795609F-16C2-8343-B7F5-BF6BDD1F4E2C}" srcId="{E305CC88-7E50-7644-880B-FAF619608604}" destId="{F0CDC94B-2D61-864F-8DFF-113CEFDC098C}" srcOrd="0" destOrd="0" parTransId="{6872DF26-BC57-E54F-BE81-A7A425980A84}" sibTransId="{D9A286CA-5622-404F-89C9-CF55051A4D61}"/>
    <dgm:cxn modelId="{FCE4E058-3A62-444D-B4F9-726553C34DDF}" type="presOf" srcId="{E305CC88-7E50-7644-880B-FAF619608604}" destId="{116BB197-E2DF-1642-A0D0-1603BA2FA866}" srcOrd="0" destOrd="0" presId="urn:microsoft.com/office/officeart/2005/8/layout/venn2"/>
    <dgm:cxn modelId="{074F6D56-FE4D-E94E-9BF0-594702A9EDEC}" srcId="{E305CC88-7E50-7644-880B-FAF619608604}" destId="{3CC688D7-4E18-1640-A778-49C6D111E0F8}" srcOrd="2" destOrd="0" parTransId="{BE1AAF25-F531-534E-B710-F6B149BBA3CB}" sibTransId="{F5830F9F-5960-D84A-BBFC-78EF424F8FE1}"/>
    <dgm:cxn modelId="{807506B4-5420-3C4F-BA3A-7B749A4D7813}" srcId="{E305CC88-7E50-7644-880B-FAF619608604}" destId="{E924376A-0196-1E4B-9D09-C9A695CEEB05}" srcOrd="1" destOrd="0" parTransId="{AF80537C-7349-A84C-9017-B89711293BA7}" sibTransId="{56D2D2C0-C9FE-DF45-B7AD-9573D47FD5B1}"/>
    <dgm:cxn modelId="{D3BDD4FE-39F8-B442-A450-14BABE5708AD}" type="presParOf" srcId="{116BB197-E2DF-1642-A0D0-1603BA2FA866}" destId="{829D9DDA-EB5C-2043-B529-5662548B7F6D}" srcOrd="0" destOrd="0" presId="urn:microsoft.com/office/officeart/2005/8/layout/venn2"/>
    <dgm:cxn modelId="{B8E50E0D-AB70-D54C-A081-D2C9497AF9A0}" type="presParOf" srcId="{829D9DDA-EB5C-2043-B529-5662548B7F6D}" destId="{803DBA4B-9024-AA44-B70C-25DDCEA58744}" srcOrd="0" destOrd="0" presId="urn:microsoft.com/office/officeart/2005/8/layout/venn2"/>
    <dgm:cxn modelId="{39A9C84C-AB3A-3540-AD16-392DF711C9E5}" type="presParOf" srcId="{829D9DDA-EB5C-2043-B529-5662548B7F6D}" destId="{899C1FB3-3C16-374F-9CAF-3A616FDE4CA5}" srcOrd="1" destOrd="0" presId="urn:microsoft.com/office/officeart/2005/8/layout/venn2"/>
    <dgm:cxn modelId="{4B26B1E6-004A-A544-90FE-E23B5884F89C}" type="presParOf" srcId="{116BB197-E2DF-1642-A0D0-1603BA2FA866}" destId="{E48F78E0-73AB-7841-BD64-FAC7E7EB6164}" srcOrd="1" destOrd="0" presId="urn:microsoft.com/office/officeart/2005/8/layout/venn2"/>
    <dgm:cxn modelId="{CDCF7292-E5FD-474D-820D-AE63E2CF3D25}" type="presParOf" srcId="{E48F78E0-73AB-7841-BD64-FAC7E7EB6164}" destId="{EB2BFE35-FA73-4E4E-8B01-D9BA43A43C86}" srcOrd="0" destOrd="0" presId="urn:microsoft.com/office/officeart/2005/8/layout/venn2"/>
    <dgm:cxn modelId="{8580116D-80B5-0944-AA6A-430D1CF2731A}" type="presParOf" srcId="{E48F78E0-73AB-7841-BD64-FAC7E7EB6164}" destId="{91A0A123-90C1-E44F-BF88-505F4B683368}" srcOrd="1" destOrd="0" presId="urn:microsoft.com/office/officeart/2005/8/layout/venn2"/>
    <dgm:cxn modelId="{C19AAB3D-009B-8247-9CA0-D55DA793FDD4}" type="presParOf" srcId="{116BB197-E2DF-1642-A0D0-1603BA2FA866}" destId="{8B73D1CD-54B9-9940-A18B-A15A2A8A5AB3}" srcOrd="2" destOrd="0" presId="urn:microsoft.com/office/officeart/2005/8/layout/venn2"/>
    <dgm:cxn modelId="{DB3841C8-64AF-6F46-BD33-3FF042636ACF}" type="presParOf" srcId="{8B73D1CD-54B9-9940-A18B-A15A2A8A5AB3}" destId="{7F18566E-944E-D043-8A11-E65C763A58E8}" srcOrd="0" destOrd="0" presId="urn:microsoft.com/office/officeart/2005/8/layout/venn2"/>
    <dgm:cxn modelId="{E4DD3450-BD10-DC43-92C1-A4FFB38D0603}" type="presParOf" srcId="{8B73D1CD-54B9-9940-A18B-A15A2A8A5AB3}" destId="{B2FEDE02-22F6-D64C-A237-4D6979E043D3}" srcOrd="1" destOrd="0" presId="urn:microsoft.com/office/officeart/2005/8/layout/venn2"/>
  </dgm:cxnLst>
  <dgm:bg>
    <a:effectLst>
      <a:softEdge rad="444500"/>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BA4B-9024-AA44-B70C-25DDCEA58744}">
      <dsp:nvSpPr>
        <dsp:cNvPr id="0" name=""/>
        <dsp:cNvSpPr/>
      </dsp:nvSpPr>
      <dsp:spPr>
        <a:xfrm>
          <a:off x="889471" y="0"/>
          <a:ext cx="7023212" cy="7023212"/>
        </a:xfrm>
        <a:prstGeom prst="ellipse">
          <a:avLst/>
        </a:prstGeom>
        <a:solidFill>
          <a:schemeClr val="accent5">
            <a:alpha val="70000"/>
          </a:schemeClr>
        </a:solidFill>
        <a:ln>
          <a:noFill/>
        </a:ln>
        <a:effectLst>
          <a:softEdge rad="190500"/>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altLang="zh-CN" sz="3600" kern="1200" dirty="0" smtClean="0">
              <a:solidFill>
                <a:srgbClr val="E46C0A"/>
              </a:solidFill>
              <a:latin typeface="+mn-lt"/>
              <a:cs typeface="Comic Sans MS"/>
            </a:rPr>
            <a:t>Expanding Circle</a:t>
          </a:r>
          <a:endParaRPr lang="zh-CN" altLang="en-US" sz="3600" kern="1200" dirty="0">
            <a:solidFill>
              <a:srgbClr val="E46C0A"/>
            </a:solidFill>
            <a:latin typeface="+mn-lt"/>
            <a:cs typeface="Comic Sans MS"/>
          </a:endParaRPr>
        </a:p>
      </dsp:txBody>
      <dsp:txXfrm>
        <a:off x="3173771" y="351160"/>
        <a:ext cx="2454612" cy="1053481"/>
      </dsp:txXfrm>
    </dsp:sp>
    <dsp:sp modelId="{EB2BFE35-FA73-4E4E-8B01-D9BA43A43C86}">
      <dsp:nvSpPr>
        <dsp:cNvPr id="0" name=""/>
        <dsp:cNvSpPr/>
      </dsp:nvSpPr>
      <dsp:spPr>
        <a:xfrm>
          <a:off x="1706201" y="1755802"/>
          <a:ext cx="5267409" cy="5267409"/>
        </a:xfrm>
        <a:prstGeom prst="ellipse">
          <a:avLst/>
        </a:prstGeom>
        <a:solidFill>
          <a:schemeClr val="accent5">
            <a:lumMod val="60000"/>
            <a:lumOff val="40000"/>
            <a:alpha val="80000"/>
          </a:schemeClr>
        </a:solidFill>
        <a:ln>
          <a:noFill/>
        </a:ln>
        <a:effectLst>
          <a:softEdge rad="127000"/>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altLang="zh-CN" sz="4000" kern="1200" dirty="0" smtClean="0">
              <a:solidFill>
                <a:srgbClr val="E46C0A"/>
              </a:solidFill>
              <a:latin typeface="+mn-lt"/>
            </a:rPr>
            <a:t>Outer Circle</a:t>
          </a:r>
          <a:endParaRPr lang="zh-CN" altLang="en-US" sz="4000" kern="1200" dirty="0">
            <a:solidFill>
              <a:srgbClr val="E46C0A"/>
            </a:solidFill>
            <a:latin typeface="+mn-lt"/>
          </a:endParaRPr>
        </a:p>
      </dsp:txBody>
      <dsp:txXfrm>
        <a:off x="3112599" y="2085016"/>
        <a:ext cx="2454612" cy="987639"/>
      </dsp:txXfrm>
    </dsp:sp>
    <dsp:sp modelId="{7F18566E-944E-D043-8A11-E65C763A58E8}">
      <dsp:nvSpPr>
        <dsp:cNvPr id="0" name=""/>
        <dsp:cNvSpPr/>
      </dsp:nvSpPr>
      <dsp:spPr>
        <a:xfrm>
          <a:off x="2584102" y="3511606"/>
          <a:ext cx="3511606" cy="3511606"/>
        </a:xfrm>
        <a:prstGeom prst="ellipse">
          <a:avLst/>
        </a:prstGeom>
        <a:solidFill>
          <a:schemeClr val="accent5">
            <a:lumMod val="40000"/>
            <a:lumOff val="60000"/>
            <a:alpha val="90000"/>
          </a:schemeClr>
        </a:solidFill>
        <a:ln>
          <a:noFill/>
        </a:ln>
        <a:effectLst>
          <a:softEdge rad="127000"/>
        </a:effectLst>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altLang="zh-CN" sz="4400" kern="1200" dirty="0" smtClean="0">
              <a:solidFill>
                <a:schemeClr val="accent6">
                  <a:lumMod val="75000"/>
                </a:schemeClr>
              </a:solidFill>
              <a:latin typeface="+mn-lt"/>
              <a:cs typeface="Comic Sans MS"/>
            </a:rPr>
            <a:t>Inner Circle</a:t>
          </a:r>
          <a:endParaRPr lang="zh-CN" altLang="en-US" sz="4400" kern="1200" dirty="0">
            <a:solidFill>
              <a:schemeClr val="accent6">
                <a:lumMod val="75000"/>
              </a:schemeClr>
            </a:solidFill>
            <a:latin typeface="+mn-lt"/>
            <a:cs typeface="Comic Sans MS"/>
          </a:endParaRPr>
        </a:p>
      </dsp:txBody>
      <dsp:txXfrm>
        <a:off x="3098365" y="4389507"/>
        <a:ext cx="2483080" cy="175580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0.04775</cdr:x>
      <cdr:y>0.01724</cdr:y>
    </cdr:from>
    <cdr:to>
      <cdr:x>0.14775</cdr:x>
      <cdr:y>0.15057</cdr:y>
    </cdr:to>
    <cdr:sp macro="" textlink="">
      <cdr:nvSpPr>
        <cdr:cNvPr id="2" name="文本框 1"/>
        <cdr:cNvSpPr txBox="1"/>
      </cdr:nvSpPr>
      <cdr:spPr>
        <a:xfrm xmlns:a="http://schemas.openxmlformats.org/drawingml/2006/main">
          <a:off x="436610" y="1182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8AA37-1ED1-DD48-85A0-1C69FDFBB9C8}" type="datetimeFigureOut">
              <a:rPr kumimoji="1" lang="zh-CN" altLang="en-US" smtClean="0"/>
              <a:t>12-11-21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44F90-BBBA-FF42-BC82-2604C1CD2C9B}" type="slidenum">
              <a:rPr kumimoji="1" lang="zh-CN" altLang="en-US" smtClean="0"/>
              <a:t>‹#›</a:t>
            </a:fld>
            <a:endParaRPr kumimoji="1" lang="zh-CN" altLang="en-US"/>
          </a:p>
        </p:txBody>
      </p:sp>
    </p:spTree>
    <p:extLst>
      <p:ext uri="{BB962C8B-B14F-4D97-AF65-F5344CB8AC3E}">
        <p14:creationId xmlns:p14="http://schemas.microsoft.com/office/powerpoint/2010/main" val="2739728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Topic</a:t>
            </a:r>
            <a:r>
              <a:rPr kumimoji="1" lang="en-US" altLang="zh-CN" baseline="0" dirty="0" smtClean="0"/>
              <a:t> &amp; </a:t>
            </a:r>
            <a:r>
              <a:rPr kumimoji="1" lang="en-US" altLang="zh-CN" dirty="0" smtClean="0"/>
              <a:t>Group members</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a:t>
            </a:fld>
            <a:endParaRPr kumimoji="1" lang="zh-CN" altLang="en-US"/>
          </a:p>
        </p:txBody>
      </p:sp>
    </p:spTree>
    <p:extLst>
      <p:ext uri="{BB962C8B-B14F-4D97-AF65-F5344CB8AC3E}">
        <p14:creationId xmlns:p14="http://schemas.microsoft.com/office/powerpoint/2010/main" val="13168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12</a:t>
            </a:fld>
            <a:endParaRPr kumimoji="1" lang="zh-CN" altLang="en-US"/>
          </a:p>
        </p:txBody>
      </p:sp>
    </p:spTree>
    <p:extLst>
      <p:ext uri="{BB962C8B-B14F-4D97-AF65-F5344CB8AC3E}">
        <p14:creationId xmlns:p14="http://schemas.microsoft.com/office/powerpoint/2010/main" val="231870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However, in ESL context its supporting properties cannot readily be utilized</a:t>
            </a:r>
            <a:r>
              <a:rPr kumimoji="1" lang="en-US" altLang="zh-CN" baseline="0" dirty="0" smtClean="0"/>
              <a:t> in teaching practice since the students in ESL classes are usually speakers of different L1s,while the teachers in such classes are mostly native speakers of English who do not share the L1 of any of their students./As mentioned earlier, EFL classes are mostly monolingual with the NNS EFL teachers sharing the L1 of the learners.//That is why, unlike ESL, the supporting properties of learners’ L1 can and must be regularly used in EFL situations and become a valuable instrument in presenting meaning (Cook, 1999)</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14</a:t>
            </a:fld>
            <a:endParaRPr kumimoji="1" lang="zh-CN" altLang="en-US"/>
          </a:p>
        </p:txBody>
      </p:sp>
    </p:spTree>
    <p:extLst>
      <p:ext uri="{BB962C8B-B14F-4D97-AF65-F5344CB8AC3E}">
        <p14:creationId xmlns:p14="http://schemas.microsoft.com/office/powerpoint/2010/main" val="103145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en-US" altLang="zh-CN" baseline="0" dirty="0" smtClean="0"/>
              <a:t> third difference is akin to the second one.</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15</a:t>
            </a:fld>
            <a:endParaRPr kumimoji="1" lang="zh-CN" altLang="en-US"/>
          </a:p>
        </p:txBody>
      </p:sp>
    </p:spTree>
    <p:extLst>
      <p:ext uri="{BB962C8B-B14F-4D97-AF65-F5344CB8AC3E}">
        <p14:creationId xmlns:p14="http://schemas.microsoft.com/office/powerpoint/2010/main" val="136824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a:buNone/>
            </a:pPr>
            <a:endParaRPr kumimoji="1" lang="en-US" altLang="zh-CN" baseline="0" dirty="0" smtClean="0"/>
          </a:p>
          <a:p>
            <a:pPr marL="171450" indent="-171450">
              <a:buFont typeface="Arial"/>
              <a:buChar char="•"/>
            </a:pPr>
            <a:r>
              <a:rPr kumimoji="1" lang="en-US" altLang="zh-CN" baseline="0" dirty="0" smtClean="0"/>
              <a:t>Assuming a learning environment with homogenous groups of leaners,(“classical” situation)</a:t>
            </a:r>
          </a:p>
          <a:p>
            <a:pPr marL="171450" indent="-171450">
              <a:buFont typeface="Arial"/>
              <a:buChar char="•"/>
            </a:pPr>
            <a:r>
              <a:rPr kumimoji="1" lang="en-US" altLang="zh-CN" baseline="0" dirty="0" err="1" smtClean="0"/>
              <a:t>interlingual</a:t>
            </a:r>
            <a:r>
              <a:rPr kumimoji="1" lang="en-US" altLang="zh-CN" baseline="0" dirty="0" smtClean="0"/>
              <a:t> awareness: </a:t>
            </a:r>
            <a:r>
              <a:rPr lang="en-US" altLang="zh-CN" sz="1200" dirty="0" smtClean="0"/>
              <a:t>transfer strategies – opposed to interference</a:t>
            </a:r>
          </a:p>
          <a:p>
            <a:pPr marL="171450" indent="-171450">
              <a:buFont typeface="Arial"/>
              <a:buChar char="•"/>
            </a:pPr>
            <a:r>
              <a:rPr kumimoji="1" lang="en-US" altLang="zh-CN" sz="1200" baseline="0" dirty="0" smtClean="0"/>
              <a:t>Intercultural awareness: NNS EFL teacher is well aware of the target speech communities’ cultural characteristics</a:t>
            </a:r>
          </a:p>
          <a:p>
            <a:pPr marL="0" indent="0">
              <a:buFont typeface="Arial"/>
              <a:buNone/>
            </a:pPr>
            <a:r>
              <a:rPr kumimoji="1" lang="en-US" altLang="zh-CN" sz="1200" baseline="0" dirty="0" smtClean="0"/>
              <a:t>“teachers’ professional requirements”</a:t>
            </a: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16</a:t>
            </a:fld>
            <a:endParaRPr kumimoji="1" lang="zh-CN" altLang="en-US"/>
          </a:p>
        </p:txBody>
      </p:sp>
    </p:spTree>
    <p:extLst>
      <p:ext uri="{BB962C8B-B14F-4D97-AF65-F5344CB8AC3E}">
        <p14:creationId xmlns:p14="http://schemas.microsoft.com/office/powerpoint/2010/main" val="277859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NNS</a:t>
            </a:r>
            <a:r>
              <a:rPr kumimoji="1" lang="en-US" altLang="zh-CN" baseline="0" dirty="0" smtClean="0"/>
              <a:t> EFL teachers may have worked through similar problems in learning English, they may better understand the essence of students’ difficulties.</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17</a:t>
            </a:fld>
            <a:endParaRPr kumimoji="1" lang="zh-CN" altLang="en-US"/>
          </a:p>
        </p:txBody>
      </p:sp>
    </p:spTree>
    <p:extLst>
      <p:ext uri="{BB962C8B-B14F-4D97-AF65-F5344CB8AC3E}">
        <p14:creationId xmlns:p14="http://schemas.microsoft.com/office/powerpoint/2010/main" val="416295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a:buChar char="•"/>
            </a:pPr>
            <a:r>
              <a:rPr kumimoji="1" lang="en-US" altLang="zh-CN" dirty="0" smtClean="0"/>
              <a:t>Even the best of them</a:t>
            </a:r>
            <a:r>
              <a:rPr kumimoji="1" lang="en-US" altLang="zh-CN" baseline="0" dirty="0" smtClean="0"/>
              <a:t> often cannot overcome during their career</a:t>
            </a:r>
          </a:p>
          <a:p>
            <a:pPr marL="171450" indent="-171450">
              <a:buFont typeface="Arial"/>
              <a:buChar char="•"/>
            </a:pPr>
            <a:r>
              <a:rPr kumimoji="1" lang="en-US" altLang="zh-CN" baseline="0" dirty="0" smtClean="0"/>
              <a:t>Every living language is constantly changing</a:t>
            </a:r>
          </a:p>
          <a:p>
            <a:pPr marL="171450" indent="-171450">
              <a:buFont typeface="Arial"/>
              <a:buChar char="•"/>
            </a:pPr>
            <a:r>
              <a:rPr kumimoji="1" lang="en-US" altLang="zh-CN" baseline="0" dirty="0" smtClean="0"/>
              <a:t>Including the developments in patterns of sociolinguistic behaviors</a:t>
            </a:r>
          </a:p>
          <a:p>
            <a:pPr marL="171450" indent="-171450">
              <a:buFont typeface="Arial"/>
              <a:buChar char="•"/>
            </a:pPr>
            <a:endParaRPr kumimoji="1" lang="en-US" altLang="zh-CN" baseline="0" dirty="0" smtClean="0"/>
          </a:p>
          <a:p>
            <a:pPr marL="171450" indent="-171450">
              <a:buFont typeface="Arial"/>
              <a:buChar char="•"/>
            </a:pP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18</a:t>
            </a:fld>
            <a:endParaRPr kumimoji="1" lang="zh-CN" altLang="en-US"/>
          </a:p>
        </p:txBody>
      </p:sp>
    </p:spTree>
    <p:extLst>
      <p:ext uri="{BB962C8B-B14F-4D97-AF65-F5344CB8AC3E}">
        <p14:creationId xmlns:p14="http://schemas.microsoft.com/office/powerpoint/2010/main" val="416295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a:buNone/>
            </a:pPr>
            <a:r>
              <a:rPr kumimoji="1" lang="en-US" altLang="zh-CN" dirty="0" smtClean="0"/>
              <a:t>-Prefer</a:t>
            </a:r>
            <a:r>
              <a:rPr kumimoji="1" lang="en-US" altLang="zh-CN" baseline="0" dirty="0" smtClean="0"/>
              <a:t> to be taught or to employ NS EFL teachers to the detriment of their NNS colleagues who may be better qualified (Kubota, 2004)</a:t>
            </a: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19</a:t>
            </a:fld>
            <a:endParaRPr kumimoji="1" lang="zh-CN" altLang="en-US"/>
          </a:p>
        </p:txBody>
      </p:sp>
    </p:spTree>
    <p:extLst>
      <p:ext uri="{BB962C8B-B14F-4D97-AF65-F5344CB8AC3E}">
        <p14:creationId xmlns:p14="http://schemas.microsoft.com/office/powerpoint/2010/main" val="416295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20</a:t>
            </a:fld>
            <a:endParaRPr kumimoji="1" lang="zh-CN" altLang="en-US"/>
          </a:p>
        </p:txBody>
      </p:sp>
    </p:spTree>
    <p:extLst>
      <p:ext uri="{BB962C8B-B14F-4D97-AF65-F5344CB8AC3E}">
        <p14:creationId xmlns:p14="http://schemas.microsoft.com/office/powerpoint/2010/main" val="416295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some aspects, the positions</a:t>
            </a:r>
            <a:r>
              <a:rPr kumimoji="1" lang="en-US" altLang="zh-CN" baseline="0" dirty="0" smtClean="0"/>
              <a:t> of NNS and NS EFL teachers in EFL teaching are complementary.</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21</a:t>
            </a:fld>
            <a:endParaRPr kumimoji="1" lang="zh-CN" altLang="en-US"/>
          </a:p>
        </p:txBody>
      </p:sp>
    </p:spTree>
    <p:extLst>
      <p:ext uri="{BB962C8B-B14F-4D97-AF65-F5344CB8AC3E}">
        <p14:creationId xmlns:p14="http://schemas.microsoft.com/office/powerpoint/2010/main" val="416295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Given the complementary positions of both categories of EFL teachers, as discussed above,</a:t>
            </a:r>
          </a:p>
          <a:p>
            <a:r>
              <a:rPr kumimoji="1" lang="en-US" altLang="zh-CN" dirty="0" smtClean="0"/>
              <a:t>This</a:t>
            </a:r>
            <a:r>
              <a:rPr kumimoji="1" lang="en-US" altLang="zh-CN" baseline="0" dirty="0" smtClean="0"/>
              <a:t> sets quite specific requirements to the level of teachers’ qualifications making no distinctions between NS and NNS teachers.</a:t>
            </a:r>
            <a:endParaRPr kumimoji="1" lang="en-US" altLang="zh-CN" dirty="0" smtClean="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22</a:t>
            </a:fld>
            <a:endParaRPr kumimoji="1" lang="zh-CN" altLang="en-US"/>
          </a:p>
        </p:txBody>
      </p:sp>
    </p:spTree>
    <p:extLst>
      <p:ext uri="{BB962C8B-B14F-4D97-AF65-F5344CB8AC3E}">
        <p14:creationId xmlns:p14="http://schemas.microsoft.com/office/powerpoint/2010/main" val="27613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a:t>
            </a:fld>
            <a:endParaRPr kumimoji="1" lang="zh-CN" altLang="en-US"/>
          </a:p>
        </p:txBody>
      </p:sp>
    </p:spTree>
    <p:extLst>
      <p:ext uri="{BB962C8B-B14F-4D97-AF65-F5344CB8AC3E}">
        <p14:creationId xmlns:p14="http://schemas.microsoft.com/office/powerpoint/2010/main" val="155972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24</a:t>
            </a:fld>
            <a:endParaRPr kumimoji="1" lang="zh-CN" altLang="en-US"/>
          </a:p>
        </p:txBody>
      </p:sp>
    </p:spTree>
    <p:extLst>
      <p:ext uri="{BB962C8B-B14F-4D97-AF65-F5344CB8AC3E}">
        <p14:creationId xmlns:p14="http://schemas.microsoft.com/office/powerpoint/2010/main" val="282474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kumimoji="1" lang="en-US" altLang="zh-CN" sz="1200" dirty="0" smtClean="0">
                <a:solidFill>
                  <a:schemeClr val="accent3">
                    <a:lumMod val="50000"/>
                  </a:schemeClr>
                </a:solidFill>
                <a:latin typeface="Chalkduster"/>
                <a:cs typeface="Chalkduster"/>
              </a:rPr>
              <a:t>Idealistic model</a:t>
            </a:r>
          </a:p>
          <a:p>
            <a:pPr>
              <a:lnSpc>
                <a:spcPct val="120000"/>
              </a:lnSpc>
            </a:pPr>
            <a:endParaRPr kumimoji="1" lang="en-US" altLang="zh-CN" sz="1200" dirty="0" smtClean="0">
              <a:solidFill>
                <a:schemeClr val="accent3">
                  <a:lumMod val="50000"/>
                </a:schemeClr>
              </a:solidFill>
              <a:latin typeface="Chalkduster"/>
              <a:cs typeface="Chalkduster"/>
            </a:endParaRPr>
          </a:p>
          <a:p>
            <a:pPr>
              <a:lnSpc>
                <a:spcPct val="120000"/>
              </a:lnSpc>
            </a:pPr>
            <a:r>
              <a:rPr kumimoji="1" lang="en-US" altLang="zh-CN" sz="1200" dirty="0" smtClean="0">
                <a:solidFill>
                  <a:schemeClr val="accent3">
                    <a:lumMod val="50000"/>
                  </a:schemeClr>
                </a:solidFill>
                <a:latin typeface="Chalkduster"/>
                <a:cs typeface="Chalkduster"/>
              </a:rPr>
              <a:t>General analysis</a:t>
            </a:r>
          </a:p>
          <a:p>
            <a:pPr>
              <a:lnSpc>
                <a:spcPct val="120000"/>
              </a:lnSpc>
            </a:pPr>
            <a:endParaRPr kumimoji="1" lang="en-US" altLang="zh-CN" sz="1200" dirty="0" smtClean="0">
              <a:solidFill>
                <a:schemeClr val="accent3">
                  <a:lumMod val="50000"/>
                </a:schemeClr>
              </a:solidFill>
              <a:latin typeface="Chalkduster"/>
              <a:cs typeface="Chalkduster"/>
            </a:endParaRPr>
          </a:p>
          <a:p>
            <a:pPr>
              <a:lnSpc>
                <a:spcPct val="120000"/>
              </a:lnSpc>
            </a:pPr>
            <a:r>
              <a:rPr kumimoji="1" lang="en-US" altLang="zh-CN" sz="1200" dirty="0" smtClean="0">
                <a:solidFill>
                  <a:schemeClr val="accent3">
                    <a:lumMod val="50000"/>
                  </a:schemeClr>
                </a:solidFill>
                <a:latin typeface="Chalkduster"/>
                <a:cs typeface="Chalkduster"/>
              </a:rPr>
              <a:t>Out-of-date Citations</a:t>
            </a: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25</a:t>
            </a:fld>
            <a:endParaRPr kumimoji="1" lang="zh-CN" altLang="en-US"/>
          </a:p>
        </p:txBody>
      </p:sp>
    </p:spTree>
    <p:extLst>
      <p:ext uri="{BB962C8B-B14F-4D97-AF65-F5344CB8AC3E}">
        <p14:creationId xmlns:p14="http://schemas.microsoft.com/office/powerpoint/2010/main" val="317054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20000"/>
              </a:lnSpc>
            </a:pPr>
            <a:r>
              <a:rPr kumimoji="1" lang="en-US" altLang="zh-CN" sz="1200" dirty="0" smtClean="0">
                <a:solidFill>
                  <a:schemeClr val="accent3">
                    <a:lumMod val="50000"/>
                  </a:schemeClr>
                </a:solidFill>
                <a:latin typeface="Chalkduster"/>
                <a:cs typeface="Chalkduster"/>
              </a:rPr>
              <a:t>Idealistic model</a:t>
            </a:r>
          </a:p>
          <a:p>
            <a:pPr>
              <a:lnSpc>
                <a:spcPct val="120000"/>
              </a:lnSpc>
            </a:pPr>
            <a:endParaRPr kumimoji="1" lang="en-US" altLang="zh-CN" sz="1200" dirty="0" smtClean="0">
              <a:solidFill>
                <a:schemeClr val="accent3">
                  <a:lumMod val="50000"/>
                </a:schemeClr>
              </a:solidFill>
              <a:latin typeface="Chalkduster"/>
              <a:cs typeface="Chalkduster"/>
            </a:endParaRPr>
          </a:p>
          <a:p>
            <a:pPr>
              <a:lnSpc>
                <a:spcPct val="120000"/>
              </a:lnSpc>
            </a:pPr>
            <a:r>
              <a:rPr kumimoji="1" lang="en-US" altLang="zh-CN" sz="1200" dirty="0" smtClean="0">
                <a:solidFill>
                  <a:schemeClr val="accent3">
                    <a:lumMod val="50000"/>
                  </a:schemeClr>
                </a:solidFill>
                <a:latin typeface="Chalkduster"/>
                <a:cs typeface="Chalkduster"/>
              </a:rPr>
              <a:t>General analysis</a:t>
            </a:r>
          </a:p>
          <a:p>
            <a:pPr>
              <a:lnSpc>
                <a:spcPct val="120000"/>
              </a:lnSpc>
            </a:pPr>
            <a:endParaRPr kumimoji="1" lang="en-US" altLang="zh-CN" sz="1200" dirty="0" smtClean="0">
              <a:solidFill>
                <a:schemeClr val="accent3">
                  <a:lumMod val="50000"/>
                </a:schemeClr>
              </a:solidFill>
              <a:latin typeface="Chalkduster"/>
              <a:cs typeface="Chalkduster"/>
            </a:endParaRPr>
          </a:p>
          <a:p>
            <a:pPr>
              <a:lnSpc>
                <a:spcPct val="120000"/>
              </a:lnSpc>
            </a:pPr>
            <a:r>
              <a:rPr kumimoji="1" lang="en-US" altLang="zh-CN" sz="1200" dirty="0" smtClean="0">
                <a:solidFill>
                  <a:schemeClr val="accent3">
                    <a:lumMod val="50000"/>
                  </a:schemeClr>
                </a:solidFill>
                <a:latin typeface="Chalkduster"/>
                <a:cs typeface="Chalkduster"/>
              </a:rPr>
              <a:t>Out-of-</a:t>
            </a:r>
            <a:r>
              <a:rPr kumimoji="1" lang="en-US" altLang="zh-CN" sz="1200" smtClean="0">
                <a:solidFill>
                  <a:schemeClr val="accent3">
                    <a:lumMod val="50000"/>
                  </a:schemeClr>
                </a:solidFill>
                <a:latin typeface="Chalkduster"/>
                <a:cs typeface="Chalkduster"/>
              </a:rPr>
              <a:t>date Citations</a:t>
            </a:r>
            <a:endParaRPr kumimoji="1" lang="en-US" altLang="zh-CN" sz="1200" dirty="0" smtClean="0">
              <a:solidFill>
                <a:schemeClr val="accent3">
                  <a:lumMod val="50000"/>
                </a:schemeClr>
              </a:solidFill>
              <a:latin typeface="Chalkduster"/>
              <a:cs typeface="Chalkduster"/>
            </a:endParaRP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26</a:t>
            </a:fld>
            <a:endParaRPr kumimoji="1" lang="zh-CN" altLang="en-US"/>
          </a:p>
        </p:txBody>
      </p:sp>
    </p:spTree>
    <p:extLst>
      <p:ext uri="{BB962C8B-B14F-4D97-AF65-F5344CB8AC3E}">
        <p14:creationId xmlns:p14="http://schemas.microsoft.com/office/powerpoint/2010/main" val="3170549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baseline="0" dirty="0" smtClean="0"/>
              <a:t>-one of the visible manifestations of what is now often termed as “linguistic imperialism”</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baseline="0" dirty="0" smtClean="0"/>
              <a:t>-Monica’s experience when teaching in china</a:t>
            </a:r>
            <a:endParaRPr kumimoji="1" lang="zh-CN" altLang="en-US" dirty="0" smtClean="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27</a:t>
            </a:fld>
            <a:endParaRPr kumimoji="1" lang="zh-CN" altLang="en-US"/>
          </a:p>
        </p:txBody>
      </p:sp>
    </p:spTree>
    <p:extLst>
      <p:ext uri="{BB962C8B-B14F-4D97-AF65-F5344CB8AC3E}">
        <p14:creationId xmlns:p14="http://schemas.microsoft.com/office/powerpoint/2010/main" val="214073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IPA:</a:t>
            </a:r>
            <a:r>
              <a:rPr kumimoji="1" lang="en-US" altLang="zh-CN" baseline="0" dirty="0" smtClean="0"/>
              <a:t> International Phonetic Alphabet</a:t>
            </a: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28</a:t>
            </a:fld>
            <a:endParaRPr kumimoji="1" lang="zh-CN" altLang="en-US"/>
          </a:p>
        </p:txBody>
      </p:sp>
    </p:spTree>
    <p:extLst>
      <p:ext uri="{BB962C8B-B14F-4D97-AF65-F5344CB8AC3E}">
        <p14:creationId xmlns:p14="http://schemas.microsoft.com/office/powerpoint/2010/main" val="3831769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IPA:</a:t>
            </a:r>
            <a:r>
              <a:rPr kumimoji="1" lang="en-US" altLang="zh-CN" baseline="0" dirty="0" smtClean="0"/>
              <a:t> International Phonetic Alphabet</a:t>
            </a: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29</a:t>
            </a:fld>
            <a:endParaRPr kumimoji="1" lang="zh-CN" altLang="en-US"/>
          </a:p>
        </p:txBody>
      </p:sp>
    </p:spTree>
    <p:extLst>
      <p:ext uri="{BB962C8B-B14F-4D97-AF65-F5344CB8AC3E}">
        <p14:creationId xmlns:p14="http://schemas.microsoft.com/office/powerpoint/2010/main" val="383176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30</a:t>
            </a:fld>
            <a:endParaRPr kumimoji="1" lang="zh-CN" altLang="en-US"/>
          </a:p>
        </p:txBody>
      </p:sp>
    </p:spTree>
    <p:extLst>
      <p:ext uri="{BB962C8B-B14F-4D97-AF65-F5344CB8AC3E}">
        <p14:creationId xmlns:p14="http://schemas.microsoft.com/office/powerpoint/2010/main" val="1566745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31</a:t>
            </a:fld>
            <a:endParaRPr kumimoji="1" lang="zh-CN" altLang="en-US"/>
          </a:p>
        </p:txBody>
      </p:sp>
    </p:spTree>
    <p:extLst>
      <p:ext uri="{BB962C8B-B14F-4D97-AF65-F5344CB8AC3E}">
        <p14:creationId xmlns:p14="http://schemas.microsoft.com/office/powerpoint/2010/main" val="156674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a:buChar char="•"/>
            </a:pPr>
            <a:r>
              <a:rPr lang="en-US" altLang="zh-CN" sz="1200" kern="1200" dirty="0" smtClean="0">
                <a:solidFill>
                  <a:schemeClr val="tx1"/>
                </a:solidFill>
                <a:effectLst/>
                <a:latin typeface="+mn-lt"/>
                <a:ea typeface="+mn-ea"/>
                <a:cs typeface="+mn-cs"/>
              </a:rPr>
              <a:t>Refers to those born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or who emigrated in their early childhood years to the inner circle countries.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zh-CN" sz="1200" kern="1200" dirty="0" smtClean="0">
                <a:solidFill>
                  <a:schemeClr val="tx1"/>
                </a:solidFill>
                <a:effectLst/>
                <a:latin typeface="+mn-lt"/>
                <a:ea typeface="+mn-ea"/>
                <a:cs typeface="+mn-cs"/>
              </a:rPr>
              <a:t>E.g.:</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Singapore, where English has been the medium of instruction since 1987 and where, by now, there are many users of English whose proficiency levels are comparable to or even surpass the levels of their native English-speaking counterparts. </a:t>
            </a:r>
            <a:endParaRPr lang="en-US" altLang="zh-CN" dirty="0" smtClean="0">
              <a:effectLst/>
            </a:endParaRPr>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4</a:t>
            </a:fld>
            <a:endParaRPr kumimoji="1" lang="zh-CN" altLang="en-US"/>
          </a:p>
        </p:txBody>
      </p:sp>
    </p:spTree>
    <p:extLst>
      <p:ext uri="{BB962C8B-B14F-4D97-AF65-F5344CB8AC3E}">
        <p14:creationId xmlns:p14="http://schemas.microsoft.com/office/powerpoint/2010/main" val="124122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ct val="120000"/>
              </a:lnSpc>
              <a:buFont typeface="Arial"/>
              <a:buChar char="•"/>
            </a:pPr>
            <a:r>
              <a:rPr lang="en-US" altLang="zh-CN" sz="1200" dirty="0" smtClean="0"/>
              <a:t>possesses good intuitions about what is </a:t>
            </a:r>
            <a:r>
              <a:rPr lang="en-US" altLang="zh-CN" sz="1200" dirty="0" err="1" smtClean="0"/>
              <a:t>lexicogrammatically</a:t>
            </a:r>
            <a:r>
              <a:rPr lang="en-US" altLang="zh-CN" sz="1200" dirty="0" smtClean="0"/>
              <a:t> possible in a given language and speaks/writes accordingly</a:t>
            </a:r>
          </a:p>
          <a:p>
            <a:pPr marL="285750" indent="-285750">
              <a:lnSpc>
                <a:spcPct val="120000"/>
              </a:lnSpc>
              <a:buFont typeface="Arial"/>
              <a:buChar char="•"/>
            </a:pPr>
            <a:r>
              <a:rPr lang="en-US" altLang="zh-CN" sz="1200" dirty="0" smtClean="0"/>
              <a:t>whose usage is largely idiomatic in terms of linguistic routines commonly used in a given speech community </a:t>
            </a:r>
          </a:p>
          <a:p>
            <a:pPr marL="285750" indent="-285750">
              <a:lnSpc>
                <a:spcPct val="120000"/>
              </a:lnSpc>
              <a:buFont typeface="Arial"/>
              <a:buChar char="•"/>
            </a:pPr>
            <a:r>
              <a:rPr lang="en-US" altLang="zh-CN" sz="1200" dirty="0" smtClean="0"/>
              <a:t>who knows to a large extent what is acceptable in a given communication situation and speaks/writes accordingly</a:t>
            </a:r>
            <a:endParaRPr kumimoji="1" lang="en-US" altLang="zh-CN" sz="1200" dirty="0" smtClean="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5</a:t>
            </a:fld>
            <a:endParaRPr kumimoji="1" lang="zh-CN" altLang="en-US"/>
          </a:p>
        </p:txBody>
      </p:sp>
    </p:spTree>
    <p:extLst>
      <p:ext uri="{BB962C8B-B14F-4D97-AF65-F5344CB8AC3E}">
        <p14:creationId xmlns:p14="http://schemas.microsoft.com/office/powerpoint/2010/main" val="381604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EDU 5146 </a:t>
            </a:r>
          </a:p>
          <a:p>
            <a:r>
              <a:rPr kumimoji="1" lang="en-US" altLang="zh-CN" baseline="0" dirty="0" smtClean="0"/>
              <a:t>Textbook: </a:t>
            </a:r>
            <a:r>
              <a:rPr kumimoji="1" lang="en-US" altLang="zh-CN" baseline="0" dirty="0" err="1" smtClean="0"/>
              <a:t>Socialinguistics</a:t>
            </a:r>
            <a:r>
              <a:rPr kumimoji="1" lang="en-US" altLang="zh-CN" baseline="0" dirty="0" smtClean="0"/>
              <a:t> and Language Education</a:t>
            </a:r>
          </a:p>
          <a:p>
            <a:r>
              <a:rPr kumimoji="1" lang="en-US" altLang="zh-CN" baseline="0" dirty="0" smtClean="0"/>
              <a:t>Chapter4: English as an international language</a:t>
            </a:r>
          </a:p>
          <a:p>
            <a:r>
              <a:rPr kumimoji="1" lang="en-US" altLang="zh-CN" baseline="0" dirty="0" smtClean="0"/>
              <a:t>(p.89)</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6</a:t>
            </a:fld>
            <a:endParaRPr kumimoji="1" lang="zh-CN" altLang="en-US"/>
          </a:p>
        </p:txBody>
      </p:sp>
    </p:spTree>
    <p:extLst>
      <p:ext uri="{BB962C8B-B14F-4D97-AF65-F5344CB8AC3E}">
        <p14:creationId xmlns:p14="http://schemas.microsoft.com/office/powerpoint/2010/main" val="359094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a:buChar char="•"/>
            </a:pPr>
            <a:r>
              <a:rPr kumimoji="1" lang="en-US" altLang="zh-CN" sz="1200" dirty="0" smtClean="0">
                <a:effectLst>
                  <a:glow rad="228600">
                    <a:schemeClr val="accent5">
                      <a:satMod val="175000"/>
                      <a:alpha val="40000"/>
                    </a:schemeClr>
                  </a:glow>
                </a:effectLst>
              </a:rPr>
              <a:t>Inner Circle: </a:t>
            </a:r>
            <a:r>
              <a:rPr kumimoji="1" lang="en-US" altLang="zh-CN" sz="1200" dirty="0" smtClean="0"/>
              <a:t>native users of English for whom English is the first language in almost all functions;</a:t>
            </a:r>
          </a:p>
          <a:p>
            <a:pPr marL="171450" indent="-171450">
              <a:buFont typeface="Arial"/>
              <a:buChar char="•"/>
            </a:pPr>
            <a:r>
              <a:rPr kumimoji="1" lang="en-US" altLang="zh-CN" sz="1200" dirty="0" smtClean="0">
                <a:effectLst>
                  <a:glow rad="228600">
                    <a:schemeClr val="accent4">
                      <a:satMod val="175000"/>
                      <a:alpha val="40000"/>
                    </a:schemeClr>
                  </a:glow>
                </a:effectLst>
              </a:rPr>
              <a:t>Outer Circle (</a:t>
            </a:r>
            <a:r>
              <a:rPr kumimoji="1" lang="en-US" altLang="zh-CN" dirty="0" smtClean="0"/>
              <a:t>Ex-British/American</a:t>
            </a:r>
            <a:r>
              <a:rPr kumimoji="1" lang="en-US" altLang="zh-CN" baseline="0" dirty="0" smtClean="0"/>
              <a:t> Colonies</a:t>
            </a:r>
            <a:r>
              <a:rPr kumimoji="1" lang="en-US" altLang="zh-CN" sz="1200" dirty="0" smtClean="0">
                <a:effectLst>
                  <a:glow rad="228600">
                    <a:schemeClr val="accent4">
                      <a:satMod val="175000"/>
                      <a:alpha val="40000"/>
                    </a:schemeClr>
                  </a:glow>
                </a:effectLst>
              </a:rPr>
              <a:t>): </a:t>
            </a:r>
            <a:r>
              <a:rPr kumimoji="1" lang="en-US" altLang="zh-CN" sz="1200" dirty="0" smtClean="0"/>
              <a:t>nonnative users of English who use an institutionalized second-language variety of English;</a:t>
            </a:r>
          </a:p>
          <a:p>
            <a:pPr marL="171450" indent="-171450">
              <a:buFont typeface="Arial"/>
              <a:buChar char="•"/>
            </a:pPr>
            <a:r>
              <a:rPr kumimoji="1" lang="en-US" altLang="zh-CN" sz="1200" dirty="0" smtClean="0">
                <a:effectLst>
                  <a:glow rad="228600">
                    <a:schemeClr val="accent3">
                      <a:satMod val="175000"/>
                      <a:alpha val="40000"/>
                    </a:schemeClr>
                  </a:glow>
                </a:effectLst>
              </a:rPr>
              <a:t>Expanding Circle</a:t>
            </a:r>
            <a:r>
              <a:rPr kumimoji="1" lang="en-US" altLang="zh-CN" sz="1200" dirty="0" smtClean="0"/>
              <a:t>: nonnative users of English who consider English as a foreign language and us it in highly restricted domains.</a:t>
            </a:r>
          </a:p>
          <a:p>
            <a:pPr marL="171450" indent="-171450">
              <a:buFont typeface="Arial"/>
              <a:buChar char="•"/>
            </a:pPr>
            <a:endParaRPr kumimoji="1" lang="zh-CN" altLang="en-US" sz="1200" dirty="0" smtClean="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7</a:t>
            </a:fld>
            <a:endParaRPr kumimoji="1" lang="zh-CN" altLang="en-US"/>
          </a:p>
        </p:txBody>
      </p:sp>
    </p:spTree>
    <p:extLst>
      <p:ext uri="{BB962C8B-B14F-4D97-AF65-F5344CB8AC3E}">
        <p14:creationId xmlns:p14="http://schemas.microsoft.com/office/powerpoint/2010/main" val="185956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a:buNone/>
            </a:pPr>
            <a:r>
              <a:rPr kumimoji="1" lang="en-US" altLang="zh-CN" dirty="0" smtClean="0"/>
              <a:t>With the global expansion of English as an international language, another expansion is taking place, that of teaching</a:t>
            </a:r>
            <a:r>
              <a:rPr kumimoji="1" lang="en-US" altLang="zh-CN" baseline="0" dirty="0" smtClean="0"/>
              <a:t> and learning English as a foreign language (EFL).</a:t>
            </a:r>
          </a:p>
          <a:p>
            <a:pPr marL="0" indent="0">
              <a:buFont typeface="Arial"/>
              <a:buNone/>
            </a:pPr>
            <a:r>
              <a:rPr kumimoji="1" lang="en-US" altLang="zh-CN" baseline="0" dirty="0" smtClean="0"/>
              <a:t>An absolute majority of students the world over learn English as EFL, not as ESL, that is, in monolingual groups and in their own, not in English-speaking countries.</a:t>
            </a:r>
            <a:endParaRPr kumimoji="1" lang="zh-CN" altLang="en-US" dirty="0" smtClean="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8</a:t>
            </a:fld>
            <a:endParaRPr kumimoji="1" lang="zh-CN" altLang="en-US"/>
          </a:p>
        </p:txBody>
      </p:sp>
    </p:spTree>
    <p:extLst>
      <p:ext uri="{BB962C8B-B14F-4D97-AF65-F5344CB8AC3E}">
        <p14:creationId xmlns:p14="http://schemas.microsoft.com/office/powerpoint/2010/main" val="875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a:buNone/>
            </a:pPr>
            <a:r>
              <a:rPr kumimoji="1" lang="en-US" altLang="zh-CN" dirty="0" smtClean="0"/>
              <a:t>Following</a:t>
            </a:r>
            <a:r>
              <a:rPr kumimoji="1" lang="en-US" altLang="zh-CN" baseline="0" dirty="0" smtClean="0"/>
              <a:t> the sequence of the article:</a:t>
            </a:r>
            <a:endParaRPr kumimoji="1" lang="en-US" altLang="zh-CN" dirty="0" smtClean="0"/>
          </a:p>
          <a:p>
            <a:pPr marL="171450" indent="-171450">
              <a:buFont typeface="Arial"/>
              <a:buChar char="•"/>
            </a:pPr>
            <a:r>
              <a:rPr kumimoji="1" lang="en-US" altLang="zh-CN" dirty="0" smtClean="0"/>
              <a:t>Early</a:t>
            </a:r>
            <a:r>
              <a:rPr kumimoji="1" lang="en-US" altLang="zh-CN" baseline="0" dirty="0" smtClean="0"/>
              <a:t> Development: Defining and differentiating ESL and EFL context (by </a:t>
            </a:r>
            <a:r>
              <a:rPr kumimoji="1" lang="en-US" altLang="zh-CN" baseline="0" dirty="0" err="1" smtClean="0"/>
              <a:t>Trista</a:t>
            </a:r>
            <a:r>
              <a:rPr kumimoji="1" lang="en-US" altLang="zh-CN" baseline="0" dirty="0" smtClean="0"/>
              <a:t>)</a:t>
            </a:r>
          </a:p>
          <a:p>
            <a:pPr marL="171450" indent="-171450">
              <a:buFont typeface="Arial"/>
              <a:buChar char="•"/>
            </a:pPr>
            <a:r>
              <a:rPr kumimoji="1" lang="en-US" altLang="zh-CN" baseline="0" dirty="0" smtClean="0"/>
              <a:t>Major Contributions: Strengths and weaknesses of NNS EFL teachers (by Emma)</a:t>
            </a:r>
          </a:p>
          <a:p>
            <a:pPr marL="171450" indent="-171450">
              <a:buFont typeface="Arial"/>
              <a:buChar char="•"/>
            </a:pPr>
            <a:r>
              <a:rPr kumimoji="1" lang="en-US" altLang="zh-CN" baseline="0" dirty="0" smtClean="0"/>
              <a:t>Future Directions: by </a:t>
            </a:r>
            <a:r>
              <a:rPr kumimoji="1" lang="en-US" altLang="zh-CN" baseline="0" dirty="0" err="1" smtClean="0"/>
              <a:t>Trista</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10</a:t>
            </a:fld>
            <a:endParaRPr kumimoji="1" lang="zh-CN" altLang="en-US"/>
          </a:p>
        </p:txBody>
      </p:sp>
    </p:spTree>
    <p:extLst>
      <p:ext uri="{BB962C8B-B14F-4D97-AF65-F5344CB8AC3E}">
        <p14:creationId xmlns:p14="http://schemas.microsoft.com/office/powerpoint/2010/main" val="233972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issue of similarities and differences in EFL/ESL</a:t>
            </a:r>
            <a:r>
              <a:rPr kumimoji="1" lang="en-US" altLang="zh-CN" baseline="0" dirty="0" smtClean="0"/>
              <a:t> teaching was discussed in the 1980s and 1990s</a:t>
            </a:r>
            <a:endParaRPr kumimoji="1" lang="zh-CN" altLang="en-US" dirty="0"/>
          </a:p>
        </p:txBody>
      </p:sp>
      <p:sp>
        <p:nvSpPr>
          <p:cNvPr id="4" name="幻灯片编号占位符 3"/>
          <p:cNvSpPr>
            <a:spLocks noGrp="1"/>
          </p:cNvSpPr>
          <p:nvPr>
            <p:ph type="sldNum" sz="quarter" idx="10"/>
          </p:nvPr>
        </p:nvSpPr>
        <p:spPr/>
        <p:txBody>
          <a:bodyPr/>
          <a:lstStyle/>
          <a:p>
            <a:fld id="{EE644F90-BBBA-FF42-BC82-2604C1CD2C9B}" type="slidenum">
              <a:rPr kumimoji="1" lang="zh-CN" altLang="en-US" smtClean="0"/>
              <a:t>11</a:t>
            </a:fld>
            <a:endParaRPr kumimoji="1" lang="zh-CN" altLang="en-US"/>
          </a:p>
        </p:txBody>
      </p:sp>
    </p:spTree>
    <p:extLst>
      <p:ext uri="{BB962C8B-B14F-4D97-AF65-F5344CB8AC3E}">
        <p14:creationId xmlns:p14="http://schemas.microsoft.com/office/powerpoint/2010/main" val="244592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57AF16DE-A0D5-4438-950F-5B1E159C2C28}" type="slidenum">
              <a:rPr lang="en-US" smtClean="0"/>
              <a:t>‹#›</a:t>
            </a:fld>
            <a:endParaRPr lang="en-US"/>
          </a:p>
        </p:txBody>
      </p:sp>
    </p:spTree>
    <p:extLst>
      <p:ext uri="{BB962C8B-B14F-4D97-AF65-F5344CB8AC3E}">
        <p14:creationId xmlns:p14="http://schemas.microsoft.com/office/powerpoint/2010/main" val="97863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411411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291520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239994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285736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6875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182220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292989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16974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11199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8D3629AE-9B99-3E47-902E-B22AA9B7A3EC}" type="datetimeFigureOut">
              <a:rPr kumimoji="1" lang="zh-CN" altLang="en-US" smtClean="0"/>
              <a:t>12-11-21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4200513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629AE-9B99-3E47-902E-B22AA9B7A3EC}" type="datetimeFigureOut">
              <a:rPr kumimoji="1" lang="zh-CN" altLang="en-US" smtClean="0"/>
              <a:t>12-11-21</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CDEDD-6FEB-B24A-97E0-9BB4BF6D33A7}" type="slidenum">
              <a:rPr kumimoji="1" lang="zh-CN" altLang="en-US" smtClean="0"/>
              <a:t>‹#›</a:t>
            </a:fld>
            <a:endParaRPr kumimoji="1" lang="zh-CN" altLang="en-US"/>
          </a:p>
        </p:txBody>
      </p:sp>
    </p:spTree>
    <p:extLst>
      <p:ext uri="{BB962C8B-B14F-4D97-AF65-F5344CB8AC3E}">
        <p14:creationId xmlns:p14="http://schemas.microsoft.com/office/powerpoint/2010/main" val="13841408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hyperlink" Target="http://www.pronunciationsymposium.org/wp-content/uploads/2012/01/Non-native-English-speakers-and-pronunciation-teaching-Recent-research-and-future-directions2.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24699" y="288210"/>
            <a:ext cx="6765644" cy="2354622"/>
          </a:xfrm>
        </p:spPr>
        <p:txBody>
          <a:bodyPr>
            <a:normAutofit/>
          </a:bodyPr>
          <a:lstStyle/>
          <a:p>
            <a:pPr>
              <a:lnSpc>
                <a:spcPct val="120000"/>
              </a:lnSpc>
            </a:pPr>
            <a:r>
              <a:rPr kumimoji="1" lang="en-US" altLang="zh-CN" sz="4000" dirty="0" smtClean="0">
                <a:latin typeface="Chalkduster"/>
                <a:cs typeface="Chalkduster"/>
              </a:rPr>
              <a:t>Nonnative Speaking Teachers of English as a Foreign </a:t>
            </a:r>
            <a:r>
              <a:rPr kumimoji="1" lang="en-US" altLang="zh-CN" sz="4000" dirty="0">
                <a:latin typeface="Chalkduster"/>
                <a:cs typeface="Chalkduster"/>
              </a:rPr>
              <a:t>L</a:t>
            </a:r>
            <a:r>
              <a:rPr kumimoji="1" lang="en-US" altLang="zh-CN" sz="4000" dirty="0" smtClean="0">
                <a:latin typeface="Chalkduster"/>
                <a:cs typeface="Chalkduster"/>
              </a:rPr>
              <a:t>anguage</a:t>
            </a:r>
            <a:endParaRPr kumimoji="1" lang="zh-CN" altLang="en-US" sz="4000" dirty="0">
              <a:latin typeface="Chalkduster"/>
              <a:cs typeface="Chalkduster"/>
            </a:endParaRPr>
          </a:p>
        </p:txBody>
      </p:sp>
      <p:sp>
        <p:nvSpPr>
          <p:cNvPr id="3" name="副标题 2"/>
          <p:cNvSpPr>
            <a:spLocks noGrp="1"/>
          </p:cNvSpPr>
          <p:nvPr>
            <p:ph type="subTitle" idx="1"/>
          </p:nvPr>
        </p:nvSpPr>
        <p:spPr>
          <a:xfrm>
            <a:off x="0" y="3252848"/>
            <a:ext cx="6863343" cy="2139646"/>
          </a:xfrm>
        </p:spPr>
        <p:txBody>
          <a:bodyPr>
            <a:normAutofit fontScale="47500" lnSpcReduction="20000"/>
          </a:bodyPr>
          <a:lstStyle/>
          <a:p>
            <a:pPr>
              <a:lnSpc>
                <a:spcPct val="120000"/>
              </a:lnSpc>
            </a:pPr>
            <a:r>
              <a:rPr kumimoji="1" lang="en-US" altLang="zh-CN" sz="4600" dirty="0" err="1" smtClean="0">
                <a:solidFill>
                  <a:schemeClr val="accent5">
                    <a:lumMod val="50000"/>
                  </a:schemeClr>
                </a:solidFill>
                <a:latin typeface="Chalkduster"/>
                <a:cs typeface="Chalkduster"/>
              </a:rPr>
              <a:t>Presentated</a:t>
            </a:r>
            <a:r>
              <a:rPr kumimoji="1" lang="en-US" altLang="zh-CN" sz="4600" dirty="0" smtClean="0">
                <a:solidFill>
                  <a:schemeClr val="accent5">
                    <a:lumMod val="50000"/>
                  </a:schemeClr>
                </a:solidFill>
                <a:latin typeface="Chalkduster"/>
                <a:cs typeface="Chalkduster"/>
              </a:rPr>
              <a:t> by </a:t>
            </a:r>
          </a:p>
          <a:p>
            <a:pPr>
              <a:lnSpc>
                <a:spcPct val="120000"/>
              </a:lnSpc>
            </a:pPr>
            <a:r>
              <a:rPr kumimoji="1" lang="en-US" altLang="zh-CN" sz="4600" dirty="0" err="1" smtClean="0">
                <a:solidFill>
                  <a:schemeClr val="accent5">
                    <a:lumMod val="50000"/>
                  </a:schemeClr>
                </a:solidFill>
                <a:latin typeface="Chalkduster"/>
                <a:cs typeface="Chalkduster"/>
              </a:rPr>
              <a:t>Yueyang</a:t>
            </a:r>
            <a:r>
              <a:rPr kumimoji="1" lang="en-US" altLang="zh-CN" sz="4600" dirty="0" smtClean="0">
                <a:solidFill>
                  <a:schemeClr val="accent5">
                    <a:lumMod val="50000"/>
                  </a:schemeClr>
                </a:solidFill>
                <a:latin typeface="Chalkduster"/>
                <a:cs typeface="Chalkduster"/>
              </a:rPr>
              <a:t> Zhou (Madeline), </a:t>
            </a:r>
            <a:r>
              <a:rPr kumimoji="1" lang="en-US" altLang="zh-CN" sz="4600" dirty="0" err="1" smtClean="0">
                <a:solidFill>
                  <a:schemeClr val="accent5">
                    <a:lumMod val="50000"/>
                  </a:schemeClr>
                </a:solidFill>
                <a:latin typeface="Chalkduster"/>
                <a:cs typeface="Chalkduster"/>
              </a:rPr>
              <a:t>Qiushu</a:t>
            </a:r>
            <a:r>
              <a:rPr kumimoji="1" lang="en-US" altLang="zh-CN" sz="4600" dirty="0" smtClean="0">
                <a:solidFill>
                  <a:schemeClr val="accent5">
                    <a:lumMod val="50000"/>
                  </a:schemeClr>
                </a:solidFill>
                <a:latin typeface="Chalkduster"/>
                <a:cs typeface="Chalkduster"/>
              </a:rPr>
              <a:t> Liang (Emma), </a:t>
            </a:r>
            <a:r>
              <a:rPr kumimoji="1" lang="en-US" altLang="zh-CN" sz="4600" dirty="0" err="1" smtClean="0">
                <a:solidFill>
                  <a:schemeClr val="accent5">
                    <a:lumMod val="50000"/>
                  </a:schemeClr>
                </a:solidFill>
                <a:latin typeface="Chalkduster"/>
                <a:cs typeface="Chalkduster"/>
              </a:rPr>
              <a:t>Ruonan</a:t>
            </a:r>
            <a:r>
              <a:rPr kumimoji="1" lang="en-US" altLang="zh-CN" sz="4600" dirty="0" smtClean="0">
                <a:solidFill>
                  <a:schemeClr val="accent5">
                    <a:lumMod val="50000"/>
                  </a:schemeClr>
                </a:solidFill>
                <a:latin typeface="Chalkduster"/>
                <a:cs typeface="Chalkduster"/>
              </a:rPr>
              <a:t> </a:t>
            </a:r>
            <a:r>
              <a:rPr kumimoji="1" lang="en-US" altLang="zh-CN" sz="4600" dirty="0" err="1" smtClean="0">
                <a:solidFill>
                  <a:schemeClr val="accent5">
                    <a:lumMod val="50000"/>
                  </a:schemeClr>
                </a:solidFill>
                <a:latin typeface="Chalkduster"/>
                <a:cs typeface="Chalkduster"/>
              </a:rPr>
              <a:t>Jia</a:t>
            </a:r>
            <a:r>
              <a:rPr kumimoji="1" lang="en-US" altLang="zh-CN" sz="4600" dirty="0" smtClean="0">
                <a:solidFill>
                  <a:schemeClr val="accent5">
                    <a:lumMod val="50000"/>
                  </a:schemeClr>
                </a:solidFill>
                <a:latin typeface="Chalkduster"/>
                <a:cs typeface="Chalkduster"/>
              </a:rPr>
              <a:t> (</a:t>
            </a:r>
            <a:r>
              <a:rPr kumimoji="1" lang="en-US" altLang="zh-CN" sz="4600" dirty="0" err="1" smtClean="0">
                <a:solidFill>
                  <a:schemeClr val="accent5">
                    <a:lumMod val="50000"/>
                  </a:schemeClr>
                </a:solidFill>
                <a:latin typeface="Chalkduster"/>
                <a:cs typeface="Chalkduster"/>
              </a:rPr>
              <a:t>Trista</a:t>
            </a:r>
            <a:r>
              <a:rPr kumimoji="1" lang="en-US" altLang="zh-CN" sz="4600" dirty="0" smtClean="0">
                <a:solidFill>
                  <a:schemeClr val="accent5">
                    <a:lumMod val="50000"/>
                  </a:schemeClr>
                </a:solidFill>
                <a:latin typeface="Chalkduster"/>
                <a:cs typeface="Chalkduster"/>
              </a:rPr>
              <a:t>)</a:t>
            </a:r>
          </a:p>
          <a:p>
            <a:pPr algn="l">
              <a:lnSpc>
                <a:spcPct val="120000"/>
              </a:lnSpc>
            </a:pPr>
            <a:endParaRPr kumimoji="1" lang="en-US" altLang="zh-CN" dirty="0" smtClean="0">
              <a:solidFill>
                <a:schemeClr val="accent5">
                  <a:lumMod val="50000"/>
                </a:schemeClr>
              </a:solidFill>
              <a:latin typeface="Chalkduster"/>
              <a:cs typeface="Chalkduster"/>
            </a:endParaRPr>
          </a:p>
          <a:p>
            <a:pPr algn="l">
              <a:lnSpc>
                <a:spcPct val="120000"/>
              </a:lnSpc>
            </a:pPr>
            <a:endParaRPr kumimoji="1" lang="en-US" altLang="zh-CN" dirty="0" smtClean="0">
              <a:solidFill>
                <a:schemeClr val="accent5">
                  <a:lumMod val="50000"/>
                </a:schemeClr>
              </a:solidFill>
              <a:latin typeface="Chalkduster"/>
              <a:cs typeface="Chalkduster"/>
            </a:endParaRPr>
          </a:p>
          <a:p>
            <a:pPr>
              <a:lnSpc>
                <a:spcPct val="120000"/>
              </a:lnSpc>
            </a:pPr>
            <a:r>
              <a:rPr kumimoji="1" lang="en-US" altLang="zh-CN" sz="3400" dirty="0" smtClean="0">
                <a:solidFill>
                  <a:schemeClr val="accent5">
                    <a:lumMod val="50000"/>
                  </a:schemeClr>
                </a:solidFill>
                <a:latin typeface="Chalkduster"/>
                <a:cs typeface="Chalkduster"/>
              </a:rPr>
              <a:t>November 21, 2012</a:t>
            </a:r>
            <a:endParaRPr kumimoji="1" lang="en-US" altLang="zh-CN" sz="3400" dirty="0">
              <a:solidFill>
                <a:schemeClr val="accent5">
                  <a:lumMod val="50000"/>
                </a:schemeClr>
              </a:solidFill>
              <a:latin typeface="Chalkduster"/>
              <a:cs typeface="Chalkduster"/>
            </a:endParaRPr>
          </a:p>
        </p:txBody>
      </p:sp>
    </p:spTree>
    <p:extLst>
      <p:ext uri="{BB962C8B-B14F-4D97-AF65-F5344CB8AC3E}">
        <p14:creationId xmlns:p14="http://schemas.microsoft.com/office/powerpoint/2010/main" val="1885358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无标题.png"/>
          <p:cNvPicPr>
            <a:picLocks noChangeAspect="1"/>
          </p:cNvPicPr>
          <p:nvPr/>
        </p:nvPicPr>
        <p:blipFill rotWithShape="1">
          <a:blip r:embed="rId3">
            <a:extLst>
              <a:ext uri="{28A0092B-C50C-407E-A947-70E740481C1C}">
                <a14:useLocalDpi xmlns:a14="http://schemas.microsoft.com/office/drawing/2010/main" val="0"/>
              </a:ext>
            </a:extLst>
          </a:blip>
          <a:srcRect b="3681"/>
          <a:stretch/>
        </p:blipFill>
        <p:spPr>
          <a:xfrm>
            <a:off x="-108997" y="0"/>
            <a:ext cx="9416725" cy="6858000"/>
          </a:xfrm>
          <a:prstGeom prst="rect">
            <a:avLst/>
          </a:prstGeom>
          <a:effectLst>
            <a:softEdge rad="254000"/>
          </a:effectLst>
        </p:spPr>
      </p:pic>
      <p:sp>
        <p:nvSpPr>
          <p:cNvPr id="11" name="文本框 10"/>
          <p:cNvSpPr txBox="1"/>
          <p:nvPr/>
        </p:nvSpPr>
        <p:spPr>
          <a:xfrm rot="20963586">
            <a:off x="244140" y="4295915"/>
            <a:ext cx="2608251" cy="954107"/>
          </a:xfrm>
          <a:prstGeom prst="rect">
            <a:avLst/>
          </a:prstGeom>
          <a:noFill/>
        </p:spPr>
        <p:txBody>
          <a:bodyPr wrap="square" rtlCol="0">
            <a:spAutoFit/>
          </a:bodyPr>
          <a:lstStyle/>
          <a:p>
            <a:r>
              <a:rPr kumimoji="1" lang="en-US" altLang="zh-CN" sz="2800" b="1" dirty="0" smtClean="0">
                <a:solidFill>
                  <a:schemeClr val="bg2"/>
                </a:solidFill>
                <a:effectLst>
                  <a:glow rad="228600">
                    <a:schemeClr val="accent5">
                      <a:satMod val="175000"/>
                      <a:alpha val="40000"/>
                    </a:schemeClr>
                  </a:glow>
                </a:effectLst>
                <a:latin typeface="Chalkboard"/>
                <a:cs typeface="Chalkboard"/>
              </a:rPr>
              <a:t>  Early Developments</a:t>
            </a:r>
            <a:endParaRPr kumimoji="1" lang="zh-CN" altLang="en-US" sz="2800" b="1" dirty="0">
              <a:solidFill>
                <a:schemeClr val="bg2"/>
              </a:solidFill>
              <a:effectLst>
                <a:glow rad="228600">
                  <a:schemeClr val="accent5">
                    <a:satMod val="175000"/>
                    <a:alpha val="40000"/>
                  </a:schemeClr>
                </a:glow>
              </a:effectLst>
              <a:latin typeface="Chalkboard"/>
              <a:cs typeface="Chalkboard"/>
            </a:endParaRPr>
          </a:p>
        </p:txBody>
      </p:sp>
      <p:sp>
        <p:nvSpPr>
          <p:cNvPr id="12" name="文本框 11"/>
          <p:cNvSpPr txBox="1"/>
          <p:nvPr/>
        </p:nvSpPr>
        <p:spPr>
          <a:xfrm rot="486546">
            <a:off x="3696886" y="4362125"/>
            <a:ext cx="2416848" cy="954107"/>
          </a:xfrm>
          <a:prstGeom prst="rect">
            <a:avLst/>
          </a:prstGeom>
          <a:noFill/>
        </p:spPr>
        <p:txBody>
          <a:bodyPr wrap="square" rtlCol="0">
            <a:spAutoFit/>
          </a:bodyPr>
          <a:lstStyle/>
          <a:p>
            <a:r>
              <a:rPr kumimoji="1" lang="en-US" altLang="zh-CN" sz="2800" b="1" dirty="0" smtClean="0">
                <a:solidFill>
                  <a:srgbClr val="EEECE1"/>
                </a:solidFill>
                <a:effectLst>
                  <a:glow rad="228600">
                    <a:schemeClr val="accent3">
                      <a:satMod val="175000"/>
                      <a:alpha val="40000"/>
                    </a:schemeClr>
                  </a:glow>
                </a:effectLst>
                <a:latin typeface="Chalkboard"/>
                <a:cs typeface="Chalkboard"/>
              </a:rPr>
              <a:t>  Major Contributions</a:t>
            </a:r>
            <a:endParaRPr kumimoji="1" lang="zh-CN" altLang="en-US" sz="2800" b="1" dirty="0">
              <a:solidFill>
                <a:srgbClr val="EEECE1"/>
              </a:solidFill>
              <a:effectLst>
                <a:glow rad="228600">
                  <a:schemeClr val="accent3">
                    <a:satMod val="175000"/>
                    <a:alpha val="40000"/>
                  </a:schemeClr>
                </a:glow>
              </a:effectLst>
              <a:latin typeface="Chalkboard"/>
              <a:cs typeface="Chalkboard"/>
            </a:endParaRPr>
          </a:p>
        </p:txBody>
      </p:sp>
      <p:sp>
        <p:nvSpPr>
          <p:cNvPr id="13" name="文本框 12"/>
          <p:cNvSpPr txBox="1"/>
          <p:nvPr/>
        </p:nvSpPr>
        <p:spPr>
          <a:xfrm rot="21170203">
            <a:off x="6779171" y="4308538"/>
            <a:ext cx="1857704" cy="954107"/>
          </a:xfrm>
          <a:prstGeom prst="rect">
            <a:avLst/>
          </a:prstGeom>
          <a:noFill/>
        </p:spPr>
        <p:txBody>
          <a:bodyPr wrap="square" rtlCol="0">
            <a:spAutoFit/>
          </a:bodyPr>
          <a:lstStyle/>
          <a:p>
            <a:r>
              <a:rPr kumimoji="1" lang="en-US" altLang="zh-CN" sz="2800" b="1" dirty="0" smtClean="0">
                <a:solidFill>
                  <a:srgbClr val="EEECE1"/>
                </a:solidFill>
                <a:effectLst>
                  <a:glow rad="228600">
                    <a:schemeClr val="accent4">
                      <a:satMod val="175000"/>
                      <a:alpha val="40000"/>
                    </a:schemeClr>
                  </a:glow>
                </a:effectLst>
                <a:latin typeface="Chalkboard"/>
                <a:cs typeface="Chalkboard"/>
              </a:rPr>
              <a:t>Future Directions</a:t>
            </a:r>
            <a:endParaRPr kumimoji="1" lang="zh-CN" altLang="en-US" sz="2800" b="1" dirty="0">
              <a:solidFill>
                <a:srgbClr val="EEECE1"/>
              </a:solidFill>
              <a:effectLst>
                <a:glow rad="228600">
                  <a:schemeClr val="accent4">
                    <a:satMod val="175000"/>
                    <a:alpha val="40000"/>
                  </a:schemeClr>
                </a:glow>
              </a:effectLst>
              <a:latin typeface="Chalkboard"/>
              <a:cs typeface="Chalkboard"/>
            </a:endParaRPr>
          </a:p>
        </p:txBody>
      </p:sp>
    </p:spTree>
    <p:extLst>
      <p:ext uri="{BB962C8B-B14F-4D97-AF65-F5344CB8AC3E}">
        <p14:creationId xmlns:p14="http://schemas.microsoft.com/office/powerpoint/2010/main" val="3236797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8883"/>
            <a:ext cx="8229600" cy="1329435"/>
          </a:xfrm>
        </p:spPr>
        <p:txBody>
          <a:bodyPr>
            <a:normAutofit/>
          </a:bodyPr>
          <a:lstStyle/>
          <a:p>
            <a:r>
              <a:rPr kumimoji="1" lang="en-US" altLang="zh-CN" sz="3600" dirty="0" smtClean="0">
                <a:solidFill>
                  <a:schemeClr val="tx1">
                    <a:lumMod val="85000"/>
                    <a:lumOff val="15000"/>
                  </a:schemeClr>
                </a:solidFill>
                <a:latin typeface="Chalkduster"/>
                <a:cs typeface="Chalkduster"/>
              </a:rPr>
              <a:t>Controversy:</a:t>
            </a:r>
            <a:br>
              <a:rPr kumimoji="1" lang="en-US" altLang="zh-CN" sz="3600" dirty="0" smtClean="0">
                <a:solidFill>
                  <a:schemeClr val="tx1">
                    <a:lumMod val="85000"/>
                    <a:lumOff val="15000"/>
                  </a:schemeClr>
                </a:solidFill>
                <a:latin typeface="Chalkduster"/>
                <a:cs typeface="Chalkduster"/>
              </a:rPr>
            </a:br>
            <a:r>
              <a:rPr kumimoji="1" lang="en-US" altLang="zh-CN" sz="3600" dirty="0" smtClean="0">
                <a:solidFill>
                  <a:schemeClr val="tx1">
                    <a:lumMod val="85000"/>
                    <a:lumOff val="15000"/>
                  </a:schemeClr>
                </a:solidFill>
                <a:latin typeface="Chalkduster"/>
                <a:cs typeface="Chalkduster"/>
              </a:rPr>
              <a:t>EFL context vs. ESL context</a:t>
            </a:r>
            <a:endParaRPr kumimoji="1" lang="zh-CN" altLang="en-US" sz="3600" dirty="0">
              <a:solidFill>
                <a:schemeClr val="tx1">
                  <a:lumMod val="85000"/>
                  <a:lumOff val="15000"/>
                </a:schemeClr>
              </a:solidFill>
              <a:latin typeface="Chalkduster"/>
              <a:cs typeface="Chalkduster"/>
            </a:endParaRPr>
          </a:p>
        </p:txBody>
      </p:sp>
      <p:sp>
        <p:nvSpPr>
          <p:cNvPr id="3" name="内容占位符 2"/>
          <p:cNvSpPr>
            <a:spLocks noGrp="1"/>
          </p:cNvSpPr>
          <p:nvPr>
            <p:ph idx="1"/>
          </p:nvPr>
        </p:nvSpPr>
        <p:spPr>
          <a:xfrm>
            <a:off x="286789" y="1792594"/>
            <a:ext cx="8686801" cy="4640301"/>
          </a:xfrm>
        </p:spPr>
        <p:txBody>
          <a:bodyPr>
            <a:normAutofit/>
          </a:bodyPr>
          <a:lstStyle/>
          <a:p>
            <a:pPr>
              <a:lnSpc>
                <a:spcPct val="130000"/>
              </a:lnSpc>
            </a:pPr>
            <a:r>
              <a:rPr kumimoji="1" lang="en-US" altLang="zh-CN" sz="4000" dirty="0" smtClean="0">
                <a:effectLst>
                  <a:glow rad="228600">
                    <a:schemeClr val="accent1">
                      <a:satMod val="175000"/>
                      <a:alpha val="40000"/>
                    </a:schemeClr>
                  </a:glow>
                </a:effectLst>
              </a:rPr>
              <a:t> </a:t>
            </a:r>
            <a:r>
              <a:rPr kumimoji="1" lang="en-US" altLang="zh-CN" sz="3900" dirty="0" smtClean="0">
                <a:effectLst>
                  <a:glow rad="228600">
                    <a:schemeClr val="accent1">
                      <a:satMod val="175000"/>
                      <a:alpha val="40000"/>
                    </a:schemeClr>
                  </a:glow>
                </a:effectLst>
              </a:rPr>
              <a:t>EFL</a:t>
            </a:r>
            <a:r>
              <a:rPr lang="en-US" altLang="zh-CN" sz="3900" dirty="0" smtClean="0">
                <a:effectLst>
                  <a:glow rad="228600">
                    <a:schemeClr val="accent1">
                      <a:satMod val="175000"/>
                      <a:alpha val="40000"/>
                    </a:schemeClr>
                  </a:glow>
                </a:effectLst>
              </a:rPr>
              <a:t>=</a:t>
            </a:r>
            <a:r>
              <a:rPr kumimoji="1" lang="en-US" altLang="zh-CN" sz="3900" dirty="0" smtClean="0">
                <a:effectLst>
                  <a:glow rad="228600">
                    <a:schemeClr val="accent1">
                      <a:satMod val="175000"/>
                      <a:alpha val="40000"/>
                    </a:schemeClr>
                  </a:glow>
                </a:effectLst>
              </a:rPr>
              <a:t>ESL:</a:t>
            </a:r>
            <a:r>
              <a:rPr kumimoji="1" lang="en-US" altLang="zh-CN" sz="4000" dirty="0" smtClean="0">
                <a:effectLst>
                  <a:glow rad="228600">
                    <a:schemeClr val="accent1">
                      <a:satMod val="175000"/>
                      <a:alpha val="40000"/>
                    </a:schemeClr>
                  </a:glow>
                </a:effectLst>
              </a:rPr>
              <a:t> </a:t>
            </a:r>
          </a:p>
          <a:p>
            <a:pPr marL="0" indent="0">
              <a:lnSpc>
                <a:spcPct val="130000"/>
              </a:lnSpc>
              <a:buNone/>
            </a:pPr>
            <a:r>
              <a:rPr kumimoji="1" lang="en-US" altLang="zh-CN" sz="4000" dirty="0">
                <a:effectLst>
                  <a:glow rad="228600">
                    <a:schemeClr val="accent1">
                      <a:satMod val="175000"/>
                      <a:alpha val="40000"/>
                    </a:schemeClr>
                  </a:glow>
                </a:effectLst>
              </a:rPr>
              <a:t> </a:t>
            </a:r>
            <a:r>
              <a:rPr kumimoji="1" lang="en-US" altLang="zh-CN" sz="4000" dirty="0" smtClean="0">
                <a:effectLst>
                  <a:glow rad="228600">
                    <a:schemeClr val="accent1">
                      <a:satMod val="175000"/>
                      <a:alpha val="40000"/>
                    </a:schemeClr>
                  </a:glow>
                </a:effectLst>
              </a:rPr>
              <a:t>  </a:t>
            </a:r>
            <a:r>
              <a:rPr kumimoji="1" lang="en-US" altLang="zh-CN" sz="3600" dirty="0" smtClean="0">
                <a:effectLst/>
              </a:rPr>
              <a:t>- </a:t>
            </a:r>
            <a:r>
              <a:rPr kumimoji="1" lang="en-US" altLang="zh-CN" sz="3500" dirty="0" smtClean="0"/>
              <a:t>early presented by </a:t>
            </a:r>
            <a:r>
              <a:rPr kumimoji="1" lang="en-US" altLang="zh-CN" sz="3500" dirty="0" err="1" smtClean="0">
                <a:effectLst/>
              </a:rPr>
              <a:t>Krashen</a:t>
            </a:r>
            <a:r>
              <a:rPr kumimoji="1" lang="en-US" altLang="zh-CN" sz="3500" dirty="0" smtClean="0">
                <a:effectLst/>
              </a:rPr>
              <a:t> </a:t>
            </a:r>
            <a:r>
              <a:rPr kumimoji="1" lang="en-US" altLang="zh-CN" sz="3500" dirty="0" smtClean="0"/>
              <a:t>in </a:t>
            </a:r>
            <a:r>
              <a:rPr kumimoji="1" lang="en-US" altLang="zh-CN" sz="3500" dirty="0" smtClean="0">
                <a:effectLst/>
              </a:rPr>
              <a:t>1982 &amp; 1985</a:t>
            </a:r>
          </a:p>
          <a:p>
            <a:pPr marL="0" indent="0">
              <a:lnSpc>
                <a:spcPct val="130000"/>
              </a:lnSpc>
              <a:buNone/>
            </a:pPr>
            <a:r>
              <a:rPr kumimoji="1" lang="en-US" altLang="zh-CN" sz="3500" dirty="0" smtClean="0">
                <a:effectLst/>
              </a:rPr>
              <a:t>   - </a:t>
            </a:r>
            <a:r>
              <a:rPr kumimoji="1" lang="en-US" altLang="zh-CN" sz="3500" dirty="0">
                <a:effectLst/>
              </a:rPr>
              <a:t>s</a:t>
            </a:r>
            <a:r>
              <a:rPr kumimoji="1" lang="en-US" altLang="zh-CN" sz="3500" dirty="0" smtClean="0">
                <a:effectLst/>
              </a:rPr>
              <a:t>econd Language acquisition (SLA) </a:t>
            </a:r>
            <a:r>
              <a:rPr kumimoji="1" lang="en-US" altLang="zh-CN" sz="3500" dirty="0" smtClean="0"/>
              <a:t>was </a:t>
            </a:r>
          </a:p>
          <a:p>
            <a:pPr marL="0" indent="0">
              <a:lnSpc>
                <a:spcPct val="130000"/>
              </a:lnSpc>
              <a:buNone/>
            </a:pPr>
            <a:r>
              <a:rPr kumimoji="1" lang="en-US" altLang="zh-CN" sz="3500" dirty="0"/>
              <a:t> </a:t>
            </a:r>
            <a:r>
              <a:rPr kumimoji="1" lang="en-US" altLang="zh-CN" sz="3500" dirty="0" smtClean="0"/>
              <a:t>    totally as same as foreign language learning</a:t>
            </a:r>
          </a:p>
          <a:p>
            <a:pPr marL="0" indent="0">
              <a:lnSpc>
                <a:spcPct val="130000"/>
              </a:lnSpc>
              <a:buNone/>
            </a:pPr>
            <a:r>
              <a:rPr kumimoji="1" lang="en-US" altLang="zh-CN" sz="3500" dirty="0"/>
              <a:t> </a:t>
            </a:r>
            <a:r>
              <a:rPr kumimoji="1" lang="en-US" altLang="zh-CN" sz="3500" dirty="0" smtClean="0"/>
              <a:t>                            </a:t>
            </a:r>
            <a:r>
              <a:rPr kumimoji="1" lang="en-US" altLang="zh-CN" sz="2600" dirty="0" smtClean="0">
                <a:solidFill>
                  <a:srgbClr val="215968"/>
                </a:solidFill>
              </a:rPr>
              <a:t>(e.g. </a:t>
            </a:r>
            <a:r>
              <a:rPr kumimoji="1" lang="en-US" altLang="zh-CN" sz="2600" dirty="0" err="1" smtClean="0">
                <a:solidFill>
                  <a:srgbClr val="215968"/>
                </a:solidFill>
              </a:rPr>
              <a:t>Savignon</a:t>
            </a:r>
            <a:r>
              <a:rPr kumimoji="1" lang="en-US" altLang="zh-CN" sz="2600" dirty="0" smtClean="0">
                <a:solidFill>
                  <a:srgbClr val="215968"/>
                </a:solidFill>
              </a:rPr>
              <a:t>, 1990; </a:t>
            </a:r>
            <a:r>
              <a:rPr kumimoji="1" lang="en-US" altLang="zh-CN" sz="2600" dirty="0" err="1" smtClean="0">
                <a:solidFill>
                  <a:srgbClr val="215968"/>
                </a:solidFill>
              </a:rPr>
              <a:t>VanPatten</a:t>
            </a:r>
            <a:r>
              <a:rPr kumimoji="1" lang="en-US" altLang="zh-CN" sz="2600" dirty="0" smtClean="0">
                <a:solidFill>
                  <a:srgbClr val="215968"/>
                </a:solidFill>
              </a:rPr>
              <a:t>, 1990)</a:t>
            </a:r>
          </a:p>
        </p:txBody>
      </p:sp>
    </p:spTree>
    <p:extLst>
      <p:ext uri="{BB962C8B-B14F-4D97-AF65-F5344CB8AC3E}">
        <p14:creationId xmlns:p14="http://schemas.microsoft.com/office/powerpoint/2010/main" val="38724669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0" y="1662882"/>
            <a:ext cx="9423108" cy="5195118"/>
          </a:xfrm>
        </p:spPr>
        <p:txBody>
          <a:bodyPr>
            <a:normAutofit/>
          </a:bodyPr>
          <a:lstStyle/>
          <a:p>
            <a:r>
              <a:rPr kumimoji="1" lang="en-US" altLang="zh-CN" sz="4000" dirty="0" smtClean="0">
                <a:effectLst>
                  <a:glow rad="228600">
                    <a:schemeClr val="accent2">
                      <a:satMod val="175000"/>
                      <a:alpha val="40000"/>
                    </a:schemeClr>
                  </a:glow>
                </a:effectLst>
              </a:rPr>
              <a:t> </a:t>
            </a:r>
            <a:r>
              <a:rPr kumimoji="1" lang="en-US" altLang="zh-CN" sz="3600" dirty="0" smtClean="0">
                <a:effectLst>
                  <a:glow rad="228600">
                    <a:schemeClr val="accent2">
                      <a:satMod val="175000"/>
                      <a:alpha val="40000"/>
                    </a:schemeClr>
                  </a:glow>
                </a:effectLst>
              </a:rPr>
              <a:t>EFL</a:t>
            </a:r>
            <a:r>
              <a:rPr lang="zh-CN" altLang="zh-CN" sz="3600" dirty="0">
                <a:effectLst>
                  <a:glow rad="228600">
                    <a:schemeClr val="accent2">
                      <a:satMod val="175000"/>
                      <a:alpha val="40000"/>
                    </a:schemeClr>
                  </a:glow>
                </a:effectLst>
              </a:rPr>
              <a:t>≠</a:t>
            </a:r>
            <a:r>
              <a:rPr kumimoji="1" lang="en-US" altLang="zh-CN" sz="3600" dirty="0" smtClean="0">
                <a:effectLst>
                  <a:glow rad="228600">
                    <a:schemeClr val="accent2">
                      <a:satMod val="175000"/>
                      <a:alpha val="40000"/>
                    </a:schemeClr>
                  </a:glow>
                </a:effectLst>
              </a:rPr>
              <a:t>ESL: </a:t>
            </a:r>
          </a:p>
          <a:p>
            <a:pPr marL="0" indent="0">
              <a:lnSpc>
                <a:spcPct val="130000"/>
              </a:lnSpc>
              <a:buNone/>
            </a:pPr>
            <a:r>
              <a:rPr kumimoji="1" lang="en-US" altLang="zh-CN" sz="3500" dirty="0" smtClean="0">
                <a:effectLst>
                  <a:glow rad="228600">
                    <a:schemeClr val="accent1">
                      <a:satMod val="175000"/>
                      <a:alpha val="40000"/>
                    </a:schemeClr>
                  </a:glow>
                </a:effectLst>
                <a:cs typeface="Chalkboard"/>
              </a:rPr>
              <a:t> </a:t>
            </a:r>
            <a:r>
              <a:rPr kumimoji="1" lang="en-US" altLang="zh-CN" dirty="0" smtClean="0">
                <a:effectLst/>
                <a:cs typeface="Chalkboard"/>
              </a:rPr>
              <a:t>- different effects on L2 acquisition for L1 transfers </a:t>
            </a:r>
          </a:p>
          <a:p>
            <a:pPr marL="0" indent="0">
              <a:lnSpc>
                <a:spcPct val="130000"/>
              </a:lnSpc>
              <a:buNone/>
            </a:pPr>
            <a:r>
              <a:rPr kumimoji="1" lang="en-US" altLang="zh-CN" dirty="0" smtClean="0">
                <a:cs typeface="Chalkboard"/>
              </a:rPr>
              <a:t>    </a:t>
            </a:r>
            <a:r>
              <a:rPr kumimoji="1" lang="en-US" altLang="zh-CN" dirty="0" smtClean="0">
                <a:effectLst/>
                <a:cs typeface="Chalkboard"/>
              </a:rPr>
              <a:t>in their </a:t>
            </a:r>
            <a:r>
              <a:rPr kumimoji="1" lang="en-US" altLang="zh-CN" dirty="0" smtClean="0">
                <a:cs typeface="Chalkboard"/>
              </a:rPr>
              <a:t>home</a:t>
            </a:r>
            <a:r>
              <a:rPr kumimoji="1" lang="en-US" altLang="zh-CN" dirty="0" smtClean="0">
                <a:effectLst/>
                <a:cs typeface="Chalkboard"/>
              </a:rPr>
              <a:t> </a:t>
            </a:r>
            <a:r>
              <a:rPr kumimoji="1" lang="en-US" altLang="zh-CN" dirty="0" smtClean="0">
                <a:cs typeface="Chalkboard"/>
              </a:rPr>
              <a:t>language environment    </a:t>
            </a:r>
            <a:r>
              <a:rPr kumimoji="1" lang="en-US" altLang="zh-CN" sz="2000" dirty="0" smtClean="0">
                <a:solidFill>
                  <a:srgbClr val="215968"/>
                </a:solidFill>
              </a:rPr>
              <a:t>(</a:t>
            </a:r>
            <a:r>
              <a:rPr kumimoji="1" lang="en-US" altLang="zh-CN" sz="2000" dirty="0" err="1">
                <a:solidFill>
                  <a:srgbClr val="215968"/>
                </a:solidFill>
              </a:rPr>
              <a:t>Seliger</a:t>
            </a:r>
            <a:r>
              <a:rPr kumimoji="1" lang="en-US" altLang="zh-CN" sz="2000" dirty="0">
                <a:solidFill>
                  <a:srgbClr val="215968"/>
                </a:solidFill>
              </a:rPr>
              <a:t>, 1988)</a:t>
            </a:r>
          </a:p>
          <a:p>
            <a:pPr marL="0" indent="0">
              <a:lnSpc>
                <a:spcPct val="130000"/>
              </a:lnSpc>
              <a:buNone/>
            </a:pPr>
            <a:r>
              <a:rPr kumimoji="1" lang="en-US" altLang="zh-CN" dirty="0" smtClean="0">
                <a:cs typeface="Chalkboard"/>
              </a:rPr>
              <a:t> </a:t>
            </a:r>
            <a:r>
              <a:rPr kumimoji="1" lang="en-US" altLang="zh-CN" dirty="0" smtClean="0">
                <a:effectLst/>
                <a:cs typeface="Chalkboard"/>
              </a:rPr>
              <a:t>- distinction between real communication in L2 </a:t>
            </a:r>
            <a:r>
              <a:rPr kumimoji="1" lang="en-US" altLang="zh-CN" dirty="0" smtClean="0">
                <a:cs typeface="Chalkboard"/>
              </a:rPr>
              <a:t>    </a:t>
            </a:r>
          </a:p>
          <a:p>
            <a:pPr marL="0" indent="0">
              <a:lnSpc>
                <a:spcPct val="130000"/>
              </a:lnSpc>
              <a:buNone/>
            </a:pPr>
            <a:r>
              <a:rPr kumimoji="1" lang="en-US" altLang="zh-CN" dirty="0">
                <a:cs typeface="Chalkboard"/>
              </a:rPr>
              <a:t> </a:t>
            </a:r>
            <a:r>
              <a:rPr kumimoji="1" lang="en-US" altLang="zh-CN" dirty="0" smtClean="0">
                <a:cs typeface="Chalkboard"/>
              </a:rPr>
              <a:t>   settings and</a:t>
            </a:r>
            <a:r>
              <a:rPr kumimoji="1" lang="en-US" altLang="zh-CN" dirty="0">
                <a:cs typeface="Chalkboard"/>
              </a:rPr>
              <a:t> </a:t>
            </a:r>
            <a:r>
              <a:rPr kumimoji="1" lang="en-US" altLang="zh-CN" dirty="0" smtClean="0">
                <a:cs typeface="Chalkboard"/>
              </a:rPr>
              <a:t>simulation </a:t>
            </a:r>
            <a:r>
              <a:rPr kumimoji="1" lang="en-US" altLang="zh-CN" dirty="0" smtClean="0">
                <a:effectLst/>
                <a:cs typeface="Chalkboard"/>
              </a:rPr>
              <a:t>in L1 settings </a:t>
            </a:r>
            <a:r>
              <a:rPr kumimoji="1" lang="en-US" altLang="zh-CN" sz="2000" dirty="0" smtClean="0">
                <a:effectLst/>
                <a:cs typeface="Chalkboard"/>
              </a:rPr>
              <a:t> </a:t>
            </a:r>
            <a:r>
              <a:rPr kumimoji="1" lang="en-US" altLang="zh-CN" sz="2000" dirty="0" smtClean="0">
                <a:solidFill>
                  <a:srgbClr val="215968"/>
                </a:solidFill>
              </a:rPr>
              <a:t>(</a:t>
            </a:r>
            <a:r>
              <a:rPr kumimoji="1" lang="en-US" altLang="zh-CN" sz="2000" dirty="0" err="1">
                <a:solidFill>
                  <a:srgbClr val="215968"/>
                </a:solidFill>
              </a:rPr>
              <a:t>Wildner</a:t>
            </a:r>
            <a:r>
              <a:rPr kumimoji="1" lang="en-US" altLang="zh-CN" sz="2000" dirty="0">
                <a:solidFill>
                  <a:srgbClr val="215968"/>
                </a:solidFill>
              </a:rPr>
              <a:t>-Bassett, 1990</a:t>
            </a:r>
            <a:r>
              <a:rPr kumimoji="1" lang="en-US" altLang="zh-CN" sz="2400" dirty="0">
                <a:solidFill>
                  <a:srgbClr val="215968"/>
                </a:solidFill>
              </a:rPr>
              <a:t>)</a:t>
            </a:r>
          </a:p>
          <a:p>
            <a:pPr marL="0" indent="0">
              <a:lnSpc>
                <a:spcPct val="130000"/>
              </a:lnSpc>
              <a:buNone/>
            </a:pPr>
            <a:r>
              <a:rPr kumimoji="1" lang="en-US" altLang="zh-CN" dirty="0" smtClean="0">
                <a:effectLst/>
                <a:cs typeface="Chalkboard"/>
              </a:rPr>
              <a:t>  - separate research agenda for the two contexts    </a:t>
            </a:r>
          </a:p>
          <a:p>
            <a:pPr marL="0" indent="0">
              <a:lnSpc>
                <a:spcPct val="130000"/>
              </a:lnSpc>
              <a:buNone/>
            </a:pPr>
            <a:r>
              <a:rPr kumimoji="1" lang="en-US" altLang="zh-CN" sz="2400" dirty="0">
                <a:solidFill>
                  <a:srgbClr val="215968"/>
                </a:solidFill>
                <a:cs typeface="Chalkboard"/>
              </a:rPr>
              <a:t> </a:t>
            </a:r>
            <a:r>
              <a:rPr kumimoji="1" lang="en-US" altLang="zh-CN" sz="2400" dirty="0" smtClean="0">
                <a:solidFill>
                  <a:srgbClr val="215968"/>
                </a:solidFill>
                <a:cs typeface="Chalkboard"/>
              </a:rPr>
              <a:t>                                                                                              </a:t>
            </a:r>
            <a:r>
              <a:rPr kumimoji="1" lang="en-US" altLang="zh-CN" sz="2000" dirty="0" smtClean="0">
                <a:solidFill>
                  <a:srgbClr val="215968"/>
                </a:solidFill>
                <a:cs typeface="Chalkboard"/>
              </a:rPr>
              <a:t>  </a:t>
            </a:r>
            <a:r>
              <a:rPr kumimoji="1" lang="en-US" altLang="zh-CN" sz="2000" dirty="0" smtClean="0">
                <a:solidFill>
                  <a:srgbClr val="215968"/>
                </a:solidFill>
              </a:rPr>
              <a:t>(</a:t>
            </a:r>
            <a:r>
              <a:rPr kumimoji="1" lang="en-US" altLang="zh-CN" sz="2000" dirty="0" err="1" smtClean="0">
                <a:solidFill>
                  <a:srgbClr val="215968"/>
                </a:solidFill>
              </a:rPr>
              <a:t>Kramasch</a:t>
            </a:r>
            <a:r>
              <a:rPr kumimoji="1" lang="en-US" altLang="zh-CN" sz="2000" dirty="0" smtClean="0">
                <a:solidFill>
                  <a:srgbClr val="215968"/>
                </a:solidFill>
              </a:rPr>
              <a:t>, 1990)</a:t>
            </a:r>
            <a:endParaRPr kumimoji="1" lang="en-US" altLang="zh-CN" sz="2000" dirty="0">
              <a:solidFill>
                <a:srgbClr val="215968"/>
              </a:solidFill>
            </a:endParaRPr>
          </a:p>
        </p:txBody>
      </p:sp>
      <p:sp>
        <p:nvSpPr>
          <p:cNvPr id="5" name="标题 1"/>
          <p:cNvSpPr>
            <a:spLocks noGrp="1"/>
          </p:cNvSpPr>
          <p:nvPr>
            <p:ph type="title"/>
          </p:nvPr>
        </p:nvSpPr>
        <p:spPr>
          <a:xfrm>
            <a:off x="457200" y="0"/>
            <a:ext cx="8229600" cy="1491587"/>
          </a:xfrm>
        </p:spPr>
        <p:txBody>
          <a:bodyPr>
            <a:normAutofit/>
          </a:bodyPr>
          <a:lstStyle/>
          <a:p>
            <a:r>
              <a:rPr kumimoji="1" lang="en-US" altLang="zh-CN" sz="3600" dirty="0" smtClean="0">
                <a:solidFill>
                  <a:schemeClr val="tx1">
                    <a:lumMod val="85000"/>
                    <a:lumOff val="15000"/>
                  </a:schemeClr>
                </a:solidFill>
                <a:latin typeface="Chalkduster"/>
                <a:cs typeface="Chalkduster"/>
              </a:rPr>
              <a:t>Controversy:</a:t>
            </a:r>
            <a:br>
              <a:rPr kumimoji="1" lang="en-US" altLang="zh-CN" sz="3600" dirty="0" smtClean="0">
                <a:solidFill>
                  <a:schemeClr val="tx1">
                    <a:lumMod val="85000"/>
                    <a:lumOff val="15000"/>
                  </a:schemeClr>
                </a:solidFill>
                <a:latin typeface="Chalkduster"/>
                <a:cs typeface="Chalkduster"/>
              </a:rPr>
            </a:br>
            <a:r>
              <a:rPr kumimoji="1" lang="en-US" altLang="zh-CN" sz="3600" dirty="0" smtClean="0">
                <a:solidFill>
                  <a:schemeClr val="tx1">
                    <a:lumMod val="85000"/>
                    <a:lumOff val="15000"/>
                  </a:schemeClr>
                </a:solidFill>
                <a:latin typeface="Chalkduster"/>
                <a:cs typeface="Chalkduster"/>
              </a:rPr>
              <a:t>EFL context vs. ESL context</a:t>
            </a:r>
            <a:endParaRPr kumimoji="1" lang="zh-CN" altLang="en-US" sz="3600" dirty="0">
              <a:solidFill>
                <a:schemeClr val="tx1">
                  <a:lumMod val="85000"/>
                  <a:lumOff val="15000"/>
                </a:schemeClr>
              </a:solidFill>
              <a:latin typeface="Chalkduster"/>
              <a:cs typeface="Chalkduster"/>
            </a:endParaRPr>
          </a:p>
        </p:txBody>
      </p:sp>
    </p:spTree>
    <p:extLst>
      <p:ext uri="{BB962C8B-B14F-4D97-AF65-F5344CB8AC3E}">
        <p14:creationId xmlns:p14="http://schemas.microsoft.com/office/powerpoint/2010/main" val="1582787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60538"/>
            <a:ext cx="8229600" cy="1383980"/>
          </a:xfrm>
        </p:spPr>
        <p:txBody>
          <a:bodyPr>
            <a:normAutofit/>
          </a:bodyPr>
          <a:lstStyle/>
          <a:p>
            <a:r>
              <a:rPr kumimoji="1" lang="en-US" altLang="zh-CN" sz="3600" dirty="0" smtClean="0">
                <a:solidFill>
                  <a:schemeClr val="tx1">
                    <a:lumMod val="85000"/>
                    <a:lumOff val="15000"/>
                  </a:schemeClr>
                </a:solidFill>
                <a:latin typeface="Chalkduster"/>
                <a:cs typeface="Chalkduster"/>
              </a:rPr>
              <a:t>Differences between EFL/ESL teaching &amp; learning</a:t>
            </a:r>
            <a:endParaRPr kumimoji="1" lang="zh-CN" altLang="en-US" sz="3600" dirty="0">
              <a:solidFill>
                <a:schemeClr val="tx1">
                  <a:lumMod val="85000"/>
                  <a:lumOff val="15000"/>
                </a:schemeClr>
              </a:solidFill>
              <a:latin typeface="Chalkduster"/>
              <a:cs typeface="Chalkduster"/>
            </a:endParaRPr>
          </a:p>
        </p:txBody>
      </p:sp>
      <p:sp>
        <p:nvSpPr>
          <p:cNvPr id="3" name="内容占位符 2"/>
          <p:cNvSpPr>
            <a:spLocks noGrp="1"/>
          </p:cNvSpPr>
          <p:nvPr>
            <p:ph idx="1"/>
          </p:nvPr>
        </p:nvSpPr>
        <p:spPr>
          <a:xfrm>
            <a:off x="0" y="2260085"/>
            <a:ext cx="9144000" cy="3361653"/>
          </a:xfrm>
        </p:spPr>
        <p:txBody>
          <a:bodyPr>
            <a:normAutofit/>
          </a:bodyPr>
          <a:lstStyle/>
          <a:p>
            <a:pPr>
              <a:lnSpc>
                <a:spcPct val="110000"/>
              </a:lnSpc>
            </a:pPr>
            <a:r>
              <a:rPr kumimoji="1" lang="en-US" altLang="zh-CN" sz="3600" dirty="0" smtClean="0">
                <a:solidFill>
                  <a:schemeClr val="accent2"/>
                </a:solidFill>
              </a:rPr>
              <a:t>EFL learners inevitably lack rich and varied comprehensible input and opportunities for communication in the target language as compared to ESL learners  </a:t>
            </a:r>
          </a:p>
          <a:p>
            <a:pPr marL="0" indent="0">
              <a:lnSpc>
                <a:spcPct val="110000"/>
              </a:lnSpc>
              <a:buNone/>
            </a:pPr>
            <a:r>
              <a:rPr kumimoji="1" lang="en-US" altLang="zh-CN" sz="3600" dirty="0" smtClean="0">
                <a:solidFill>
                  <a:schemeClr val="accent2"/>
                </a:solidFill>
              </a:rPr>
              <a:t>                                                 </a:t>
            </a:r>
            <a:r>
              <a:rPr kumimoji="1" lang="en-US" altLang="zh-CN" sz="2400" dirty="0" smtClean="0">
                <a:solidFill>
                  <a:schemeClr val="tx2"/>
                </a:solidFill>
              </a:rPr>
              <a:t>(</a:t>
            </a:r>
            <a:r>
              <a:rPr kumimoji="1" lang="en-US" altLang="zh-CN" sz="2400" dirty="0" err="1" smtClean="0">
                <a:solidFill>
                  <a:schemeClr val="tx2"/>
                </a:solidFill>
              </a:rPr>
              <a:t>Tarnopolsky</a:t>
            </a:r>
            <a:r>
              <a:rPr kumimoji="1" lang="en-US" altLang="zh-CN" sz="2400" dirty="0" smtClean="0">
                <a:solidFill>
                  <a:schemeClr val="tx2"/>
                </a:solidFill>
              </a:rPr>
              <a:t>, 2000)</a:t>
            </a:r>
            <a:endParaRPr kumimoji="1" lang="en-US" altLang="zh-CN" dirty="0" smtClean="0"/>
          </a:p>
        </p:txBody>
      </p:sp>
    </p:spTree>
    <p:extLst>
      <p:ext uri="{BB962C8B-B14F-4D97-AF65-F5344CB8AC3E}">
        <p14:creationId xmlns:p14="http://schemas.microsoft.com/office/powerpoint/2010/main" val="524619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45059"/>
            <a:ext cx="8229600" cy="1383980"/>
          </a:xfrm>
        </p:spPr>
        <p:txBody>
          <a:bodyPr>
            <a:normAutofit/>
          </a:bodyPr>
          <a:lstStyle/>
          <a:p>
            <a:r>
              <a:rPr kumimoji="1" lang="en-US" altLang="zh-CN" sz="3600" dirty="0">
                <a:solidFill>
                  <a:schemeClr val="tx1">
                    <a:lumMod val="85000"/>
                    <a:lumOff val="15000"/>
                  </a:schemeClr>
                </a:solidFill>
                <a:latin typeface="Chalkduster"/>
                <a:cs typeface="Chalkduster"/>
              </a:rPr>
              <a:t>Differences between EFL/ESL teaching &amp; learning</a:t>
            </a:r>
            <a:endParaRPr kumimoji="1" lang="zh-CN" altLang="en-US" sz="3600" dirty="0">
              <a:solidFill>
                <a:schemeClr val="tx1">
                  <a:lumMod val="85000"/>
                  <a:lumOff val="15000"/>
                </a:schemeClr>
              </a:solidFill>
              <a:latin typeface="Chalkduster"/>
              <a:cs typeface="Chalkduster"/>
            </a:endParaRPr>
          </a:p>
        </p:txBody>
      </p:sp>
      <p:sp>
        <p:nvSpPr>
          <p:cNvPr id="3" name="内容占位符 2"/>
          <p:cNvSpPr>
            <a:spLocks noGrp="1"/>
          </p:cNvSpPr>
          <p:nvPr>
            <p:ph idx="1"/>
          </p:nvPr>
        </p:nvSpPr>
        <p:spPr>
          <a:xfrm>
            <a:off x="-1" y="1892384"/>
            <a:ext cx="9289143" cy="4069314"/>
          </a:xfrm>
        </p:spPr>
        <p:txBody>
          <a:bodyPr>
            <a:normAutofit/>
          </a:bodyPr>
          <a:lstStyle/>
          <a:p>
            <a:pPr>
              <a:lnSpc>
                <a:spcPct val="130000"/>
              </a:lnSpc>
            </a:pPr>
            <a:r>
              <a:rPr kumimoji="1" lang="en-US" altLang="zh-CN" sz="3600" dirty="0" smtClean="0">
                <a:solidFill>
                  <a:srgbClr val="C0504D"/>
                </a:solidFill>
              </a:rPr>
              <a:t>The use of learners’ L1 as a support in EFL learning</a:t>
            </a:r>
          </a:p>
          <a:p>
            <a:pPr marL="0" indent="0">
              <a:lnSpc>
                <a:spcPct val="130000"/>
              </a:lnSpc>
              <a:buNone/>
            </a:pPr>
            <a:r>
              <a:rPr kumimoji="1" lang="en-US" altLang="zh-CN" dirty="0" smtClean="0">
                <a:solidFill>
                  <a:srgbClr val="1F497D"/>
                </a:solidFill>
              </a:rPr>
              <a:t> - target language structures vs. mother tongue </a:t>
            </a:r>
          </a:p>
          <a:p>
            <a:pPr marL="0" indent="0">
              <a:lnSpc>
                <a:spcPct val="130000"/>
              </a:lnSpc>
              <a:buNone/>
            </a:pPr>
            <a:r>
              <a:rPr kumimoji="1" lang="en-US" altLang="zh-CN" dirty="0">
                <a:solidFill>
                  <a:srgbClr val="1F497D"/>
                </a:solidFill>
              </a:rPr>
              <a:t> </a:t>
            </a:r>
            <a:r>
              <a:rPr kumimoji="1" lang="en-US" altLang="zh-CN" dirty="0" smtClean="0">
                <a:solidFill>
                  <a:srgbClr val="1F497D"/>
                </a:solidFill>
              </a:rPr>
              <a:t>  structures: </a:t>
            </a:r>
            <a:r>
              <a:rPr kumimoji="1" lang="en-US" altLang="zh-CN" sz="2800" dirty="0" smtClean="0">
                <a:solidFill>
                  <a:schemeClr val="accent4"/>
                </a:solidFill>
              </a:rPr>
              <a:t>“whether we like it or not, the new language is </a:t>
            </a:r>
          </a:p>
          <a:p>
            <a:pPr marL="0" indent="0">
              <a:lnSpc>
                <a:spcPct val="130000"/>
              </a:lnSpc>
              <a:buNone/>
            </a:pPr>
            <a:r>
              <a:rPr kumimoji="1" lang="en-US" altLang="zh-CN" sz="2800" dirty="0">
                <a:solidFill>
                  <a:schemeClr val="accent4"/>
                </a:solidFill>
              </a:rPr>
              <a:t> </a:t>
            </a:r>
            <a:r>
              <a:rPr kumimoji="1" lang="en-US" altLang="zh-CN" sz="2800" dirty="0" smtClean="0">
                <a:solidFill>
                  <a:schemeClr val="accent4"/>
                </a:solidFill>
              </a:rPr>
              <a:t>  learned on the basis of a previous  language” (Stern, 1992)</a:t>
            </a:r>
            <a:endParaRPr kumimoji="1" lang="en-US" altLang="zh-CN" sz="2800" dirty="0" smtClean="0">
              <a:solidFill>
                <a:srgbClr val="1F497D"/>
              </a:solidFill>
            </a:endParaRPr>
          </a:p>
        </p:txBody>
      </p:sp>
    </p:spTree>
    <p:extLst>
      <p:ext uri="{BB962C8B-B14F-4D97-AF65-F5344CB8AC3E}">
        <p14:creationId xmlns:p14="http://schemas.microsoft.com/office/powerpoint/2010/main" val="39112373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45059"/>
            <a:ext cx="8229600" cy="1383980"/>
          </a:xfrm>
        </p:spPr>
        <p:txBody>
          <a:bodyPr>
            <a:normAutofit/>
          </a:bodyPr>
          <a:lstStyle/>
          <a:p>
            <a:r>
              <a:rPr kumimoji="1" lang="en-US" altLang="zh-CN" sz="3600" dirty="0">
                <a:solidFill>
                  <a:schemeClr val="tx1">
                    <a:lumMod val="85000"/>
                    <a:lumOff val="15000"/>
                  </a:schemeClr>
                </a:solidFill>
                <a:latin typeface="Chalkduster"/>
                <a:cs typeface="Chalkduster"/>
              </a:rPr>
              <a:t>Differences between EFL/ESL teaching &amp; learning</a:t>
            </a:r>
            <a:endParaRPr kumimoji="1" lang="zh-CN" altLang="en-US" sz="3600" dirty="0">
              <a:solidFill>
                <a:schemeClr val="tx1">
                  <a:lumMod val="85000"/>
                  <a:lumOff val="15000"/>
                </a:schemeClr>
              </a:solidFill>
              <a:latin typeface="Chalkduster"/>
              <a:cs typeface="Chalkduster"/>
            </a:endParaRPr>
          </a:p>
        </p:txBody>
      </p:sp>
      <p:sp>
        <p:nvSpPr>
          <p:cNvPr id="3" name="内容占位符 2"/>
          <p:cNvSpPr>
            <a:spLocks noGrp="1"/>
          </p:cNvSpPr>
          <p:nvPr>
            <p:ph idx="1"/>
          </p:nvPr>
        </p:nvSpPr>
        <p:spPr>
          <a:xfrm>
            <a:off x="0" y="1830312"/>
            <a:ext cx="9144000" cy="4499349"/>
          </a:xfrm>
        </p:spPr>
        <p:txBody>
          <a:bodyPr>
            <a:normAutofit/>
          </a:bodyPr>
          <a:lstStyle/>
          <a:p>
            <a:pPr>
              <a:lnSpc>
                <a:spcPct val="120000"/>
              </a:lnSpc>
            </a:pPr>
            <a:r>
              <a:rPr kumimoji="1" lang="en-US" altLang="zh-CN" sz="3600" dirty="0" smtClean="0">
                <a:solidFill>
                  <a:srgbClr val="C0504D"/>
                </a:solidFill>
              </a:rPr>
              <a:t>The use of intercultural comparisons in EFL classrooms with the aim of enhancing EFL learners’ cross-cultural awareness</a:t>
            </a:r>
          </a:p>
          <a:p>
            <a:pPr marL="0" indent="0">
              <a:lnSpc>
                <a:spcPct val="120000"/>
              </a:lnSpc>
              <a:buNone/>
            </a:pPr>
            <a:r>
              <a:rPr kumimoji="1" lang="en-US" altLang="zh-CN" dirty="0" smtClean="0">
                <a:solidFill>
                  <a:schemeClr val="tx2"/>
                </a:solidFill>
              </a:rPr>
              <a:t> - sociolinguistic behaviors characteristic of target </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culture communication in L2 vs. home culture </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communication in L1</a:t>
            </a:r>
          </a:p>
        </p:txBody>
      </p:sp>
    </p:spTree>
    <p:extLst>
      <p:ext uri="{BB962C8B-B14F-4D97-AF65-F5344CB8AC3E}">
        <p14:creationId xmlns:p14="http://schemas.microsoft.com/office/powerpoint/2010/main" val="39112373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76215"/>
            <a:ext cx="9144000" cy="1143000"/>
          </a:xfrm>
        </p:spPr>
        <p:txBody>
          <a:bodyPr>
            <a:normAutofit/>
          </a:bodyPr>
          <a:lstStyle/>
          <a:p>
            <a:r>
              <a:rPr kumimoji="1" lang="en-US" altLang="zh-CN" sz="3600" dirty="0" smtClean="0">
                <a:latin typeface="Chalkduster"/>
                <a:cs typeface="Chalkduster"/>
              </a:rPr>
              <a:t>Advantages of NNS teacher in EFL</a:t>
            </a:r>
            <a:endParaRPr kumimoji="1" lang="zh-CN" altLang="en-US" sz="3600" dirty="0">
              <a:latin typeface="Chalkduster"/>
              <a:cs typeface="Chalkduster"/>
            </a:endParaRPr>
          </a:p>
        </p:txBody>
      </p:sp>
      <p:sp>
        <p:nvSpPr>
          <p:cNvPr id="6" name="内容占位符 5"/>
          <p:cNvSpPr>
            <a:spLocks noGrp="1"/>
          </p:cNvSpPr>
          <p:nvPr>
            <p:ph idx="1"/>
          </p:nvPr>
        </p:nvSpPr>
        <p:spPr>
          <a:xfrm>
            <a:off x="0" y="1529251"/>
            <a:ext cx="9144000" cy="5328749"/>
          </a:xfrm>
        </p:spPr>
        <p:txBody>
          <a:bodyPr>
            <a:normAutofit/>
          </a:bodyPr>
          <a:lstStyle/>
          <a:p>
            <a:pPr>
              <a:lnSpc>
                <a:spcPct val="120000"/>
              </a:lnSpc>
            </a:pPr>
            <a:r>
              <a:rPr kumimoji="1" lang="en-US" altLang="zh-CN" dirty="0" smtClean="0">
                <a:solidFill>
                  <a:schemeClr val="accent2"/>
                </a:solidFill>
              </a:rPr>
              <a:t>Use their students’ mother tongue whenever and wherever it can facilitate and accelerate the process of learning English</a:t>
            </a:r>
          </a:p>
          <a:p>
            <a:pPr>
              <a:lnSpc>
                <a:spcPct val="120000"/>
              </a:lnSpc>
            </a:pPr>
            <a:r>
              <a:rPr kumimoji="1" lang="en-US" altLang="zh-CN" dirty="0" smtClean="0">
                <a:solidFill>
                  <a:schemeClr val="accent2"/>
                </a:solidFill>
              </a:rPr>
              <a:t>Develop their </a:t>
            </a:r>
            <a:r>
              <a:rPr kumimoji="1" lang="en-US" altLang="zh-CN" dirty="0" err="1" smtClean="0">
                <a:solidFill>
                  <a:schemeClr val="accent2"/>
                </a:solidFill>
              </a:rPr>
              <a:t>interlingual</a:t>
            </a:r>
            <a:r>
              <a:rPr kumimoji="1" lang="en-US" altLang="zh-CN" dirty="0" smtClean="0">
                <a:solidFill>
                  <a:schemeClr val="accent2"/>
                </a:solidFill>
              </a:rPr>
              <a:t> awareness</a:t>
            </a:r>
          </a:p>
          <a:p>
            <a:pPr>
              <a:lnSpc>
                <a:spcPct val="120000"/>
              </a:lnSpc>
            </a:pPr>
            <a:r>
              <a:rPr kumimoji="1" lang="en-US" altLang="zh-CN" dirty="0" smtClean="0">
                <a:solidFill>
                  <a:schemeClr val="accent2"/>
                </a:solidFill>
              </a:rPr>
              <a:t>Develop their intercultural awareness</a:t>
            </a:r>
          </a:p>
          <a:p>
            <a:pPr marL="0" indent="0">
              <a:lnSpc>
                <a:spcPct val="120000"/>
              </a:lnSpc>
              <a:buNone/>
            </a:pPr>
            <a:r>
              <a:rPr kumimoji="1" lang="en-US" altLang="zh-CN" dirty="0" smtClean="0">
                <a:solidFill>
                  <a:schemeClr val="tx2"/>
                </a:solidFill>
              </a:rPr>
              <a:t>    </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a:t>
            </a:r>
            <a:r>
              <a:rPr kumimoji="1" lang="en-US" altLang="zh-CN" sz="2400" dirty="0" smtClean="0">
                <a:solidFill>
                  <a:schemeClr val="tx2"/>
                </a:solidFill>
              </a:rPr>
              <a:t> (</a:t>
            </a:r>
            <a:r>
              <a:rPr kumimoji="1" lang="en-US" altLang="zh-CN" sz="2400" dirty="0" err="1" smtClean="0">
                <a:solidFill>
                  <a:schemeClr val="tx2"/>
                </a:solidFill>
              </a:rPr>
              <a:t>Tarnopolsky</a:t>
            </a:r>
            <a:r>
              <a:rPr kumimoji="1" lang="en-US" altLang="zh-CN" sz="2400" dirty="0" smtClean="0">
                <a:solidFill>
                  <a:schemeClr val="tx2"/>
                </a:solidFill>
              </a:rPr>
              <a:t>, 2000)</a:t>
            </a:r>
            <a:endParaRPr kumimoji="1" lang="zh-CN" altLang="en-US" sz="2400" dirty="0">
              <a:solidFill>
                <a:schemeClr val="tx2"/>
              </a:solidFill>
            </a:endParaRPr>
          </a:p>
        </p:txBody>
      </p:sp>
    </p:spTree>
    <p:extLst>
      <p:ext uri="{BB962C8B-B14F-4D97-AF65-F5344CB8AC3E}">
        <p14:creationId xmlns:p14="http://schemas.microsoft.com/office/powerpoint/2010/main" val="20053740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a:xfrm>
            <a:off x="-1" y="1350670"/>
            <a:ext cx="9144001" cy="5328749"/>
          </a:xfrm>
        </p:spPr>
        <p:txBody>
          <a:bodyPr>
            <a:normAutofit/>
          </a:bodyPr>
          <a:lstStyle/>
          <a:p>
            <a:pPr>
              <a:lnSpc>
                <a:spcPct val="120000"/>
              </a:lnSpc>
            </a:pPr>
            <a:r>
              <a:rPr kumimoji="1" lang="en-US" altLang="zh-CN" dirty="0">
                <a:solidFill>
                  <a:schemeClr val="accent2"/>
                </a:solidFill>
              </a:rPr>
              <a:t>Cope with those specific learners’ problems originating from incompatibilities or differences in the target and native </a:t>
            </a:r>
            <a:r>
              <a:rPr kumimoji="1" lang="en-US" altLang="zh-CN" dirty="0" smtClean="0">
                <a:solidFill>
                  <a:schemeClr val="accent2"/>
                </a:solidFill>
              </a:rPr>
              <a:t>languages  </a:t>
            </a:r>
            <a:r>
              <a:rPr kumimoji="1" lang="en-US" altLang="zh-CN" sz="2400" dirty="0">
                <a:solidFill>
                  <a:srgbClr val="1F497D"/>
                </a:solidFill>
              </a:rPr>
              <a:t>(</a:t>
            </a:r>
            <a:r>
              <a:rPr kumimoji="1" lang="en-US" altLang="zh-CN" sz="2400" dirty="0" err="1">
                <a:solidFill>
                  <a:srgbClr val="1F497D"/>
                </a:solidFill>
              </a:rPr>
              <a:t>Medgyes</a:t>
            </a:r>
            <a:r>
              <a:rPr kumimoji="1" lang="en-US" altLang="zh-CN" sz="2400" dirty="0">
                <a:solidFill>
                  <a:srgbClr val="1F497D"/>
                </a:solidFill>
              </a:rPr>
              <a:t>, 1983; Tang, 1997</a:t>
            </a:r>
            <a:r>
              <a:rPr kumimoji="1" lang="en-US" altLang="zh-CN" sz="2400" dirty="0" smtClean="0">
                <a:solidFill>
                  <a:srgbClr val="1F497D"/>
                </a:solidFill>
              </a:rPr>
              <a:t>)</a:t>
            </a:r>
            <a:endParaRPr kumimoji="1" lang="en-US" altLang="zh-CN" dirty="0" smtClean="0">
              <a:solidFill>
                <a:schemeClr val="accent2"/>
              </a:solidFill>
            </a:endParaRPr>
          </a:p>
          <a:p>
            <a:pPr>
              <a:lnSpc>
                <a:spcPct val="120000"/>
              </a:lnSpc>
            </a:pPr>
            <a:r>
              <a:rPr kumimoji="1" lang="en-US" altLang="zh-CN" dirty="0" smtClean="0">
                <a:solidFill>
                  <a:schemeClr val="accent2"/>
                </a:solidFill>
              </a:rPr>
              <a:t>[Purely psychological advantage]: </a:t>
            </a:r>
            <a:r>
              <a:rPr kumimoji="1" lang="en-US" altLang="zh-CN" sz="2800" dirty="0" smtClean="0">
                <a:solidFill>
                  <a:schemeClr val="tx2"/>
                </a:solidFill>
              </a:rPr>
              <a:t>“…students may feel overwhelmed by NS teachers who have achieved a perfection that is out of students’ reach…Students may prefer the fallible NNS teachers who presents a more achievable model.”</a:t>
            </a:r>
            <a:r>
              <a:rPr kumimoji="1" lang="en-US" altLang="zh-CN" sz="2800" dirty="0" smtClean="0">
                <a:solidFill>
                  <a:srgbClr val="1F497D"/>
                </a:solidFill>
              </a:rPr>
              <a:t> (Cook, 1999)</a:t>
            </a:r>
          </a:p>
        </p:txBody>
      </p:sp>
      <p:sp>
        <p:nvSpPr>
          <p:cNvPr id="7" name="标题 1"/>
          <p:cNvSpPr txBox="1">
            <a:spLocks/>
          </p:cNvSpPr>
          <p:nvPr/>
        </p:nvSpPr>
        <p:spPr>
          <a:xfrm>
            <a:off x="0" y="6092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1" lang="en-US" altLang="zh-CN" sz="3600" dirty="0" smtClean="0">
                <a:latin typeface="Chalkduster"/>
                <a:cs typeface="Chalkduster"/>
              </a:rPr>
              <a:t>Advantages of NNS teacher in EFL</a:t>
            </a:r>
            <a:endParaRPr kumimoji="1" lang="zh-CN" altLang="en-US" sz="3600" dirty="0">
              <a:latin typeface="Chalkduster"/>
              <a:cs typeface="Chalkduster"/>
            </a:endParaRPr>
          </a:p>
        </p:txBody>
      </p:sp>
    </p:spTree>
    <p:extLst>
      <p:ext uri="{BB962C8B-B14F-4D97-AF65-F5344CB8AC3E}">
        <p14:creationId xmlns:p14="http://schemas.microsoft.com/office/powerpoint/2010/main" val="660098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73061"/>
            <a:ext cx="9307729" cy="1143000"/>
          </a:xfrm>
        </p:spPr>
        <p:txBody>
          <a:bodyPr>
            <a:normAutofit fontScale="90000"/>
          </a:bodyPr>
          <a:lstStyle/>
          <a:p>
            <a:r>
              <a:rPr kumimoji="1" lang="en-US" altLang="zh-CN" sz="4000" dirty="0" smtClean="0">
                <a:latin typeface="Chalkduster"/>
                <a:cs typeface="Chalkduster"/>
              </a:rPr>
              <a:t>Challenges for NNS teacher in EFL </a:t>
            </a:r>
            <a:endParaRPr kumimoji="1" lang="zh-CN" altLang="en-US" sz="4000" dirty="0">
              <a:latin typeface="Chalkduster"/>
              <a:cs typeface="Chalkduster"/>
            </a:endParaRPr>
          </a:p>
        </p:txBody>
      </p:sp>
      <p:sp>
        <p:nvSpPr>
          <p:cNvPr id="6" name="内容占位符 5"/>
          <p:cNvSpPr>
            <a:spLocks noGrp="1"/>
          </p:cNvSpPr>
          <p:nvPr>
            <p:ph idx="1"/>
          </p:nvPr>
        </p:nvSpPr>
        <p:spPr>
          <a:xfrm>
            <a:off x="0" y="1299977"/>
            <a:ext cx="9144000" cy="5388276"/>
          </a:xfrm>
        </p:spPr>
        <p:txBody>
          <a:bodyPr>
            <a:normAutofit lnSpcReduction="10000"/>
          </a:bodyPr>
          <a:lstStyle/>
          <a:p>
            <a:pPr>
              <a:lnSpc>
                <a:spcPct val="120000"/>
              </a:lnSpc>
            </a:pPr>
            <a:r>
              <a:rPr kumimoji="1" lang="en-US" altLang="zh-CN" dirty="0" smtClean="0">
                <a:solidFill>
                  <a:schemeClr val="accent2"/>
                </a:solidFill>
              </a:rPr>
              <a:t>have a foreign accent and might have other more or less serious imperfections in their English</a:t>
            </a:r>
          </a:p>
          <a:p>
            <a:pPr>
              <a:lnSpc>
                <a:spcPct val="120000"/>
              </a:lnSpc>
            </a:pPr>
            <a:r>
              <a:rPr kumimoji="1" lang="en-US" altLang="zh-CN" dirty="0" smtClean="0">
                <a:solidFill>
                  <a:schemeClr val="accent2"/>
                </a:solidFill>
              </a:rPr>
              <a:t>Difficult to be aware of the most recent developments in the English language</a:t>
            </a:r>
          </a:p>
          <a:p>
            <a:pPr>
              <a:lnSpc>
                <a:spcPct val="120000"/>
              </a:lnSpc>
            </a:pPr>
            <a:r>
              <a:rPr kumimoji="1" lang="en-US" altLang="zh-CN" dirty="0" smtClean="0">
                <a:solidFill>
                  <a:schemeClr val="accent2"/>
                </a:solidFill>
              </a:rPr>
              <a:t>The awareness of the most recent developments in the </a:t>
            </a:r>
            <a:r>
              <a:rPr kumimoji="1" lang="en-US" altLang="zh-CN" dirty="0">
                <a:solidFill>
                  <a:schemeClr val="accent2"/>
                </a:solidFill>
              </a:rPr>
              <a:t>E</a:t>
            </a:r>
            <a:r>
              <a:rPr kumimoji="1" lang="en-US" altLang="zh-CN" dirty="0" smtClean="0">
                <a:solidFill>
                  <a:schemeClr val="accent2"/>
                </a:solidFill>
              </a:rPr>
              <a:t>nglish-speaking nations’ culture</a:t>
            </a:r>
          </a:p>
          <a:p>
            <a:pPr>
              <a:lnSpc>
                <a:spcPct val="120000"/>
              </a:lnSpc>
            </a:pPr>
            <a:r>
              <a:rPr kumimoji="1" lang="en-US" altLang="zh-CN" dirty="0" smtClean="0">
                <a:solidFill>
                  <a:schemeClr val="accent2"/>
                </a:solidFill>
              </a:rPr>
              <a:t>Limited availability of latest and most advanced teaching materials and methods developed in English-speaking countries</a:t>
            </a:r>
          </a:p>
          <a:p>
            <a:pPr>
              <a:lnSpc>
                <a:spcPct val="120000"/>
              </a:lnSpc>
            </a:pPr>
            <a:endParaRPr kumimoji="1" lang="en-US" altLang="zh-CN" dirty="0">
              <a:solidFill>
                <a:schemeClr val="accent2"/>
              </a:solidFill>
            </a:endParaRPr>
          </a:p>
        </p:txBody>
      </p:sp>
    </p:spTree>
    <p:extLst>
      <p:ext uri="{BB962C8B-B14F-4D97-AF65-F5344CB8AC3E}">
        <p14:creationId xmlns:p14="http://schemas.microsoft.com/office/powerpoint/2010/main" val="36348684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a:xfrm>
            <a:off x="0" y="73061"/>
            <a:ext cx="9307729" cy="1143000"/>
          </a:xfrm>
        </p:spPr>
        <p:txBody>
          <a:bodyPr>
            <a:normAutofit fontScale="90000"/>
          </a:bodyPr>
          <a:lstStyle/>
          <a:p>
            <a:r>
              <a:rPr kumimoji="1" lang="en-US" altLang="zh-CN" sz="4000" dirty="0" smtClean="0">
                <a:latin typeface="Chalkduster"/>
                <a:cs typeface="Chalkduster"/>
              </a:rPr>
              <a:t>Challenges for NNS teacher in EFL </a:t>
            </a:r>
            <a:endParaRPr kumimoji="1" lang="zh-CN" altLang="en-US" sz="4000" dirty="0">
              <a:latin typeface="Chalkduster"/>
              <a:cs typeface="Chalkduster"/>
            </a:endParaRPr>
          </a:p>
        </p:txBody>
      </p:sp>
      <p:sp>
        <p:nvSpPr>
          <p:cNvPr id="6" name="内容占位符 5"/>
          <p:cNvSpPr>
            <a:spLocks noGrp="1"/>
          </p:cNvSpPr>
          <p:nvPr>
            <p:ph idx="1"/>
          </p:nvPr>
        </p:nvSpPr>
        <p:spPr>
          <a:xfrm>
            <a:off x="-2" y="1390355"/>
            <a:ext cx="9307731" cy="5467645"/>
          </a:xfrm>
        </p:spPr>
        <p:txBody>
          <a:bodyPr>
            <a:normAutofit/>
          </a:bodyPr>
          <a:lstStyle/>
          <a:p>
            <a:pPr>
              <a:lnSpc>
                <a:spcPct val="120000"/>
              </a:lnSpc>
            </a:pPr>
            <a:r>
              <a:rPr kumimoji="1" lang="en-US" altLang="zh-CN" dirty="0" smtClean="0">
                <a:solidFill>
                  <a:srgbClr val="C0504D"/>
                </a:solidFill>
              </a:rPr>
              <a:t>Perhaps the most serious challenge:</a:t>
            </a:r>
          </a:p>
          <a:p>
            <a:pPr marL="0" indent="0">
              <a:lnSpc>
                <a:spcPct val="120000"/>
              </a:lnSpc>
              <a:buNone/>
            </a:pPr>
            <a:r>
              <a:rPr kumimoji="1" lang="en-US" altLang="zh-CN" dirty="0">
                <a:solidFill>
                  <a:srgbClr val="C0504D"/>
                </a:solidFill>
              </a:rPr>
              <a:t> </a:t>
            </a:r>
            <a:r>
              <a:rPr kumimoji="1" lang="en-US" altLang="zh-CN" dirty="0" smtClean="0">
                <a:solidFill>
                  <a:srgbClr val="C0504D"/>
                </a:solidFill>
              </a:rPr>
              <a:t>   the fact that in many parts of the world both </a:t>
            </a:r>
          </a:p>
          <a:p>
            <a:pPr marL="0" indent="0">
              <a:lnSpc>
                <a:spcPct val="120000"/>
              </a:lnSpc>
              <a:buNone/>
            </a:pPr>
            <a:r>
              <a:rPr kumimoji="1" lang="en-US" altLang="zh-CN" dirty="0">
                <a:solidFill>
                  <a:srgbClr val="C0504D"/>
                </a:solidFill>
              </a:rPr>
              <a:t> </a:t>
            </a:r>
            <a:r>
              <a:rPr kumimoji="1" lang="en-US" altLang="zh-CN" dirty="0" smtClean="0">
                <a:solidFill>
                  <a:srgbClr val="C0504D"/>
                </a:solidFill>
              </a:rPr>
              <a:t>   students and school and university authorities </a:t>
            </a:r>
          </a:p>
          <a:p>
            <a:pPr marL="0" indent="0">
              <a:lnSpc>
                <a:spcPct val="120000"/>
              </a:lnSpc>
              <a:buNone/>
            </a:pPr>
            <a:r>
              <a:rPr kumimoji="1" lang="en-US" altLang="zh-CN" dirty="0">
                <a:solidFill>
                  <a:srgbClr val="C0504D"/>
                </a:solidFill>
              </a:rPr>
              <a:t> </a:t>
            </a:r>
            <a:r>
              <a:rPr kumimoji="1" lang="en-US" altLang="zh-CN" dirty="0" smtClean="0">
                <a:solidFill>
                  <a:srgbClr val="C0504D"/>
                </a:solidFill>
              </a:rPr>
              <a:t>   believe that </a:t>
            </a:r>
            <a:r>
              <a:rPr kumimoji="1" lang="en-US" altLang="zh-CN" dirty="0" smtClean="0">
                <a:solidFill>
                  <a:schemeClr val="tx2"/>
                </a:solidFill>
              </a:rPr>
              <a:t>a native speaker is </a:t>
            </a:r>
            <a:r>
              <a:rPr kumimoji="1" lang="en-US" altLang="zh-CN" i="1" dirty="0" smtClean="0">
                <a:solidFill>
                  <a:schemeClr val="tx2"/>
                </a:solidFill>
              </a:rPr>
              <a:t>always</a:t>
            </a:r>
            <a:r>
              <a:rPr kumimoji="1" lang="en-US" altLang="zh-CN" dirty="0" smtClean="0">
                <a:solidFill>
                  <a:schemeClr val="tx2"/>
                </a:solidFill>
              </a:rPr>
              <a:t> the best </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teacher of English</a:t>
            </a:r>
          </a:p>
          <a:p>
            <a:pPr marL="0" indent="0">
              <a:lnSpc>
                <a:spcPct val="120000"/>
              </a:lnSpc>
              <a:buNone/>
            </a:pPr>
            <a:endParaRPr kumimoji="1" lang="en-US" altLang="zh-CN" dirty="0">
              <a:solidFill>
                <a:schemeClr val="tx2"/>
              </a:solidFill>
            </a:endParaRPr>
          </a:p>
          <a:p>
            <a:pPr marL="0" indent="0">
              <a:lnSpc>
                <a:spcPct val="120000"/>
              </a:lnSpc>
              <a:buNone/>
            </a:pPr>
            <a:r>
              <a:rPr kumimoji="1" lang="en-US" altLang="zh-CN" sz="2800" dirty="0" smtClean="0">
                <a:solidFill>
                  <a:schemeClr val="tx2"/>
                </a:solidFill>
              </a:rPr>
              <a:t> </a:t>
            </a:r>
            <a:r>
              <a:rPr kumimoji="1" lang="en-US" altLang="zh-CN" sz="2800" i="1" dirty="0" smtClean="0">
                <a:solidFill>
                  <a:schemeClr val="tx2"/>
                </a:solidFill>
              </a:rPr>
              <a:t>  </a:t>
            </a:r>
            <a:endParaRPr kumimoji="1" lang="zh-CN" altLang="en-US" sz="2400" dirty="0">
              <a:solidFill>
                <a:schemeClr val="accent6">
                  <a:lumMod val="75000"/>
                </a:schemeClr>
              </a:solidFill>
            </a:endParaRPr>
          </a:p>
        </p:txBody>
      </p:sp>
    </p:spTree>
    <p:extLst>
      <p:ext uri="{BB962C8B-B14F-4D97-AF65-F5344CB8AC3E}">
        <p14:creationId xmlns:p14="http://schemas.microsoft.com/office/powerpoint/2010/main" val="97017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52714" y="76215"/>
            <a:ext cx="7275286" cy="1467076"/>
          </a:xfrm>
        </p:spPr>
        <p:txBody>
          <a:bodyPr>
            <a:normAutofit/>
          </a:bodyPr>
          <a:lstStyle/>
          <a:p>
            <a:r>
              <a:rPr kumimoji="1" lang="en-US" altLang="zh-CN" sz="4000" dirty="0">
                <a:latin typeface="Chalkduster"/>
                <a:cs typeface="Chalkduster"/>
              </a:rPr>
              <a:t>W</a:t>
            </a:r>
            <a:r>
              <a:rPr kumimoji="1" lang="en-US" altLang="zh-CN" sz="4000" dirty="0" smtClean="0">
                <a:latin typeface="Chalkduster"/>
                <a:cs typeface="Chalkduster"/>
              </a:rPr>
              <a:t>hy </a:t>
            </a:r>
            <a:r>
              <a:rPr kumimoji="1" lang="en-US" altLang="zh-CN" sz="4000" dirty="0">
                <a:latin typeface="Chalkduster"/>
                <a:cs typeface="Chalkduster"/>
              </a:rPr>
              <a:t>T</a:t>
            </a:r>
            <a:r>
              <a:rPr kumimoji="1" lang="en-US" altLang="zh-CN" sz="4000" dirty="0" smtClean="0">
                <a:latin typeface="Chalkduster"/>
                <a:cs typeface="Chalkduster"/>
              </a:rPr>
              <a:t>his Article ?!</a:t>
            </a:r>
            <a:endParaRPr kumimoji="1" lang="zh-CN" altLang="en-US" sz="4000" dirty="0">
              <a:latin typeface="Chalkduster"/>
              <a:cs typeface="Chalkduster"/>
            </a:endParaRPr>
          </a:p>
        </p:txBody>
      </p:sp>
      <p:sp>
        <p:nvSpPr>
          <p:cNvPr id="3" name="内容占位符 2"/>
          <p:cNvSpPr>
            <a:spLocks noGrp="1"/>
          </p:cNvSpPr>
          <p:nvPr>
            <p:ph idx="1"/>
          </p:nvPr>
        </p:nvSpPr>
        <p:spPr>
          <a:xfrm>
            <a:off x="430185" y="1549867"/>
            <a:ext cx="6370841" cy="4515795"/>
          </a:xfrm>
        </p:spPr>
        <p:txBody>
          <a:bodyPr>
            <a:normAutofit lnSpcReduction="10000"/>
          </a:bodyPr>
          <a:lstStyle/>
          <a:p>
            <a:pPr>
              <a:lnSpc>
                <a:spcPct val="120000"/>
              </a:lnSpc>
            </a:pPr>
            <a:r>
              <a:rPr kumimoji="1" lang="en-US" altLang="zh-CN" dirty="0" smtClean="0">
                <a:solidFill>
                  <a:srgbClr val="000000"/>
                </a:solidFill>
                <a:cs typeface="Chalkduster"/>
              </a:rPr>
              <a:t> As English learners taught by NNS </a:t>
            </a:r>
          </a:p>
          <a:p>
            <a:pPr marL="0" indent="0">
              <a:lnSpc>
                <a:spcPct val="120000"/>
              </a:lnSpc>
              <a:buNone/>
            </a:pPr>
            <a:r>
              <a:rPr kumimoji="1" lang="en-US" altLang="zh-CN" dirty="0" smtClean="0">
                <a:solidFill>
                  <a:srgbClr val="000000"/>
                </a:solidFill>
                <a:cs typeface="Chalkduster"/>
              </a:rPr>
              <a:t>    teachers in China</a:t>
            </a:r>
          </a:p>
          <a:p>
            <a:pPr>
              <a:lnSpc>
                <a:spcPct val="120000"/>
              </a:lnSpc>
            </a:pPr>
            <a:r>
              <a:rPr kumimoji="1" lang="en-US" altLang="zh-CN" dirty="0" smtClean="0">
                <a:solidFill>
                  <a:srgbClr val="000000"/>
                </a:solidFill>
                <a:cs typeface="Chalkduster"/>
              </a:rPr>
              <a:t> Potential of being a NNS teacher </a:t>
            </a:r>
          </a:p>
          <a:p>
            <a:pPr marL="0" indent="0">
              <a:lnSpc>
                <a:spcPct val="120000"/>
              </a:lnSpc>
              <a:buNone/>
            </a:pPr>
            <a:r>
              <a:rPr kumimoji="1" lang="en-US" altLang="zh-CN" dirty="0">
                <a:solidFill>
                  <a:srgbClr val="000000"/>
                </a:solidFill>
                <a:cs typeface="Chalkduster"/>
              </a:rPr>
              <a:t> </a:t>
            </a:r>
            <a:r>
              <a:rPr kumimoji="1" lang="en-US" altLang="zh-CN" dirty="0" smtClean="0">
                <a:solidFill>
                  <a:srgbClr val="000000"/>
                </a:solidFill>
                <a:cs typeface="Chalkduster"/>
              </a:rPr>
              <a:t>    in the future</a:t>
            </a:r>
          </a:p>
          <a:p>
            <a:pPr>
              <a:lnSpc>
                <a:spcPct val="120000"/>
              </a:lnSpc>
            </a:pPr>
            <a:r>
              <a:rPr kumimoji="1" lang="en-US" altLang="zh-CN" dirty="0" smtClean="0">
                <a:solidFill>
                  <a:srgbClr val="000000"/>
                </a:solidFill>
                <a:cs typeface="Chalkduster"/>
              </a:rPr>
              <a:t> Informative for those EFL/ESL  </a:t>
            </a:r>
          </a:p>
          <a:p>
            <a:pPr marL="0" indent="0">
              <a:lnSpc>
                <a:spcPct val="120000"/>
              </a:lnSpc>
              <a:buNone/>
            </a:pPr>
            <a:r>
              <a:rPr kumimoji="1" lang="en-US" altLang="zh-CN" dirty="0" smtClean="0">
                <a:solidFill>
                  <a:srgbClr val="000000"/>
                </a:solidFill>
                <a:cs typeface="Chalkduster"/>
              </a:rPr>
              <a:t>     teachers, both native and </a:t>
            </a:r>
          </a:p>
          <a:p>
            <a:pPr marL="0" indent="0">
              <a:lnSpc>
                <a:spcPct val="120000"/>
              </a:lnSpc>
              <a:buNone/>
            </a:pPr>
            <a:r>
              <a:rPr kumimoji="1" lang="en-US" altLang="zh-CN" dirty="0">
                <a:solidFill>
                  <a:srgbClr val="000000"/>
                </a:solidFill>
                <a:cs typeface="Chalkduster"/>
              </a:rPr>
              <a:t> </a:t>
            </a:r>
            <a:r>
              <a:rPr kumimoji="1" lang="en-US" altLang="zh-CN" dirty="0" smtClean="0">
                <a:solidFill>
                  <a:srgbClr val="000000"/>
                </a:solidFill>
                <a:cs typeface="Chalkduster"/>
              </a:rPr>
              <a:t>    nonnative alike</a:t>
            </a:r>
            <a:endParaRPr kumimoji="1" lang="en-US" altLang="zh-CN" dirty="0">
              <a:solidFill>
                <a:srgbClr val="000000"/>
              </a:solidFill>
              <a:latin typeface="Chalkduster"/>
              <a:cs typeface="Chalkduster"/>
            </a:endParaRPr>
          </a:p>
          <a:p>
            <a:pPr>
              <a:lnSpc>
                <a:spcPct val="120000"/>
              </a:lnSpc>
            </a:pPr>
            <a:endParaRPr kumimoji="1" lang="en-US" altLang="zh-CN" dirty="0" smtClean="0">
              <a:solidFill>
                <a:schemeClr val="accent5">
                  <a:lumMod val="50000"/>
                </a:schemeClr>
              </a:solidFill>
              <a:latin typeface="Chalkduster"/>
              <a:cs typeface="Chalkduster"/>
            </a:endParaRPr>
          </a:p>
          <a:p>
            <a:pPr marL="0" indent="0">
              <a:lnSpc>
                <a:spcPct val="120000"/>
              </a:lnSpc>
              <a:buNone/>
            </a:pPr>
            <a:endParaRPr kumimoji="1" lang="en-US" altLang="zh-CN" dirty="0" smtClean="0">
              <a:solidFill>
                <a:schemeClr val="accent5">
                  <a:lumMod val="50000"/>
                </a:schemeClr>
              </a:solidFill>
              <a:latin typeface="Chalkduster"/>
              <a:cs typeface="Chalkduster"/>
            </a:endParaRPr>
          </a:p>
        </p:txBody>
      </p:sp>
    </p:spTree>
    <p:extLst>
      <p:ext uri="{BB962C8B-B14F-4D97-AF65-F5344CB8AC3E}">
        <p14:creationId xmlns:p14="http://schemas.microsoft.com/office/powerpoint/2010/main" val="3405503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76215"/>
            <a:ext cx="9282921" cy="1143000"/>
          </a:xfrm>
        </p:spPr>
        <p:txBody>
          <a:bodyPr>
            <a:normAutofit fontScale="90000"/>
          </a:bodyPr>
          <a:lstStyle/>
          <a:p>
            <a:r>
              <a:rPr kumimoji="1" lang="en-US" altLang="zh-CN" sz="4000" dirty="0" smtClean="0">
                <a:latin typeface="Chalkduster"/>
                <a:cs typeface="Chalkduster"/>
              </a:rPr>
              <a:t>Challenges for NNS teacher in EFL </a:t>
            </a:r>
            <a:endParaRPr kumimoji="1" lang="zh-CN" altLang="en-US" sz="4000" dirty="0">
              <a:latin typeface="Chalkduster"/>
              <a:cs typeface="Chalkduster"/>
            </a:endParaRPr>
          </a:p>
        </p:txBody>
      </p:sp>
      <p:sp>
        <p:nvSpPr>
          <p:cNvPr id="6" name="内容占位符 5"/>
          <p:cNvSpPr>
            <a:spLocks noGrp="1"/>
          </p:cNvSpPr>
          <p:nvPr>
            <p:ph idx="1"/>
          </p:nvPr>
        </p:nvSpPr>
        <p:spPr>
          <a:xfrm>
            <a:off x="416346" y="1364865"/>
            <a:ext cx="8410190" cy="4485907"/>
          </a:xfrm>
        </p:spPr>
        <p:txBody>
          <a:bodyPr>
            <a:normAutofit/>
          </a:bodyPr>
          <a:lstStyle/>
          <a:p>
            <a:pPr>
              <a:lnSpc>
                <a:spcPct val="120000"/>
              </a:lnSpc>
            </a:pPr>
            <a:r>
              <a:rPr kumimoji="1" lang="en-US" altLang="zh-CN" dirty="0" smtClean="0">
                <a:solidFill>
                  <a:srgbClr val="C0504D"/>
                </a:solidFill>
              </a:rPr>
              <a:t>What we found in other articles:</a:t>
            </a:r>
          </a:p>
          <a:p>
            <a:pPr marL="0" indent="0">
              <a:lnSpc>
                <a:spcPct val="120000"/>
              </a:lnSpc>
              <a:buNone/>
            </a:pPr>
            <a:r>
              <a:rPr kumimoji="1" lang="en-US" altLang="zh-CN" dirty="0" smtClean="0">
                <a:solidFill>
                  <a:schemeClr val="tx2"/>
                </a:solidFill>
              </a:rPr>
              <a:t> - Inadequate pre-service and in-service training</a:t>
            </a:r>
          </a:p>
          <a:p>
            <a:pPr marL="0" indent="0">
              <a:lnSpc>
                <a:spcPct val="120000"/>
              </a:lnSpc>
              <a:buNone/>
            </a:pPr>
            <a:r>
              <a:rPr kumimoji="1" lang="en-US" altLang="zh-CN" dirty="0" smtClean="0">
                <a:solidFill>
                  <a:schemeClr val="tx2"/>
                </a:solidFill>
              </a:rPr>
              <a:t> - Low self-confidence resulted from insufficient </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L2 proficiency</a:t>
            </a:r>
          </a:p>
          <a:p>
            <a:pPr marL="0" indent="0">
              <a:lnSpc>
                <a:spcPct val="120000"/>
              </a:lnSpc>
              <a:buNone/>
            </a:pPr>
            <a:r>
              <a:rPr kumimoji="1" lang="en-US" altLang="zh-CN" dirty="0">
                <a:solidFill>
                  <a:schemeClr val="tx2"/>
                </a:solidFill>
              </a:rPr>
              <a:t> </a:t>
            </a:r>
            <a:r>
              <a:rPr kumimoji="1" lang="en-US" altLang="zh-CN" dirty="0" smtClean="0">
                <a:solidFill>
                  <a:schemeClr val="tx2"/>
                </a:solidFill>
              </a:rPr>
              <a:t>- Limited use of communicative approach</a:t>
            </a:r>
            <a:endParaRPr kumimoji="1" lang="zh-CN" altLang="en-US" dirty="0">
              <a:solidFill>
                <a:schemeClr val="tx2"/>
              </a:solidFill>
            </a:endParaRPr>
          </a:p>
        </p:txBody>
      </p:sp>
    </p:spTree>
    <p:extLst>
      <p:ext uri="{BB962C8B-B14F-4D97-AF65-F5344CB8AC3E}">
        <p14:creationId xmlns:p14="http://schemas.microsoft.com/office/powerpoint/2010/main" val="42631692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a:xfrm>
            <a:off x="0" y="166570"/>
            <a:ext cx="9307729" cy="1143000"/>
          </a:xfrm>
        </p:spPr>
        <p:txBody>
          <a:bodyPr>
            <a:normAutofit/>
          </a:bodyPr>
          <a:lstStyle/>
          <a:p>
            <a:r>
              <a:rPr kumimoji="1" lang="en-US" altLang="zh-CN" sz="4000" dirty="0" smtClean="0">
                <a:latin typeface="Chalkduster"/>
                <a:cs typeface="Chalkduster"/>
              </a:rPr>
              <a:t>NNS</a:t>
            </a:r>
            <a:r>
              <a:rPr kumimoji="1" lang="en-US" altLang="zh-CN" sz="4000" dirty="0">
                <a:latin typeface="Chalkduster"/>
                <a:cs typeface="Chalkduster"/>
              </a:rPr>
              <a:t> &amp;</a:t>
            </a:r>
            <a:r>
              <a:rPr kumimoji="1" lang="en-US" altLang="zh-CN" sz="4000" dirty="0" smtClean="0">
                <a:latin typeface="Chalkduster"/>
                <a:cs typeface="Chalkduster"/>
              </a:rPr>
              <a:t> NS teachers in EFL</a:t>
            </a:r>
            <a:endParaRPr kumimoji="1" lang="zh-CN" altLang="en-US" sz="4000" dirty="0">
              <a:latin typeface="Chalkduster"/>
              <a:cs typeface="Chalkduster"/>
            </a:endParaRPr>
          </a:p>
        </p:txBody>
      </p:sp>
      <p:sp>
        <p:nvSpPr>
          <p:cNvPr id="6" name="内容占位符 5"/>
          <p:cNvSpPr>
            <a:spLocks noGrp="1"/>
          </p:cNvSpPr>
          <p:nvPr>
            <p:ph idx="1"/>
          </p:nvPr>
        </p:nvSpPr>
        <p:spPr>
          <a:xfrm>
            <a:off x="0" y="1600112"/>
            <a:ext cx="9144000" cy="4682786"/>
          </a:xfrm>
        </p:spPr>
        <p:txBody>
          <a:bodyPr>
            <a:normAutofit/>
          </a:bodyPr>
          <a:lstStyle/>
          <a:p>
            <a:pPr>
              <a:lnSpc>
                <a:spcPct val="120000"/>
              </a:lnSpc>
            </a:pPr>
            <a:r>
              <a:rPr kumimoji="1" lang="en-US" altLang="zh-CN" dirty="0" smtClean="0">
                <a:solidFill>
                  <a:schemeClr val="tx2"/>
                </a:solidFill>
              </a:rPr>
              <a:t>Mutual positioning </a:t>
            </a:r>
          </a:p>
          <a:p>
            <a:pPr marL="0" indent="0">
              <a:lnSpc>
                <a:spcPct val="120000"/>
              </a:lnSpc>
              <a:buNone/>
            </a:pPr>
            <a:r>
              <a:rPr kumimoji="1" lang="en-US" altLang="zh-CN" sz="3000" dirty="0">
                <a:solidFill>
                  <a:schemeClr val="tx2"/>
                </a:solidFill>
              </a:rPr>
              <a:t> </a:t>
            </a:r>
            <a:r>
              <a:rPr kumimoji="1" lang="en-US" altLang="zh-CN" sz="3000" dirty="0" smtClean="0">
                <a:solidFill>
                  <a:schemeClr val="tx2"/>
                </a:solidFill>
              </a:rPr>
              <a:t>- NNS EFL teachers</a:t>
            </a:r>
            <a:r>
              <a:rPr kumimoji="1" lang="en-US" altLang="zh-CN" sz="3000" smtClean="0">
                <a:solidFill>
                  <a:schemeClr val="tx2"/>
                </a:solidFill>
              </a:rPr>
              <a:t>’ limitations </a:t>
            </a:r>
            <a:r>
              <a:rPr kumimoji="1" lang="zh-CN" altLang="zh-CN" sz="3000" smtClean="0">
                <a:solidFill>
                  <a:schemeClr val="tx2"/>
                </a:solidFill>
              </a:rPr>
              <a:t>≈</a:t>
            </a:r>
            <a:endParaRPr kumimoji="1" lang="en-US" altLang="zh-CN" sz="3000" dirty="0" smtClean="0">
              <a:solidFill>
                <a:schemeClr val="tx2"/>
              </a:solidFill>
            </a:endParaRPr>
          </a:p>
          <a:p>
            <a:pPr marL="0" indent="0">
              <a:lnSpc>
                <a:spcPct val="120000"/>
              </a:lnSpc>
              <a:buNone/>
            </a:pPr>
            <a:r>
              <a:rPr kumimoji="1" lang="en-US" altLang="zh-CN" sz="3000" dirty="0">
                <a:solidFill>
                  <a:schemeClr val="tx2"/>
                </a:solidFill>
              </a:rPr>
              <a:t> </a:t>
            </a:r>
            <a:r>
              <a:rPr kumimoji="1" lang="en-US" altLang="zh-CN" sz="3000" dirty="0" smtClean="0">
                <a:solidFill>
                  <a:schemeClr val="tx2"/>
                </a:solidFill>
              </a:rPr>
              <a:t>                                                  NS EFL teachers’ advantages</a:t>
            </a:r>
          </a:p>
          <a:p>
            <a:pPr marL="0" indent="0">
              <a:lnSpc>
                <a:spcPct val="120000"/>
              </a:lnSpc>
              <a:buNone/>
            </a:pPr>
            <a:r>
              <a:rPr kumimoji="1" lang="en-US" altLang="zh-CN" sz="3000" dirty="0" smtClean="0">
                <a:solidFill>
                  <a:schemeClr val="tx2"/>
                </a:solidFill>
              </a:rPr>
              <a:t> - NS EFL teachers </a:t>
            </a:r>
            <a:r>
              <a:rPr kumimoji="1" lang="en-US" altLang="zh-CN" sz="3000" dirty="0">
                <a:solidFill>
                  <a:schemeClr val="tx2"/>
                </a:solidFill>
              </a:rPr>
              <a:t>challenges </a:t>
            </a:r>
            <a:r>
              <a:rPr kumimoji="1" lang="zh-CN" altLang="zh-CN" sz="3000" dirty="0">
                <a:solidFill>
                  <a:schemeClr val="tx2"/>
                </a:solidFill>
              </a:rPr>
              <a:t>≈</a:t>
            </a:r>
          </a:p>
          <a:p>
            <a:pPr marL="0" indent="0">
              <a:lnSpc>
                <a:spcPct val="120000"/>
              </a:lnSpc>
              <a:buNone/>
            </a:pPr>
            <a:r>
              <a:rPr kumimoji="1" lang="en-US" altLang="zh-CN" sz="3000" dirty="0" smtClean="0">
                <a:solidFill>
                  <a:schemeClr val="tx2"/>
                </a:solidFill>
              </a:rPr>
              <a:t>                                                    NNS EFL teachers’ strengths</a:t>
            </a:r>
          </a:p>
        </p:txBody>
      </p:sp>
      <p:sp>
        <p:nvSpPr>
          <p:cNvPr id="2" name="文本框 1"/>
          <p:cNvSpPr txBox="1"/>
          <p:nvPr/>
        </p:nvSpPr>
        <p:spPr>
          <a:xfrm>
            <a:off x="804333" y="5434167"/>
            <a:ext cx="3208030"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zh-CN" sz="3600" dirty="0" smtClean="0">
                <a:solidFill>
                  <a:srgbClr val="FF0000"/>
                </a:solidFill>
              </a:rPr>
              <a:t>Complementary</a:t>
            </a:r>
            <a:endParaRPr kumimoji="1" lang="zh-CN" altLang="en-US" sz="3600" dirty="0">
              <a:solidFill>
                <a:srgbClr val="FF0000"/>
              </a:solidFill>
            </a:endParaRPr>
          </a:p>
        </p:txBody>
      </p:sp>
    </p:spTree>
    <p:extLst>
      <p:ext uri="{BB962C8B-B14F-4D97-AF65-F5344CB8AC3E}">
        <p14:creationId xmlns:p14="http://schemas.microsoft.com/office/powerpoint/2010/main" val="97017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latin typeface="Chalkduster"/>
                <a:cs typeface="Chalkduster"/>
              </a:rPr>
              <a:t>Work in Progress</a:t>
            </a:r>
            <a:endParaRPr kumimoji="1" lang="zh-CN" altLang="en-US" sz="4000" dirty="0">
              <a:latin typeface="Chalkduster"/>
              <a:cs typeface="Chalkduster"/>
            </a:endParaRPr>
          </a:p>
        </p:txBody>
      </p:sp>
      <p:sp>
        <p:nvSpPr>
          <p:cNvPr id="3" name="内容占位符 2"/>
          <p:cNvSpPr>
            <a:spLocks noGrp="1"/>
          </p:cNvSpPr>
          <p:nvPr>
            <p:ph idx="1"/>
          </p:nvPr>
        </p:nvSpPr>
        <p:spPr>
          <a:xfrm>
            <a:off x="-1" y="1600200"/>
            <a:ext cx="9144001" cy="4525963"/>
          </a:xfrm>
        </p:spPr>
        <p:txBody>
          <a:bodyPr/>
          <a:lstStyle/>
          <a:p>
            <a:r>
              <a:rPr kumimoji="1" lang="en-US" altLang="zh-CN" dirty="0" smtClean="0"/>
              <a:t> The council of Europe</a:t>
            </a:r>
          </a:p>
          <a:p>
            <a:pPr marL="0" indent="0">
              <a:buNone/>
            </a:pPr>
            <a:r>
              <a:rPr kumimoji="1" lang="en-US" altLang="zh-CN" dirty="0" smtClean="0"/>
              <a:t>  -</a:t>
            </a:r>
            <a:r>
              <a:rPr kumimoji="1" lang="en-US" altLang="zh-CN" dirty="0"/>
              <a:t> </a:t>
            </a:r>
            <a:r>
              <a:rPr kumimoji="1" lang="en-US" altLang="zh-CN" i="1" dirty="0" smtClean="0"/>
              <a:t>Bologna process</a:t>
            </a:r>
            <a:r>
              <a:rPr kumimoji="1" lang="en-US" altLang="zh-CN" dirty="0" smtClean="0"/>
              <a:t>: </a:t>
            </a:r>
            <a:r>
              <a:rPr kumimoji="1" lang="en-US" altLang="zh-CN" sz="2800" dirty="0" smtClean="0">
                <a:solidFill>
                  <a:srgbClr val="31859C"/>
                </a:solidFill>
              </a:rPr>
              <a:t>unifying the educational systems in </a:t>
            </a:r>
          </a:p>
          <a:p>
            <a:pPr marL="0" indent="0">
              <a:buNone/>
            </a:pPr>
            <a:r>
              <a:rPr kumimoji="1" lang="en-US" altLang="zh-CN" sz="2800" dirty="0">
                <a:solidFill>
                  <a:srgbClr val="31859C"/>
                </a:solidFill>
              </a:rPr>
              <a:t> </a:t>
            </a:r>
            <a:r>
              <a:rPr kumimoji="1" lang="en-US" altLang="zh-CN" sz="2800" dirty="0" smtClean="0">
                <a:solidFill>
                  <a:srgbClr val="31859C"/>
                </a:solidFill>
              </a:rPr>
              <a:t>     all the  European countries</a:t>
            </a:r>
          </a:p>
          <a:p>
            <a:pPr marL="0" indent="0">
              <a:buNone/>
            </a:pPr>
            <a:r>
              <a:rPr kumimoji="1" lang="en-US" altLang="zh-CN" dirty="0">
                <a:solidFill>
                  <a:srgbClr val="000000"/>
                </a:solidFill>
              </a:rPr>
              <a:t> </a:t>
            </a:r>
            <a:r>
              <a:rPr kumimoji="1" lang="en-US" altLang="zh-CN" dirty="0" smtClean="0">
                <a:solidFill>
                  <a:srgbClr val="000000"/>
                </a:solidFill>
              </a:rPr>
              <a:t> </a:t>
            </a:r>
            <a:r>
              <a:rPr kumimoji="1" lang="en-US" altLang="zh-CN" sz="2800" dirty="0" smtClean="0">
                <a:solidFill>
                  <a:srgbClr val="000000"/>
                </a:solidFill>
              </a:rPr>
              <a:t>- </a:t>
            </a:r>
            <a:r>
              <a:rPr kumimoji="1" lang="en-US" altLang="zh-CN" sz="3000" i="1" dirty="0" smtClean="0">
                <a:solidFill>
                  <a:srgbClr val="000000"/>
                </a:solidFill>
              </a:rPr>
              <a:t>Common European Framework of Reference for     </a:t>
            </a:r>
          </a:p>
          <a:p>
            <a:pPr marL="0" indent="0">
              <a:buNone/>
            </a:pPr>
            <a:r>
              <a:rPr kumimoji="1" lang="en-US" altLang="zh-CN" sz="3000" i="1" dirty="0">
                <a:solidFill>
                  <a:srgbClr val="000000"/>
                </a:solidFill>
              </a:rPr>
              <a:t> </a:t>
            </a:r>
            <a:r>
              <a:rPr kumimoji="1" lang="en-US" altLang="zh-CN" sz="3000" i="1" dirty="0" smtClean="0">
                <a:solidFill>
                  <a:srgbClr val="000000"/>
                </a:solidFill>
              </a:rPr>
              <a:t>   Languages: Learning, Teaching and Assessment (2001):</a:t>
            </a:r>
          </a:p>
          <a:p>
            <a:pPr marL="0" indent="0">
              <a:buNone/>
            </a:pPr>
            <a:r>
              <a:rPr kumimoji="1" lang="en-US" altLang="zh-CN" sz="3000" i="1" dirty="0">
                <a:solidFill>
                  <a:schemeClr val="tx2"/>
                </a:solidFill>
              </a:rPr>
              <a:t> </a:t>
            </a:r>
            <a:r>
              <a:rPr kumimoji="1" lang="en-US" altLang="zh-CN" sz="3000" i="1" dirty="0" smtClean="0">
                <a:solidFill>
                  <a:schemeClr val="tx2"/>
                </a:solidFill>
              </a:rPr>
              <a:t>                                    </a:t>
            </a:r>
            <a:r>
              <a:rPr kumimoji="1" lang="en-US" altLang="zh-CN" sz="2800" i="1" dirty="0" smtClean="0">
                <a:solidFill>
                  <a:schemeClr val="tx2"/>
                </a:solidFill>
              </a:rPr>
              <a:t> </a:t>
            </a:r>
            <a:r>
              <a:rPr kumimoji="1" lang="en-US" altLang="zh-CN" sz="2800" i="1" dirty="0" smtClean="0">
                <a:solidFill>
                  <a:schemeClr val="accent5">
                    <a:lumMod val="75000"/>
                  </a:schemeClr>
                </a:solidFill>
              </a:rPr>
              <a:t>providing guidelines for all foreign </a:t>
            </a:r>
          </a:p>
          <a:p>
            <a:pPr marL="0" indent="0">
              <a:buNone/>
            </a:pPr>
            <a:r>
              <a:rPr kumimoji="1" lang="en-US" altLang="zh-CN" sz="2800" i="1" dirty="0">
                <a:solidFill>
                  <a:schemeClr val="accent5">
                    <a:lumMod val="75000"/>
                  </a:schemeClr>
                </a:solidFill>
              </a:rPr>
              <a:t> </a:t>
            </a:r>
            <a:r>
              <a:rPr kumimoji="1" lang="en-US" altLang="zh-CN" sz="2800" i="1" dirty="0" smtClean="0">
                <a:solidFill>
                  <a:schemeClr val="accent5">
                    <a:lumMod val="75000"/>
                  </a:schemeClr>
                </a:solidFill>
              </a:rPr>
              <a:t>                                       language teachers and administrators</a:t>
            </a:r>
          </a:p>
          <a:p>
            <a:pPr marL="0" indent="0">
              <a:buNone/>
            </a:pPr>
            <a:endParaRPr kumimoji="1" lang="zh-CN" altLang="en-US" sz="2800" i="1" dirty="0">
              <a:solidFill>
                <a:schemeClr val="tx2"/>
              </a:solidFill>
            </a:endParaRPr>
          </a:p>
        </p:txBody>
      </p:sp>
      <p:cxnSp>
        <p:nvCxnSpPr>
          <p:cNvPr id="4" name="Line 33"/>
          <p:cNvCxnSpPr>
            <a:cxnSpLocks noChangeShapeType="1"/>
          </p:cNvCxnSpPr>
          <p:nvPr/>
        </p:nvCxnSpPr>
        <p:spPr bwMode="auto">
          <a:xfrm>
            <a:off x="7386955" y="8326755"/>
            <a:ext cx="0" cy="228600"/>
          </a:xfrm>
          <a:prstGeom prst="line">
            <a:avLst/>
          </a:prstGeom>
          <a:noFill/>
          <a:ln w="12700">
            <a:solidFill>
              <a:schemeClr val="bg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6940" dir="5400000" algn="ctr" rotWithShape="0">
                    <a:srgbClr val="000000">
                      <a:alpha val="35001"/>
                    </a:srgbClr>
                  </a:outerShdw>
                </a:effectLst>
              </a14:hiddenEffects>
            </a:ext>
          </a:extLst>
        </p:spPr>
      </p:cxnSp>
      <p:cxnSp>
        <p:nvCxnSpPr>
          <p:cNvPr id="5" name="Line 33"/>
          <p:cNvCxnSpPr>
            <a:cxnSpLocks noChangeShapeType="1"/>
          </p:cNvCxnSpPr>
          <p:nvPr/>
        </p:nvCxnSpPr>
        <p:spPr bwMode="auto">
          <a:xfrm>
            <a:off x="7539355" y="8479155"/>
            <a:ext cx="0" cy="228600"/>
          </a:xfrm>
          <a:prstGeom prst="line">
            <a:avLst/>
          </a:prstGeom>
          <a:noFill/>
          <a:ln w="12700">
            <a:solidFill>
              <a:schemeClr val="bg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26940" dir="5400000" algn="ctr" rotWithShape="0">
                    <a:srgbClr val="000000">
                      <a:alpha val="35001"/>
                    </a:srgbClr>
                  </a:outerShdw>
                </a:effectLst>
              </a14:hiddenEffects>
            </a:ext>
          </a:extLst>
        </p:spPr>
      </p:cxnSp>
    </p:spTree>
    <p:extLst>
      <p:ext uri="{BB962C8B-B14F-4D97-AF65-F5344CB8AC3E}">
        <p14:creationId xmlns:p14="http://schemas.microsoft.com/office/powerpoint/2010/main" val="7994943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49710"/>
            <a:ext cx="8229600" cy="1143000"/>
          </a:xfrm>
        </p:spPr>
        <p:txBody>
          <a:bodyPr>
            <a:normAutofit/>
          </a:bodyPr>
          <a:lstStyle/>
          <a:p>
            <a:r>
              <a:rPr kumimoji="1" lang="en-US" altLang="zh-CN" sz="4000" dirty="0" smtClean="0">
                <a:latin typeface="Chalkduster"/>
                <a:cs typeface="Chalkduster"/>
              </a:rPr>
              <a:t>Problems and Difficulties</a:t>
            </a:r>
            <a:endParaRPr kumimoji="1" lang="zh-CN" altLang="en-US" sz="4000" dirty="0">
              <a:latin typeface="Chalkduster"/>
              <a:cs typeface="Chalkduster"/>
            </a:endParaRPr>
          </a:p>
        </p:txBody>
      </p:sp>
      <p:sp>
        <p:nvSpPr>
          <p:cNvPr id="3" name="内容占位符 2"/>
          <p:cNvSpPr>
            <a:spLocks noGrp="1"/>
          </p:cNvSpPr>
          <p:nvPr>
            <p:ph idx="1"/>
          </p:nvPr>
        </p:nvSpPr>
        <p:spPr>
          <a:xfrm>
            <a:off x="145721" y="1417637"/>
            <a:ext cx="8686800" cy="2392651"/>
          </a:xfrm>
        </p:spPr>
        <p:txBody>
          <a:bodyPr>
            <a:normAutofit/>
          </a:bodyPr>
          <a:lstStyle/>
          <a:p>
            <a:r>
              <a:rPr kumimoji="1" lang="en-US" altLang="zh-CN" sz="3500" dirty="0" smtClean="0"/>
              <a:t>NS EFL teachers:</a:t>
            </a:r>
          </a:p>
          <a:p>
            <a:pPr marL="0" indent="0">
              <a:buNone/>
            </a:pPr>
            <a:r>
              <a:rPr kumimoji="1" lang="en-US" altLang="zh-CN" dirty="0"/>
              <a:t> </a:t>
            </a:r>
            <a:r>
              <a:rPr kumimoji="1" lang="en-US" altLang="zh-CN" dirty="0" smtClean="0">
                <a:solidFill>
                  <a:srgbClr val="31859C"/>
                </a:solidFill>
              </a:rPr>
              <a:t>- </a:t>
            </a:r>
            <a:r>
              <a:rPr kumimoji="1" lang="en-US" altLang="zh-CN" sz="3000" dirty="0" smtClean="0">
                <a:solidFill>
                  <a:srgbClr val="31859C"/>
                </a:solidFill>
              </a:rPr>
              <a:t>free-lancers teaching and living in one and the same </a:t>
            </a:r>
          </a:p>
          <a:p>
            <a:pPr marL="0" indent="0">
              <a:buNone/>
            </a:pPr>
            <a:r>
              <a:rPr kumimoji="1" lang="en-US" altLang="zh-CN" sz="3000" dirty="0">
                <a:solidFill>
                  <a:srgbClr val="31859C"/>
                </a:solidFill>
              </a:rPr>
              <a:t> </a:t>
            </a:r>
            <a:r>
              <a:rPr kumimoji="1" lang="en-US" altLang="zh-CN" sz="3000" dirty="0" smtClean="0">
                <a:solidFill>
                  <a:srgbClr val="31859C"/>
                </a:solidFill>
              </a:rPr>
              <a:t>  country for a couple of years and then moving on </a:t>
            </a:r>
          </a:p>
          <a:p>
            <a:pPr marL="0" indent="0">
              <a:buNone/>
            </a:pPr>
            <a:r>
              <a:rPr kumimoji="1" lang="en-US" altLang="zh-CN" sz="3000" dirty="0">
                <a:solidFill>
                  <a:srgbClr val="31859C"/>
                </a:solidFill>
              </a:rPr>
              <a:t> </a:t>
            </a:r>
            <a:r>
              <a:rPr kumimoji="1" lang="en-US" altLang="zh-CN" sz="3000" dirty="0" smtClean="0">
                <a:solidFill>
                  <a:srgbClr val="31859C"/>
                </a:solidFill>
              </a:rPr>
              <a:t>  to a different country</a:t>
            </a:r>
          </a:p>
        </p:txBody>
      </p:sp>
      <p:sp>
        <p:nvSpPr>
          <p:cNvPr id="4" name="文本框 3"/>
          <p:cNvSpPr txBox="1"/>
          <p:nvPr/>
        </p:nvSpPr>
        <p:spPr>
          <a:xfrm>
            <a:off x="2040026" y="3810288"/>
            <a:ext cx="7103973" cy="2965427"/>
          </a:xfrm>
          <a:prstGeom prst="rect">
            <a:avLst/>
          </a:prstGeom>
          <a:noFill/>
        </p:spPr>
        <p:txBody>
          <a:bodyPr wrap="square" rtlCol="0">
            <a:spAutoFit/>
          </a:bodyPr>
          <a:lstStyle/>
          <a:p>
            <a:pPr marL="457200" indent="-457200">
              <a:lnSpc>
                <a:spcPct val="110000"/>
              </a:lnSpc>
              <a:buFont typeface="Arial"/>
              <a:buChar char="•"/>
            </a:pPr>
            <a:r>
              <a:rPr kumimoji="1" lang="en-US" altLang="zh-CN" sz="3200" dirty="0"/>
              <a:t>NNS EFL teachers:</a:t>
            </a:r>
          </a:p>
          <a:p>
            <a:pPr>
              <a:lnSpc>
                <a:spcPct val="110000"/>
              </a:lnSpc>
            </a:pPr>
            <a:r>
              <a:rPr kumimoji="1" lang="en-US" altLang="zh-CN" sz="3000" dirty="0"/>
              <a:t>   </a:t>
            </a:r>
            <a:r>
              <a:rPr kumimoji="1" lang="en-US" altLang="zh-CN" sz="3000" dirty="0" smtClean="0"/>
              <a:t>        </a:t>
            </a:r>
            <a:r>
              <a:rPr kumimoji="1" lang="en-US" altLang="zh-CN" sz="3000" dirty="0">
                <a:solidFill>
                  <a:srgbClr val="31859C"/>
                </a:solidFill>
              </a:rPr>
              <a:t>- </a:t>
            </a:r>
            <a:r>
              <a:rPr kumimoji="1" lang="en-US" altLang="zh-CN" sz="3000" dirty="0" smtClean="0">
                <a:solidFill>
                  <a:srgbClr val="31859C"/>
                </a:solidFill>
              </a:rPr>
              <a:t>less </a:t>
            </a:r>
            <a:r>
              <a:rPr kumimoji="1" lang="en-US" altLang="zh-CN" sz="3000" smtClean="0">
                <a:solidFill>
                  <a:srgbClr val="31859C"/>
                </a:solidFill>
              </a:rPr>
              <a:t>probability </a:t>
            </a:r>
            <a:r>
              <a:rPr kumimoji="1" lang="en-US" altLang="zh-CN" sz="3000" smtClean="0">
                <a:solidFill>
                  <a:srgbClr val="31859C"/>
                </a:solidFill>
              </a:rPr>
              <a:t>of </a:t>
            </a:r>
            <a:r>
              <a:rPr kumimoji="1" lang="en-US" altLang="zh-CN" sz="3000" dirty="0" smtClean="0">
                <a:solidFill>
                  <a:srgbClr val="31859C"/>
                </a:solidFill>
              </a:rPr>
              <a:t>visiting </a:t>
            </a:r>
            <a:r>
              <a:rPr kumimoji="1" lang="en-US" altLang="zh-CN" sz="3000" dirty="0" smtClean="0">
                <a:solidFill>
                  <a:srgbClr val="31859C"/>
                </a:solidFill>
              </a:rPr>
              <a:t> </a:t>
            </a:r>
            <a:r>
              <a:rPr kumimoji="1" lang="en-US" altLang="zh-CN" sz="3000" dirty="0">
                <a:solidFill>
                  <a:srgbClr val="31859C"/>
                </a:solidFill>
              </a:rPr>
              <a:t>English</a:t>
            </a:r>
            <a:r>
              <a:rPr kumimoji="1" lang="en-US" altLang="zh-CN" sz="3000" dirty="0" smtClean="0">
                <a:solidFill>
                  <a:srgbClr val="31859C"/>
                </a:solidFill>
              </a:rPr>
              <a:t>- </a:t>
            </a:r>
          </a:p>
          <a:p>
            <a:pPr>
              <a:lnSpc>
                <a:spcPct val="110000"/>
              </a:lnSpc>
            </a:pPr>
            <a:r>
              <a:rPr kumimoji="1" lang="en-US" altLang="zh-CN" sz="3000" dirty="0">
                <a:solidFill>
                  <a:srgbClr val="31859C"/>
                </a:solidFill>
              </a:rPr>
              <a:t> </a:t>
            </a:r>
            <a:r>
              <a:rPr kumimoji="1" lang="en-US" altLang="zh-CN" sz="3000" dirty="0" smtClean="0">
                <a:solidFill>
                  <a:srgbClr val="31859C"/>
                </a:solidFill>
              </a:rPr>
              <a:t>             speaking countries </a:t>
            </a:r>
            <a:r>
              <a:rPr kumimoji="1" lang="en-US" altLang="zh-CN" sz="3000" dirty="0">
                <a:solidFill>
                  <a:srgbClr val="31859C"/>
                </a:solidFill>
              </a:rPr>
              <a:t>for  professional </a:t>
            </a:r>
            <a:endParaRPr kumimoji="1" lang="en-US" altLang="zh-CN" sz="3000" dirty="0" smtClean="0">
              <a:solidFill>
                <a:srgbClr val="31859C"/>
              </a:solidFill>
            </a:endParaRPr>
          </a:p>
          <a:p>
            <a:pPr>
              <a:lnSpc>
                <a:spcPct val="110000"/>
              </a:lnSpc>
            </a:pPr>
            <a:r>
              <a:rPr kumimoji="1" lang="en-US" altLang="zh-CN" sz="3000" dirty="0">
                <a:solidFill>
                  <a:srgbClr val="31859C"/>
                </a:solidFill>
              </a:rPr>
              <a:t> </a:t>
            </a:r>
            <a:r>
              <a:rPr kumimoji="1" lang="en-US" altLang="zh-CN" sz="3000" dirty="0" smtClean="0">
                <a:solidFill>
                  <a:srgbClr val="31859C"/>
                </a:solidFill>
              </a:rPr>
              <a:t>             purposes often and for relatively </a:t>
            </a:r>
          </a:p>
          <a:p>
            <a:pPr>
              <a:lnSpc>
                <a:spcPct val="110000"/>
              </a:lnSpc>
            </a:pPr>
            <a:r>
              <a:rPr kumimoji="1" lang="en-US" altLang="zh-CN" sz="3000" dirty="0">
                <a:solidFill>
                  <a:srgbClr val="31859C"/>
                </a:solidFill>
              </a:rPr>
              <a:t> </a:t>
            </a:r>
            <a:r>
              <a:rPr kumimoji="1" lang="en-US" altLang="zh-CN" sz="3000" dirty="0" smtClean="0">
                <a:solidFill>
                  <a:srgbClr val="31859C"/>
                </a:solidFill>
              </a:rPr>
              <a:t>             long periods of time</a:t>
            </a:r>
            <a:endParaRPr kumimoji="1" lang="zh-CN" altLang="en-US" sz="3000" dirty="0">
              <a:solidFill>
                <a:srgbClr val="31859C"/>
              </a:solidFill>
            </a:endParaRPr>
          </a:p>
          <a:p>
            <a:pPr marL="285750" indent="-285750">
              <a:lnSpc>
                <a:spcPct val="110000"/>
              </a:lnSpc>
              <a:buFont typeface="Arial"/>
              <a:buChar char="•"/>
            </a:pPr>
            <a:r>
              <a:rPr kumimoji="1" lang="en-US" altLang="zh-CN" dirty="0" smtClean="0"/>
              <a:t>                 </a:t>
            </a:r>
            <a:endParaRPr kumimoji="1" lang="zh-CN" altLang="en-US" dirty="0"/>
          </a:p>
        </p:txBody>
      </p:sp>
    </p:spTree>
    <p:extLst>
      <p:ext uri="{BB962C8B-B14F-4D97-AF65-F5344CB8AC3E}">
        <p14:creationId xmlns:p14="http://schemas.microsoft.com/office/powerpoint/2010/main" val="6074754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normAutofit/>
          </a:bodyPr>
          <a:lstStyle/>
          <a:p>
            <a:r>
              <a:rPr kumimoji="1" lang="en-US" altLang="zh-CN" sz="4000" dirty="0" smtClean="0">
                <a:latin typeface="Chalkduster"/>
                <a:cs typeface="Chalkduster"/>
              </a:rPr>
              <a:t>Future Direction</a:t>
            </a:r>
            <a:endParaRPr kumimoji="1" lang="zh-CN" altLang="en-US" sz="4000" dirty="0">
              <a:latin typeface="Chalkduster"/>
              <a:cs typeface="Chalkduster"/>
            </a:endParaRPr>
          </a:p>
        </p:txBody>
      </p:sp>
      <p:sp>
        <p:nvSpPr>
          <p:cNvPr id="3" name="内容占位符 2"/>
          <p:cNvSpPr>
            <a:spLocks noGrp="1"/>
          </p:cNvSpPr>
          <p:nvPr>
            <p:ph idx="1"/>
          </p:nvPr>
        </p:nvSpPr>
        <p:spPr>
          <a:xfrm>
            <a:off x="457200" y="1308703"/>
            <a:ext cx="8229600" cy="2897191"/>
          </a:xfrm>
        </p:spPr>
        <p:txBody>
          <a:bodyPr>
            <a:normAutofit/>
          </a:bodyPr>
          <a:lstStyle/>
          <a:p>
            <a:r>
              <a:rPr kumimoji="1" lang="en-US" altLang="zh-CN" dirty="0" smtClean="0"/>
              <a:t>Cooperation between NS &amp; NNS teachers </a:t>
            </a:r>
          </a:p>
          <a:p>
            <a:pPr marL="0" indent="0">
              <a:buNone/>
            </a:pPr>
            <a:r>
              <a:rPr kumimoji="1" lang="en-US" altLang="zh-CN" dirty="0"/>
              <a:t> </a:t>
            </a:r>
            <a:r>
              <a:rPr kumimoji="1" lang="en-US" altLang="zh-CN" dirty="0" smtClean="0"/>
              <a:t> </a:t>
            </a:r>
            <a:r>
              <a:rPr kumimoji="1" lang="en-US" altLang="zh-CN" sz="3000" dirty="0" smtClean="0">
                <a:solidFill>
                  <a:srgbClr val="31859C"/>
                </a:solidFill>
              </a:rPr>
              <a:t>- NS teachers: learning as much as possible </a:t>
            </a:r>
          </a:p>
          <a:p>
            <a:pPr marL="0" indent="0">
              <a:buNone/>
            </a:pPr>
            <a:r>
              <a:rPr kumimoji="1" lang="en-US" altLang="zh-CN" sz="3000" dirty="0">
                <a:solidFill>
                  <a:srgbClr val="31859C"/>
                </a:solidFill>
              </a:rPr>
              <a:t> </a:t>
            </a:r>
            <a:r>
              <a:rPr kumimoji="1" lang="en-US" altLang="zh-CN" sz="3000" dirty="0" smtClean="0">
                <a:solidFill>
                  <a:srgbClr val="31859C"/>
                </a:solidFill>
              </a:rPr>
              <a:t>   about the country where s/he is teaching EFL</a:t>
            </a:r>
          </a:p>
          <a:p>
            <a:pPr marL="0" indent="0">
              <a:buNone/>
            </a:pPr>
            <a:r>
              <a:rPr kumimoji="1" lang="en-US" altLang="zh-CN" sz="3000" dirty="0">
                <a:solidFill>
                  <a:srgbClr val="31859C"/>
                </a:solidFill>
              </a:rPr>
              <a:t> </a:t>
            </a:r>
            <a:r>
              <a:rPr kumimoji="1" lang="en-US" altLang="zh-CN" sz="3000" dirty="0" smtClean="0">
                <a:solidFill>
                  <a:srgbClr val="31859C"/>
                </a:solidFill>
              </a:rPr>
              <a:t> - NNS teachers: practicing and improving their   </a:t>
            </a:r>
          </a:p>
          <a:p>
            <a:pPr marL="0" indent="0">
              <a:buNone/>
            </a:pPr>
            <a:r>
              <a:rPr kumimoji="1" lang="en-US" altLang="zh-CN" sz="3000" dirty="0">
                <a:solidFill>
                  <a:srgbClr val="31859C"/>
                </a:solidFill>
              </a:rPr>
              <a:t> </a:t>
            </a:r>
            <a:r>
              <a:rPr kumimoji="1" lang="en-US" altLang="zh-CN" sz="3000" dirty="0" smtClean="0">
                <a:solidFill>
                  <a:srgbClr val="31859C"/>
                </a:solidFill>
              </a:rPr>
              <a:t>   proficiency in language s/he is teaching </a:t>
            </a:r>
          </a:p>
        </p:txBody>
      </p:sp>
      <p:sp>
        <p:nvSpPr>
          <p:cNvPr id="4" name="文本框 3"/>
          <p:cNvSpPr txBox="1"/>
          <p:nvPr/>
        </p:nvSpPr>
        <p:spPr>
          <a:xfrm>
            <a:off x="2810335" y="4230214"/>
            <a:ext cx="5869340" cy="1675843"/>
          </a:xfrm>
          <a:prstGeom prst="rect">
            <a:avLst/>
          </a:prstGeom>
          <a:noFill/>
        </p:spPr>
        <p:txBody>
          <a:bodyPr wrap="none" rtlCol="0">
            <a:spAutoFit/>
          </a:bodyPr>
          <a:lstStyle/>
          <a:p>
            <a:pPr marL="457200" indent="-457200">
              <a:lnSpc>
                <a:spcPct val="110000"/>
              </a:lnSpc>
              <a:buFont typeface="Arial"/>
              <a:buChar char="•"/>
            </a:pPr>
            <a:r>
              <a:rPr kumimoji="1" lang="en-US" altLang="zh-CN" sz="3200" dirty="0" smtClean="0"/>
              <a:t>Team teaching approach</a:t>
            </a:r>
          </a:p>
          <a:p>
            <a:pPr>
              <a:lnSpc>
                <a:spcPct val="110000"/>
              </a:lnSpc>
            </a:pPr>
            <a:r>
              <a:rPr kumimoji="1" lang="en-US" altLang="zh-CN" sz="3200" dirty="0" smtClean="0"/>
              <a:t>    </a:t>
            </a:r>
            <a:r>
              <a:rPr kumimoji="1" lang="en-US" altLang="zh-CN" sz="3000" dirty="0" smtClean="0">
                <a:solidFill>
                  <a:srgbClr val="31859C"/>
                </a:solidFill>
              </a:rPr>
              <a:t>- allowing NS/NNS EFL teachers to</a:t>
            </a:r>
          </a:p>
          <a:p>
            <a:pPr>
              <a:lnSpc>
                <a:spcPct val="110000"/>
              </a:lnSpc>
            </a:pPr>
            <a:r>
              <a:rPr kumimoji="1" lang="en-US" altLang="zh-CN" sz="3000" dirty="0">
                <a:solidFill>
                  <a:srgbClr val="31859C"/>
                </a:solidFill>
              </a:rPr>
              <a:t> </a:t>
            </a:r>
            <a:r>
              <a:rPr kumimoji="1" lang="en-US" altLang="zh-CN" sz="3000" dirty="0" smtClean="0">
                <a:solidFill>
                  <a:srgbClr val="31859C"/>
                </a:solidFill>
              </a:rPr>
              <a:t>      </a:t>
            </a:r>
            <a:r>
              <a:rPr kumimoji="1" lang="en-US" altLang="zh-CN" sz="3000" smtClean="0">
                <a:solidFill>
                  <a:srgbClr val="31859C"/>
                </a:solidFill>
              </a:rPr>
              <a:t>focus on specific </a:t>
            </a:r>
            <a:r>
              <a:rPr kumimoji="1" lang="en-US" altLang="zh-CN" sz="3000" dirty="0" smtClean="0">
                <a:solidFill>
                  <a:srgbClr val="31859C"/>
                </a:solidFill>
              </a:rPr>
              <a:t>topics </a:t>
            </a:r>
            <a:endParaRPr kumimoji="1" lang="zh-CN" altLang="en-US" sz="3000" dirty="0">
              <a:solidFill>
                <a:srgbClr val="31859C"/>
              </a:solidFill>
            </a:endParaRPr>
          </a:p>
        </p:txBody>
      </p:sp>
    </p:spTree>
    <p:extLst>
      <p:ext uri="{BB962C8B-B14F-4D97-AF65-F5344CB8AC3E}">
        <p14:creationId xmlns:p14="http://schemas.microsoft.com/office/powerpoint/2010/main" val="27463080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41191"/>
            <a:ext cx="8229600" cy="1143000"/>
          </a:xfrm>
        </p:spPr>
        <p:txBody>
          <a:bodyPr>
            <a:noAutofit/>
          </a:bodyPr>
          <a:lstStyle/>
          <a:p>
            <a:r>
              <a:rPr kumimoji="1" lang="en-US" altLang="zh-CN" sz="3600" dirty="0" smtClean="0">
                <a:latin typeface="Chalkduster"/>
                <a:cs typeface="Chalkduster"/>
              </a:rPr>
              <a:t>Strengths &amp; Weaknesses</a:t>
            </a:r>
            <a:endParaRPr kumimoji="1" lang="zh-CN" altLang="en-US" sz="3600" dirty="0">
              <a:latin typeface="Chalkduster"/>
              <a:cs typeface="Chalkduster"/>
            </a:endParaRPr>
          </a:p>
        </p:txBody>
      </p:sp>
      <p:sp>
        <p:nvSpPr>
          <p:cNvPr id="3" name="内容占位符 2"/>
          <p:cNvSpPr>
            <a:spLocks noGrp="1"/>
          </p:cNvSpPr>
          <p:nvPr>
            <p:ph idx="1"/>
          </p:nvPr>
        </p:nvSpPr>
        <p:spPr>
          <a:xfrm>
            <a:off x="303300" y="1636875"/>
            <a:ext cx="8681942" cy="4827750"/>
          </a:xfrm>
        </p:spPr>
        <p:txBody>
          <a:bodyPr>
            <a:normAutofit/>
          </a:bodyPr>
          <a:lstStyle/>
          <a:p>
            <a:r>
              <a:rPr kumimoji="1" lang="en-US" altLang="zh-CN" sz="2800" dirty="0" smtClean="0">
                <a:solidFill>
                  <a:schemeClr val="accent6">
                    <a:lumMod val="75000"/>
                  </a:schemeClr>
                </a:solidFill>
                <a:latin typeface="Chalkduster"/>
                <a:cs typeface="Chalkduster"/>
              </a:rPr>
              <a:t>Facilitation of the EFL studies</a:t>
            </a:r>
          </a:p>
          <a:p>
            <a:endParaRPr kumimoji="1" lang="en-US" altLang="zh-CN" sz="2800" dirty="0" smtClean="0">
              <a:solidFill>
                <a:schemeClr val="accent6">
                  <a:lumMod val="75000"/>
                </a:schemeClr>
              </a:solidFill>
              <a:latin typeface="Chalkduster"/>
              <a:cs typeface="Chalkduster"/>
            </a:endParaRPr>
          </a:p>
          <a:p>
            <a:r>
              <a:rPr kumimoji="1" lang="en-US" altLang="zh-CN" sz="2800" dirty="0" smtClean="0">
                <a:solidFill>
                  <a:schemeClr val="accent6">
                    <a:lumMod val="75000"/>
                  </a:schemeClr>
                </a:solidFill>
                <a:latin typeface="Chalkduster"/>
                <a:cs typeface="Chalkduster"/>
              </a:rPr>
              <a:t>Balance of dis/advantages of NNS teachers</a:t>
            </a:r>
          </a:p>
          <a:p>
            <a:endParaRPr kumimoji="1" lang="en-US" altLang="zh-CN" sz="2800" dirty="0" smtClean="0">
              <a:solidFill>
                <a:schemeClr val="accent6">
                  <a:lumMod val="75000"/>
                </a:schemeClr>
              </a:solidFill>
              <a:latin typeface="Chalkduster"/>
              <a:cs typeface="Chalkduster"/>
            </a:endParaRPr>
          </a:p>
          <a:p>
            <a:r>
              <a:rPr kumimoji="1" lang="en-US" altLang="zh-CN" sz="2800" dirty="0" smtClean="0">
                <a:solidFill>
                  <a:schemeClr val="accent6">
                    <a:lumMod val="75000"/>
                  </a:schemeClr>
                </a:solidFill>
                <a:latin typeface="Chalkduster"/>
                <a:cs typeface="Chalkduster"/>
              </a:rPr>
              <a:t>Suggestions for EFL practitioners</a:t>
            </a:r>
          </a:p>
          <a:p>
            <a:endParaRPr kumimoji="1" lang="en-US" altLang="zh-CN" sz="2800" dirty="0">
              <a:solidFill>
                <a:schemeClr val="accent6">
                  <a:lumMod val="75000"/>
                </a:schemeClr>
              </a:solidFill>
              <a:latin typeface="Chalkduster"/>
              <a:cs typeface="Chalkduster"/>
            </a:endParaRPr>
          </a:p>
          <a:p>
            <a:r>
              <a:rPr kumimoji="1" lang="en-US" altLang="zh-CN" sz="2800" dirty="0" smtClean="0">
                <a:solidFill>
                  <a:schemeClr val="accent6">
                    <a:lumMod val="75000"/>
                  </a:schemeClr>
                </a:solidFill>
                <a:latin typeface="Chalkduster"/>
                <a:cs typeface="Chalkduster"/>
              </a:rPr>
              <a:t>Explicit &amp; well-knit organization</a:t>
            </a:r>
          </a:p>
        </p:txBody>
      </p:sp>
    </p:spTree>
    <p:extLst>
      <p:ext uri="{BB962C8B-B14F-4D97-AF65-F5344CB8AC3E}">
        <p14:creationId xmlns:p14="http://schemas.microsoft.com/office/powerpoint/2010/main" val="33192520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41191"/>
            <a:ext cx="8229600" cy="1143000"/>
          </a:xfrm>
        </p:spPr>
        <p:txBody>
          <a:bodyPr>
            <a:noAutofit/>
          </a:bodyPr>
          <a:lstStyle/>
          <a:p>
            <a:r>
              <a:rPr kumimoji="1" lang="en-US" altLang="zh-CN" sz="3600" dirty="0" smtClean="0">
                <a:latin typeface="Chalkduster"/>
                <a:cs typeface="Chalkduster"/>
              </a:rPr>
              <a:t>Strengths &amp; Weaknesses</a:t>
            </a:r>
            <a:endParaRPr kumimoji="1" lang="zh-CN" altLang="en-US" sz="3600" dirty="0">
              <a:latin typeface="Chalkduster"/>
              <a:cs typeface="Chalkduster"/>
            </a:endParaRPr>
          </a:p>
        </p:txBody>
      </p:sp>
      <p:sp>
        <p:nvSpPr>
          <p:cNvPr id="3" name="内容占位符 2"/>
          <p:cNvSpPr>
            <a:spLocks noGrp="1"/>
          </p:cNvSpPr>
          <p:nvPr>
            <p:ph idx="1"/>
          </p:nvPr>
        </p:nvSpPr>
        <p:spPr>
          <a:xfrm>
            <a:off x="303300" y="1636875"/>
            <a:ext cx="8681942" cy="4827750"/>
          </a:xfrm>
        </p:spPr>
        <p:txBody>
          <a:bodyPr>
            <a:normAutofit/>
          </a:bodyPr>
          <a:lstStyle/>
          <a:p>
            <a:pPr>
              <a:lnSpc>
                <a:spcPct val="120000"/>
              </a:lnSpc>
            </a:pPr>
            <a:r>
              <a:rPr kumimoji="1" lang="en-US" altLang="zh-CN" sz="2800" dirty="0">
                <a:solidFill>
                  <a:schemeClr val="accent3">
                    <a:lumMod val="50000"/>
                  </a:schemeClr>
                </a:solidFill>
                <a:latin typeface="Chalkduster"/>
                <a:cs typeface="Chalkduster"/>
              </a:rPr>
              <a:t>Idealistic model</a:t>
            </a:r>
          </a:p>
          <a:p>
            <a:pPr>
              <a:lnSpc>
                <a:spcPct val="120000"/>
              </a:lnSpc>
            </a:pPr>
            <a:endParaRPr kumimoji="1" lang="en-US" altLang="zh-CN" sz="2800" dirty="0">
              <a:solidFill>
                <a:schemeClr val="accent3">
                  <a:lumMod val="50000"/>
                </a:schemeClr>
              </a:solidFill>
              <a:latin typeface="Chalkduster"/>
              <a:cs typeface="Chalkduster"/>
            </a:endParaRPr>
          </a:p>
          <a:p>
            <a:pPr>
              <a:lnSpc>
                <a:spcPct val="120000"/>
              </a:lnSpc>
            </a:pPr>
            <a:r>
              <a:rPr kumimoji="1" lang="en-US" altLang="zh-CN" sz="2800" dirty="0" smtClean="0">
                <a:solidFill>
                  <a:schemeClr val="accent3">
                    <a:lumMod val="50000"/>
                  </a:schemeClr>
                </a:solidFill>
                <a:latin typeface="Chalkduster"/>
                <a:cs typeface="Chalkduster"/>
              </a:rPr>
              <a:t>Lack of concrete illustration</a:t>
            </a:r>
            <a:endParaRPr kumimoji="1" lang="en-US" altLang="zh-CN" sz="2800" dirty="0">
              <a:solidFill>
                <a:schemeClr val="accent3">
                  <a:lumMod val="50000"/>
                </a:schemeClr>
              </a:solidFill>
              <a:latin typeface="Chalkduster"/>
              <a:cs typeface="Chalkduster"/>
            </a:endParaRPr>
          </a:p>
          <a:p>
            <a:pPr>
              <a:lnSpc>
                <a:spcPct val="120000"/>
              </a:lnSpc>
            </a:pPr>
            <a:endParaRPr kumimoji="1" lang="en-US" altLang="zh-CN" sz="2800" dirty="0">
              <a:solidFill>
                <a:schemeClr val="accent3">
                  <a:lumMod val="50000"/>
                </a:schemeClr>
              </a:solidFill>
              <a:latin typeface="Chalkduster"/>
              <a:cs typeface="Chalkduster"/>
            </a:endParaRPr>
          </a:p>
          <a:p>
            <a:pPr>
              <a:lnSpc>
                <a:spcPct val="120000"/>
              </a:lnSpc>
            </a:pPr>
            <a:r>
              <a:rPr kumimoji="1" lang="en-US" altLang="zh-CN" sz="2800" dirty="0">
                <a:solidFill>
                  <a:schemeClr val="accent3">
                    <a:lumMod val="50000"/>
                  </a:schemeClr>
                </a:solidFill>
                <a:latin typeface="Chalkduster"/>
                <a:cs typeface="Chalkduster"/>
              </a:rPr>
              <a:t>Out-of-date </a:t>
            </a:r>
            <a:r>
              <a:rPr kumimoji="1" lang="en-US" altLang="zh-CN" sz="2800" dirty="0" smtClean="0">
                <a:solidFill>
                  <a:schemeClr val="accent3">
                    <a:lumMod val="50000"/>
                  </a:schemeClr>
                </a:solidFill>
                <a:latin typeface="Chalkduster"/>
                <a:cs typeface="Chalkduster"/>
              </a:rPr>
              <a:t>citations</a:t>
            </a:r>
            <a:endParaRPr kumimoji="1" lang="en-US" altLang="zh-CN" sz="2800" dirty="0">
              <a:solidFill>
                <a:schemeClr val="accent3">
                  <a:lumMod val="50000"/>
                </a:schemeClr>
              </a:solidFill>
              <a:latin typeface="Chalkduster"/>
              <a:cs typeface="Chalkduster"/>
            </a:endParaRPr>
          </a:p>
        </p:txBody>
      </p:sp>
    </p:spTree>
    <p:extLst>
      <p:ext uri="{BB962C8B-B14F-4D97-AF65-F5344CB8AC3E}">
        <p14:creationId xmlns:p14="http://schemas.microsoft.com/office/powerpoint/2010/main" val="7041419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41212" y="235093"/>
            <a:ext cx="8699818" cy="584776"/>
          </a:xfrm>
          <a:prstGeom prst="rect">
            <a:avLst/>
          </a:prstGeom>
          <a:noFill/>
        </p:spPr>
        <p:txBody>
          <a:bodyPr wrap="none" rtlCol="0">
            <a:spAutoFit/>
          </a:bodyPr>
          <a:lstStyle/>
          <a:p>
            <a:r>
              <a:rPr kumimoji="1" lang="en-US" altLang="zh-CN" sz="3200" dirty="0" smtClean="0">
                <a:solidFill>
                  <a:schemeClr val="accent6"/>
                </a:solidFill>
                <a:effectLst>
                  <a:glow rad="228600">
                    <a:schemeClr val="accent5">
                      <a:satMod val="175000"/>
                      <a:alpha val="40000"/>
                    </a:schemeClr>
                  </a:glow>
                </a:effectLst>
                <a:latin typeface="Chalkboard"/>
                <a:cs typeface="Chalkboard"/>
              </a:rPr>
              <a:t>Language Imperialism  </a:t>
            </a:r>
            <a:r>
              <a:rPr kumimoji="1" lang="en-US" altLang="zh-CN" sz="2000" dirty="0" smtClean="0">
                <a:solidFill>
                  <a:srgbClr val="EEECE1"/>
                </a:solidFill>
                <a:effectLst>
                  <a:glow rad="228600">
                    <a:schemeClr val="accent5">
                      <a:satMod val="175000"/>
                      <a:alpha val="40000"/>
                    </a:schemeClr>
                  </a:glow>
                </a:effectLst>
                <a:latin typeface="Chalkboard"/>
                <a:cs typeface="Chalkboard"/>
              </a:rPr>
              <a:t>(</a:t>
            </a:r>
            <a:r>
              <a:rPr kumimoji="1" lang="en-US" altLang="zh-CN" sz="2000" dirty="0" err="1">
                <a:solidFill>
                  <a:srgbClr val="EEECE1"/>
                </a:solidFill>
                <a:effectLst>
                  <a:glow rad="228600">
                    <a:schemeClr val="accent5">
                      <a:satMod val="175000"/>
                      <a:alpha val="40000"/>
                    </a:schemeClr>
                  </a:glow>
                </a:effectLst>
                <a:latin typeface="Chalkboard"/>
                <a:cs typeface="Chalkboard"/>
              </a:rPr>
              <a:t>Canagarajah</a:t>
            </a:r>
            <a:r>
              <a:rPr kumimoji="1" lang="en-US" altLang="zh-CN" sz="2000" dirty="0">
                <a:solidFill>
                  <a:srgbClr val="EEECE1"/>
                </a:solidFill>
                <a:effectLst>
                  <a:glow rad="228600">
                    <a:schemeClr val="accent5">
                      <a:satMod val="175000"/>
                      <a:alpha val="40000"/>
                    </a:schemeClr>
                  </a:glow>
                </a:effectLst>
                <a:latin typeface="Chalkboard"/>
                <a:cs typeface="Chalkboard"/>
              </a:rPr>
              <a:t>, 1999; </a:t>
            </a:r>
            <a:r>
              <a:rPr kumimoji="1" lang="en-US" altLang="zh-CN" sz="2000" dirty="0" err="1">
                <a:solidFill>
                  <a:srgbClr val="EEECE1"/>
                </a:solidFill>
                <a:effectLst>
                  <a:glow rad="228600">
                    <a:schemeClr val="accent5">
                      <a:satMod val="175000"/>
                      <a:alpha val="40000"/>
                    </a:schemeClr>
                  </a:glow>
                </a:effectLst>
                <a:latin typeface="Chalkboard"/>
                <a:cs typeface="Chalkboard"/>
              </a:rPr>
              <a:t>Phillipson</a:t>
            </a:r>
            <a:r>
              <a:rPr kumimoji="1" lang="en-US" altLang="zh-CN" sz="2000" dirty="0">
                <a:solidFill>
                  <a:srgbClr val="EEECE1"/>
                </a:solidFill>
                <a:effectLst>
                  <a:glow rad="228600">
                    <a:schemeClr val="accent5">
                      <a:satMod val="175000"/>
                      <a:alpha val="40000"/>
                    </a:schemeClr>
                  </a:glow>
                </a:effectLst>
                <a:latin typeface="Chalkboard"/>
                <a:cs typeface="Chalkboard"/>
              </a:rPr>
              <a:t>, 1992</a:t>
            </a:r>
            <a:r>
              <a:rPr kumimoji="1" lang="en-US" altLang="zh-CN" sz="2000" dirty="0" smtClean="0">
                <a:solidFill>
                  <a:srgbClr val="EEECE1"/>
                </a:solidFill>
                <a:effectLst>
                  <a:glow rad="228600">
                    <a:schemeClr val="accent5">
                      <a:satMod val="175000"/>
                      <a:alpha val="40000"/>
                    </a:schemeClr>
                  </a:glow>
                </a:effectLst>
                <a:latin typeface="Chalkboard"/>
                <a:cs typeface="Chalkboard"/>
              </a:rPr>
              <a:t>)</a:t>
            </a:r>
            <a:endParaRPr kumimoji="1" lang="zh-CN" altLang="en-US" sz="2000" dirty="0">
              <a:solidFill>
                <a:srgbClr val="EEECE1"/>
              </a:solidFill>
              <a:effectLst>
                <a:glow rad="228600">
                  <a:schemeClr val="accent5">
                    <a:satMod val="175000"/>
                    <a:alpha val="40000"/>
                  </a:schemeClr>
                </a:glow>
              </a:effectLst>
              <a:latin typeface="Chalkboard"/>
              <a:cs typeface="Chalkboard"/>
            </a:endParaRPr>
          </a:p>
        </p:txBody>
      </p:sp>
    </p:spTree>
    <p:extLst>
      <p:ext uri="{BB962C8B-B14F-4D97-AF65-F5344CB8AC3E}">
        <p14:creationId xmlns:p14="http://schemas.microsoft.com/office/powerpoint/2010/main" val="28591721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无标题3.png"/>
          <p:cNvPicPr>
            <a:picLocks noChangeAspect="1"/>
          </p:cNvPicPr>
          <p:nvPr/>
        </p:nvPicPr>
        <p:blipFill rotWithShape="1">
          <a:blip r:embed="rId3">
            <a:extLst>
              <a:ext uri="{28A0092B-C50C-407E-A947-70E740481C1C}">
                <a14:useLocalDpi xmlns:a14="http://schemas.microsoft.com/office/drawing/2010/main" val="0"/>
              </a:ext>
            </a:extLst>
          </a:blip>
          <a:srcRect l="13674" t="23261" r="19262" b="34225"/>
          <a:stretch/>
        </p:blipFill>
        <p:spPr>
          <a:xfrm>
            <a:off x="-493008" y="1150854"/>
            <a:ext cx="10053772" cy="4781997"/>
          </a:xfrm>
          <a:prstGeom prst="rect">
            <a:avLst/>
          </a:prstGeom>
          <a:ln>
            <a:noFill/>
          </a:ln>
          <a:effectLst>
            <a:softEdge rad="508000"/>
          </a:effectLst>
        </p:spPr>
      </p:pic>
      <p:sp>
        <p:nvSpPr>
          <p:cNvPr id="5" name="文本框 4"/>
          <p:cNvSpPr txBox="1"/>
          <p:nvPr/>
        </p:nvSpPr>
        <p:spPr>
          <a:xfrm>
            <a:off x="1944898" y="314124"/>
            <a:ext cx="5480988" cy="1077218"/>
          </a:xfrm>
          <a:prstGeom prst="rect">
            <a:avLst/>
          </a:prstGeom>
          <a:noFill/>
        </p:spPr>
        <p:txBody>
          <a:bodyPr wrap="none" rtlCol="0">
            <a:spAutoFit/>
          </a:bodyPr>
          <a:lstStyle/>
          <a:p>
            <a:pPr algn="ctr"/>
            <a:r>
              <a:rPr kumimoji="1" lang="en-US" altLang="zh-CN" sz="3200" dirty="0" smtClean="0">
                <a:latin typeface="Chalkboard"/>
                <a:cs typeface="Chalkboard"/>
              </a:rPr>
              <a:t>Who will you prefer as your</a:t>
            </a:r>
          </a:p>
          <a:p>
            <a:pPr algn="ctr"/>
            <a:r>
              <a:rPr kumimoji="1" lang="en-US" altLang="zh-CN" sz="3200" dirty="0" smtClean="0">
                <a:latin typeface="Chalkboard"/>
                <a:cs typeface="Chalkboard"/>
              </a:rPr>
              <a:t>English Language teacher?</a:t>
            </a:r>
            <a:endParaRPr kumimoji="1" lang="zh-CN" altLang="en-US" sz="3200" dirty="0">
              <a:latin typeface="Chalkboard"/>
              <a:cs typeface="Chalkboard"/>
            </a:endParaRPr>
          </a:p>
        </p:txBody>
      </p:sp>
      <p:sp>
        <p:nvSpPr>
          <p:cNvPr id="6" name="文本框 5"/>
          <p:cNvSpPr txBox="1"/>
          <p:nvPr/>
        </p:nvSpPr>
        <p:spPr>
          <a:xfrm>
            <a:off x="369629" y="5536005"/>
            <a:ext cx="3406052" cy="1200328"/>
          </a:xfrm>
          <a:prstGeom prst="rect">
            <a:avLst/>
          </a:prstGeom>
          <a:noFill/>
        </p:spPr>
        <p:txBody>
          <a:bodyPr wrap="square" rtlCol="0">
            <a:spAutoFit/>
          </a:bodyPr>
          <a:lstStyle/>
          <a:p>
            <a:r>
              <a:rPr kumimoji="1" lang="en-US" altLang="zh-CN" sz="2400" dirty="0" smtClean="0">
                <a:latin typeface="Chalkboard"/>
                <a:cs typeface="Chalkboard"/>
              </a:rPr>
              <a:t>High-school graduate student with American accent</a:t>
            </a:r>
          </a:p>
        </p:txBody>
      </p:sp>
      <p:sp>
        <p:nvSpPr>
          <p:cNvPr id="7" name="文本框 6"/>
          <p:cNvSpPr txBox="1"/>
          <p:nvPr/>
        </p:nvSpPr>
        <p:spPr>
          <a:xfrm>
            <a:off x="4708438" y="5536005"/>
            <a:ext cx="4435562" cy="1200328"/>
          </a:xfrm>
          <a:prstGeom prst="rect">
            <a:avLst/>
          </a:prstGeom>
          <a:noFill/>
        </p:spPr>
        <p:txBody>
          <a:bodyPr wrap="square" rtlCol="0">
            <a:spAutoFit/>
          </a:bodyPr>
          <a:lstStyle/>
          <a:p>
            <a:r>
              <a:rPr lang="en-US" altLang="zh-CN" sz="2400" dirty="0">
                <a:latin typeface="Chalkboard"/>
                <a:cs typeface="Chalkboard"/>
              </a:rPr>
              <a:t>Masters in Applied Linguistics 3 years in Teaching</a:t>
            </a:r>
            <a:br>
              <a:rPr lang="en-US" altLang="zh-CN" sz="2400" dirty="0">
                <a:latin typeface="Chalkboard"/>
                <a:cs typeface="Chalkboard"/>
              </a:rPr>
            </a:br>
            <a:r>
              <a:rPr lang="en-US" altLang="zh-CN" sz="2400" dirty="0">
                <a:latin typeface="Chalkboard"/>
                <a:cs typeface="Chalkboard"/>
              </a:rPr>
              <a:t>IPA standard </a:t>
            </a:r>
            <a:r>
              <a:rPr lang="en-US" altLang="zh-CN" sz="2400" dirty="0" smtClean="0">
                <a:latin typeface="Chalkboard"/>
                <a:cs typeface="Chalkboard"/>
              </a:rPr>
              <a:t>pronunciation</a:t>
            </a:r>
            <a:endParaRPr lang="en-US" altLang="zh-CN" sz="2400" dirty="0">
              <a:latin typeface="Chalkboard"/>
              <a:cs typeface="Chalkboard"/>
            </a:endParaRPr>
          </a:p>
        </p:txBody>
      </p:sp>
    </p:spTree>
    <p:extLst>
      <p:ext uri="{BB962C8B-B14F-4D97-AF65-F5344CB8AC3E}">
        <p14:creationId xmlns:p14="http://schemas.microsoft.com/office/powerpoint/2010/main" val="3106722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44898" y="314124"/>
            <a:ext cx="5480988" cy="1077218"/>
          </a:xfrm>
          <a:prstGeom prst="rect">
            <a:avLst/>
          </a:prstGeom>
          <a:noFill/>
        </p:spPr>
        <p:txBody>
          <a:bodyPr wrap="none" rtlCol="0">
            <a:spAutoFit/>
          </a:bodyPr>
          <a:lstStyle/>
          <a:p>
            <a:pPr algn="ctr"/>
            <a:r>
              <a:rPr kumimoji="1" lang="en-US" altLang="zh-CN" sz="3200" dirty="0" smtClean="0">
                <a:latin typeface="Chalkboard"/>
                <a:cs typeface="Chalkboard"/>
              </a:rPr>
              <a:t>Who will you prefer as your</a:t>
            </a:r>
          </a:p>
          <a:p>
            <a:pPr algn="ctr"/>
            <a:r>
              <a:rPr kumimoji="1" lang="en-US" altLang="zh-CN" sz="3200" dirty="0" smtClean="0">
                <a:latin typeface="Chalkboard"/>
                <a:cs typeface="Chalkboard"/>
              </a:rPr>
              <a:t>Chinese Language teacher?</a:t>
            </a:r>
            <a:endParaRPr kumimoji="1" lang="zh-CN" altLang="en-US" sz="3200" dirty="0">
              <a:latin typeface="Chalkboard"/>
              <a:cs typeface="Chalkboard"/>
            </a:endParaRPr>
          </a:p>
        </p:txBody>
      </p:sp>
      <p:sp>
        <p:nvSpPr>
          <p:cNvPr id="7" name="文本框 6"/>
          <p:cNvSpPr txBox="1"/>
          <p:nvPr/>
        </p:nvSpPr>
        <p:spPr>
          <a:xfrm>
            <a:off x="4708438" y="5536005"/>
            <a:ext cx="4435562" cy="1200328"/>
          </a:xfrm>
          <a:prstGeom prst="rect">
            <a:avLst/>
          </a:prstGeom>
          <a:noFill/>
        </p:spPr>
        <p:txBody>
          <a:bodyPr wrap="square" rtlCol="0">
            <a:spAutoFit/>
          </a:bodyPr>
          <a:lstStyle/>
          <a:p>
            <a:r>
              <a:rPr lang="en-US" altLang="zh-CN" sz="2400" dirty="0">
                <a:latin typeface="Chalkboard"/>
                <a:cs typeface="Chalkboard"/>
              </a:rPr>
              <a:t>Masters in Applied Linguistics 3 years in Teaching</a:t>
            </a:r>
            <a:br>
              <a:rPr lang="en-US" altLang="zh-CN" sz="2400" dirty="0">
                <a:latin typeface="Chalkboard"/>
                <a:cs typeface="Chalkboard"/>
              </a:rPr>
            </a:br>
            <a:r>
              <a:rPr lang="en-US" altLang="zh-CN" sz="2400" dirty="0">
                <a:latin typeface="Chalkboard"/>
                <a:cs typeface="Chalkboard"/>
              </a:rPr>
              <a:t>IPA standard </a:t>
            </a:r>
            <a:r>
              <a:rPr lang="en-US" altLang="zh-CN" sz="2400" dirty="0" smtClean="0">
                <a:latin typeface="Chalkboard"/>
                <a:cs typeface="Chalkboard"/>
              </a:rPr>
              <a:t>pronunciation</a:t>
            </a:r>
            <a:endParaRPr lang="en-US" altLang="zh-CN" sz="2400" dirty="0">
              <a:latin typeface="Chalkboard"/>
              <a:cs typeface="Chalkboard"/>
            </a:endParaRPr>
          </a:p>
        </p:txBody>
      </p:sp>
      <p:pic>
        <p:nvPicPr>
          <p:cNvPr id="8" name="图片 7" descr="无标题4.png"/>
          <p:cNvPicPr>
            <a:picLocks noChangeAspect="1"/>
          </p:cNvPicPr>
          <p:nvPr/>
        </p:nvPicPr>
        <p:blipFill rotWithShape="1">
          <a:blip r:embed="rId3">
            <a:extLst>
              <a:ext uri="{28A0092B-C50C-407E-A947-70E740481C1C}">
                <a14:useLocalDpi xmlns:a14="http://schemas.microsoft.com/office/drawing/2010/main" val="0"/>
              </a:ext>
            </a:extLst>
          </a:blip>
          <a:srcRect l="14976" t="26327" r="14921" b="35496"/>
          <a:stretch/>
        </p:blipFill>
        <p:spPr>
          <a:xfrm>
            <a:off x="-96321" y="1391342"/>
            <a:ext cx="9609518" cy="3926398"/>
          </a:xfrm>
          <a:prstGeom prst="rect">
            <a:avLst/>
          </a:prstGeom>
          <a:effectLst>
            <a:softEdge rad="508000"/>
          </a:effectLst>
        </p:spPr>
      </p:pic>
      <p:sp>
        <p:nvSpPr>
          <p:cNvPr id="9" name="文本框 8"/>
          <p:cNvSpPr txBox="1"/>
          <p:nvPr/>
        </p:nvSpPr>
        <p:spPr>
          <a:xfrm>
            <a:off x="272876" y="5536005"/>
            <a:ext cx="4435562" cy="1200328"/>
          </a:xfrm>
          <a:prstGeom prst="rect">
            <a:avLst/>
          </a:prstGeom>
          <a:noFill/>
        </p:spPr>
        <p:txBody>
          <a:bodyPr wrap="square" rtlCol="0">
            <a:spAutoFit/>
          </a:bodyPr>
          <a:lstStyle/>
          <a:p>
            <a:r>
              <a:rPr lang="en-US" altLang="zh-CN" sz="2400" dirty="0">
                <a:latin typeface="Chalkboard"/>
                <a:cs typeface="Chalkboard"/>
              </a:rPr>
              <a:t>Masters in Applied Linguistics 3 years in Teaching</a:t>
            </a:r>
            <a:br>
              <a:rPr lang="en-US" altLang="zh-CN" sz="2400" dirty="0">
                <a:latin typeface="Chalkboard"/>
                <a:cs typeface="Chalkboard"/>
              </a:rPr>
            </a:br>
            <a:r>
              <a:rPr lang="en-US" altLang="zh-CN" sz="2400" dirty="0">
                <a:latin typeface="Chalkboard"/>
                <a:cs typeface="Chalkboard"/>
              </a:rPr>
              <a:t>IPA standard </a:t>
            </a:r>
            <a:r>
              <a:rPr lang="en-US" altLang="zh-CN" sz="2400" dirty="0" smtClean="0">
                <a:latin typeface="Chalkboard"/>
                <a:cs typeface="Chalkboard"/>
              </a:rPr>
              <a:t>pronunciation</a:t>
            </a:r>
            <a:endParaRPr lang="en-US" altLang="zh-CN" sz="2400" dirty="0">
              <a:latin typeface="Chalkboard"/>
              <a:cs typeface="Chalkboard"/>
            </a:endParaRPr>
          </a:p>
        </p:txBody>
      </p:sp>
    </p:spTree>
    <p:extLst>
      <p:ext uri="{BB962C8B-B14F-4D97-AF65-F5344CB8AC3E}">
        <p14:creationId xmlns:p14="http://schemas.microsoft.com/office/powerpoint/2010/main" val="2518820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无标题2.png"/>
          <p:cNvPicPr>
            <a:picLocks noChangeAspect="1"/>
          </p:cNvPicPr>
          <p:nvPr/>
        </p:nvPicPr>
        <p:blipFill rotWithShape="1">
          <a:blip r:embed="rId2">
            <a:extLst>
              <a:ext uri="{28A0092B-C50C-407E-A947-70E740481C1C}">
                <a14:useLocalDpi xmlns:a14="http://schemas.microsoft.com/office/drawing/2010/main" val="0"/>
              </a:ext>
            </a:extLst>
          </a:blip>
          <a:srcRect t="29211" r="50733" b="24514"/>
          <a:stretch/>
        </p:blipFill>
        <p:spPr>
          <a:xfrm>
            <a:off x="357227" y="1627069"/>
            <a:ext cx="4505020" cy="3174771"/>
          </a:xfrm>
          <a:prstGeom prst="rect">
            <a:avLst/>
          </a:prstGeom>
          <a:effectLst/>
        </p:spPr>
      </p:pic>
      <p:pic>
        <p:nvPicPr>
          <p:cNvPr id="6" name="图片 5" descr="AB19327.jpg"/>
          <p:cNvPicPr>
            <a:picLocks noChangeAspect="1"/>
          </p:cNvPicPr>
          <p:nvPr/>
        </p:nvPicPr>
        <p:blipFill rotWithShape="1">
          <a:blip r:embed="rId3">
            <a:extLst>
              <a:ext uri="{28A0092B-C50C-407E-A947-70E740481C1C}">
                <a14:useLocalDpi xmlns:a14="http://schemas.microsoft.com/office/drawing/2010/main" val="0"/>
              </a:ext>
            </a:extLst>
          </a:blip>
          <a:srcRect l="24341"/>
          <a:stretch/>
        </p:blipFill>
        <p:spPr>
          <a:xfrm>
            <a:off x="5001168" y="0"/>
            <a:ext cx="4142832" cy="6858000"/>
          </a:xfrm>
          <a:prstGeom prst="rect">
            <a:avLst/>
          </a:prstGeom>
          <a:ln>
            <a:noFill/>
          </a:ln>
          <a:effectLst>
            <a:softEdge rad="112500"/>
          </a:effectLst>
        </p:spPr>
      </p:pic>
    </p:spTree>
    <p:extLst>
      <p:ext uri="{BB962C8B-B14F-4D97-AF65-F5344CB8AC3E}">
        <p14:creationId xmlns:p14="http://schemas.microsoft.com/office/powerpoint/2010/main" val="285579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52821" y="286466"/>
            <a:ext cx="4850538" cy="867861"/>
          </a:xfrm>
        </p:spPr>
        <p:txBody>
          <a:bodyPr>
            <a:normAutofit/>
          </a:bodyPr>
          <a:lstStyle/>
          <a:p>
            <a:r>
              <a:rPr kumimoji="1" lang="en-US" altLang="zh-CN" sz="4000" dirty="0" smtClean="0">
                <a:latin typeface="Chalkduster"/>
                <a:cs typeface="Chalkduster"/>
              </a:rPr>
              <a:t>Discussion</a:t>
            </a:r>
            <a:endParaRPr kumimoji="1" lang="zh-CN" altLang="en-US" sz="4000" dirty="0">
              <a:latin typeface="Chalkduster"/>
              <a:cs typeface="Chalkduster"/>
            </a:endParaRPr>
          </a:p>
        </p:txBody>
      </p:sp>
      <p:sp>
        <p:nvSpPr>
          <p:cNvPr id="3" name="内容占位符 2"/>
          <p:cNvSpPr>
            <a:spLocks noGrp="1"/>
          </p:cNvSpPr>
          <p:nvPr>
            <p:ph idx="1"/>
          </p:nvPr>
        </p:nvSpPr>
        <p:spPr>
          <a:xfrm>
            <a:off x="202600" y="1391658"/>
            <a:ext cx="8774861" cy="5046262"/>
          </a:xfrm>
        </p:spPr>
        <p:txBody>
          <a:bodyPr>
            <a:normAutofit/>
          </a:bodyPr>
          <a:lstStyle/>
          <a:p>
            <a:pPr marL="0" indent="0">
              <a:lnSpc>
                <a:spcPct val="120000"/>
              </a:lnSpc>
              <a:buNone/>
            </a:pPr>
            <a:r>
              <a:rPr kumimoji="1" lang="en-US" altLang="zh-CN" dirty="0" smtClean="0"/>
              <a:t>Some people argue that a qualified NS EFL teacher is always better than his/her NNS colleagues of equal qualification – simply because the language and culture s/he teaches is, or at least “look”, more “authentically native”.</a:t>
            </a:r>
          </a:p>
          <a:p>
            <a:pPr marL="0" indent="0">
              <a:lnSpc>
                <a:spcPct val="120000"/>
              </a:lnSpc>
              <a:buNone/>
            </a:pPr>
            <a:endParaRPr kumimoji="1" lang="en-US" altLang="zh-CN" dirty="0" smtClean="0">
              <a:latin typeface="Chalkboard"/>
              <a:cs typeface="Chalkboard"/>
            </a:endParaRPr>
          </a:p>
          <a:p>
            <a:pPr marL="0" indent="0">
              <a:lnSpc>
                <a:spcPct val="120000"/>
              </a:lnSpc>
              <a:buNone/>
            </a:pPr>
            <a:r>
              <a:rPr kumimoji="1"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How can the stereotypical problem be effectively addressed?</a:t>
            </a:r>
            <a:endParaRPr kumimoji="1"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28430773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274744" y="360749"/>
            <a:ext cx="4795921" cy="1143000"/>
          </a:xfrm>
        </p:spPr>
        <p:txBody>
          <a:bodyPr>
            <a:normAutofit/>
          </a:bodyPr>
          <a:lstStyle/>
          <a:p>
            <a:r>
              <a:rPr kumimoji="1" lang="en-US" altLang="zh-CN" sz="4000" dirty="0" smtClean="0">
                <a:latin typeface="Chalkduster"/>
                <a:cs typeface="Chalkduster"/>
              </a:rPr>
              <a:t>Discussion</a:t>
            </a:r>
            <a:endParaRPr kumimoji="1" lang="zh-CN" altLang="en-US" sz="4000" dirty="0">
              <a:latin typeface="Chalkduster"/>
              <a:cs typeface="Chalkduster"/>
            </a:endParaRPr>
          </a:p>
        </p:txBody>
      </p:sp>
      <p:sp>
        <p:nvSpPr>
          <p:cNvPr id="3" name="内容占位符 2"/>
          <p:cNvSpPr>
            <a:spLocks noGrp="1"/>
          </p:cNvSpPr>
          <p:nvPr>
            <p:ph idx="1"/>
          </p:nvPr>
        </p:nvSpPr>
        <p:spPr>
          <a:xfrm>
            <a:off x="286593" y="1827034"/>
            <a:ext cx="8686801" cy="4258433"/>
          </a:xfrm>
        </p:spPr>
        <p:txBody>
          <a:bodyPr>
            <a:normAutofit/>
          </a:bodyPr>
          <a:lstStyle/>
          <a:p>
            <a:pPr marL="0" indent="0">
              <a:lnSpc>
                <a:spcPct val="120000"/>
              </a:lnSpc>
              <a:buNone/>
            </a:pPr>
            <a:r>
              <a:rPr kumimoji="1" lang="en-US" altLang="zh-CN" dirty="0" smtClean="0">
                <a:latin typeface="Chalkboard"/>
                <a:cs typeface="Chalkboard"/>
              </a:rPr>
              <a:t>Considering the </a:t>
            </a:r>
            <a:r>
              <a:rPr kumimoji="1" lang="en-US" altLang="zh-CN" dirty="0">
                <a:latin typeface="Chalkboard"/>
                <a:cs typeface="Chalkboard"/>
              </a:rPr>
              <a:t>dis/advantages</a:t>
            </a:r>
            <a:r>
              <a:rPr kumimoji="1" lang="en-US" altLang="zh-CN" dirty="0" smtClean="0">
                <a:latin typeface="Chalkboard"/>
                <a:cs typeface="Chalkboard"/>
              </a:rPr>
              <a:t> of both NNS and NS teachers, the author advocated broad cooperation in language teaching. </a:t>
            </a:r>
          </a:p>
          <a:p>
            <a:pPr marL="0" indent="0">
              <a:lnSpc>
                <a:spcPct val="120000"/>
              </a:lnSpc>
              <a:buNone/>
            </a:pPr>
            <a:endParaRPr kumimoji="1" lang="en-US" altLang="zh-CN" dirty="0" smtClean="0">
              <a:latin typeface="Chalkboard"/>
              <a:cs typeface="Chalkboard"/>
            </a:endParaRPr>
          </a:p>
          <a:p>
            <a:pPr marL="0" indent="0">
              <a:lnSpc>
                <a:spcPct val="120000"/>
              </a:lnSpc>
              <a:buNone/>
            </a:pPr>
            <a:r>
              <a:rPr kumimoji="1"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rPr>
              <a:t>Do you think it’s feasible or effective? Any suggestions for this cooperation?</a:t>
            </a:r>
            <a:endParaRPr kumimoji="1"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lkboard"/>
              <a:cs typeface="Chalkboard"/>
            </a:endParaRPr>
          </a:p>
        </p:txBody>
      </p:sp>
    </p:spTree>
    <p:extLst>
      <p:ext uri="{BB962C8B-B14F-4D97-AF65-F5344CB8AC3E}">
        <p14:creationId xmlns:p14="http://schemas.microsoft.com/office/powerpoint/2010/main" val="25929554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0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33077" y="417797"/>
            <a:ext cx="8618363" cy="5847755"/>
          </a:xfrm>
          <a:prstGeom prst="rect">
            <a:avLst/>
          </a:prstGeom>
          <a:noFill/>
        </p:spPr>
        <p:txBody>
          <a:bodyPr wrap="square" rtlCol="0">
            <a:spAutoFit/>
          </a:bodyPr>
          <a:lstStyle/>
          <a:p>
            <a:r>
              <a:rPr kumimoji="1" lang="en-US" altLang="zh-CN" sz="2400" dirty="0" smtClean="0">
                <a:latin typeface="Times"/>
                <a:cs typeface="Times"/>
              </a:rPr>
              <a:t>Bibliography:</a:t>
            </a:r>
          </a:p>
          <a:p>
            <a:endParaRPr kumimoji="1" lang="en-US" altLang="zh-CN" sz="2400" dirty="0" smtClean="0">
              <a:latin typeface="Times"/>
              <a:cs typeface="Times"/>
            </a:endParaRPr>
          </a:p>
          <a:p>
            <a:pPr marL="342900" indent="-342900">
              <a:buFont typeface="Arial"/>
              <a:buChar char="•"/>
            </a:pPr>
            <a:r>
              <a:rPr lang="en-US" altLang="zh-CN" sz="2200" b="1" dirty="0" err="1">
                <a:latin typeface="Times"/>
                <a:cs typeface="Times"/>
              </a:rPr>
              <a:t>Tarnopolsky</a:t>
            </a:r>
            <a:r>
              <a:rPr lang="en-US" altLang="zh-CN" sz="2200" b="1" dirty="0">
                <a:latin typeface="Times"/>
                <a:cs typeface="Times"/>
              </a:rPr>
              <a:t>, O. (2008). Nonnative </a:t>
            </a:r>
            <a:r>
              <a:rPr lang="en-US" altLang="zh-CN" sz="2200" b="1" dirty="0" smtClean="0">
                <a:latin typeface="Times"/>
                <a:cs typeface="Times"/>
              </a:rPr>
              <a:t>speaking </a:t>
            </a:r>
            <a:r>
              <a:rPr lang="en-US" altLang="zh-CN" sz="2200" b="1" dirty="0">
                <a:latin typeface="Times"/>
                <a:cs typeface="Times"/>
              </a:rPr>
              <a:t>t</a:t>
            </a:r>
            <a:r>
              <a:rPr lang="en-US" altLang="zh-CN" sz="2200" b="1" dirty="0" smtClean="0">
                <a:latin typeface="Times"/>
                <a:cs typeface="Times"/>
              </a:rPr>
              <a:t>eachers </a:t>
            </a:r>
            <a:r>
              <a:rPr lang="en-US" altLang="zh-CN" sz="2200" b="1" dirty="0">
                <a:latin typeface="Times"/>
                <a:cs typeface="Times"/>
              </a:rPr>
              <a:t>of English as a </a:t>
            </a:r>
            <a:r>
              <a:rPr lang="en-US" altLang="zh-CN" sz="2200" b="1" dirty="0" smtClean="0">
                <a:latin typeface="Times"/>
                <a:cs typeface="Times"/>
              </a:rPr>
              <a:t>foreign language</a:t>
            </a:r>
            <a:r>
              <a:rPr lang="en-US" altLang="zh-CN" sz="2200" b="1" dirty="0">
                <a:latin typeface="Times"/>
                <a:cs typeface="Times"/>
              </a:rPr>
              <a:t>. </a:t>
            </a:r>
            <a:r>
              <a:rPr lang="en-US" altLang="zh-CN" sz="2200" b="1" i="1" dirty="0">
                <a:latin typeface="Times"/>
                <a:cs typeface="Times"/>
              </a:rPr>
              <a:t>Encyclopedia of Language and education</a:t>
            </a:r>
            <a:r>
              <a:rPr lang="en-US" altLang="zh-CN" sz="2200" b="1" dirty="0">
                <a:latin typeface="Times"/>
                <a:cs typeface="Times"/>
              </a:rPr>
              <a:t>, </a:t>
            </a:r>
            <a:r>
              <a:rPr lang="en-US" altLang="zh-CN" sz="2200" b="1" i="1" dirty="0">
                <a:latin typeface="Times"/>
                <a:cs typeface="Times"/>
              </a:rPr>
              <a:t>4</a:t>
            </a:r>
            <a:r>
              <a:rPr lang="en-US" altLang="zh-CN" sz="2200" b="1" dirty="0">
                <a:latin typeface="Times"/>
                <a:cs typeface="Times"/>
              </a:rPr>
              <a:t>, 309-321</a:t>
            </a:r>
            <a:r>
              <a:rPr lang="en-US" altLang="zh-CN" sz="2200" b="1" dirty="0" smtClean="0">
                <a:latin typeface="Times"/>
                <a:cs typeface="Times"/>
              </a:rPr>
              <a:t>.</a:t>
            </a:r>
          </a:p>
          <a:p>
            <a:pPr marL="342900" indent="-342900">
              <a:buFont typeface="Arial"/>
              <a:buChar char="•"/>
            </a:pPr>
            <a:r>
              <a:rPr lang="en-US" altLang="zh-CN" sz="2000" dirty="0" err="1"/>
              <a:t>Moussu</a:t>
            </a:r>
            <a:r>
              <a:rPr lang="en-US" altLang="zh-CN" sz="2000" dirty="0"/>
              <a:t>, L., &amp; </a:t>
            </a:r>
            <a:r>
              <a:rPr lang="en-US" altLang="zh-CN" sz="2000" dirty="0" err="1"/>
              <a:t>Llurda</a:t>
            </a:r>
            <a:r>
              <a:rPr lang="en-US" altLang="zh-CN" sz="2000" dirty="0"/>
              <a:t>, E. (2008). Non-native English-speaking English language teachers: History and research. Language Teaching, 41(3), 315-348. 	</a:t>
            </a:r>
            <a:endParaRPr lang="en-US" altLang="zh-CN" sz="2200" b="1" dirty="0" smtClean="0">
              <a:latin typeface="Times"/>
              <a:cs typeface="Times"/>
            </a:endParaRPr>
          </a:p>
          <a:p>
            <a:pPr marL="342900" indent="-342900">
              <a:buFont typeface="Arial"/>
              <a:buChar char="•"/>
            </a:pPr>
            <a:r>
              <a:rPr lang="en-US" altLang="zh-CN" sz="2000" dirty="0" err="1"/>
              <a:t>Eslami</a:t>
            </a:r>
            <a:r>
              <a:rPr lang="en-US" altLang="zh-CN" sz="2000" dirty="0"/>
              <a:t>, Z. R., &amp; </a:t>
            </a:r>
            <a:r>
              <a:rPr lang="en-US" altLang="zh-CN" sz="2000" dirty="0" err="1"/>
              <a:t>Fatahi</a:t>
            </a:r>
            <a:r>
              <a:rPr lang="en-US" altLang="zh-CN" sz="2000" dirty="0"/>
              <a:t>, A. (2008). Teachers' sense of self-efficacy, </a:t>
            </a:r>
            <a:r>
              <a:rPr lang="en-US" altLang="zh-CN" sz="2000" dirty="0" err="1"/>
              <a:t>english</a:t>
            </a:r>
            <a:r>
              <a:rPr lang="en-US" altLang="zh-CN" sz="2000" dirty="0"/>
              <a:t> proficiency, and instructional strategies: A study of nonnative </a:t>
            </a:r>
            <a:r>
              <a:rPr lang="en-US" altLang="zh-CN" sz="2000" dirty="0" err="1"/>
              <a:t>efl</a:t>
            </a:r>
            <a:r>
              <a:rPr lang="en-US" altLang="zh-CN" sz="2000" dirty="0"/>
              <a:t> teachers in </a:t>
            </a:r>
            <a:r>
              <a:rPr lang="en-US" altLang="zh-CN" sz="2000" dirty="0" err="1"/>
              <a:t>iran</a:t>
            </a:r>
            <a:r>
              <a:rPr lang="en-US" altLang="zh-CN" sz="2000" dirty="0"/>
              <a:t>. </a:t>
            </a:r>
            <a:r>
              <a:rPr lang="en-US" altLang="zh-CN" sz="2000" i="1" dirty="0"/>
              <a:t>TESL-EJ</a:t>
            </a:r>
            <a:r>
              <a:rPr lang="en-US" altLang="zh-CN" sz="2000" dirty="0"/>
              <a:t>, </a:t>
            </a:r>
            <a:r>
              <a:rPr lang="en-US" altLang="zh-CN" sz="2000" i="1" dirty="0"/>
              <a:t>11</a:t>
            </a:r>
            <a:r>
              <a:rPr lang="en-US" altLang="zh-CN" sz="2000" dirty="0"/>
              <a:t>(4), 1-19</a:t>
            </a:r>
            <a:r>
              <a:rPr lang="en-US" altLang="zh-CN" sz="2000" dirty="0" smtClean="0"/>
              <a:t>.</a:t>
            </a:r>
            <a:endParaRPr lang="zh-CN" altLang="zh-CN" sz="2000" dirty="0"/>
          </a:p>
          <a:p>
            <a:pPr marL="342900" indent="-342900">
              <a:buFont typeface="Arial"/>
              <a:buChar char="•"/>
            </a:pPr>
            <a:r>
              <a:rPr lang="en-US" altLang="zh-CN" sz="2000" dirty="0"/>
              <a:t>McKay, S. L. (2010). English as an international language. In N. H. </a:t>
            </a:r>
            <a:r>
              <a:rPr lang="en-US" altLang="zh-CN" sz="2000" dirty="0" err="1"/>
              <a:t>Hornberger</a:t>
            </a:r>
            <a:r>
              <a:rPr lang="en-US" altLang="zh-CN" sz="2000" dirty="0"/>
              <a:t>, &amp; S. L. </a:t>
            </a:r>
            <a:r>
              <a:rPr lang="en-US" altLang="zh-CN" sz="2000" dirty="0" err="1"/>
              <a:t>Mckay</a:t>
            </a:r>
            <a:r>
              <a:rPr lang="en-US" altLang="zh-CN" sz="2000" dirty="0"/>
              <a:t> (Eds.), </a:t>
            </a:r>
            <a:r>
              <a:rPr lang="en-US" altLang="zh-CN" sz="2000" i="1" dirty="0"/>
              <a:t>Sociolinguistics and Language Education</a:t>
            </a:r>
            <a:r>
              <a:rPr lang="en-US" altLang="zh-CN" sz="2000" dirty="0"/>
              <a:t> (pp. 89-115). Great Britain: Short Run Press. 	</a:t>
            </a:r>
          </a:p>
          <a:p>
            <a:pPr marL="342900" indent="-342900">
              <a:buFont typeface="Arial"/>
              <a:buChar char="•"/>
            </a:pPr>
            <a:r>
              <a:rPr lang="en-US" altLang="zh-CN" sz="2000" dirty="0"/>
              <a:t>SINGAPORE NATIONAL INSTITUTE OF EDUCATION. (2012, July 2). </a:t>
            </a:r>
            <a:r>
              <a:rPr lang="en-US" altLang="zh-CN" sz="2000" i="1" dirty="0"/>
              <a:t>Pronunciation Symposium. </a:t>
            </a:r>
            <a:r>
              <a:rPr lang="en-US" altLang="zh-CN" sz="2000" dirty="0"/>
              <a:t>Retrieved from </a:t>
            </a:r>
            <a:r>
              <a:rPr lang="en-US" altLang="zh-CN" sz="2000" dirty="0">
                <a:hlinkClick r:id="rId3"/>
              </a:rPr>
              <a:t>http://www.pronunciationsymposium.org/wp-content/uploads/2012/01/Non-native-English-speakers-and-pronunciation-teaching-Recent-research-and-future-directions2.pdf</a:t>
            </a:r>
            <a:r>
              <a:rPr lang="en-US" altLang="zh-CN" sz="2000" dirty="0"/>
              <a:t>	</a:t>
            </a:r>
          </a:p>
        </p:txBody>
      </p:sp>
    </p:spTree>
    <p:extLst>
      <p:ext uri="{BB962C8B-B14F-4D97-AF65-F5344CB8AC3E}">
        <p14:creationId xmlns:p14="http://schemas.microsoft.com/office/powerpoint/2010/main" val="27795796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0000"/>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82885" y="895315"/>
            <a:ext cx="5552658" cy="1708160"/>
          </a:xfrm>
          <a:prstGeom prst="rect">
            <a:avLst/>
          </a:prstGeom>
          <a:noFill/>
        </p:spPr>
        <p:txBody>
          <a:bodyPr wrap="none" rtlCol="0">
            <a:spAutoFit/>
          </a:bodyPr>
          <a:lstStyle/>
          <a:p>
            <a:pPr>
              <a:lnSpc>
                <a:spcPct val="150000"/>
              </a:lnSpc>
            </a:pPr>
            <a:r>
              <a:rPr lang="en-US" altLang="zh-CN" sz="3600" b="1" dirty="0">
                <a:effectLst>
                  <a:glow rad="228600">
                    <a:schemeClr val="accent6">
                      <a:satMod val="175000"/>
                      <a:alpha val="75000"/>
                    </a:schemeClr>
                  </a:glow>
                  <a:reflection blurRad="6350" stA="55000" endA="50" endPos="85000" dist="127000" dir="5400000" sy="-100000" algn="bl"/>
                </a:effectLst>
                <a:latin typeface="Chalkduster"/>
                <a:cs typeface="Chalkduster"/>
              </a:rPr>
              <a:t>Thank you for </a:t>
            </a:r>
            <a:endParaRPr lang="zh-CN" altLang="zh-CN" sz="3600" dirty="0">
              <a:latin typeface="Chalkduster"/>
              <a:cs typeface="Chalkduster"/>
            </a:endParaRPr>
          </a:p>
          <a:p>
            <a:pPr>
              <a:lnSpc>
                <a:spcPct val="150000"/>
              </a:lnSpc>
            </a:pPr>
            <a:r>
              <a:rPr lang="en-US" altLang="zh-CN" sz="3600" b="1" dirty="0">
                <a:effectLst>
                  <a:glow rad="228600">
                    <a:schemeClr val="accent6">
                      <a:satMod val="175000"/>
                      <a:alpha val="75000"/>
                    </a:schemeClr>
                  </a:glow>
                  <a:reflection blurRad="6350" stA="55000" endA="50" endPos="85000" dist="127000" dir="5400000" sy="-100000" algn="bl"/>
                </a:effectLst>
                <a:latin typeface="Chalkduster"/>
                <a:cs typeface="Chalkduster"/>
              </a:rPr>
              <a:t>  your participation</a:t>
            </a:r>
            <a:r>
              <a:rPr lang="en-US" altLang="zh-CN" sz="3600" b="1" dirty="0" smtClean="0">
                <a:effectLst>
                  <a:glow rad="228600">
                    <a:schemeClr val="accent6">
                      <a:satMod val="175000"/>
                      <a:alpha val="75000"/>
                    </a:schemeClr>
                  </a:glow>
                  <a:reflection blurRad="6350" stA="55000" endA="50" endPos="85000" dist="127000" dir="5400000" sy="-100000" algn="bl"/>
                </a:effectLst>
                <a:latin typeface="Chalkduster"/>
                <a:cs typeface="Chalkduster"/>
              </a:rPr>
              <a:t>!</a:t>
            </a:r>
            <a:endParaRPr lang="zh-CN" altLang="zh-CN" sz="3600" dirty="0">
              <a:latin typeface="Chalkduster"/>
              <a:cs typeface="Chalkduster"/>
            </a:endParaRPr>
          </a:p>
        </p:txBody>
      </p:sp>
    </p:spTree>
    <p:extLst>
      <p:ext uri="{BB962C8B-B14F-4D97-AF65-F5344CB8AC3E}">
        <p14:creationId xmlns:p14="http://schemas.microsoft.com/office/powerpoint/2010/main" val="785411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7304" y="3465431"/>
            <a:ext cx="8837775" cy="3180358"/>
          </a:xfrm>
          <a:prstGeom prst="rect">
            <a:avLst/>
          </a:prstGeom>
          <a:noFill/>
        </p:spPr>
        <p:txBody>
          <a:bodyPr wrap="square" rtlCol="0">
            <a:spAutoFit/>
          </a:bodyPr>
          <a:lstStyle/>
          <a:p>
            <a:pPr marL="457200" indent="-457200">
              <a:lnSpc>
                <a:spcPct val="120000"/>
              </a:lnSpc>
              <a:buFont typeface="Arial"/>
              <a:buChar char="•"/>
            </a:pPr>
            <a:r>
              <a:rPr lang="en-US" altLang="zh-CN" sz="2800" dirty="0" smtClean="0">
                <a:solidFill>
                  <a:srgbClr val="8064A2"/>
                </a:solidFill>
                <a:latin typeface="Chalkboard"/>
                <a:cs typeface="Chalkboard"/>
              </a:rPr>
              <a:t>By </a:t>
            </a:r>
            <a:r>
              <a:rPr lang="en-US" altLang="zh-CN" sz="2800" dirty="0">
                <a:solidFill>
                  <a:srgbClr val="8064A2"/>
                </a:solidFill>
                <a:latin typeface="Chalkboard"/>
                <a:cs typeface="Chalkboard"/>
              </a:rPr>
              <a:t>birth </a:t>
            </a:r>
            <a:r>
              <a:rPr lang="en-US" altLang="zh-CN" sz="2800" dirty="0">
                <a:latin typeface="Chalkboard"/>
                <a:cs typeface="Chalkboard"/>
              </a:rPr>
              <a:t>or someone who has </a:t>
            </a:r>
            <a:r>
              <a:rPr lang="en-US" altLang="zh-CN" sz="2800" dirty="0">
                <a:solidFill>
                  <a:schemeClr val="accent4"/>
                </a:solidFill>
                <a:latin typeface="Chalkboard"/>
                <a:cs typeface="Chalkboard"/>
              </a:rPr>
              <a:t>early childhood exposure </a:t>
            </a:r>
            <a:r>
              <a:rPr lang="en-US" altLang="zh-CN" sz="2800" dirty="0">
                <a:latin typeface="Chalkboard"/>
                <a:cs typeface="Chalkboard"/>
              </a:rPr>
              <a:t>to the </a:t>
            </a:r>
            <a:r>
              <a:rPr lang="en-US" altLang="zh-CN" sz="2800" dirty="0" smtClean="0">
                <a:latin typeface="Chalkboard"/>
                <a:cs typeface="Chalkboard"/>
              </a:rPr>
              <a:t>language</a:t>
            </a:r>
            <a:endParaRPr lang="en-US" altLang="zh-CN" sz="2800" dirty="0">
              <a:latin typeface="Chalkboard"/>
              <a:cs typeface="Chalkboard"/>
            </a:endParaRPr>
          </a:p>
          <a:p>
            <a:pPr marL="457200" indent="-457200">
              <a:lnSpc>
                <a:spcPct val="120000"/>
              </a:lnSpc>
              <a:buFont typeface="Arial"/>
              <a:buChar char="•"/>
            </a:pPr>
            <a:r>
              <a:rPr lang="en-US" altLang="zh-CN" sz="2800" dirty="0" smtClean="0">
                <a:latin typeface="Chalkboard"/>
                <a:cs typeface="Chalkboard"/>
              </a:rPr>
              <a:t>Anyone </a:t>
            </a:r>
            <a:r>
              <a:rPr lang="en-US" altLang="zh-CN" sz="2800" dirty="0">
                <a:latin typeface="Chalkboard"/>
                <a:cs typeface="Chalkboard"/>
              </a:rPr>
              <a:t>may </a:t>
            </a:r>
            <a:r>
              <a:rPr lang="en-US" altLang="zh-CN" sz="2800" dirty="0" smtClean="0">
                <a:latin typeface="Chalkboard"/>
                <a:cs typeface="Chalkboard"/>
              </a:rPr>
              <a:t>acquire </a:t>
            </a:r>
            <a:r>
              <a:rPr lang="en-US" altLang="zh-CN" sz="2800" dirty="0">
                <a:latin typeface="Chalkboard"/>
                <a:cs typeface="Chalkboard"/>
              </a:rPr>
              <a:t>the native speaker status by virtue of </a:t>
            </a:r>
            <a:r>
              <a:rPr lang="en-US" altLang="zh-CN" sz="2800" dirty="0">
                <a:solidFill>
                  <a:srgbClr val="8064A2"/>
                </a:solidFill>
                <a:latin typeface="Chalkboard"/>
                <a:cs typeface="Chalkboard"/>
              </a:rPr>
              <a:t>being just </a:t>
            </a:r>
            <a:r>
              <a:rPr lang="en-US" altLang="zh-CN" sz="2800" dirty="0" smtClean="0">
                <a:solidFill>
                  <a:srgbClr val="8064A2"/>
                </a:solidFill>
                <a:latin typeface="Chalkboard"/>
                <a:cs typeface="Chalkboard"/>
              </a:rPr>
              <a:t>as </a:t>
            </a:r>
            <a:r>
              <a:rPr lang="en-US" altLang="zh-CN" sz="2800" dirty="0">
                <a:solidFill>
                  <a:srgbClr val="8064A2"/>
                </a:solidFill>
                <a:latin typeface="Chalkboard"/>
                <a:cs typeface="Chalkboard"/>
              </a:rPr>
              <a:t>proficient as a genetic native speaker of a </a:t>
            </a:r>
            <a:r>
              <a:rPr lang="en-US" altLang="zh-CN" sz="2800" dirty="0" smtClean="0">
                <a:solidFill>
                  <a:srgbClr val="8064A2"/>
                </a:solidFill>
                <a:latin typeface="Chalkboard"/>
                <a:cs typeface="Chalkboard"/>
              </a:rPr>
              <a:t>language</a:t>
            </a:r>
            <a:r>
              <a:rPr lang="en-US" altLang="zh-CN" sz="2800" dirty="0" smtClean="0">
                <a:latin typeface="Chalkboard"/>
                <a:cs typeface="Chalkboard"/>
              </a:rPr>
              <a:t> </a:t>
            </a:r>
            <a:endParaRPr lang="en-US" altLang="zh-CN" sz="2800" dirty="0">
              <a:latin typeface="Chalkboard"/>
              <a:cs typeface="Chalkboard"/>
            </a:endParaRPr>
          </a:p>
          <a:p>
            <a:pPr>
              <a:lnSpc>
                <a:spcPct val="120000"/>
              </a:lnSpc>
            </a:pPr>
            <a:r>
              <a:rPr lang="en-US" altLang="zh-CN" sz="2800" dirty="0" smtClean="0">
                <a:latin typeface="Chalkboard"/>
                <a:cs typeface="Chalkboard"/>
              </a:rPr>
              <a:t>                                            </a:t>
            </a:r>
            <a:r>
              <a:rPr lang="en-US" altLang="zh-CN" sz="2400" dirty="0" smtClean="0">
                <a:latin typeface="Chalkboard"/>
                <a:cs typeface="Chalkboard"/>
              </a:rPr>
              <a:t>  </a:t>
            </a:r>
            <a:r>
              <a:rPr lang="en-US" altLang="zh-CN" sz="2000" dirty="0" smtClean="0">
                <a:latin typeface="Chalkboard"/>
                <a:cs typeface="Chalkboard"/>
              </a:rPr>
              <a:t>(Davies, 2003)</a:t>
            </a:r>
            <a:endParaRPr lang="en-US" altLang="zh-CN" sz="2000" dirty="0">
              <a:latin typeface="Chalkboard"/>
              <a:cs typeface="Chalkboard"/>
            </a:endParaRPr>
          </a:p>
        </p:txBody>
      </p:sp>
      <p:sp>
        <p:nvSpPr>
          <p:cNvPr id="2" name="文本框 1"/>
          <p:cNvSpPr txBox="1"/>
          <p:nvPr/>
        </p:nvSpPr>
        <p:spPr>
          <a:xfrm>
            <a:off x="5319313" y="3035874"/>
            <a:ext cx="184666" cy="369332"/>
          </a:xfrm>
          <a:prstGeom prst="rect">
            <a:avLst/>
          </a:prstGeom>
          <a:noFill/>
        </p:spPr>
        <p:txBody>
          <a:bodyPr wrap="none" rtlCol="0">
            <a:spAutoFit/>
          </a:bodyPr>
          <a:lstStyle/>
          <a:p>
            <a:r>
              <a:rPr kumimoji="1" lang="en-US" altLang="zh-CN" dirty="0" smtClean="0"/>
              <a:t> </a:t>
            </a:r>
            <a:endParaRPr kumimoji="1" lang="zh-CN" altLang="en-US" dirty="0"/>
          </a:p>
        </p:txBody>
      </p:sp>
      <p:pic>
        <p:nvPicPr>
          <p:cNvPr id="3" name="图片 2" descr="1562661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894"/>
            <a:ext cx="3266037" cy="2678713"/>
          </a:xfrm>
          <a:prstGeom prst="rect">
            <a:avLst/>
          </a:prstGeom>
          <a:effectLst>
            <a:softEdge rad="317500"/>
          </a:effectLst>
        </p:spPr>
      </p:pic>
      <p:pic>
        <p:nvPicPr>
          <p:cNvPr id="6" name="图片 5" descr="1026884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145" y="138895"/>
            <a:ext cx="3056396" cy="2678713"/>
          </a:xfrm>
          <a:prstGeom prst="rect">
            <a:avLst/>
          </a:prstGeom>
          <a:effectLst>
            <a:softEdge rad="190500"/>
          </a:effectLst>
        </p:spPr>
      </p:pic>
      <p:pic>
        <p:nvPicPr>
          <p:cNvPr id="8" name="图片 7" descr="11040351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813" y="0"/>
            <a:ext cx="3453187" cy="2812042"/>
          </a:xfrm>
          <a:prstGeom prst="rect">
            <a:avLst/>
          </a:prstGeom>
          <a:effectLst>
            <a:softEdge rad="190500"/>
          </a:effectLst>
        </p:spPr>
      </p:pic>
      <p:sp>
        <p:nvSpPr>
          <p:cNvPr id="9" name="文本框 8"/>
          <p:cNvSpPr txBox="1"/>
          <p:nvPr/>
        </p:nvSpPr>
        <p:spPr>
          <a:xfrm>
            <a:off x="808347" y="2791982"/>
            <a:ext cx="1314144" cy="430887"/>
          </a:xfrm>
          <a:prstGeom prst="rect">
            <a:avLst/>
          </a:prstGeom>
          <a:noFill/>
        </p:spPr>
        <p:txBody>
          <a:bodyPr wrap="none" rtlCol="0">
            <a:spAutoFit/>
          </a:bodyPr>
          <a:lstStyle/>
          <a:p>
            <a:r>
              <a:rPr kumimoji="1" lang="en-US" altLang="zh-CN" sz="2200" b="1" dirty="0">
                <a:solidFill>
                  <a:srgbClr val="1F497D"/>
                </a:solidFill>
                <a:effectLst>
                  <a:glow rad="228600">
                    <a:schemeClr val="accent2">
                      <a:satMod val="175000"/>
                      <a:alpha val="40000"/>
                    </a:schemeClr>
                  </a:glow>
                </a:effectLst>
              </a:rPr>
              <a:t>B</a:t>
            </a:r>
            <a:r>
              <a:rPr kumimoji="1" lang="en-US" altLang="zh-CN" sz="2200" b="1" dirty="0" smtClean="0">
                <a:solidFill>
                  <a:srgbClr val="1F497D"/>
                </a:solidFill>
                <a:effectLst>
                  <a:glow rad="228600">
                    <a:schemeClr val="accent2">
                      <a:satMod val="175000"/>
                      <a:alpha val="40000"/>
                    </a:schemeClr>
                  </a:glow>
                </a:effectLst>
              </a:rPr>
              <a:t>irthright</a:t>
            </a:r>
            <a:endParaRPr kumimoji="1" lang="zh-CN" altLang="en-US" sz="2200" b="1" dirty="0">
              <a:solidFill>
                <a:srgbClr val="1F497D"/>
              </a:solidFill>
              <a:effectLst>
                <a:glow rad="228600">
                  <a:schemeClr val="accent2">
                    <a:satMod val="175000"/>
                    <a:alpha val="40000"/>
                  </a:schemeClr>
                </a:glow>
              </a:effectLst>
            </a:endParaRPr>
          </a:p>
        </p:txBody>
      </p:sp>
      <p:sp>
        <p:nvSpPr>
          <p:cNvPr id="10" name="文本框 9"/>
          <p:cNvSpPr txBox="1"/>
          <p:nvPr/>
        </p:nvSpPr>
        <p:spPr>
          <a:xfrm flipH="1">
            <a:off x="3030444" y="2844233"/>
            <a:ext cx="2660369" cy="430887"/>
          </a:xfrm>
          <a:prstGeom prst="rect">
            <a:avLst/>
          </a:prstGeom>
          <a:noFill/>
        </p:spPr>
        <p:txBody>
          <a:bodyPr wrap="square" rtlCol="0">
            <a:spAutoFit/>
          </a:bodyPr>
          <a:lstStyle/>
          <a:p>
            <a:r>
              <a:rPr kumimoji="1" lang="en-US" altLang="zh-CN" sz="2200" b="1" dirty="0" smtClean="0">
                <a:solidFill>
                  <a:srgbClr val="1F497D"/>
                </a:solidFill>
                <a:effectLst>
                  <a:glow rad="228600">
                    <a:schemeClr val="accent6">
                      <a:satMod val="175000"/>
                      <a:alpha val="40000"/>
                    </a:schemeClr>
                  </a:glow>
                </a:effectLst>
              </a:rPr>
              <a:t>Period of acquisition</a:t>
            </a:r>
            <a:endParaRPr kumimoji="1" lang="zh-CN" altLang="en-US" sz="2200" b="1" dirty="0">
              <a:solidFill>
                <a:srgbClr val="1F497D"/>
              </a:solidFill>
              <a:effectLst>
                <a:glow rad="228600">
                  <a:schemeClr val="accent6">
                    <a:satMod val="175000"/>
                    <a:alpha val="40000"/>
                  </a:schemeClr>
                </a:glow>
              </a:effectLst>
            </a:endParaRPr>
          </a:p>
        </p:txBody>
      </p:sp>
      <p:sp>
        <p:nvSpPr>
          <p:cNvPr id="11" name="文本框 10"/>
          <p:cNvSpPr txBox="1"/>
          <p:nvPr/>
        </p:nvSpPr>
        <p:spPr>
          <a:xfrm>
            <a:off x="6846837" y="2831666"/>
            <a:ext cx="1479892" cy="430887"/>
          </a:xfrm>
          <a:prstGeom prst="rect">
            <a:avLst/>
          </a:prstGeom>
          <a:noFill/>
        </p:spPr>
        <p:txBody>
          <a:bodyPr wrap="none" rtlCol="0">
            <a:spAutoFit/>
          </a:bodyPr>
          <a:lstStyle/>
          <a:p>
            <a:r>
              <a:rPr kumimoji="1" lang="en-US" altLang="zh-CN" sz="2200" b="1" dirty="0" smtClean="0">
                <a:solidFill>
                  <a:srgbClr val="1F497D"/>
                </a:solidFill>
                <a:effectLst>
                  <a:glow rad="228600">
                    <a:schemeClr val="accent3">
                      <a:satMod val="175000"/>
                      <a:alpha val="40000"/>
                    </a:schemeClr>
                  </a:glow>
                </a:effectLst>
              </a:rPr>
              <a:t>Proficiency</a:t>
            </a:r>
            <a:endParaRPr kumimoji="1" lang="zh-CN" altLang="en-US" sz="2200" b="1" dirty="0">
              <a:solidFill>
                <a:srgbClr val="1F497D"/>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990963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89055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08935"/>
            <a:ext cx="9137739" cy="3112879"/>
          </a:xfrm>
          <a:prstGeom prst="rect">
            <a:avLst/>
          </a:prstGeom>
          <a:ln>
            <a:noFill/>
          </a:ln>
          <a:effectLst>
            <a:softEdge rad="254000"/>
          </a:effectLst>
        </p:spPr>
      </p:pic>
      <p:sp>
        <p:nvSpPr>
          <p:cNvPr id="6" name="文本框 5"/>
          <p:cNvSpPr txBox="1"/>
          <p:nvPr/>
        </p:nvSpPr>
        <p:spPr>
          <a:xfrm>
            <a:off x="0" y="209461"/>
            <a:ext cx="9131478" cy="3771289"/>
          </a:xfrm>
          <a:prstGeom prst="rect">
            <a:avLst/>
          </a:prstGeom>
          <a:noFill/>
        </p:spPr>
        <p:txBody>
          <a:bodyPr wrap="square" rtlCol="0">
            <a:spAutoFit/>
          </a:bodyPr>
          <a:lstStyle/>
          <a:p>
            <a:pPr algn="ctr">
              <a:lnSpc>
                <a:spcPct val="120000"/>
              </a:lnSpc>
            </a:pPr>
            <a:r>
              <a:rPr kumimoji="1" lang="en-US" altLang="zh-CN" sz="3200" dirty="0" smtClean="0">
                <a:latin typeface="Chalkboard"/>
                <a:cs typeface="Chalkboard"/>
              </a:rPr>
              <a:t>Native Speaker = </a:t>
            </a:r>
            <a:r>
              <a:rPr kumimoji="1" lang="en-US" altLang="zh-CN" sz="3200" dirty="0" smtClean="0">
                <a:solidFill>
                  <a:srgbClr val="FF6600"/>
                </a:solidFill>
                <a:latin typeface="Chalkboard"/>
                <a:cs typeface="Chalkboard"/>
              </a:rPr>
              <a:t>High </a:t>
            </a:r>
            <a:r>
              <a:rPr kumimoji="1" lang="en-US" altLang="zh-CN" sz="3200" dirty="0" smtClean="0">
                <a:latin typeface="Chalkboard"/>
                <a:cs typeface="Chalkboard"/>
              </a:rPr>
              <a:t>Degree of Language Use</a:t>
            </a:r>
          </a:p>
          <a:p>
            <a:pPr>
              <a:lnSpc>
                <a:spcPct val="120000"/>
              </a:lnSpc>
            </a:pPr>
            <a:endParaRPr kumimoji="1" lang="en-US" altLang="zh-CN" sz="2800" dirty="0" smtClean="0">
              <a:solidFill>
                <a:schemeClr val="accent5">
                  <a:lumMod val="75000"/>
                </a:schemeClr>
              </a:solidFill>
              <a:latin typeface="Chalkboard"/>
              <a:cs typeface="Chalkboard"/>
            </a:endParaRPr>
          </a:p>
          <a:p>
            <a:pPr marL="285750" indent="-285750">
              <a:lnSpc>
                <a:spcPct val="120000"/>
              </a:lnSpc>
              <a:buFont typeface="Arial"/>
              <a:buChar char="•"/>
            </a:pPr>
            <a:r>
              <a:rPr lang="en-US" altLang="zh-CN" sz="2800" dirty="0" smtClean="0">
                <a:latin typeface="Chalkboard"/>
                <a:cs typeface="Chalkboard"/>
              </a:rPr>
              <a:t>Intuitions about </a:t>
            </a:r>
            <a:r>
              <a:rPr lang="en-US" altLang="zh-CN" sz="2800" dirty="0" err="1" smtClean="0">
                <a:latin typeface="Chalkboard"/>
                <a:cs typeface="Chalkboard"/>
              </a:rPr>
              <a:t>lexicogrammatical</a:t>
            </a:r>
            <a:r>
              <a:rPr lang="en-US" altLang="zh-CN" sz="2800" dirty="0" smtClean="0">
                <a:latin typeface="Chalkboard"/>
                <a:cs typeface="Chalkboard"/>
              </a:rPr>
              <a:t> possibility</a:t>
            </a:r>
          </a:p>
          <a:p>
            <a:pPr marL="285750" indent="-285750">
              <a:lnSpc>
                <a:spcPct val="120000"/>
              </a:lnSpc>
              <a:buFont typeface="Arial"/>
              <a:buChar char="•"/>
            </a:pPr>
            <a:r>
              <a:rPr lang="en-US" altLang="zh-CN" sz="2800" dirty="0" smtClean="0">
                <a:latin typeface="Chalkboard"/>
                <a:cs typeface="Chalkboard"/>
              </a:rPr>
              <a:t>Usage of linguistic routines</a:t>
            </a:r>
          </a:p>
          <a:p>
            <a:pPr marL="285750" indent="-285750">
              <a:lnSpc>
                <a:spcPct val="120000"/>
              </a:lnSpc>
              <a:buFont typeface="Arial"/>
              <a:buChar char="•"/>
            </a:pPr>
            <a:r>
              <a:rPr lang="en-US" altLang="zh-CN" sz="2800" dirty="0" smtClean="0">
                <a:latin typeface="Chalkboard"/>
                <a:cs typeface="Chalkboard"/>
              </a:rPr>
              <a:t>Knowledge of communicative acceptability</a:t>
            </a:r>
          </a:p>
          <a:p>
            <a:pPr marL="285750" indent="-285750">
              <a:lnSpc>
                <a:spcPct val="120000"/>
              </a:lnSpc>
              <a:buFont typeface="Arial"/>
              <a:buChar char="•"/>
            </a:pPr>
            <a:endParaRPr lang="en-US" altLang="zh-CN" sz="2800" dirty="0" smtClean="0">
              <a:latin typeface="Chalkboard"/>
              <a:cs typeface="Chalkboard"/>
            </a:endParaRPr>
          </a:p>
          <a:p>
            <a:pPr>
              <a:lnSpc>
                <a:spcPct val="120000"/>
              </a:lnSpc>
            </a:pPr>
            <a:r>
              <a:rPr lang="en-US" altLang="zh-CN" sz="2800" dirty="0" smtClean="0">
                <a:solidFill>
                  <a:schemeClr val="accent5">
                    <a:lumMod val="50000"/>
                  </a:schemeClr>
                </a:solidFill>
                <a:latin typeface="Chalkboard"/>
                <a:cs typeface="Chalkboard"/>
              </a:rPr>
              <a:t>                                          </a:t>
            </a:r>
            <a:r>
              <a:rPr lang="en-US" altLang="zh-CN" sz="2400" dirty="0" smtClean="0">
                <a:solidFill>
                  <a:schemeClr val="accent5">
                    <a:lumMod val="50000"/>
                  </a:schemeClr>
                </a:solidFill>
                <a:latin typeface="Chalkboard"/>
                <a:cs typeface="Chalkboard"/>
              </a:rPr>
              <a:t> (</a:t>
            </a:r>
            <a:r>
              <a:rPr lang="en-US" altLang="zh-CN" sz="2400" dirty="0">
                <a:solidFill>
                  <a:schemeClr val="accent5">
                    <a:lumMod val="50000"/>
                  </a:schemeClr>
                </a:solidFill>
                <a:latin typeface="Chalkboard"/>
                <a:cs typeface="Chalkboard"/>
              </a:rPr>
              <a:t>Mukherjee, 2005</a:t>
            </a:r>
            <a:r>
              <a:rPr lang="en-US" altLang="zh-CN" sz="2400" dirty="0" smtClean="0">
                <a:solidFill>
                  <a:schemeClr val="accent5">
                    <a:lumMod val="50000"/>
                  </a:schemeClr>
                </a:solidFill>
                <a:latin typeface="Chalkboard"/>
                <a:cs typeface="Chalkboard"/>
              </a:rPr>
              <a:t>)</a:t>
            </a:r>
            <a:endParaRPr kumimoji="1" lang="en-US" altLang="zh-CN" sz="2400" dirty="0">
              <a:solidFill>
                <a:schemeClr val="accent5">
                  <a:lumMod val="50000"/>
                </a:schemeClr>
              </a:solidFill>
              <a:latin typeface="Chalkboard"/>
              <a:cs typeface="Chalkboard"/>
            </a:endParaRPr>
          </a:p>
        </p:txBody>
      </p:sp>
    </p:spTree>
    <p:extLst>
      <p:ext uri="{BB962C8B-B14F-4D97-AF65-F5344CB8AC3E}">
        <p14:creationId xmlns:p14="http://schemas.microsoft.com/office/powerpoint/2010/main" val="41596503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62161" y="1163126"/>
            <a:ext cx="7119745" cy="4372880"/>
          </a:xfrm>
        </p:spPr>
        <p:txBody>
          <a:bodyPr>
            <a:normAutofit lnSpcReduction="10000"/>
          </a:bodyPr>
          <a:lstStyle/>
          <a:p>
            <a:pPr marL="0" indent="0">
              <a:buNone/>
            </a:pPr>
            <a:r>
              <a:rPr kumimoji="1" lang="en-US" altLang="zh-CN" sz="3400" dirty="0" smtClean="0">
                <a:solidFill>
                  <a:schemeClr val="tx1">
                    <a:lumMod val="85000"/>
                    <a:lumOff val="15000"/>
                  </a:schemeClr>
                </a:solidFill>
                <a:latin typeface="Chalkduster"/>
                <a:cs typeface="Chalkduster"/>
              </a:rPr>
              <a:t>    “World </a:t>
            </a:r>
            <a:r>
              <a:rPr kumimoji="1" lang="en-US" altLang="zh-CN" sz="3400" dirty="0" err="1" smtClean="0">
                <a:solidFill>
                  <a:schemeClr val="tx1">
                    <a:lumMod val="85000"/>
                    <a:lumOff val="15000"/>
                  </a:schemeClr>
                </a:solidFill>
                <a:latin typeface="Chalkduster"/>
                <a:cs typeface="Chalkduster"/>
              </a:rPr>
              <a:t>Englishes</a:t>
            </a:r>
            <a:r>
              <a:rPr kumimoji="1" lang="en-US" altLang="zh-CN" sz="3400" dirty="0" smtClean="0">
                <a:solidFill>
                  <a:schemeClr val="tx1">
                    <a:lumMod val="85000"/>
                    <a:lumOff val="15000"/>
                  </a:schemeClr>
                </a:solidFill>
                <a:latin typeface="Chalkduster"/>
                <a:cs typeface="Chalkduster"/>
              </a:rPr>
              <a:t>”</a:t>
            </a:r>
          </a:p>
          <a:p>
            <a:endParaRPr kumimoji="1" lang="en-US" altLang="zh-CN" sz="3000" dirty="0" smtClean="0">
              <a:solidFill>
                <a:schemeClr val="tx1">
                  <a:lumMod val="85000"/>
                  <a:lumOff val="15000"/>
                </a:schemeClr>
              </a:solidFill>
              <a:latin typeface="Chalkduster"/>
              <a:cs typeface="Chalkduster"/>
            </a:endParaRPr>
          </a:p>
          <a:p>
            <a:pPr>
              <a:lnSpc>
                <a:spcPct val="150000"/>
              </a:lnSpc>
              <a:buFontTx/>
              <a:buChar char="-"/>
            </a:pPr>
            <a:r>
              <a:rPr kumimoji="1" lang="en-US" altLang="zh-CN" sz="2800" dirty="0" smtClean="0">
                <a:solidFill>
                  <a:srgbClr val="31859C"/>
                </a:solidFill>
                <a:latin typeface="Chalkduster"/>
                <a:cs typeface="Chalkduster"/>
              </a:rPr>
              <a:t>based </a:t>
            </a:r>
            <a:r>
              <a:rPr kumimoji="1" lang="en-US" altLang="zh-CN" sz="2800" dirty="0">
                <a:solidFill>
                  <a:srgbClr val="31859C"/>
                </a:solidFill>
                <a:latin typeface="Chalkduster"/>
                <a:cs typeface="Chalkduster"/>
              </a:rPr>
              <a:t>on </a:t>
            </a:r>
            <a:r>
              <a:rPr kumimoji="1" lang="en-US" altLang="zh-CN" sz="2800" dirty="0" err="1" smtClean="0">
                <a:solidFill>
                  <a:srgbClr val="31859C"/>
                </a:solidFill>
                <a:latin typeface="Chalkduster"/>
                <a:cs typeface="Chalkduster"/>
              </a:rPr>
              <a:t>Kachru’s</a:t>
            </a:r>
            <a:r>
              <a:rPr kumimoji="1" lang="en-US" altLang="zh-CN" sz="2800" dirty="0" smtClean="0">
                <a:solidFill>
                  <a:srgbClr val="31859C"/>
                </a:solidFill>
                <a:latin typeface="Chalkduster"/>
                <a:cs typeface="Chalkduster"/>
              </a:rPr>
              <a:t> (1986) early description of institutionalized varieties of English</a:t>
            </a:r>
          </a:p>
          <a:p>
            <a:pPr>
              <a:lnSpc>
                <a:spcPct val="150000"/>
              </a:lnSpc>
              <a:buFontTx/>
              <a:buChar char="-"/>
            </a:pPr>
            <a:r>
              <a:rPr kumimoji="1" lang="en-US" altLang="zh-CN" sz="2800" dirty="0" err="1" smtClean="0">
                <a:solidFill>
                  <a:srgbClr val="31859C"/>
                </a:solidFill>
                <a:latin typeface="Chalkduster"/>
                <a:cs typeface="Chalkduster"/>
              </a:rPr>
              <a:t>Kachru’s</a:t>
            </a:r>
            <a:r>
              <a:rPr kumimoji="1" lang="en-US" altLang="zh-CN" sz="2800" dirty="0" smtClean="0">
                <a:solidFill>
                  <a:srgbClr val="31859C"/>
                </a:solidFill>
                <a:latin typeface="Chalkduster"/>
                <a:cs typeface="Chalkduster"/>
              </a:rPr>
              <a:t> (1992) seminal concentric circle</a:t>
            </a:r>
            <a:endParaRPr kumimoji="1" lang="zh-CN" altLang="en-US" sz="2800" dirty="0">
              <a:solidFill>
                <a:srgbClr val="31859C"/>
              </a:solidFill>
              <a:latin typeface="Chalkduster"/>
              <a:cs typeface="Chalkduster"/>
            </a:endParaRPr>
          </a:p>
        </p:txBody>
      </p:sp>
    </p:spTree>
    <p:extLst>
      <p:ext uri="{BB962C8B-B14F-4D97-AF65-F5344CB8AC3E}">
        <p14:creationId xmlns:p14="http://schemas.microsoft.com/office/powerpoint/2010/main" val="17801919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350561509"/>
              </p:ext>
            </p:extLst>
          </p:nvPr>
        </p:nvGraphicFramePr>
        <p:xfrm>
          <a:off x="-829505" y="-71265"/>
          <a:ext cx="8679811" cy="7023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文本框 2"/>
          <p:cNvSpPr txBox="1"/>
          <p:nvPr/>
        </p:nvSpPr>
        <p:spPr>
          <a:xfrm>
            <a:off x="4503287" y="4643221"/>
            <a:ext cx="4104874" cy="1384995"/>
          </a:xfrm>
          <a:prstGeom prst="rect">
            <a:avLst/>
          </a:prstGeom>
          <a:noFill/>
        </p:spPr>
        <p:txBody>
          <a:bodyPr wrap="square" rtlCol="0">
            <a:spAutoFit/>
          </a:bodyPr>
          <a:lstStyle/>
          <a:p>
            <a:r>
              <a:rPr lang="en-US" altLang="zh-CN" sz="2800" dirty="0" smtClean="0"/>
              <a:t>– </a:t>
            </a:r>
            <a:r>
              <a:rPr kumimoji="1" lang="en-US" altLang="zh-CN" sz="2800" dirty="0" smtClean="0">
                <a:latin typeface="Chalkboard"/>
                <a:cs typeface="Chalkboard"/>
              </a:rPr>
              <a:t>e.g., </a:t>
            </a:r>
            <a:r>
              <a:rPr kumimoji="1" lang="en-US" altLang="zh-CN" sz="2800" dirty="0">
                <a:latin typeface="Chalkboard"/>
                <a:cs typeface="Chalkboard"/>
              </a:rPr>
              <a:t>speakers </a:t>
            </a:r>
            <a:r>
              <a:rPr kumimoji="1" lang="en-US" altLang="zh-CN" sz="2800" dirty="0">
                <a:effectLst/>
                <a:latin typeface="Chalkboard"/>
                <a:cs typeface="Chalkboard"/>
              </a:rPr>
              <a:t>from the US, UK </a:t>
            </a:r>
            <a:r>
              <a:rPr kumimoji="1" lang="en-US" altLang="zh-CN" sz="2800" dirty="0" smtClean="0">
                <a:effectLst/>
                <a:latin typeface="Chalkboard"/>
                <a:cs typeface="Chalkboard"/>
              </a:rPr>
              <a:t>&amp; Australia</a:t>
            </a:r>
          </a:p>
          <a:p>
            <a:r>
              <a:rPr kumimoji="1" lang="en-US" altLang="zh-CN" sz="2800" dirty="0" smtClean="0">
                <a:latin typeface="Chalkboard"/>
                <a:cs typeface="Chalkboard"/>
              </a:rPr>
              <a:t>- </a:t>
            </a:r>
            <a:r>
              <a:rPr kumimoji="1" lang="en-US" altLang="zh-CN" sz="2800" dirty="0" smtClean="0">
                <a:solidFill>
                  <a:srgbClr val="953735"/>
                </a:solidFill>
                <a:latin typeface="Chalkboard"/>
                <a:cs typeface="Chalkboard"/>
              </a:rPr>
              <a:t>ESL</a:t>
            </a:r>
            <a:r>
              <a:rPr kumimoji="1" lang="en-US" altLang="zh-CN" sz="2800" dirty="0" smtClean="0">
                <a:latin typeface="Chalkboard"/>
                <a:cs typeface="Chalkboard"/>
              </a:rPr>
              <a:t> context</a:t>
            </a:r>
            <a:endParaRPr kumimoji="1" lang="zh-CN" altLang="en-US" sz="2800" dirty="0">
              <a:effectLst/>
              <a:latin typeface="Chalkboard"/>
              <a:cs typeface="Chalkboard"/>
            </a:endParaRPr>
          </a:p>
        </p:txBody>
      </p:sp>
      <p:sp>
        <p:nvSpPr>
          <p:cNvPr id="5" name="文本框 4"/>
          <p:cNvSpPr txBox="1"/>
          <p:nvPr/>
        </p:nvSpPr>
        <p:spPr>
          <a:xfrm>
            <a:off x="4689166" y="1918486"/>
            <a:ext cx="4454834" cy="1384995"/>
          </a:xfrm>
          <a:prstGeom prst="rect">
            <a:avLst/>
          </a:prstGeom>
          <a:noFill/>
        </p:spPr>
        <p:txBody>
          <a:bodyPr wrap="square" rtlCol="0">
            <a:spAutoFit/>
          </a:bodyPr>
          <a:lstStyle/>
          <a:p>
            <a:r>
              <a:rPr kumimoji="1" lang="en-US" altLang="zh-CN" sz="2800" dirty="0">
                <a:latin typeface="Chalkboard"/>
                <a:cs typeface="Chalkboard"/>
              </a:rPr>
              <a:t>- e.g</a:t>
            </a:r>
            <a:r>
              <a:rPr kumimoji="1" lang="en-US" altLang="zh-CN" sz="2800" dirty="0" smtClean="0">
                <a:latin typeface="Chalkboard"/>
                <a:cs typeface="Chalkboard"/>
              </a:rPr>
              <a:t>., </a:t>
            </a:r>
            <a:r>
              <a:rPr kumimoji="1" lang="en-US" altLang="zh-CN" sz="2800" dirty="0">
                <a:latin typeface="Chalkboard"/>
                <a:cs typeface="Chalkboard"/>
              </a:rPr>
              <a:t>speakers </a:t>
            </a:r>
            <a:r>
              <a:rPr kumimoji="1" lang="en-US" altLang="zh-CN" sz="2800" dirty="0">
                <a:effectLst/>
                <a:latin typeface="Chalkboard"/>
                <a:cs typeface="Chalkboard"/>
              </a:rPr>
              <a:t>from the </a:t>
            </a:r>
            <a:r>
              <a:rPr kumimoji="1" lang="en-US" altLang="zh-CN" sz="2800" dirty="0" smtClean="0">
                <a:effectLst/>
                <a:latin typeface="Chalkboard"/>
                <a:cs typeface="Chalkboard"/>
              </a:rPr>
              <a:t>Philippines &amp; South Africa</a:t>
            </a:r>
          </a:p>
          <a:p>
            <a:r>
              <a:rPr kumimoji="1" lang="en-US" altLang="zh-CN" sz="2800" dirty="0" smtClean="0">
                <a:effectLst/>
                <a:latin typeface="Chalkboard"/>
                <a:cs typeface="Chalkboard"/>
              </a:rPr>
              <a:t>- </a:t>
            </a:r>
            <a:r>
              <a:rPr kumimoji="1" lang="en-US" altLang="zh-CN" sz="2800" dirty="0" smtClean="0">
                <a:solidFill>
                  <a:srgbClr val="953735"/>
                </a:solidFill>
                <a:effectLst/>
                <a:latin typeface="Chalkboard"/>
                <a:cs typeface="Chalkboard"/>
              </a:rPr>
              <a:t>EFL</a:t>
            </a:r>
            <a:r>
              <a:rPr kumimoji="1" lang="en-US" altLang="zh-CN" sz="2800" dirty="0" smtClean="0">
                <a:effectLst/>
                <a:latin typeface="Chalkboard"/>
                <a:cs typeface="Chalkboard"/>
              </a:rPr>
              <a:t> context</a:t>
            </a:r>
            <a:endParaRPr kumimoji="1" lang="zh-CN" altLang="en-US" sz="2800" dirty="0">
              <a:effectLst/>
              <a:latin typeface="Chalkboard"/>
              <a:cs typeface="Chalkboard"/>
            </a:endParaRPr>
          </a:p>
        </p:txBody>
      </p:sp>
      <p:sp>
        <p:nvSpPr>
          <p:cNvPr id="6" name="文本框 5"/>
          <p:cNvSpPr txBox="1"/>
          <p:nvPr/>
        </p:nvSpPr>
        <p:spPr>
          <a:xfrm>
            <a:off x="4955679" y="277911"/>
            <a:ext cx="3875748" cy="1384995"/>
          </a:xfrm>
          <a:prstGeom prst="rect">
            <a:avLst/>
          </a:prstGeom>
          <a:noFill/>
        </p:spPr>
        <p:txBody>
          <a:bodyPr wrap="square" rtlCol="0">
            <a:spAutoFit/>
          </a:bodyPr>
          <a:lstStyle/>
          <a:p>
            <a:r>
              <a:rPr kumimoji="1" lang="en-US" altLang="zh-CN" sz="2800" dirty="0">
                <a:latin typeface="Chalkboard"/>
                <a:cs typeface="Chalkboard"/>
              </a:rPr>
              <a:t>–</a:t>
            </a:r>
            <a:r>
              <a:rPr lang="en-US" altLang="zh-CN" sz="2800" dirty="0" smtClean="0"/>
              <a:t> </a:t>
            </a:r>
            <a:r>
              <a:rPr kumimoji="1" lang="en-US" altLang="zh-CN" sz="2800" dirty="0" smtClean="0">
                <a:latin typeface="Chalkboard"/>
                <a:cs typeface="Chalkboard"/>
              </a:rPr>
              <a:t>e.g., </a:t>
            </a:r>
            <a:r>
              <a:rPr kumimoji="1" lang="en-US" altLang="zh-CN" sz="2800" dirty="0">
                <a:latin typeface="Chalkboard"/>
                <a:cs typeface="Chalkboard"/>
              </a:rPr>
              <a:t>speakers </a:t>
            </a:r>
            <a:r>
              <a:rPr kumimoji="1" lang="en-US" altLang="zh-CN" sz="2800" dirty="0">
                <a:effectLst/>
                <a:latin typeface="Chalkboard"/>
                <a:cs typeface="Chalkboard"/>
              </a:rPr>
              <a:t>from </a:t>
            </a:r>
            <a:r>
              <a:rPr kumimoji="1" lang="en-US" altLang="zh-CN" sz="2800" dirty="0" smtClean="0">
                <a:effectLst/>
                <a:latin typeface="Chalkboard"/>
                <a:cs typeface="Chalkboard"/>
              </a:rPr>
              <a:t>China &amp; Hungary</a:t>
            </a:r>
          </a:p>
          <a:p>
            <a:r>
              <a:rPr kumimoji="1" lang="en-US" altLang="zh-CN" sz="2800" dirty="0" smtClean="0">
                <a:effectLst/>
                <a:latin typeface="Chalkboard"/>
                <a:cs typeface="Chalkboard"/>
              </a:rPr>
              <a:t>- </a:t>
            </a:r>
            <a:r>
              <a:rPr kumimoji="1" lang="en-US" altLang="zh-CN" sz="2800" dirty="0" smtClean="0">
                <a:solidFill>
                  <a:schemeClr val="accent2">
                    <a:lumMod val="75000"/>
                  </a:schemeClr>
                </a:solidFill>
                <a:effectLst/>
                <a:latin typeface="Chalkboard"/>
                <a:cs typeface="Chalkboard"/>
              </a:rPr>
              <a:t>EFL</a:t>
            </a:r>
            <a:r>
              <a:rPr kumimoji="1" lang="en-US" altLang="zh-CN" sz="2800" dirty="0" smtClean="0">
                <a:effectLst/>
                <a:latin typeface="Chalkboard"/>
                <a:cs typeface="Chalkboard"/>
              </a:rPr>
              <a:t> context</a:t>
            </a:r>
            <a:endParaRPr kumimoji="1" lang="zh-CN" altLang="en-US" sz="2800" dirty="0">
              <a:effectLst/>
              <a:latin typeface="Chalkboard"/>
              <a:cs typeface="Chalkboard"/>
            </a:endParaRPr>
          </a:p>
        </p:txBody>
      </p:sp>
    </p:spTree>
    <p:extLst>
      <p:ext uri="{BB962C8B-B14F-4D97-AF65-F5344CB8AC3E}">
        <p14:creationId xmlns:p14="http://schemas.microsoft.com/office/powerpoint/2010/main" val="29641558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0000"/>
          </a:blip>
          <a:stretch>
            <a:fillRect/>
          </a:stretch>
        </a:blipFill>
        <a:effectLst/>
      </p:bgPr>
    </p:bg>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39890442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5" name="文本框 4"/>
          <p:cNvSpPr txBox="1"/>
          <p:nvPr/>
        </p:nvSpPr>
        <p:spPr>
          <a:xfrm>
            <a:off x="401138" y="254290"/>
            <a:ext cx="8509673" cy="584776"/>
          </a:xfrm>
          <a:prstGeom prst="rect">
            <a:avLst/>
          </a:prstGeom>
          <a:noFill/>
        </p:spPr>
        <p:txBody>
          <a:bodyPr wrap="square" rtlCol="0">
            <a:spAutoFit/>
          </a:bodyPr>
          <a:lstStyle/>
          <a:p>
            <a:r>
              <a:rPr kumimoji="1" lang="en-US" altLang="zh-CN" sz="3200" dirty="0" smtClean="0">
                <a:effectLst/>
                <a:latin typeface="Chalkboard"/>
                <a:cs typeface="Chalkboard"/>
              </a:rPr>
              <a:t>English Language Learners Around the World</a:t>
            </a:r>
            <a:endParaRPr kumimoji="1" lang="zh-CN" altLang="en-US" sz="3200" dirty="0">
              <a:effectLst/>
              <a:latin typeface="Chalkboard"/>
              <a:cs typeface="Chalkboard"/>
            </a:endParaRPr>
          </a:p>
        </p:txBody>
      </p:sp>
      <p:sp>
        <p:nvSpPr>
          <p:cNvPr id="6" name="文本框 5"/>
          <p:cNvSpPr txBox="1"/>
          <p:nvPr/>
        </p:nvSpPr>
        <p:spPr>
          <a:xfrm>
            <a:off x="542154" y="6237992"/>
            <a:ext cx="5228043" cy="400110"/>
          </a:xfrm>
          <a:prstGeom prst="rect">
            <a:avLst/>
          </a:prstGeom>
          <a:noFill/>
        </p:spPr>
        <p:txBody>
          <a:bodyPr wrap="none" rtlCol="0">
            <a:spAutoFit/>
          </a:bodyPr>
          <a:lstStyle/>
          <a:p>
            <a:r>
              <a:rPr lang="en-US" altLang="zh-CN" sz="2000" dirty="0">
                <a:solidFill>
                  <a:schemeClr val="tx2"/>
                </a:solidFill>
                <a:latin typeface="Chalkboard"/>
                <a:cs typeface="Chalkboard"/>
              </a:rPr>
              <a:t>Percentages calculated from Crystal (2008) </a:t>
            </a:r>
            <a:endParaRPr kumimoji="1" lang="zh-CN" altLang="en-US" sz="2000" dirty="0">
              <a:solidFill>
                <a:schemeClr val="tx2"/>
              </a:solidFill>
              <a:latin typeface="Chalkboard"/>
              <a:cs typeface="Chalkboard"/>
            </a:endParaRPr>
          </a:p>
        </p:txBody>
      </p:sp>
    </p:spTree>
    <p:extLst>
      <p:ext uri="{BB962C8B-B14F-4D97-AF65-F5344CB8AC3E}">
        <p14:creationId xmlns:p14="http://schemas.microsoft.com/office/powerpoint/2010/main" val="4011558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2259" y="421847"/>
            <a:ext cx="8555911" cy="1112099"/>
          </a:xfrm>
          <a:prstGeom prst="rect">
            <a:avLst/>
          </a:prstGeom>
          <a:noFill/>
        </p:spPr>
        <p:txBody>
          <a:bodyPr wrap="square" rtlCol="0">
            <a:spAutoFit/>
          </a:bodyPr>
          <a:lstStyle/>
          <a:p>
            <a:pPr algn="ctr">
              <a:lnSpc>
                <a:spcPct val="120000"/>
              </a:lnSpc>
            </a:pPr>
            <a:r>
              <a:rPr kumimoji="1" lang="en-US" altLang="zh-CN" sz="2800" dirty="0" smtClean="0">
                <a:latin typeface="Chalkboard"/>
                <a:cs typeface="Chalkboard"/>
              </a:rPr>
              <a:t>With the majority of English Speakers defined as “nonnative”, what are the implications for</a:t>
            </a:r>
            <a:endParaRPr kumimoji="1" lang="zh-CN" altLang="en-US" sz="2800" dirty="0">
              <a:latin typeface="Chalkboard"/>
              <a:cs typeface="Chalkboard"/>
            </a:endParaRPr>
          </a:p>
        </p:txBody>
      </p:sp>
      <p:pic>
        <p:nvPicPr>
          <p:cNvPr id="3" name="图片 2" descr="1449179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127" y="1728164"/>
            <a:ext cx="2318018" cy="1728422"/>
          </a:xfrm>
          <a:prstGeom prst="rect">
            <a:avLst/>
          </a:prstGeom>
          <a:ln>
            <a:noFill/>
          </a:ln>
          <a:effectLst>
            <a:softEdge rad="112500"/>
          </a:effectLst>
        </p:spPr>
      </p:pic>
      <p:pic>
        <p:nvPicPr>
          <p:cNvPr id="5" name="图片 4" descr="200408288-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127" y="3456586"/>
            <a:ext cx="2318018" cy="1710803"/>
          </a:xfrm>
          <a:prstGeom prst="rect">
            <a:avLst/>
          </a:prstGeom>
          <a:ln>
            <a:noFill/>
          </a:ln>
          <a:effectLst>
            <a:softEdge rad="112500"/>
          </a:effectLst>
        </p:spPr>
      </p:pic>
      <p:sp>
        <p:nvSpPr>
          <p:cNvPr id="6" name="文本框 5"/>
          <p:cNvSpPr txBox="1"/>
          <p:nvPr/>
        </p:nvSpPr>
        <p:spPr>
          <a:xfrm>
            <a:off x="5287594" y="5268702"/>
            <a:ext cx="3580575" cy="830997"/>
          </a:xfrm>
          <a:prstGeom prst="rect">
            <a:avLst/>
          </a:prstGeom>
          <a:noFill/>
        </p:spPr>
        <p:txBody>
          <a:bodyPr wrap="square" rtlCol="0">
            <a:spAutoFit/>
          </a:bodyPr>
          <a:lstStyle/>
          <a:p>
            <a:r>
              <a:rPr kumimoji="1" lang="en-US" altLang="zh-CN" sz="2400" dirty="0">
                <a:latin typeface="Chalkboard"/>
                <a:cs typeface="Chalkboard"/>
              </a:rPr>
              <a:t>w</a:t>
            </a:r>
            <a:r>
              <a:rPr kumimoji="1" lang="en-US" altLang="zh-CN" sz="2400" dirty="0" smtClean="0">
                <a:latin typeface="Chalkboard"/>
                <a:cs typeface="Chalkboard"/>
              </a:rPr>
              <a:t>ho qualifies to teach English internationally?</a:t>
            </a:r>
            <a:endParaRPr kumimoji="1" lang="zh-CN" altLang="en-US" sz="2400" dirty="0">
              <a:latin typeface="Chalkboard"/>
              <a:cs typeface="Chalkboard"/>
            </a:endParaRPr>
          </a:p>
        </p:txBody>
      </p:sp>
      <p:sp>
        <p:nvSpPr>
          <p:cNvPr id="7" name="文本框 6"/>
          <p:cNvSpPr txBox="1"/>
          <p:nvPr/>
        </p:nvSpPr>
        <p:spPr>
          <a:xfrm>
            <a:off x="312259" y="5263034"/>
            <a:ext cx="3761254" cy="830997"/>
          </a:xfrm>
          <a:prstGeom prst="rect">
            <a:avLst/>
          </a:prstGeom>
          <a:noFill/>
        </p:spPr>
        <p:txBody>
          <a:bodyPr wrap="square" rtlCol="0">
            <a:spAutoFit/>
          </a:bodyPr>
          <a:lstStyle/>
          <a:p>
            <a:r>
              <a:rPr kumimoji="1" lang="en-US" altLang="zh-CN" sz="2400" dirty="0">
                <a:latin typeface="Chalkboard"/>
                <a:cs typeface="Chalkboard"/>
              </a:rPr>
              <a:t>t</a:t>
            </a:r>
            <a:r>
              <a:rPr kumimoji="1" lang="en-US" altLang="zh-CN" sz="2400" dirty="0" smtClean="0">
                <a:latin typeface="Chalkboard"/>
                <a:cs typeface="Chalkboard"/>
              </a:rPr>
              <a:t>eaching of English as an international language?</a:t>
            </a:r>
            <a:endParaRPr kumimoji="1" lang="zh-CN" altLang="en-US" sz="2400" dirty="0">
              <a:latin typeface="Chalkboard"/>
              <a:cs typeface="Chalkboard"/>
            </a:endParaRPr>
          </a:p>
        </p:txBody>
      </p:sp>
      <p:sp>
        <p:nvSpPr>
          <p:cNvPr id="8" name="文本框 7"/>
          <p:cNvSpPr txBox="1"/>
          <p:nvPr/>
        </p:nvSpPr>
        <p:spPr>
          <a:xfrm rot="20852934">
            <a:off x="3477579" y="1544242"/>
            <a:ext cx="2062281" cy="769441"/>
          </a:xfrm>
          <a:prstGeom prst="rect">
            <a:avLst/>
          </a:prstGeom>
          <a:noFill/>
        </p:spPr>
        <p:txBody>
          <a:bodyPr wrap="none" rtlCol="0">
            <a:spAutoFit/>
          </a:bodyPr>
          <a:lstStyle/>
          <a:p>
            <a:pPr algn="ctr"/>
            <a:r>
              <a:rPr kumimoji="1" lang="en-US" altLang="zh-CN" sz="2200" dirty="0" smtClean="0">
                <a:solidFill>
                  <a:srgbClr val="1F497D"/>
                </a:solidFill>
                <a:effectLst>
                  <a:glow rad="228600">
                    <a:schemeClr val="accent3">
                      <a:satMod val="175000"/>
                      <a:alpha val="40000"/>
                    </a:schemeClr>
                  </a:glow>
                </a:effectLst>
                <a:latin typeface="Chalkboard"/>
                <a:cs typeface="Chalkboard"/>
              </a:rPr>
              <a:t>Social-Cultural</a:t>
            </a:r>
          </a:p>
          <a:p>
            <a:pPr algn="ctr"/>
            <a:r>
              <a:rPr kumimoji="1" lang="en-US" altLang="zh-CN" sz="2200" dirty="0" smtClean="0">
                <a:solidFill>
                  <a:srgbClr val="1F497D"/>
                </a:solidFill>
                <a:effectLst>
                  <a:glow rad="228600">
                    <a:schemeClr val="accent3">
                      <a:satMod val="175000"/>
                      <a:alpha val="40000"/>
                    </a:schemeClr>
                  </a:glow>
                </a:effectLst>
                <a:latin typeface="Chalkboard"/>
                <a:cs typeface="Chalkboard"/>
              </a:rPr>
              <a:t>elements?</a:t>
            </a:r>
            <a:endParaRPr kumimoji="1" lang="zh-CN" altLang="en-US" sz="2200" dirty="0">
              <a:solidFill>
                <a:srgbClr val="1F497D"/>
              </a:solidFill>
              <a:effectLst>
                <a:glow rad="228600">
                  <a:schemeClr val="accent3">
                    <a:satMod val="175000"/>
                    <a:alpha val="40000"/>
                  </a:schemeClr>
                </a:glow>
              </a:effectLst>
              <a:latin typeface="Chalkboard"/>
              <a:cs typeface="Chalkboard"/>
            </a:endParaRPr>
          </a:p>
        </p:txBody>
      </p:sp>
      <p:sp>
        <p:nvSpPr>
          <p:cNvPr id="9" name="文本框 8"/>
          <p:cNvSpPr txBox="1"/>
          <p:nvPr/>
        </p:nvSpPr>
        <p:spPr>
          <a:xfrm rot="299734">
            <a:off x="6986045" y="3305058"/>
            <a:ext cx="2069127" cy="430887"/>
          </a:xfrm>
          <a:prstGeom prst="rect">
            <a:avLst/>
          </a:prstGeom>
          <a:noFill/>
        </p:spPr>
        <p:txBody>
          <a:bodyPr wrap="none" rtlCol="0">
            <a:spAutoFit/>
          </a:bodyPr>
          <a:lstStyle/>
          <a:p>
            <a:r>
              <a:rPr kumimoji="1" lang="en-US" altLang="zh-CN" sz="2200" dirty="0" smtClean="0">
                <a:effectLst>
                  <a:glow rad="228600">
                    <a:schemeClr val="accent2">
                      <a:satMod val="175000"/>
                      <a:alpha val="40000"/>
                    </a:schemeClr>
                  </a:glow>
                </a:effectLst>
                <a:latin typeface="Chalkboard"/>
                <a:cs typeface="Chalkboard"/>
              </a:rPr>
              <a:t>Discrimination?</a:t>
            </a:r>
            <a:endParaRPr kumimoji="1" lang="zh-CN" altLang="en-US" sz="2200" dirty="0">
              <a:effectLst>
                <a:glow rad="228600">
                  <a:schemeClr val="accent2">
                    <a:satMod val="175000"/>
                    <a:alpha val="40000"/>
                  </a:schemeClr>
                </a:glow>
              </a:effectLst>
              <a:latin typeface="Chalkboard"/>
              <a:cs typeface="Chalkboard"/>
            </a:endParaRPr>
          </a:p>
        </p:txBody>
      </p:sp>
      <p:sp>
        <p:nvSpPr>
          <p:cNvPr id="10" name="文本框 9"/>
          <p:cNvSpPr txBox="1"/>
          <p:nvPr/>
        </p:nvSpPr>
        <p:spPr>
          <a:xfrm rot="21343461">
            <a:off x="3723123" y="4494652"/>
            <a:ext cx="1537928" cy="769441"/>
          </a:xfrm>
          <a:prstGeom prst="rect">
            <a:avLst/>
          </a:prstGeom>
          <a:noFill/>
        </p:spPr>
        <p:txBody>
          <a:bodyPr wrap="none" rtlCol="0">
            <a:spAutoFit/>
          </a:bodyPr>
          <a:lstStyle/>
          <a:p>
            <a:pPr algn="ctr"/>
            <a:r>
              <a:rPr kumimoji="1" lang="en-US" altLang="zh-CN" sz="2200" dirty="0" smtClean="0">
                <a:effectLst>
                  <a:glow rad="228600">
                    <a:schemeClr val="accent3">
                      <a:satMod val="175000"/>
                      <a:alpha val="40000"/>
                    </a:schemeClr>
                  </a:glow>
                </a:effectLst>
                <a:latin typeface="Chalkboard"/>
                <a:cs typeface="Chalkboard"/>
              </a:rPr>
              <a:t>Dialect</a:t>
            </a:r>
          </a:p>
          <a:p>
            <a:pPr algn="ctr"/>
            <a:r>
              <a:rPr kumimoji="1" lang="en-US" altLang="zh-CN" sz="2200" dirty="0" smtClean="0">
                <a:effectLst>
                  <a:glow rad="228600">
                    <a:schemeClr val="accent3">
                      <a:satMod val="175000"/>
                      <a:alpha val="40000"/>
                    </a:schemeClr>
                  </a:glow>
                </a:effectLst>
                <a:latin typeface="Chalkboard"/>
                <a:cs typeface="Chalkboard"/>
              </a:rPr>
              <a:t>Variations?</a:t>
            </a:r>
            <a:endParaRPr kumimoji="1" lang="zh-CN" altLang="en-US" sz="2200" dirty="0">
              <a:effectLst>
                <a:glow rad="228600">
                  <a:schemeClr val="accent3">
                    <a:satMod val="175000"/>
                    <a:alpha val="40000"/>
                  </a:schemeClr>
                </a:glow>
              </a:effectLst>
              <a:latin typeface="Chalkboard"/>
              <a:cs typeface="Chalkboard"/>
            </a:endParaRPr>
          </a:p>
        </p:txBody>
      </p:sp>
      <p:sp>
        <p:nvSpPr>
          <p:cNvPr id="11" name="文本框 10"/>
          <p:cNvSpPr txBox="1"/>
          <p:nvPr/>
        </p:nvSpPr>
        <p:spPr>
          <a:xfrm rot="916345">
            <a:off x="3568050" y="3440496"/>
            <a:ext cx="2062281" cy="769441"/>
          </a:xfrm>
          <a:prstGeom prst="rect">
            <a:avLst/>
          </a:prstGeom>
          <a:noFill/>
        </p:spPr>
        <p:txBody>
          <a:bodyPr wrap="none" rtlCol="0">
            <a:spAutoFit/>
          </a:bodyPr>
          <a:lstStyle/>
          <a:p>
            <a:pPr algn="ctr"/>
            <a:r>
              <a:rPr kumimoji="1" lang="en-US" altLang="zh-CN" sz="2200" dirty="0" smtClean="0">
                <a:effectLst>
                  <a:glow rad="228600">
                    <a:schemeClr val="accent4">
                      <a:satMod val="175000"/>
                      <a:alpha val="40000"/>
                    </a:schemeClr>
                  </a:glow>
                </a:effectLst>
                <a:latin typeface="Chalkboard"/>
                <a:cs typeface="Chalkboard"/>
              </a:rPr>
              <a:t>Social-Cultural</a:t>
            </a:r>
          </a:p>
          <a:p>
            <a:pPr algn="ctr"/>
            <a:r>
              <a:rPr kumimoji="1" lang="en-US" altLang="zh-CN" sz="2200" dirty="0" smtClean="0">
                <a:effectLst>
                  <a:glow rad="228600">
                    <a:schemeClr val="accent4">
                      <a:satMod val="175000"/>
                      <a:alpha val="40000"/>
                    </a:schemeClr>
                  </a:glow>
                </a:effectLst>
                <a:latin typeface="Chalkboard"/>
                <a:cs typeface="Chalkboard"/>
              </a:rPr>
              <a:t>Context?</a:t>
            </a:r>
            <a:endParaRPr kumimoji="1" lang="zh-CN" altLang="en-US" sz="2200" dirty="0">
              <a:effectLst>
                <a:glow rad="228600">
                  <a:schemeClr val="accent4">
                    <a:satMod val="175000"/>
                    <a:alpha val="40000"/>
                  </a:schemeClr>
                </a:glow>
              </a:effectLst>
              <a:latin typeface="Chalkboard"/>
              <a:cs typeface="Chalkboard"/>
            </a:endParaRPr>
          </a:p>
        </p:txBody>
      </p:sp>
      <p:sp>
        <p:nvSpPr>
          <p:cNvPr id="12" name="文本框 11"/>
          <p:cNvSpPr txBox="1"/>
          <p:nvPr/>
        </p:nvSpPr>
        <p:spPr>
          <a:xfrm>
            <a:off x="4485174" y="2602112"/>
            <a:ext cx="1984591" cy="430887"/>
          </a:xfrm>
          <a:prstGeom prst="rect">
            <a:avLst/>
          </a:prstGeom>
          <a:noFill/>
        </p:spPr>
        <p:txBody>
          <a:bodyPr wrap="square" rtlCol="0">
            <a:spAutoFit/>
          </a:bodyPr>
          <a:lstStyle/>
          <a:p>
            <a:r>
              <a:rPr kumimoji="1" lang="en-US" altLang="zh-CN" sz="2200" dirty="0" smtClean="0">
                <a:effectLst>
                  <a:glow rad="228600">
                    <a:schemeClr val="accent1">
                      <a:satMod val="175000"/>
                      <a:alpha val="40000"/>
                    </a:schemeClr>
                  </a:glow>
                </a:effectLst>
                <a:latin typeface="Chalkboard"/>
                <a:cs typeface="Chalkboard"/>
              </a:rPr>
              <a:t>Social-Status?</a:t>
            </a:r>
            <a:endParaRPr kumimoji="1" lang="zh-CN" altLang="en-US" sz="2200" dirty="0">
              <a:effectLst>
                <a:glow rad="228600">
                  <a:schemeClr val="accent1">
                    <a:satMod val="175000"/>
                    <a:alpha val="40000"/>
                  </a:schemeClr>
                </a:glow>
              </a:effectLst>
              <a:latin typeface="Chalkboard"/>
              <a:cs typeface="Chalkboard"/>
            </a:endParaRPr>
          </a:p>
        </p:txBody>
      </p:sp>
      <p:sp>
        <p:nvSpPr>
          <p:cNvPr id="13" name="文本框 12"/>
          <p:cNvSpPr txBox="1"/>
          <p:nvPr/>
        </p:nvSpPr>
        <p:spPr>
          <a:xfrm rot="21101608">
            <a:off x="8269386" y="2109073"/>
            <a:ext cx="795054" cy="430887"/>
          </a:xfrm>
          <a:prstGeom prst="rect">
            <a:avLst/>
          </a:prstGeom>
          <a:noFill/>
        </p:spPr>
        <p:txBody>
          <a:bodyPr wrap="none" rtlCol="0">
            <a:spAutoFit/>
          </a:bodyPr>
          <a:lstStyle/>
          <a:p>
            <a:r>
              <a:rPr kumimoji="1" lang="en-US" altLang="zh-CN" sz="2200" dirty="0" smtClean="0">
                <a:effectLst>
                  <a:glow rad="228600">
                    <a:schemeClr val="accent6">
                      <a:satMod val="175000"/>
                      <a:alpha val="40000"/>
                    </a:schemeClr>
                  </a:glow>
                </a:effectLst>
                <a:latin typeface="Chalkboard"/>
                <a:cs typeface="Chalkboard"/>
              </a:rPr>
              <a:t>Age?</a:t>
            </a:r>
            <a:endParaRPr kumimoji="1" lang="zh-CN" altLang="en-US" sz="2200" dirty="0">
              <a:effectLst>
                <a:glow rad="228600">
                  <a:schemeClr val="accent6">
                    <a:satMod val="175000"/>
                    <a:alpha val="40000"/>
                  </a:schemeClr>
                </a:glow>
              </a:effectLst>
              <a:latin typeface="Chalkboard"/>
              <a:cs typeface="Chalkboard"/>
            </a:endParaRPr>
          </a:p>
        </p:txBody>
      </p:sp>
      <p:sp>
        <p:nvSpPr>
          <p:cNvPr id="14" name="文本框 13"/>
          <p:cNvSpPr txBox="1"/>
          <p:nvPr/>
        </p:nvSpPr>
        <p:spPr>
          <a:xfrm rot="236771">
            <a:off x="7354692" y="4544255"/>
            <a:ext cx="1775477" cy="769441"/>
          </a:xfrm>
          <a:prstGeom prst="rect">
            <a:avLst/>
          </a:prstGeom>
          <a:noFill/>
        </p:spPr>
        <p:txBody>
          <a:bodyPr wrap="none" rtlCol="0">
            <a:spAutoFit/>
          </a:bodyPr>
          <a:lstStyle/>
          <a:p>
            <a:r>
              <a:rPr kumimoji="1" lang="en-US" altLang="zh-CN" sz="2200" dirty="0" smtClean="0">
                <a:effectLst>
                  <a:glow rad="228600">
                    <a:schemeClr val="accent5">
                      <a:satMod val="175000"/>
                      <a:alpha val="40000"/>
                    </a:schemeClr>
                  </a:glow>
                </a:effectLst>
                <a:latin typeface="Chalkboard"/>
                <a:cs typeface="Chalkboard"/>
              </a:rPr>
              <a:t>Professional</a:t>
            </a:r>
          </a:p>
          <a:p>
            <a:r>
              <a:rPr kumimoji="1" lang="en-US" altLang="zh-CN" sz="2200" dirty="0" smtClean="0">
                <a:effectLst>
                  <a:glow rad="228600">
                    <a:schemeClr val="accent5">
                      <a:satMod val="175000"/>
                      <a:alpha val="40000"/>
                    </a:schemeClr>
                  </a:glow>
                </a:effectLst>
                <a:latin typeface="Chalkboard"/>
                <a:cs typeface="Chalkboard"/>
              </a:rPr>
              <a:t>Background?</a:t>
            </a:r>
            <a:endParaRPr kumimoji="1" lang="zh-CN" altLang="en-US" sz="2200" dirty="0">
              <a:effectLst>
                <a:glow rad="228600">
                  <a:schemeClr val="accent5">
                    <a:satMod val="175000"/>
                    <a:alpha val="40000"/>
                  </a:schemeClr>
                </a:glow>
              </a:effectLst>
              <a:latin typeface="Chalkboard"/>
              <a:cs typeface="Chalkboard"/>
            </a:endParaRPr>
          </a:p>
        </p:txBody>
      </p:sp>
      <p:sp>
        <p:nvSpPr>
          <p:cNvPr id="15" name="文本框 14"/>
          <p:cNvSpPr txBox="1"/>
          <p:nvPr/>
        </p:nvSpPr>
        <p:spPr>
          <a:xfrm rot="20995245">
            <a:off x="3957459" y="5720053"/>
            <a:ext cx="1372703" cy="769441"/>
          </a:xfrm>
          <a:prstGeom prst="rect">
            <a:avLst/>
          </a:prstGeom>
          <a:noFill/>
        </p:spPr>
        <p:txBody>
          <a:bodyPr wrap="none" rtlCol="0">
            <a:spAutoFit/>
          </a:bodyPr>
          <a:lstStyle/>
          <a:p>
            <a:r>
              <a:rPr kumimoji="1" lang="en-US" altLang="zh-CN" sz="2200" dirty="0" smtClean="0">
                <a:effectLst>
                  <a:glow rad="228600">
                    <a:schemeClr val="accent2">
                      <a:satMod val="175000"/>
                      <a:alpha val="40000"/>
                    </a:schemeClr>
                  </a:glow>
                </a:effectLst>
                <a:latin typeface="Chalkboard"/>
                <a:cs typeface="Chalkboard"/>
              </a:rPr>
              <a:t>Language</a:t>
            </a:r>
          </a:p>
          <a:p>
            <a:r>
              <a:rPr kumimoji="1" lang="en-US" altLang="zh-CN" sz="2200" dirty="0" smtClean="0">
                <a:effectLst>
                  <a:glow rad="228600">
                    <a:schemeClr val="accent2">
                      <a:satMod val="175000"/>
                      <a:alpha val="40000"/>
                    </a:schemeClr>
                  </a:glow>
                </a:effectLst>
                <a:latin typeface="Chalkboard"/>
                <a:cs typeface="Chalkboard"/>
              </a:rPr>
              <a:t>Change?</a:t>
            </a:r>
            <a:endParaRPr kumimoji="1" lang="zh-CN" altLang="en-US" sz="2200" dirty="0">
              <a:effectLst>
                <a:glow rad="228600">
                  <a:schemeClr val="accent2">
                    <a:satMod val="175000"/>
                    <a:alpha val="40000"/>
                  </a:schemeClr>
                </a:glow>
              </a:effectLst>
              <a:latin typeface="Chalkboard"/>
              <a:cs typeface="Chalkboard"/>
            </a:endParaRPr>
          </a:p>
        </p:txBody>
      </p:sp>
      <p:pic>
        <p:nvPicPr>
          <p:cNvPr id="16" name="图片 15" descr="101947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20" y="1728163"/>
            <a:ext cx="2353548" cy="1734653"/>
          </a:xfrm>
          <a:prstGeom prst="rect">
            <a:avLst/>
          </a:prstGeom>
          <a:ln>
            <a:noFill/>
          </a:ln>
          <a:effectLst>
            <a:softEdge rad="112500"/>
          </a:effectLst>
        </p:spPr>
      </p:pic>
      <p:pic>
        <p:nvPicPr>
          <p:cNvPr id="17" name="图片 16" descr="10155778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320" y="3456586"/>
            <a:ext cx="2353549" cy="1690165"/>
          </a:xfrm>
          <a:prstGeom prst="rect">
            <a:avLst/>
          </a:prstGeom>
          <a:ln>
            <a:noFill/>
          </a:ln>
          <a:effectLst>
            <a:softEdge rad="112500"/>
          </a:effectLst>
        </p:spPr>
      </p:pic>
    </p:spTree>
    <p:extLst>
      <p:ext uri="{BB962C8B-B14F-4D97-AF65-F5344CB8AC3E}">
        <p14:creationId xmlns:p14="http://schemas.microsoft.com/office/powerpoint/2010/main" val="344703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set>
                                      <p:cBhvr>
                                        <p:cTn id="25" dur="455" fill="hold">
                                          <p:stCondLst>
                                            <p:cond delay="0"/>
                                          </p:stCondLst>
                                        </p:cTn>
                                        <p:tgtEl>
                                          <p:spTgt spid="8"/>
                                        </p:tgtEl>
                                        <p:attrNameLst>
                                          <p:attrName>style.rotation</p:attrName>
                                        </p:attrNameLst>
                                      </p:cBhvr>
                                      <p:to>
                                        <p:strVal val="-45.0"/>
                                      </p:to>
                                    </p:set>
                                    <p:anim calcmode="lin" valueType="num">
                                      <p:cBhvr>
                                        <p:cTn id="2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2"/>
                                        </p:tgtEl>
                                        <p:attrNameLst>
                                          <p:attrName>style.visibility</p:attrName>
                                        </p:attrNameLst>
                                      </p:cBhvr>
                                      <p:to>
                                        <p:strVal val="visible"/>
                                      </p:to>
                                    </p:set>
                                    <p:set>
                                      <p:cBhvr>
                                        <p:cTn id="34" dur="455" fill="hold">
                                          <p:stCondLst>
                                            <p:cond delay="0"/>
                                          </p:stCondLst>
                                        </p:cTn>
                                        <p:tgtEl>
                                          <p:spTgt spid="12"/>
                                        </p:tgtEl>
                                        <p:attrNameLst>
                                          <p:attrName>style.rotation</p:attrName>
                                        </p:attrNameLst>
                                      </p:cBhvr>
                                      <p:to>
                                        <p:strVal val="-45.0"/>
                                      </p:to>
                                    </p:set>
                                    <p:anim calcmode="lin" valueType="num">
                                      <p:cBhvr>
                                        <p:cTn id="35"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11"/>
                                        </p:tgtEl>
                                        <p:attrNameLst>
                                          <p:attrName>style.visibility</p:attrName>
                                        </p:attrNameLst>
                                      </p:cBhvr>
                                      <p:to>
                                        <p:strVal val="visible"/>
                                      </p:to>
                                    </p:set>
                                    <p:set>
                                      <p:cBhvr>
                                        <p:cTn id="43" dur="455" fill="hold">
                                          <p:stCondLst>
                                            <p:cond delay="0"/>
                                          </p:stCondLst>
                                        </p:cTn>
                                        <p:tgtEl>
                                          <p:spTgt spid="11"/>
                                        </p:tgtEl>
                                        <p:attrNameLst>
                                          <p:attrName>style.rotation</p:attrName>
                                        </p:attrNameLst>
                                      </p:cBhvr>
                                      <p:to>
                                        <p:strVal val="-45.0"/>
                                      </p:to>
                                    </p:set>
                                    <p:anim calcmode="lin" valueType="num">
                                      <p:cBhvr>
                                        <p:cTn id="44"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10"/>
                                        </p:tgtEl>
                                        <p:attrNameLst>
                                          <p:attrName>style.visibility</p:attrName>
                                        </p:attrNameLst>
                                      </p:cBhvr>
                                      <p:to>
                                        <p:strVal val="visible"/>
                                      </p:to>
                                    </p:set>
                                    <p:set>
                                      <p:cBhvr>
                                        <p:cTn id="52" dur="455" fill="hold">
                                          <p:stCondLst>
                                            <p:cond delay="0"/>
                                          </p:stCondLst>
                                        </p:cTn>
                                        <p:tgtEl>
                                          <p:spTgt spid="10"/>
                                        </p:tgtEl>
                                        <p:attrNameLst>
                                          <p:attrName>style.rotation</p:attrName>
                                        </p:attrNameLst>
                                      </p:cBhvr>
                                      <p:to>
                                        <p:strVal val="-45.0"/>
                                      </p:to>
                                    </p:set>
                                    <p:anim calcmode="lin" valueType="num">
                                      <p:cBhvr>
                                        <p:cTn id="5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15"/>
                                        </p:tgtEl>
                                        <p:attrNameLst>
                                          <p:attrName>style.visibility</p:attrName>
                                        </p:attrNameLst>
                                      </p:cBhvr>
                                      <p:to>
                                        <p:strVal val="visible"/>
                                      </p:to>
                                    </p:set>
                                    <p:set>
                                      <p:cBhvr>
                                        <p:cTn id="61" dur="455" fill="hold">
                                          <p:stCondLst>
                                            <p:cond delay="0"/>
                                          </p:stCondLst>
                                        </p:cTn>
                                        <p:tgtEl>
                                          <p:spTgt spid="15"/>
                                        </p:tgtEl>
                                        <p:attrNameLst>
                                          <p:attrName>style.rotation</p:attrName>
                                        </p:attrNameLst>
                                      </p:cBhvr>
                                      <p:to>
                                        <p:strVal val="-45.0"/>
                                      </p:to>
                                    </p:set>
                                    <p:anim calcmode="lin" valueType="num">
                                      <p:cBhvr>
                                        <p:cTn id="62"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9"/>
                                        </p:tgtEl>
                                        <p:attrNameLst>
                                          <p:attrName>style.visibility</p:attrName>
                                        </p:attrNameLst>
                                      </p:cBhvr>
                                      <p:to>
                                        <p:strVal val="visible"/>
                                      </p:to>
                                    </p:set>
                                    <p:set>
                                      <p:cBhvr>
                                        <p:cTn id="70" dur="455" fill="hold">
                                          <p:stCondLst>
                                            <p:cond delay="0"/>
                                          </p:stCondLst>
                                        </p:cTn>
                                        <p:tgtEl>
                                          <p:spTgt spid="9"/>
                                        </p:tgtEl>
                                        <p:attrNameLst>
                                          <p:attrName>style.rotation</p:attrName>
                                        </p:attrNameLst>
                                      </p:cBhvr>
                                      <p:to>
                                        <p:strVal val="-45.0"/>
                                      </p:to>
                                    </p:set>
                                    <p:anim calcmode="lin" valueType="num">
                                      <p:cBhvr>
                                        <p:cTn id="71"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13"/>
                                        </p:tgtEl>
                                        <p:attrNameLst>
                                          <p:attrName>style.visibility</p:attrName>
                                        </p:attrNameLst>
                                      </p:cBhvr>
                                      <p:to>
                                        <p:strVal val="visible"/>
                                      </p:to>
                                    </p:set>
                                    <p:set>
                                      <p:cBhvr>
                                        <p:cTn id="79" dur="455" fill="hold">
                                          <p:stCondLst>
                                            <p:cond delay="0"/>
                                          </p:stCondLst>
                                        </p:cTn>
                                        <p:tgtEl>
                                          <p:spTgt spid="13"/>
                                        </p:tgtEl>
                                        <p:attrNameLst>
                                          <p:attrName>style.rotation</p:attrName>
                                        </p:attrNameLst>
                                      </p:cBhvr>
                                      <p:to>
                                        <p:strVal val="-45.0"/>
                                      </p:to>
                                    </p:set>
                                    <p:anim calcmode="lin" valueType="num">
                                      <p:cBhvr>
                                        <p:cTn id="8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8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8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8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8" presetClass="entr" presetSubtype="0" accel="50000" fill="hold" grpId="0" nodeType="clickEffect">
                                  <p:stCondLst>
                                    <p:cond delay="0"/>
                                  </p:stCondLst>
                                  <p:iterate type="lt">
                                    <p:tmPct val="50000"/>
                                  </p:iterate>
                                  <p:childTnLst>
                                    <p:set>
                                      <p:cBhvr>
                                        <p:cTn id="87" dur="1" fill="hold">
                                          <p:stCondLst>
                                            <p:cond delay="0"/>
                                          </p:stCondLst>
                                        </p:cTn>
                                        <p:tgtEl>
                                          <p:spTgt spid="14"/>
                                        </p:tgtEl>
                                        <p:attrNameLst>
                                          <p:attrName>style.visibility</p:attrName>
                                        </p:attrNameLst>
                                      </p:cBhvr>
                                      <p:to>
                                        <p:strVal val="visible"/>
                                      </p:to>
                                    </p:set>
                                    <p:set>
                                      <p:cBhvr>
                                        <p:cTn id="88" dur="455" fill="hold">
                                          <p:stCondLst>
                                            <p:cond delay="0"/>
                                          </p:stCondLst>
                                        </p:cTn>
                                        <p:tgtEl>
                                          <p:spTgt spid="14"/>
                                        </p:tgtEl>
                                        <p:attrNameLst>
                                          <p:attrName>style.rotation</p:attrName>
                                        </p:attrNameLst>
                                      </p:cBhvr>
                                      <p:to>
                                        <p:strVal val="-45.0"/>
                                      </p:to>
                                    </p:set>
                                    <p:anim calcmode="lin" valueType="num">
                                      <p:cBhvr>
                                        <p:cTn id="89"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0"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91"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92"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2039</Words>
  <Application>Microsoft Macintosh PowerPoint</Application>
  <PresentationFormat>全屏显示(4:3)</PresentationFormat>
  <Paragraphs>268</Paragraphs>
  <Slides>33</Slides>
  <Notes>27</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Nonnative Speaking Teachers of English as a Foreign Language</vt:lpstr>
      <vt:lpstr>Why This Article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Controversy: EFL context vs. ESL context</vt:lpstr>
      <vt:lpstr>Controversy: EFL context vs. ESL context</vt:lpstr>
      <vt:lpstr>Differences between EFL/ESL teaching &amp; learning</vt:lpstr>
      <vt:lpstr>Differences between EFL/ESL teaching &amp; learning</vt:lpstr>
      <vt:lpstr>Differences between EFL/ESL teaching &amp; learning</vt:lpstr>
      <vt:lpstr>Advantages of NNS teacher in EFL</vt:lpstr>
      <vt:lpstr>PowerPoint 演示文稿</vt:lpstr>
      <vt:lpstr>Challenges for NNS teacher in EFL </vt:lpstr>
      <vt:lpstr>Challenges for NNS teacher in EFL </vt:lpstr>
      <vt:lpstr>Challenges for NNS teacher in EFL </vt:lpstr>
      <vt:lpstr>NNS &amp; NS teachers in EFL</vt:lpstr>
      <vt:lpstr>Work in Progress</vt:lpstr>
      <vt:lpstr>Problems and Difficulties</vt:lpstr>
      <vt:lpstr>Future Direction</vt:lpstr>
      <vt:lpstr>Strengths &amp; Weaknesses</vt:lpstr>
      <vt:lpstr>Strengths &amp; Weaknesses</vt:lpstr>
      <vt:lpstr>PowerPoint 演示文稿</vt:lpstr>
      <vt:lpstr>PowerPoint 演示文稿</vt:lpstr>
      <vt:lpstr>PowerPoint 演示文稿</vt:lpstr>
      <vt:lpstr>Discussion</vt:lpstr>
      <vt:lpstr>Discussion</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Nonnative Speaking Teachers of English as a foreign language</dc:title>
  <dc:creator>若楠 贾</dc:creator>
  <cp:lastModifiedBy>若楠 贾</cp:lastModifiedBy>
  <cp:revision>336</cp:revision>
  <dcterms:created xsi:type="dcterms:W3CDTF">2012-11-16T19:57:06Z</dcterms:created>
  <dcterms:modified xsi:type="dcterms:W3CDTF">2012-11-21T22:43:37Z</dcterms:modified>
</cp:coreProperties>
</file>