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7023100" cy="93091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uvmQVYes3/D9D42ruatPb/2wi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3fb616618_0_35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113fb616618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"/>
              <a:buNone/>
            </a:pPr>
            <a:endParaRPr/>
          </a:p>
        </p:txBody>
      </p:sp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3fb616618_0_361:notes"/>
          <p:cNvSpPr txBox="1">
            <a:spLocks noGrp="1"/>
          </p:cNvSpPr>
          <p:nvPr>
            <p:ph type="body" idx="1"/>
          </p:nvPr>
        </p:nvSpPr>
        <p:spPr>
          <a:xfrm>
            <a:off x="702310" y="4479686"/>
            <a:ext cx="5618400" cy="36660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113fb616618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3fb616618_0_1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g113fb616618_0_116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PAGE COUVERTURE (option 4)</a:t>
            </a:r>
            <a:br>
              <a:rPr lang="en-US"/>
            </a:br>
            <a:r>
              <a:rPr lang="en-US"/>
              <a:t>ÉBAUCHE (DOCUMENT NON FINALISÉ)</a:t>
            </a:r>
            <a:br>
              <a:rPr lang="en-US"/>
            </a:br>
            <a:r>
              <a:rPr lang="en-US" b="1"/>
              <a:t>À lire avant d’utiliser le gabarit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: Les éléments du gabarit suivants ne peuvent être modifiés :</a:t>
            </a:r>
            <a:br>
              <a:rPr lang="en-US"/>
            </a:br>
            <a:r>
              <a:rPr lang="en-US"/>
              <a:t>• Entête organisationnelle grenat (Université d’Ottawa | University of Ottawa)</a:t>
            </a:r>
            <a:br>
              <a:rPr lang="en-US"/>
            </a:br>
            <a:r>
              <a:rPr lang="en-US"/>
              <a:t>• Pied de page organisationnel comprenant la bande grise et grenat ainsi que le logo, à l’exception de l’adresse Web qui peut être modifiée en suivant les étapes suivantes : dans le document PowerPoint, cliquez sur l’onglet View, puis sélectionnez Slide Master. Sur le menu d’affichage (à gauche), sélectionnez la troisième diapositive et inscrivez la nouvelle adresse sur celle-ci.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COVER PAGE (option 4)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DRAFT ONLY (FILE NOT FINAL)</a:t>
            </a:r>
            <a:br>
              <a:rPr lang="en-US"/>
            </a:br>
            <a:r>
              <a:rPr lang="en-US" b="1"/>
              <a:t>Read before using template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NOTE: The following elements of the template should remain untouched and cannot be modified: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• Corporate (Université d'Ottawa | University of Ottawa) garnet header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• Corporate uOttawa footer including the grey/garnet stripe and logo, with the exception of the URL which can be customized to a specific URL by following these simple steps: On the PowerPoint View tab, in the Master Views group, select Slide Master. Select the third slide on the left side panel, and type in the desired URL on the slide. 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g113fb616618_0_1164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3fb616618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13fb616618_0_446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113fb616618_0_446:notes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3fb616618_0_75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113fb616618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3fb616618_0_81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113fb616618_0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3fb61661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113fb616618_0_266:notes"/>
          <p:cNvSpPr txBox="1">
            <a:spLocks noGrp="1"/>
          </p:cNvSpPr>
          <p:nvPr>
            <p:ph type="body" idx="1"/>
          </p:nvPr>
        </p:nvSpPr>
        <p:spPr>
          <a:xfrm>
            <a:off x="702310" y="4479686"/>
            <a:ext cx="5618400" cy="3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25" tIns="46450" rIns="92925" bIns="46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113fb616618_0_266:notes"/>
          <p:cNvSpPr txBox="1">
            <a:spLocks noGrp="1"/>
          </p:cNvSpPr>
          <p:nvPr>
            <p:ph type="sldNum" idx="12"/>
          </p:nvPr>
        </p:nvSpPr>
        <p:spPr>
          <a:xfrm>
            <a:off x="3978131" y="8841737"/>
            <a:ext cx="30432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25" tIns="46450" rIns="92925" bIns="46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3fb616618_0_99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113fb616618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 amt="0"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8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8" descr="to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" name="Google Shape;17;p18" descr="uOttawa_HOR_WG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body" idx="1"/>
          </p:nvPr>
        </p:nvSpPr>
        <p:spPr>
          <a:xfrm rot="5400000">
            <a:off x="2628900" y="-419100"/>
            <a:ext cx="38862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88" name="Google Shape;8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7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7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7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" name="Google Shape;92;p27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 txBox="1">
            <a:spLocks noGrp="1"/>
          </p:cNvSpPr>
          <p:nvPr>
            <p:ph type="title"/>
          </p:nvPr>
        </p:nvSpPr>
        <p:spPr>
          <a:xfrm rot="5400000">
            <a:off x="4972050" y="1924050"/>
            <a:ext cx="50292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body" idx="1"/>
          </p:nvPr>
        </p:nvSpPr>
        <p:spPr>
          <a:xfrm rot="5400000">
            <a:off x="1009650" y="57150"/>
            <a:ext cx="50292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96" name="Google Shape;9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8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8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8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0" name="Google Shape;100;p28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3fb616618_0_82"/>
          <p:cNvSpPr txBox="1">
            <a:spLocks noGrp="1"/>
          </p:cNvSpPr>
          <p:nvPr>
            <p:ph type="ctrTitle"/>
          </p:nvPr>
        </p:nvSpPr>
        <p:spPr>
          <a:xfrm>
            <a:off x="685800" y="1905000"/>
            <a:ext cx="7543800" cy="25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  <a:defRPr sz="6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13fb616618_0_82"/>
          <p:cNvSpPr txBox="1">
            <a:spLocks noGrp="1"/>
          </p:cNvSpPr>
          <p:nvPr>
            <p:ph type="subTitle" idx="1"/>
          </p:nvPr>
        </p:nvSpPr>
        <p:spPr>
          <a:xfrm>
            <a:off x="685800" y="4572000"/>
            <a:ext cx="6461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g113fb616618_0_82"/>
          <p:cNvSpPr txBox="1">
            <a:spLocks noGrp="1"/>
          </p:cNvSpPr>
          <p:nvPr>
            <p:ph type="dt" idx="10"/>
          </p:nvPr>
        </p:nvSpPr>
        <p:spPr>
          <a:xfrm rot="-5400000">
            <a:off x="7551321" y="1645950"/>
            <a:ext cx="2438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13fb616618_0_82"/>
          <p:cNvSpPr txBox="1">
            <a:spLocks noGrp="1"/>
          </p:cNvSpPr>
          <p:nvPr>
            <p:ph type="ftr" idx="11"/>
          </p:nvPr>
        </p:nvSpPr>
        <p:spPr>
          <a:xfrm rot="-5400000">
            <a:off x="7586871" y="4048781"/>
            <a:ext cx="2367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13fb616618_0_8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700" cy="39630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3fb616618_0_1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13fb616618_0_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0" name="Google Shape;110;g113fb616618_0_174"/>
          <p:cNvSpPr txBox="1">
            <a:spLocks noGrp="1"/>
          </p:cNvSpPr>
          <p:nvPr>
            <p:ph type="dt" idx="10"/>
          </p:nvPr>
        </p:nvSpPr>
        <p:spPr>
          <a:xfrm rot="-5400000">
            <a:off x="7551321" y="1645950"/>
            <a:ext cx="2438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13fb616618_0_174"/>
          <p:cNvSpPr txBox="1">
            <a:spLocks noGrp="1"/>
          </p:cNvSpPr>
          <p:nvPr>
            <p:ph type="ftr" idx="11"/>
          </p:nvPr>
        </p:nvSpPr>
        <p:spPr>
          <a:xfrm rot="-5400000">
            <a:off x="7586871" y="4048781"/>
            <a:ext cx="2367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113fb616618_0_17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700" cy="39630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3fb616618_0_118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13fb616618_0_118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13fb616618_0_118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3fb616618_0_119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13fb616618_0_119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113fb616618_0_119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13fb616618_0_119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13fb616618_0_119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3fb616618_0_1196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13fb616618_0_1196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g113fb616618_0_119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13fb616618_0_119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113fb616618_0_119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3fb616618_0_120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113fb616618_0_120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g113fb616618_0_1202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g113fb616618_0_120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13fb616618_0_120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13fb616618_0_120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3fb616618_0_1209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113fb616618_0_1209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8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g113fb616618_0_1209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8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13fb616618_0_120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g113fb616618_0_120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113fb616618_0_12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13fb616618_0_120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13fb616618_0_120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3fb616618_0_12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113fb616618_0_121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113fb616618_0_121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13fb616618_0_121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412750" y="692696"/>
            <a:ext cx="777463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395536" y="1700808"/>
            <a:ext cx="7772400" cy="3753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21" name="Google Shape;2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9"/>
          <p:cNvSpPr/>
          <p:nvPr/>
        </p:nvSpPr>
        <p:spPr>
          <a:xfrm>
            <a:off x="-6643" y="5768214"/>
            <a:ext cx="9150643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9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9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" name="Google Shape;25;p19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fb616618_0_1223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113fb616618_0_1223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5" name="Google Shape;165;g113fb616618_0_1223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g113fb616618_0_12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113fb616618_0_122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113fb616618_0_12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3fb616618_0_1230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13fb616618_0_1230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g113fb616618_0_1230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g113fb616618_0_123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13fb616618_0_12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13fb616618_0_12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3fb616618_0_123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13fb616618_0_1237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g113fb616618_0_123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113fb616618_0_123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13fb616618_0_12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3fb616618_0_1243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113fb616618_0_1243"/>
          <p:cNvSpPr txBox="1">
            <a:spLocks noGrp="1"/>
          </p:cNvSpPr>
          <p:nvPr>
            <p:ph type="body" idx="1"/>
          </p:nvPr>
        </p:nvSpPr>
        <p:spPr>
          <a:xfrm rot="5400000">
            <a:off x="603975" y="389725"/>
            <a:ext cx="5811900" cy="57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g113fb616618_0_12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113fb616618_0_12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113fb616618_0_12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722313" y="42811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1"/>
          </p:nvPr>
        </p:nvSpPr>
        <p:spPr>
          <a:xfrm>
            <a:off x="722313" y="2780928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pic>
        <p:nvPicPr>
          <p:cNvPr id="29" name="Google Shape;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0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0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20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38100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2"/>
          </p:nvPr>
        </p:nvSpPr>
        <p:spPr>
          <a:xfrm>
            <a:off x="4648200" y="1524000"/>
            <a:ext cx="38100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pic>
        <p:nvPicPr>
          <p:cNvPr id="38" name="Google Shape;3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1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21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1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" name="Google Shape;42;p21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pic>
        <p:nvPicPr>
          <p:cNvPr id="49" name="Google Shape;4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2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22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2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" name="Google Shape;53;p22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3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23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3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" name="Google Shape;60;p23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4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24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4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" name="Google Shape;66;p24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>
            <a:off x="457200" y="404664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3575050" y="404664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2"/>
          </p:nvPr>
        </p:nvSpPr>
        <p:spPr>
          <a:xfrm>
            <a:off x="457200" y="1772816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pic>
        <p:nvPicPr>
          <p:cNvPr id="71" name="Google Shape;7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5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25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5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" name="Google Shape;75;p25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>
            <a:off x="1792288" y="430242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353630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>
            <a:off x="1792288" y="4869160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pic>
        <p:nvPicPr>
          <p:cNvPr id="80" name="Google Shape;8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941" y="6652164"/>
            <a:ext cx="9166412" cy="21330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6"/>
          <p:cNvSpPr/>
          <p:nvPr/>
        </p:nvSpPr>
        <p:spPr>
          <a:xfrm>
            <a:off x="-6643" y="5768214"/>
            <a:ext cx="9165584" cy="8867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6" descr="to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866"/>
            <a:ext cx="9144002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6"/>
          <p:cNvSpPr txBox="1"/>
          <p:nvPr/>
        </p:nvSpPr>
        <p:spPr>
          <a:xfrm>
            <a:off x="179512" y="6152115"/>
            <a:ext cx="453650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69C95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A69C9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4" name="Google Shape;84;p26" descr="uOttawa_HOR_WG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367" y="5947834"/>
            <a:ext cx="1697566" cy="454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 amt="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55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99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85800" y="1524000"/>
            <a:ext cx="7772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3fb616618_0_117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g113fb616618_0_117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113fb616618_0_117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g113fb616618_0_117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g113fb616618_0_117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Nuvola_apps_important_old.svg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imgres?imgurl=https://coop.uottawa.ca/sites/coop.uottawa.ca/files/students_jumping_in_front_of_parliament.png&amp;imgrefurl=https://coop.uottawa.ca/fr/employeurs&amp;docid=3tJic79e6z3pwM&amp;tbnid=Tx-ItohxKa5ndM:&amp;vet=10ahUKEwic2K_jrPHZAhWHzIMKHdu_ALUQMwhZKB8wHw..i&amp;w=976&amp;h=731&amp;bih=792&amp;biw=1670&amp;q=%20universit%C3%A9%20ottawa&amp;ved=0ahUKEwic2K_jrPHZAhWHzIMKHdu_ALUQMwhZKB8wHw&amp;iact=mrc&amp;uact=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fleming@uottawa.c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lob.uottawa.ca/enseignement-langues-secondes" TargetMode="External"/><Relationship Id="rId4" Type="http://schemas.openxmlformats.org/officeDocument/2006/relationships/hyperlink" Target="mailto:mcdansereau@uottawa.c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jpg"/><Relationship Id="rId7" Type="http://schemas.openxmlformats.org/officeDocument/2006/relationships/image" Target="../media/image15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11" Type="http://schemas.openxmlformats.org/officeDocument/2006/relationships/image" Target="../media/image2.png"/><Relationship Id="rId5" Type="http://schemas.openxmlformats.org/officeDocument/2006/relationships/image" Target="../media/image11.jpg"/><Relationship Id="rId10" Type="http://schemas.openxmlformats.org/officeDocument/2006/relationships/image" Target="../media/image9.jpg"/><Relationship Id="rId4" Type="http://schemas.openxmlformats.org/officeDocument/2006/relationships/image" Target="../media/image10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ue.uottawa.ca/en/undergrad/honours-ba-second-language-teaching-english-second-language/#programrequirementste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google.ca/imgres?imgurl=https://www.leslieternerpsychotherapy.com/wp-content/uploads/2017/05/multicultural_diversity.jpg&amp;imgrefurl=https://www.leslieternerpsychotherapy.com/psychotherapy-and-multicultural-diversity/&amp;docid=ooIQ4I7j3e7gbM&amp;tbnid=FsqJWtcPG0pS1M:&amp;vet=10ahUKEwiVoLyUm_HZAhUL5oMKHdRuDu0QMwhQKBQwFA..i&amp;w=548&amp;h=450&amp;bih=792&amp;biw=1670&amp;q=multicultural&amp;ved=0ahUKEwiVoLyUm_HZAhUL5oMKHdRuDu0QMwhQKBQwFA&amp;iact=mrc&amp;uact=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3fb616618_0_354"/>
          <p:cNvSpPr txBox="1">
            <a:spLocks noGrp="1"/>
          </p:cNvSpPr>
          <p:nvPr>
            <p:ph type="body" idx="1"/>
          </p:nvPr>
        </p:nvSpPr>
        <p:spPr>
          <a:xfrm>
            <a:off x="527550" y="1205700"/>
            <a:ext cx="45192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2700" dirty="0">
              <a:solidFill>
                <a:srgbClr val="990000"/>
              </a:solidFill>
            </a:endParaRPr>
          </a:p>
          <a:p>
            <a:pPr marL="177800" lvl="0" indent="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rPr lang="en-US" sz="3700" dirty="0">
                <a:solidFill>
                  <a:schemeClr val="lt1"/>
                </a:solidFill>
              </a:rPr>
              <a:t>You would like to </a:t>
            </a:r>
            <a:r>
              <a:rPr lang="en-US" sz="3700" b="1" dirty="0">
                <a:solidFill>
                  <a:schemeClr val="lt1"/>
                </a:solidFill>
              </a:rPr>
              <a:t>teach French </a:t>
            </a:r>
            <a:r>
              <a:rPr lang="en-US" sz="3700" dirty="0">
                <a:solidFill>
                  <a:schemeClr val="lt1"/>
                </a:solidFill>
              </a:rPr>
              <a:t>or</a:t>
            </a:r>
            <a:r>
              <a:rPr lang="en-US" sz="3700" b="1" dirty="0">
                <a:solidFill>
                  <a:schemeClr val="lt1"/>
                </a:solidFill>
              </a:rPr>
              <a:t> English</a:t>
            </a:r>
            <a:r>
              <a:rPr lang="en-US" sz="3700" dirty="0">
                <a:solidFill>
                  <a:schemeClr val="lt1"/>
                </a:solidFill>
              </a:rPr>
              <a:t> as a second language?</a:t>
            </a:r>
            <a:endParaRPr sz="3700" dirty="0">
              <a:solidFill>
                <a:schemeClr val="lt1"/>
              </a:solidFill>
            </a:endParaRPr>
          </a:p>
          <a:p>
            <a:pPr marL="177800" lvl="0" indent="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30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"/>
          <p:cNvSpPr txBox="1">
            <a:spLocks noGrp="1"/>
          </p:cNvSpPr>
          <p:nvPr>
            <p:ph type="title"/>
          </p:nvPr>
        </p:nvSpPr>
        <p:spPr>
          <a:xfrm>
            <a:off x="412750" y="692696"/>
            <a:ext cx="82638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200" dirty="0"/>
              <a:t>DLS 4900 </a:t>
            </a:r>
            <a:br>
              <a:rPr lang="en-US" sz="2200" dirty="0"/>
            </a:br>
            <a:r>
              <a:rPr lang="en-US" sz="2200" b="0" dirty="0">
                <a:solidFill>
                  <a:schemeClr val="dk1"/>
                </a:solidFill>
              </a:rPr>
              <a:t>Field experience</a:t>
            </a:r>
            <a:endParaRPr sz="2200" b="0" dirty="0">
              <a:solidFill>
                <a:schemeClr val="dk1"/>
              </a:solidFill>
            </a:endParaRPr>
          </a:p>
        </p:txBody>
      </p:sp>
      <p:sp>
        <p:nvSpPr>
          <p:cNvPr id="301" name="Google Shape;301;p11"/>
          <p:cNvSpPr txBox="1">
            <a:spLocks noGrp="1"/>
          </p:cNvSpPr>
          <p:nvPr>
            <p:ph type="body" idx="1"/>
          </p:nvPr>
        </p:nvSpPr>
        <p:spPr>
          <a:xfrm>
            <a:off x="756150" y="2602775"/>
            <a:ext cx="42270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Internship of </a:t>
            </a:r>
            <a:r>
              <a:rPr lang="en-US" sz="2100" b="1" dirty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25 hours</a:t>
            </a:r>
            <a:endParaRPr sz="2100"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21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In a </a:t>
            </a:r>
            <a:r>
              <a:rPr lang="en-US" sz="2100" b="1" dirty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professional setting </a:t>
            </a:r>
            <a:r>
              <a:rPr lang="en-US" sz="2100" dirty="0">
                <a:latin typeface="Arial"/>
                <a:ea typeface="Arial"/>
                <a:cs typeface="Arial"/>
                <a:sym typeface="Arial"/>
              </a:rPr>
              <a:t>chosen by the student </a:t>
            </a:r>
            <a:endParaRPr sz="2100" dirty="0"/>
          </a:p>
        </p:txBody>
      </p:sp>
      <p:sp>
        <p:nvSpPr>
          <p:cNvPr id="302" name="Google Shape;302;p11" descr="Image result for salle de classe clipart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3" name="Google Shape;303;p11" descr="Image result for salle de classe clipart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9374" y="2020919"/>
            <a:ext cx="3025245" cy="215591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/>
          <p:nvPr/>
        </p:nvSpPr>
        <p:spPr>
          <a:xfrm>
            <a:off x="899592" y="1847999"/>
            <a:ext cx="33233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4</a:t>
            </a:r>
            <a:r>
              <a:rPr lang="en-US" sz="2400" b="0" i="0" u="none" strike="noStrike" cap="none" baseline="30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year course</a:t>
            </a:r>
            <a:endParaRPr sz="2400" b="0" i="0" u="none" strike="noStrike" cap="none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649380" y="1920144"/>
            <a:ext cx="333375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"/>
          <p:cNvSpPr txBox="1">
            <a:spLocks noGrp="1"/>
          </p:cNvSpPr>
          <p:nvPr>
            <p:ph type="body" idx="1"/>
          </p:nvPr>
        </p:nvSpPr>
        <p:spPr>
          <a:xfrm>
            <a:off x="956600" y="1721075"/>
            <a:ext cx="6990300" cy="3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en-US" sz="1500" dirty="0">
                <a:latin typeface="Verdana"/>
                <a:ea typeface="Verdana"/>
                <a:cs typeface="Verdana"/>
                <a:sym typeface="Verdana"/>
              </a:rPr>
              <a:t> 		</a:t>
            </a:r>
            <a:endParaRPr dirty="0"/>
          </a:p>
          <a:p>
            <a:pPr marL="0" lvl="0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 dirty="0">
              <a:solidFill>
                <a:srgbClr val="940604"/>
              </a:solidFill>
            </a:endParaRPr>
          </a:p>
          <a:p>
            <a:pPr marL="0" lvl="0" indent="-171450">
              <a:spcBef>
                <a:spcPts val="300"/>
              </a:spcBef>
              <a:buSzPts val="1500"/>
              <a:buNone/>
            </a:pPr>
            <a:r>
              <a:rPr lang="en-US" dirty="0"/>
              <a:t>Students must have an </a:t>
            </a:r>
            <a:r>
              <a:rPr lang="en-US" b="1" dirty="0">
                <a:solidFill>
                  <a:srgbClr val="940604"/>
                </a:solidFill>
              </a:rPr>
              <a:t>e</a:t>
            </a:r>
            <a:r>
              <a:rPr lang="en-US" b="1" dirty="0">
                <a:solidFill>
                  <a:srgbClr val="990000"/>
                </a:solidFill>
              </a:rPr>
              <a:t>xcellent knowledge </a:t>
            </a:r>
            <a:r>
              <a:rPr lang="en-US" dirty="0"/>
              <a:t>of the language they intend to teach.</a:t>
            </a:r>
            <a:endParaRPr sz="32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600" dirty="0">
              <a:sym typeface="Verdana"/>
            </a:endParaRPr>
          </a:p>
          <a:p>
            <a:pPr marL="95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en-US" sz="1600" b="1" dirty="0">
                <a:sym typeface="Verdana"/>
              </a:rPr>
              <a:t>Teaching of </a:t>
            </a:r>
            <a:r>
              <a:rPr lang="en-US" sz="1600" b="1" dirty="0">
                <a:solidFill>
                  <a:srgbClr val="990000"/>
                </a:solidFill>
                <a:sym typeface="Verdana"/>
              </a:rPr>
              <a:t>French</a:t>
            </a:r>
            <a:r>
              <a:rPr lang="en-US" sz="1600" b="1" dirty="0">
                <a:sym typeface="Verdana"/>
              </a:rPr>
              <a:t>: majority of courses </a:t>
            </a:r>
            <a:r>
              <a:rPr lang="en-US" sz="1600" b="1" dirty="0"/>
              <a:t>i</a:t>
            </a:r>
            <a:r>
              <a:rPr lang="en-US" sz="1600" b="1" dirty="0">
                <a:sym typeface="Verdana"/>
              </a:rPr>
              <a:t>n </a:t>
            </a:r>
            <a:r>
              <a:rPr lang="en-US" sz="1600" b="1" dirty="0">
                <a:solidFill>
                  <a:srgbClr val="990000"/>
                </a:solidFill>
                <a:sym typeface="Verdana"/>
              </a:rPr>
              <a:t>French.</a:t>
            </a:r>
            <a:endParaRPr sz="2400" dirty="0"/>
          </a:p>
          <a:p>
            <a:pPr marL="95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600" b="1" dirty="0">
              <a:sym typeface="Verdana"/>
            </a:endParaRPr>
          </a:p>
          <a:p>
            <a:pPr marL="9525" indent="0">
              <a:spcBef>
                <a:spcPts val="300"/>
              </a:spcBef>
              <a:buSzPts val="1500"/>
              <a:buNone/>
            </a:pPr>
            <a:r>
              <a:rPr lang="en-US" sz="1600" b="1" dirty="0">
                <a:sym typeface="Verdana"/>
              </a:rPr>
              <a:t>Teaching of </a:t>
            </a:r>
            <a:r>
              <a:rPr lang="en-US" sz="1600" b="1" dirty="0">
                <a:solidFill>
                  <a:srgbClr val="990000"/>
                </a:solidFill>
                <a:sym typeface="Verdana"/>
              </a:rPr>
              <a:t>English</a:t>
            </a:r>
            <a:r>
              <a:rPr lang="en-US" sz="1600" b="1" dirty="0">
                <a:sym typeface="Verdana"/>
              </a:rPr>
              <a:t> : </a:t>
            </a:r>
            <a:r>
              <a:rPr lang="en-US" sz="1600" b="1" dirty="0"/>
              <a:t>majority of courses in </a:t>
            </a:r>
            <a:r>
              <a:rPr lang="en-US" sz="1600" b="1" dirty="0">
                <a:solidFill>
                  <a:srgbClr val="990000"/>
                </a:solidFill>
              </a:rPr>
              <a:t>English.</a:t>
            </a:r>
            <a:endParaRPr lang="en-US" sz="1800" dirty="0"/>
          </a:p>
          <a:p>
            <a:pPr marL="95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600" dirty="0">
              <a:sym typeface="Verdana"/>
            </a:endParaRPr>
          </a:p>
          <a:p>
            <a:pPr marL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US" sz="1600" dirty="0">
                <a:sym typeface="Verdana"/>
              </a:rPr>
              <a:t>To maintain and keep improving </a:t>
            </a:r>
            <a:r>
              <a:rPr lang="en-US" sz="1600" b="1" dirty="0">
                <a:solidFill>
                  <a:srgbClr val="990000"/>
                </a:solidFill>
                <a:sym typeface="Verdana"/>
              </a:rPr>
              <a:t>your language </a:t>
            </a:r>
            <a:r>
              <a:rPr lang="en-US" sz="1600" b="1" dirty="0">
                <a:solidFill>
                  <a:srgbClr val="990000"/>
                </a:solidFill>
              </a:rPr>
              <a:t>skills</a:t>
            </a:r>
            <a:r>
              <a:rPr lang="en-US" sz="1600" b="1" dirty="0">
                <a:solidFill>
                  <a:schemeClr val="tx1"/>
                </a:solidFill>
              </a:rPr>
              <a:t>: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Verdana"/>
              <a:buChar char="➔"/>
            </a:pPr>
            <a:r>
              <a:rPr lang="en-US" sz="1600" dirty="0">
                <a:sym typeface="Verdana"/>
              </a:rPr>
              <a:t>French cours</a:t>
            </a:r>
            <a:r>
              <a:rPr lang="en-US" sz="1600" dirty="0"/>
              <a:t>e</a:t>
            </a:r>
            <a:r>
              <a:rPr lang="en-US" sz="1600" dirty="0">
                <a:sym typeface="Verdana"/>
              </a:rPr>
              <a:t>s : FLS </a:t>
            </a:r>
            <a:r>
              <a:rPr lang="en-US" sz="1600" dirty="0"/>
              <a:t>or</a:t>
            </a:r>
            <a:r>
              <a:rPr lang="en-US" sz="1600" dirty="0">
                <a:sym typeface="Verdana"/>
              </a:rPr>
              <a:t> FRA / English courses : ESL or ENG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 dirty="0">
              <a:latin typeface="Verdana"/>
              <a:ea typeface="Verdana"/>
              <a:cs typeface="Verdana"/>
              <a:sym typeface="Verdana"/>
            </a:endParaRPr>
          </a:p>
          <a:p>
            <a:pPr marL="361950" lvl="0" indent="-88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478702" y="798200"/>
            <a:ext cx="6405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/>
              <a:t>The language you wish to teach!</a:t>
            </a:r>
            <a:endParaRPr sz="2400" dirty="0"/>
          </a:p>
        </p:txBody>
      </p:sp>
      <p:sp>
        <p:nvSpPr>
          <p:cNvPr id="313" name="Google Shape;313;p13"/>
          <p:cNvSpPr/>
          <p:nvPr/>
        </p:nvSpPr>
        <p:spPr>
          <a:xfrm>
            <a:off x="570756" y="3455280"/>
            <a:ext cx="3333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4" name="Google Shape;314;p13"/>
          <p:cNvSpPr/>
          <p:nvPr/>
        </p:nvSpPr>
        <p:spPr>
          <a:xfrm>
            <a:off x="564420" y="4084950"/>
            <a:ext cx="3333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15" name="Google Shape;31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0093">
            <a:off x="6258186" y="926874"/>
            <a:ext cx="1939080" cy="129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"/>
          <p:cNvSpPr txBox="1">
            <a:spLocks noGrp="1"/>
          </p:cNvSpPr>
          <p:nvPr>
            <p:ph type="body" idx="1"/>
          </p:nvPr>
        </p:nvSpPr>
        <p:spPr>
          <a:xfrm>
            <a:off x="524825" y="705825"/>
            <a:ext cx="5576400" cy="5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sz="2200" b="1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4605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990000"/>
              </a:buClr>
              <a:buSzPts val="2200"/>
              <a:buNone/>
            </a:pPr>
            <a:r>
              <a:rPr lang="en-US" sz="2200" b="1" dirty="0">
                <a:solidFill>
                  <a:srgbClr val="990000"/>
                </a:solidFill>
              </a:rPr>
              <a:t>A</a:t>
            </a:r>
            <a:r>
              <a:rPr lang="en-US" sz="22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dmission requirements</a:t>
            </a:r>
            <a:endParaRPr sz="1400" b="1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1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45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fr-CA" sz="2200" b="1" dirty="0" err="1">
                <a:latin typeface="Verdana"/>
                <a:ea typeface="Verdana"/>
                <a:cs typeface="Verdana"/>
                <a:sym typeface="Verdana"/>
              </a:rPr>
              <a:t>Language</a:t>
            </a:r>
            <a:r>
              <a:rPr lang="fr-CA" sz="2200" b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CA" sz="2200" b="1" dirty="0" err="1">
                <a:latin typeface="Verdana"/>
                <a:ea typeface="Verdana"/>
                <a:cs typeface="Verdana"/>
                <a:sym typeface="Verdana"/>
              </a:rPr>
              <a:t>proficiency</a:t>
            </a:r>
            <a:r>
              <a:rPr lang="fr-CA" sz="2200" b="1" dirty="0">
                <a:latin typeface="Verdana"/>
                <a:ea typeface="Verdana"/>
                <a:cs typeface="Verdana"/>
                <a:sym typeface="Verdana"/>
              </a:rPr>
              <a:t> test</a:t>
            </a:r>
            <a:endParaRPr b="1" dirty="0">
              <a:latin typeface="Verdana"/>
              <a:ea typeface="Verdana"/>
              <a:cs typeface="Verdana"/>
              <a:sym typeface="Verdana"/>
            </a:endParaRPr>
          </a:p>
          <a:p>
            <a:pPr marL="444500" lvl="0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None/>
            </a:pPr>
            <a:endParaRPr sz="1300" b="1" dirty="0">
              <a:latin typeface="Verdana"/>
              <a:ea typeface="Verdana"/>
              <a:cs typeface="Verdana"/>
              <a:sym typeface="Verdana"/>
            </a:endParaRPr>
          </a:p>
          <a:p>
            <a:pPr marL="685800" lvl="0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Font typeface="Verdana"/>
              <a:buChar char="➔"/>
            </a:pPr>
            <a:r>
              <a:rPr lang="en-US" sz="1900" i="1" dirty="0">
                <a:latin typeface="Verdana"/>
                <a:ea typeface="Verdana"/>
                <a:cs typeface="Verdana"/>
                <a:sym typeface="Verdana"/>
              </a:rPr>
              <a:t>In the language you wish to teach.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r>
              <a:rPr lang="fr-CA" sz="1900" b="1" dirty="0" err="1">
                <a:latin typeface="Verdana"/>
                <a:ea typeface="Verdana"/>
                <a:cs typeface="Verdana"/>
                <a:sym typeface="Verdana"/>
              </a:rPr>
              <a:t>Steps</a:t>
            </a:r>
            <a:r>
              <a:rPr lang="fr-CA" sz="1900" b="1" dirty="0">
                <a:latin typeface="Verdana"/>
                <a:ea typeface="Verdana"/>
                <a:cs typeface="Verdana"/>
                <a:sym typeface="Verdana"/>
              </a:rPr>
              <a:t>:</a:t>
            </a:r>
            <a:endParaRPr sz="2400" dirty="0"/>
          </a:p>
          <a:p>
            <a:pPr marL="457200" lvl="0" indent="-158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Verdana"/>
              <a:buAutoNum type="arabicParenR"/>
            </a:pP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Submit your </a:t>
            </a:r>
            <a:r>
              <a:rPr lang="en-US" sz="16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application </a:t>
            </a:r>
            <a:endParaRPr sz="2100" dirty="0"/>
          </a:p>
          <a:p>
            <a:pPr marL="457200" lvl="0" indent="-158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AutoNum type="arabicParenR"/>
            </a:pPr>
            <a:r>
              <a:rPr lang="en-US" sz="1600" dirty="0"/>
              <a:t> You receive a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link for the test </a:t>
            </a:r>
            <a:endParaRPr sz="1600" dirty="0"/>
          </a:p>
          <a:p>
            <a:pPr marL="6858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➔"/>
            </a:pP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 Do the test </a:t>
            </a:r>
            <a:r>
              <a:rPr lang="en-US" sz="1600" b="1" i="1" dirty="0">
                <a:latin typeface="Verdana"/>
                <a:ea typeface="Verdana"/>
                <a:cs typeface="Verdana"/>
                <a:sym typeface="Verdana"/>
              </a:rPr>
              <a:t>as soon as you get the link</a:t>
            </a:r>
            <a:endParaRPr lang="fr-CA" sz="2100" i="1" dirty="0"/>
          </a:p>
          <a:p>
            <a:pPr marL="2984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 b="1" dirty="0">
                <a:solidFill>
                  <a:schemeClr val="tx1"/>
                </a:solidFill>
              </a:rPr>
              <a:t>3) </a:t>
            </a:r>
            <a:r>
              <a:rPr lang="en-US" sz="1600" b="1" dirty="0">
                <a:solidFill>
                  <a:srgbClr val="990000"/>
                </a:solidFill>
              </a:rPr>
              <a:t>O</a:t>
            </a:r>
            <a:r>
              <a:rPr lang="en-US" sz="16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ffer</a:t>
            </a:r>
            <a:r>
              <a:rPr lang="en-US" sz="1600" b="1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of admission </a:t>
            </a:r>
            <a:r>
              <a:rPr lang="en-US" sz="1600" b="1" dirty="0">
                <a:solidFill>
                  <a:srgbClr val="990000"/>
                </a:solidFill>
              </a:rPr>
              <a:t>for the program</a:t>
            </a:r>
            <a:r>
              <a:rPr lang="en-US" sz="16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is sent when the test is </a:t>
            </a:r>
            <a:r>
              <a:rPr lang="en-US" sz="1600" dirty="0"/>
              <a:t>completed and passed.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Verdana"/>
              <a:buNone/>
            </a:pPr>
            <a:endParaRPr sz="15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1" name="Google Shape;321;p12" descr="Image result for ordinateur mais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775" y="2606375"/>
            <a:ext cx="2312674" cy="187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62000" y="-61336204"/>
            <a:ext cx="73908245" cy="6159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-95709562" y="-102791299"/>
            <a:ext cx="113872961" cy="94894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2"/>
          <p:cNvSpPr txBox="1"/>
          <p:nvPr/>
        </p:nvSpPr>
        <p:spPr>
          <a:xfrm rot="10800000" flipH="1">
            <a:off x="1318791" y="8520992"/>
            <a:ext cx="661831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sng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9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par Auteur inconnu est soumise à la licence </a:t>
            </a:r>
            <a:r>
              <a:rPr lang="en-US" sz="900" b="0" i="0" u="sng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9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25" name="Google Shape;32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824" y="1759925"/>
            <a:ext cx="431125" cy="3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412750" y="692696"/>
            <a:ext cx="7774632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Upon graduation…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Google Shape;331;p14"/>
          <p:cNvSpPr txBox="1">
            <a:spLocks noGrp="1"/>
          </p:cNvSpPr>
          <p:nvPr>
            <p:ph type="body" idx="1"/>
          </p:nvPr>
        </p:nvSpPr>
        <p:spPr>
          <a:xfrm>
            <a:off x="737902" y="1412776"/>
            <a:ext cx="7146466" cy="446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940604"/>
                </a:solidFill>
              </a:rPr>
              <a:t>Faculty of E</a:t>
            </a:r>
            <a:r>
              <a:rPr lang="en-US" sz="1600" b="1" dirty="0">
                <a:solidFill>
                  <a:srgbClr val="940604"/>
                </a:solidFill>
                <a:latin typeface="Verdana"/>
                <a:ea typeface="Verdana"/>
                <a:cs typeface="Verdana"/>
                <a:sym typeface="Verdana"/>
              </a:rPr>
              <a:t>ducation </a:t>
            </a:r>
            <a:r>
              <a:rPr lang="en-US" sz="1600" dirty="0"/>
              <a:t>at the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University of Ottawa</a:t>
            </a:r>
            <a:endParaRPr dirty="0"/>
          </a:p>
          <a:p>
            <a:pPr marL="466725" lvl="0" indent="-952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452438" lvl="0" indent="-45243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lang="en-US" sz="1600" b="1" dirty="0"/>
              <a:t>P</a:t>
            </a:r>
            <a:r>
              <a:rPr lang="en-US" sz="16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laces 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reserved for B.A. in SLT graduates who meet the admission requirements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  <a:p>
            <a:pPr marL="742950" lvl="1" indent="-11747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-"/>
            </a:pPr>
            <a:r>
              <a:rPr lang="en-US" sz="1600" b="1" dirty="0"/>
              <a:t>40 places: 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Formation à </a:t>
            </a:r>
            <a:r>
              <a:rPr lang="en-US" sz="1600" b="1" dirty="0" err="1">
                <a:latin typeface="Verdana"/>
                <a:ea typeface="Verdana"/>
                <a:cs typeface="Verdana"/>
                <a:sym typeface="Verdana"/>
              </a:rPr>
              <a:t>l’enseignement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lang="en-US" sz="1600" b="1" dirty="0" err="1">
                <a:latin typeface="Verdana"/>
                <a:ea typeface="Verdana"/>
                <a:cs typeface="Verdana"/>
                <a:sym typeface="Verdana"/>
              </a:rPr>
              <a:t>B.Éd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.) </a:t>
            </a:r>
            <a:endParaRPr dirty="0"/>
          </a:p>
          <a:p>
            <a:pPr marL="742950" lvl="1" indent="-11747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-"/>
            </a:pPr>
            <a:r>
              <a:rPr lang="en-US" sz="1600" b="1" dirty="0"/>
              <a:t>40 places : 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Teacher Education (B.Ed.)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fr-CA" sz="1600" b="1" dirty="0" err="1">
                <a:solidFill>
                  <a:srgbClr val="940604"/>
                </a:solidFill>
              </a:rPr>
              <a:t>Graduate</a:t>
            </a:r>
            <a:r>
              <a:rPr lang="fr-CA" sz="1600" b="1" dirty="0">
                <a:solidFill>
                  <a:srgbClr val="940604"/>
                </a:solidFill>
              </a:rPr>
              <a:t> </a:t>
            </a:r>
            <a:r>
              <a:rPr lang="fr-CA" sz="1600" b="1" dirty="0" err="1">
                <a:solidFill>
                  <a:srgbClr val="940604"/>
                </a:solidFill>
              </a:rPr>
              <a:t>studies</a:t>
            </a:r>
            <a:endParaRPr sz="1600" b="1" dirty="0">
              <a:solidFill>
                <a:srgbClr val="940604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dirty="0"/>
          </a:p>
          <a:p>
            <a:pPr marL="742950" marR="0" lvl="1" indent="-11747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-"/>
            </a:pPr>
            <a:r>
              <a:rPr lang="en-US" sz="1600" b="1" dirty="0"/>
              <a:t>Master’s Degree in Education</a:t>
            </a:r>
            <a:endParaRPr sz="1600" b="1" dirty="0"/>
          </a:p>
          <a:p>
            <a:pPr marL="742950" lvl="1" indent="-117475">
              <a:spcBef>
                <a:spcPts val="320"/>
              </a:spcBef>
              <a:buSzPts val="1600"/>
              <a:buChar char="-"/>
            </a:pPr>
            <a:r>
              <a:rPr lang="en-US" sz="1600" b="1" dirty="0"/>
              <a:t>Master’s Degree in Bilingualism</a:t>
            </a:r>
            <a:r>
              <a:rPr lang="en-US" sz="1600" b="1" i="1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2" name="Google Shape;332;p14" descr="Résultats de recherche d'images pour « université ottawa »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7090">
            <a:off x="6261618" y="4008808"/>
            <a:ext cx="2378080" cy="179056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4"/>
          <p:cNvSpPr/>
          <p:nvPr/>
        </p:nvSpPr>
        <p:spPr>
          <a:xfrm rot="10800000" flipH="1">
            <a:off x="949825" y="2672723"/>
            <a:ext cx="216000" cy="258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"/>
              <a:buNone/>
            </a:pPr>
            <a:endParaRPr sz="24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34" name="Google Shape;334;p14" descr="FAFMRQ | Accessibilité aux étud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2674" y="476672"/>
            <a:ext cx="1410687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720275" y="2101188"/>
            <a:ext cx="3316500" cy="23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en-US" sz="2200" dirty="0">
                <a:solidFill>
                  <a:srgbClr val="940604"/>
                </a:solidFill>
                <a:latin typeface="Verdana"/>
                <a:ea typeface="Verdana"/>
                <a:cs typeface="Verdana"/>
                <a:sym typeface="Verdana"/>
              </a:rPr>
              <a:t>Your association!</a:t>
            </a:r>
            <a:endParaRPr sz="2200" dirty="0">
              <a:solidFill>
                <a:srgbClr val="94060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sz="2200" dirty="0">
              <a:solidFill>
                <a:srgbClr val="94060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r>
              <a:rPr lang="en-US" sz="2200" dirty="0">
                <a:solidFill>
                  <a:srgbClr val="940604"/>
                </a:solidFill>
              </a:rPr>
              <a:t>ELS/SLT</a:t>
            </a:r>
            <a:br>
              <a:rPr lang="en-US" sz="2200" dirty="0">
                <a:solidFill>
                  <a:srgbClr val="940604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2200" dirty="0">
                <a:latin typeface="Verdana"/>
                <a:ea typeface="Verdana"/>
                <a:cs typeface="Verdana"/>
                <a:sym typeface="Verdana"/>
              </a:rPr>
            </a:br>
            <a:r>
              <a:rPr lang="en-US" sz="2000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 active and engaged student association!</a:t>
            </a:r>
            <a:br>
              <a:rPr lang="en-US" sz="2000" i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  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535559" y="5555952"/>
            <a:ext cx="8608442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2344" y="1768224"/>
            <a:ext cx="4018681" cy="30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3fb616618_0_361"/>
          <p:cNvSpPr txBox="1">
            <a:spLocks noGrp="1"/>
          </p:cNvSpPr>
          <p:nvPr>
            <p:ph type="subTitle" idx="1"/>
          </p:nvPr>
        </p:nvSpPr>
        <p:spPr>
          <a:xfrm>
            <a:off x="683575" y="764700"/>
            <a:ext cx="7484100" cy="5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41300" marR="87630" lvl="1" indent="0" algn="just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41300" marR="87630" lvl="1" indent="0" algn="ctr" rtl="0">
              <a:spcBef>
                <a:spcPts val="0"/>
              </a:spcBef>
              <a:spcAft>
                <a:spcPts val="0"/>
              </a:spcAft>
              <a:buSzPct val="70212"/>
              <a:buNone/>
            </a:pPr>
            <a:r>
              <a:rPr lang="en-US" sz="4272" b="1" dirty="0">
                <a:solidFill>
                  <a:srgbClr val="940604"/>
                </a:solidFill>
                <a:latin typeface="Cambria"/>
                <a:ea typeface="Cambria"/>
                <a:cs typeface="Cambria"/>
                <a:sym typeface="Cambria"/>
              </a:rPr>
              <a:t>Questions about the program?</a:t>
            </a:r>
            <a:r>
              <a:rPr lang="en-US" sz="2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dirty="0"/>
          </a:p>
          <a:p>
            <a:pPr marL="622300" marR="87630" lvl="2" indent="0" algn="just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90000"/>
              <a:buNone/>
            </a:pPr>
            <a:endParaRPr b="1" i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3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71184"/>
              <a:buNone/>
            </a:pPr>
            <a:endParaRPr sz="2528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3" indent="0" algn="just">
              <a:spcBef>
                <a:spcPts val="360"/>
              </a:spcBef>
              <a:buSzPct val="46934"/>
            </a:pPr>
            <a:r>
              <a:rPr lang="en-US" sz="3835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Douglas Fleming</a:t>
            </a:r>
            <a:endParaRPr lang="en-US" sz="4035" dirty="0"/>
          </a:p>
          <a:p>
            <a:pPr marL="901700" marR="87630" lvl="3" indent="0" algn="just">
              <a:spcBef>
                <a:spcPts val="360"/>
              </a:spcBef>
              <a:buSzPct val="46934"/>
            </a:pPr>
            <a:r>
              <a:rPr lang="en-US" sz="3835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Faculty of Education </a:t>
            </a:r>
            <a:endParaRPr lang="en-US" sz="4035" dirty="0"/>
          </a:p>
          <a:p>
            <a:pPr marL="901700" marR="87630" lvl="3" indent="0" algn="just">
              <a:spcBef>
                <a:spcPts val="360"/>
              </a:spcBef>
              <a:buSzPct val="46934"/>
            </a:pPr>
            <a:r>
              <a:rPr lang="en-US" sz="3835" u="sng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dfleming@uottawa.ca</a:t>
            </a:r>
            <a:endParaRPr lang="en-US" sz="3835" u="sng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3" indent="0" algn="just">
              <a:spcBef>
                <a:spcPts val="360"/>
              </a:spcBef>
              <a:buSzPct val="46934"/>
            </a:pPr>
            <a:endParaRPr lang="en-US" sz="3835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3" indent="0" algn="just">
              <a:spcBef>
                <a:spcPts val="360"/>
              </a:spcBef>
              <a:buSzPct val="46934"/>
            </a:pPr>
            <a:endParaRPr lang="en-US" sz="3835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3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46934"/>
              <a:buNone/>
            </a:pPr>
            <a:r>
              <a:rPr lang="en-US" sz="3835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Marie-Claude Dansereau</a:t>
            </a:r>
            <a:endParaRPr sz="4035" dirty="0"/>
          </a:p>
          <a:p>
            <a:pPr marL="901700" marR="87630" lvl="3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46934"/>
              <a:buNone/>
            </a:pPr>
            <a:r>
              <a:rPr lang="en-US" sz="3835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OLBI, Faculty of Arts </a:t>
            </a:r>
            <a:endParaRPr sz="4035" dirty="0"/>
          </a:p>
          <a:p>
            <a:pPr marL="901700" marR="87630" lvl="4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46934"/>
              <a:buNone/>
            </a:pPr>
            <a:r>
              <a:rPr lang="en-US" sz="3835" u="sng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mcdansereau@uottawa.ca</a:t>
            </a:r>
            <a:endParaRPr lang="en-US" sz="3835" u="sng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01700" marR="87630" lvl="4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46934"/>
              <a:buNone/>
            </a:pPr>
            <a:endParaRPr sz="7828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87630" lvl="3" indent="0" algn="l" rtl="0">
              <a:spcBef>
                <a:spcPts val="1520"/>
              </a:spcBef>
              <a:spcAft>
                <a:spcPts val="0"/>
              </a:spcAft>
              <a:buSzPct val="200961"/>
              <a:buNone/>
            </a:pPr>
            <a:r>
              <a:rPr lang="en-US" sz="3781" dirty="0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  <a:t>Our web page : </a:t>
            </a:r>
          </a:p>
          <a:p>
            <a:pPr marL="342900" marR="87630" lvl="3" indent="0" algn="l" rtl="0">
              <a:spcBef>
                <a:spcPts val="1520"/>
              </a:spcBef>
              <a:spcAft>
                <a:spcPts val="0"/>
              </a:spcAft>
              <a:buSzPct val="200961"/>
              <a:buNone/>
            </a:pPr>
            <a:r>
              <a:rPr lang="en-US" sz="3781" u="sng" dirty="0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5"/>
              </a:rPr>
              <a:t>https://ilob.uottawa.ca/enseignement-langues-secondes</a:t>
            </a:r>
            <a:endParaRPr sz="3781" dirty="0">
              <a:solidFill>
                <a:srgbClr val="98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87630" lvl="3" indent="0" algn="l" rtl="0">
              <a:spcBef>
                <a:spcPts val="1520"/>
              </a:spcBef>
              <a:spcAft>
                <a:spcPts val="0"/>
              </a:spcAft>
              <a:buSzPct val="200961"/>
              <a:buNone/>
            </a:pPr>
            <a:endParaRPr sz="3781" dirty="0">
              <a:solidFill>
                <a:srgbClr val="98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g113fb616618_0_1164"/>
          <p:cNvPicPr preferRelativeResize="0"/>
          <p:nvPr/>
        </p:nvPicPr>
        <p:blipFill rotWithShape="1">
          <a:blip r:embed="rId3">
            <a:alphaModFix amt="52000"/>
          </a:blip>
          <a:srcRect/>
          <a:stretch/>
        </p:blipFill>
        <p:spPr>
          <a:xfrm>
            <a:off x="372450" y="0"/>
            <a:ext cx="9166426" cy="63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113fb616618_0_1164"/>
          <p:cNvSpPr txBox="1"/>
          <p:nvPr/>
        </p:nvSpPr>
        <p:spPr>
          <a:xfrm>
            <a:off x="219457" y="6165670"/>
            <a:ext cx="1289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6" name="Google Shape;356;g113fb616618_0_1164"/>
          <p:cNvPicPr preferRelativeResize="0"/>
          <p:nvPr/>
        </p:nvPicPr>
        <p:blipFill rotWithShape="1">
          <a:blip r:embed="rId4">
            <a:alphaModFix/>
          </a:blip>
          <a:srcRect b="35237"/>
          <a:stretch/>
        </p:blipFill>
        <p:spPr>
          <a:xfrm>
            <a:off x="7212649" y="6070254"/>
            <a:ext cx="1654227" cy="45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13fb616618_0_1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941" y="6652164"/>
            <a:ext cx="9166414" cy="2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13fb616618_0_1164" descr="top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-1866"/>
            <a:ext cx="9144001" cy="38430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113fb616618_0_1164"/>
          <p:cNvSpPr/>
          <p:nvPr/>
        </p:nvSpPr>
        <p:spPr>
          <a:xfrm>
            <a:off x="2178075" y="4063675"/>
            <a:ext cx="5665800" cy="1070700"/>
          </a:xfrm>
          <a:prstGeom prst="rect">
            <a:avLst/>
          </a:prstGeom>
          <a:gradFill>
            <a:gsLst>
              <a:gs pos="0">
                <a:srgbClr val="58000B"/>
              </a:gs>
              <a:gs pos="50000">
                <a:srgbClr val="7F000F"/>
              </a:gs>
              <a:gs pos="100000">
                <a:srgbClr val="990013"/>
              </a:gs>
            </a:gsLst>
            <a:lin ang="2700006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lt1"/>
                </a:solidFill>
              </a:rPr>
              <a:t>Thank you!</a:t>
            </a:r>
            <a:endParaRPr sz="2500" b="1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 questions ? </a:t>
            </a:r>
            <a:endParaRPr sz="2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3fb616618_0_446"/>
          <p:cNvSpPr txBox="1">
            <a:spLocks noGrp="1"/>
          </p:cNvSpPr>
          <p:nvPr>
            <p:ph type="body" idx="1"/>
          </p:nvPr>
        </p:nvSpPr>
        <p:spPr>
          <a:xfrm>
            <a:off x="395525" y="1037500"/>
            <a:ext cx="8010000" cy="44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0" algn="l" rtl="0">
              <a:spcBef>
                <a:spcPts val="580"/>
              </a:spcBef>
              <a:spcAft>
                <a:spcPts val="0"/>
              </a:spcAft>
              <a:buNone/>
            </a:pPr>
            <a:endParaRPr sz="1700" b="1" dirty="0">
              <a:latin typeface="Arial"/>
              <a:ea typeface="Arial"/>
              <a:cs typeface="Arial"/>
              <a:sym typeface="Arial"/>
            </a:endParaRPr>
          </a:p>
          <a:p>
            <a:pPr marL="666750">
              <a:spcBef>
                <a:spcPts val="580"/>
              </a:spcBef>
              <a:buClr>
                <a:srgbClr val="990000"/>
              </a:buClr>
              <a:buSzPts val="2100"/>
            </a:pPr>
            <a:r>
              <a:rPr lang="en-US" sz="2400" b="1" dirty="0" err="1">
                <a:solidFill>
                  <a:srgbClr val="990000"/>
                </a:solidFill>
              </a:rPr>
              <a:t>Honours</a:t>
            </a:r>
            <a:r>
              <a:rPr lang="en-US" sz="2400" b="1" dirty="0">
                <a:solidFill>
                  <a:srgbClr val="990000"/>
                </a:solidFill>
              </a:rPr>
              <a:t> B.A. in Second Language   Teaching (SLT)</a:t>
            </a:r>
          </a:p>
          <a:p>
            <a:pPr marL="666750">
              <a:spcBef>
                <a:spcPts val="580"/>
              </a:spcBef>
              <a:buClr>
                <a:srgbClr val="990000"/>
              </a:buClr>
              <a:buSzPts val="2100"/>
            </a:pPr>
            <a:r>
              <a:rPr lang="en-US" sz="2400" b="1" dirty="0">
                <a:solidFill>
                  <a:srgbClr val="990000"/>
                </a:solidFill>
              </a:rPr>
              <a:t>Major program in Second Language teaching (SLT)</a:t>
            </a:r>
          </a:p>
        </p:txBody>
      </p:sp>
      <p:pic>
        <p:nvPicPr>
          <p:cNvPr id="199" name="Google Shape;199;g113fb616618_0_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75" y="3563775"/>
            <a:ext cx="2615982" cy="174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13fb616618_0_4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580" y="3564900"/>
            <a:ext cx="2899425" cy="17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13fb616618_0_4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8225" y="3564900"/>
            <a:ext cx="2615975" cy="174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"/>
          <p:cNvSpPr txBox="1">
            <a:spLocks noGrp="1"/>
          </p:cNvSpPr>
          <p:nvPr>
            <p:ph type="body" idx="1"/>
          </p:nvPr>
        </p:nvSpPr>
        <p:spPr>
          <a:xfrm>
            <a:off x="879000" y="1136998"/>
            <a:ext cx="5049600" cy="4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b="1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990000"/>
              </a:buClr>
              <a:buSzPts val="2300"/>
              <a:buFont typeface="Verdana"/>
              <a:buNone/>
            </a:pPr>
            <a:r>
              <a:rPr lang="fr-CA" sz="2300" b="1" dirty="0" err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Career</a:t>
            </a:r>
            <a:r>
              <a:rPr lang="fr-CA" sz="2300" b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CA" sz="2300" b="1" dirty="0" err="1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opportunities</a:t>
            </a:r>
            <a:endParaRPr dirty="0"/>
          </a:p>
          <a:p>
            <a:pPr marL="92075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92075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 dirty="0">
              <a:latin typeface="Verdana"/>
              <a:ea typeface="Verdana"/>
              <a:cs typeface="Verdana"/>
              <a:sym typeface="Verdana"/>
            </a:endParaRPr>
          </a:p>
          <a:p>
            <a:pPr marL="92075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en-US" sz="1600" dirty="0"/>
              <a:t>Our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graduates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are working in </a:t>
            </a:r>
            <a:r>
              <a:rPr lang="en-US" sz="1600" b="1" dirty="0">
                <a:latin typeface="Verdana"/>
                <a:ea typeface="Verdana"/>
                <a:cs typeface="Verdana"/>
                <a:sym typeface="Verdana"/>
              </a:rPr>
              <a:t>positions</a:t>
            </a:r>
            <a:r>
              <a:rPr lang="en-US" sz="1600" dirty="0">
                <a:latin typeface="Verdana"/>
                <a:ea typeface="Verdana"/>
                <a:cs typeface="Verdana"/>
                <a:sym typeface="Verdana"/>
              </a:rPr>
              <a:t> including: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endParaRPr sz="1200" dirty="0"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165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</a:rPr>
              <a:t>T</a:t>
            </a: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eachers 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of French or English;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</a:rPr>
              <a:t>S</a:t>
            </a: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chool administrators</a:t>
            </a:r>
            <a:r>
              <a:rPr lang="en-US" sz="1600" i="1" dirty="0"/>
              <a:t> 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Language assessment specialists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Pedagogical material developer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</a:rPr>
              <a:t>R</a:t>
            </a: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esearchers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600" i="1" dirty="0"/>
              <a:t>i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n second languages;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b="1" i="1" dirty="0">
                <a:solidFill>
                  <a:srgbClr val="990000"/>
                </a:solidFill>
              </a:rPr>
              <a:t>A</a:t>
            </a:r>
            <a:r>
              <a:rPr lang="en-US" sz="1600" b="1" i="1" dirty="0">
                <a:solidFill>
                  <a:srgbClr val="990000"/>
                </a:solidFill>
                <a:latin typeface="Verdana"/>
                <a:ea typeface="Verdana"/>
                <a:cs typeface="Verdana"/>
                <a:sym typeface="Verdana"/>
              </a:rPr>
              <a:t>uthors</a:t>
            </a: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 of language policies;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•"/>
            </a:pP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etc. </a:t>
            </a:r>
            <a:endParaRPr sz="1600" i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7800" lvl="0" indent="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endParaRPr sz="1400" i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7" name="Google Shape;207;p3" descr="Image result for teaching es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9496" y="2708920"/>
            <a:ext cx="2307868" cy="15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Une salle de clas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9496" y="1098970"/>
            <a:ext cx="2275699" cy="127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 descr="Promouvoir la diversité dans les universités | UQ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9496" y="4296279"/>
            <a:ext cx="2307868" cy="163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78002">
            <a:off x="6980999" y="571050"/>
            <a:ext cx="1609451" cy="160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393304" y="836712"/>
            <a:ext cx="77745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You are asking yourself some questions?</a:t>
            </a:r>
            <a:br>
              <a:rPr lang="en-US" i="1" dirty="0"/>
            </a:br>
            <a:endParaRPr dirty="0"/>
          </a:p>
        </p:txBody>
      </p:sp>
      <p:sp>
        <p:nvSpPr>
          <p:cNvPr id="216" name="Google Shape;216;p4"/>
          <p:cNvSpPr txBox="1">
            <a:spLocks noGrp="1"/>
          </p:cNvSpPr>
          <p:nvPr>
            <p:ph type="body" idx="1"/>
          </p:nvPr>
        </p:nvSpPr>
        <p:spPr>
          <a:xfrm>
            <a:off x="483450" y="2162925"/>
            <a:ext cx="82302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endParaRPr sz="2800" i="1" dirty="0"/>
          </a:p>
          <a:p>
            <a:pPr marL="457200" lvl="0" indent="-120650" algn="l" rtl="0">
              <a:spcBef>
                <a:spcPts val="480"/>
              </a:spcBef>
              <a:spcAft>
                <a:spcPts val="0"/>
              </a:spcAft>
              <a:buSzPts val="1000"/>
              <a:buFont typeface="Noto Sans Symbols"/>
              <a:buChar char="●"/>
            </a:pPr>
            <a:r>
              <a:rPr lang="en-US" sz="2600" dirty="0"/>
              <a:t> What are the different </a:t>
            </a:r>
            <a:r>
              <a:rPr lang="en-US" sz="2600" b="1" dirty="0"/>
              <a:t>possible paths</a:t>
            </a:r>
            <a:r>
              <a:rPr lang="en-US" sz="2600" dirty="0"/>
              <a:t>?</a:t>
            </a:r>
            <a:endParaRPr sz="2600" dirty="0"/>
          </a:p>
          <a:p>
            <a:pPr marL="444500" lvl="0" indent="-1174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lang="en-US" sz="2600" dirty="0"/>
              <a:t> What are my </a:t>
            </a:r>
            <a:r>
              <a:rPr lang="en-US" sz="2600" b="1" dirty="0"/>
              <a:t>options?</a:t>
            </a:r>
            <a:endParaRPr sz="2600" dirty="0"/>
          </a:p>
          <a:p>
            <a:pPr marL="444500" lvl="0" indent="-1174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</a:pPr>
            <a:r>
              <a:rPr lang="en-US" sz="2600" dirty="0"/>
              <a:t> Can I </a:t>
            </a:r>
            <a:r>
              <a:rPr lang="en-US" sz="2600" b="1" dirty="0"/>
              <a:t>design my own program?</a:t>
            </a:r>
            <a:endParaRPr sz="2600" dirty="0"/>
          </a:p>
          <a:p>
            <a:pPr marL="444500" lvl="0" indent="-1174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000"/>
              <a:buChar char="●"/>
            </a:pPr>
            <a:r>
              <a:rPr lang="en-US" sz="2600" dirty="0"/>
              <a:t> Are there specific </a:t>
            </a:r>
            <a:r>
              <a:rPr lang="en-US" sz="2600" b="1" dirty="0"/>
              <a:t>requirements</a:t>
            </a:r>
            <a:endParaRPr sz="2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113fb616618_0_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9665" y="5696362"/>
            <a:ext cx="1457399" cy="96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13fb616618_0_758" descr="Une salle de clas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7064" y="5712400"/>
            <a:ext cx="1607522" cy="96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13fb616618_0_758" descr="Promouvoir la diversité dans les universités | UQ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7519" y="5703078"/>
            <a:ext cx="1339506" cy="94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13fb616618_0_7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1352" y="5703078"/>
            <a:ext cx="1402079" cy="99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13fb616618_0_7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8029" y="5691127"/>
            <a:ext cx="1439553" cy="94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13fb616618_0_7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8357" y="5703078"/>
            <a:ext cx="1442572" cy="96171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113fb616618_0_758"/>
          <p:cNvSpPr txBox="1">
            <a:spLocks noGrp="1"/>
          </p:cNvSpPr>
          <p:nvPr>
            <p:ph type="title" idx="4294967295"/>
          </p:nvPr>
        </p:nvSpPr>
        <p:spPr>
          <a:xfrm>
            <a:off x="130557" y="389774"/>
            <a:ext cx="77739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1A"/>
              </a:buClr>
              <a:buSzPts val="3400"/>
              <a:buChar char="➔"/>
            </a:pPr>
            <a:r>
              <a:rPr lang="en-US" sz="3400" b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  <a:t>Possible paths</a:t>
            </a:r>
            <a:endParaRPr sz="3400" b="1" dirty="0">
              <a:solidFill>
                <a:srgbClr val="8F00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113fb616618_0_758"/>
          <p:cNvSpPr txBox="1"/>
          <p:nvPr/>
        </p:nvSpPr>
        <p:spPr>
          <a:xfrm>
            <a:off x="-3742943" y="6069498"/>
            <a:ext cx="1289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9" name="Google Shape;229;g113fb616618_0_758" descr="top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" y="-1866"/>
            <a:ext cx="9144001" cy="384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g113fb616618_0_758"/>
          <p:cNvGrpSpPr/>
          <p:nvPr/>
        </p:nvGrpSpPr>
        <p:grpSpPr>
          <a:xfrm>
            <a:off x="432675" y="1306075"/>
            <a:ext cx="8563000" cy="4248950"/>
            <a:chOff x="632319" y="408353"/>
            <a:chExt cx="8563000" cy="4248950"/>
          </a:xfrm>
        </p:grpSpPr>
        <p:sp>
          <p:nvSpPr>
            <p:cNvPr id="231" name="Google Shape;231;g113fb616618_0_758"/>
            <p:cNvSpPr/>
            <p:nvPr/>
          </p:nvSpPr>
          <p:spPr>
            <a:xfrm>
              <a:off x="632319" y="2015103"/>
              <a:ext cx="2520000" cy="1086600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g113fb616618_0_758"/>
            <p:cNvSpPr txBox="1"/>
            <p:nvPr/>
          </p:nvSpPr>
          <p:spPr>
            <a:xfrm>
              <a:off x="1014944" y="2100104"/>
              <a:ext cx="1835100" cy="86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B.A. in Second </a:t>
              </a:r>
              <a:r>
                <a:rPr lang="en-US" sz="1600" b="1" dirty="0">
                  <a:solidFill>
                    <a:schemeClr val="lt1"/>
                  </a:solidFill>
                </a:rPr>
                <a:t>L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anguage Teaching</a:t>
              </a:r>
              <a:endParaRPr sz="1000" dirty="0"/>
            </a:p>
          </p:txBody>
        </p:sp>
        <p:sp>
          <p:nvSpPr>
            <p:cNvPr id="233" name="Google Shape;233;g113fb616618_0_758"/>
            <p:cNvSpPr/>
            <p:nvPr/>
          </p:nvSpPr>
          <p:spPr>
            <a:xfrm rot="-4408179">
              <a:off x="2785934" y="1853769"/>
              <a:ext cx="1549961" cy="332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B45F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g113fb616618_0_758"/>
            <p:cNvSpPr txBox="1"/>
            <p:nvPr/>
          </p:nvSpPr>
          <p:spPr>
            <a:xfrm rot="-4403135">
              <a:off x="3522286" y="1831480"/>
              <a:ext cx="77641" cy="77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113fb616618_0_758"/>
            <p:cNvSpPr/>
            <p:nvPr/>
          </p:nvSpPr>
          <p:spPr>
            <a:xfrm>
              <a:off x="3967169" y="741228"/>
              <a:ext cx="2334300" cy="9993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g113fb616618_0_758"/>
            <p:cNvSpPr txBox="1"/>
            <p:nvPr/>
          </p:nvSpPr>
          <p:spPr>
            <a:xfrm>
              <a:off x="4156118" y="742554"/>
              <a:ext cx="2109600" cy="9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CA" sz="1700" b="1" dirty="0" err="1">
                  <a:solidFill>
                    <a:schemeClr val="lt1"/>
                  </a:solidFill>
                </a:rPr>
                <a:t>Teaching</a:t>
              </a:r>
              <a:r>
                <a:rPr lang="fr-CA" sz="1700" b="1" dirty="0">
                  <a:solidFill>
                    <a:schemeClr val="lt1"/>
                  </a:solidFill>
                </a:rPr>
                <a:t> at the </a:t>
              </a:r>
              <a:r>
                <a:rPr lang="fr-CA" sz="1700" b="1" dirty="0" err="1">
                  <a:solidFill>
                    <a:schemeClr val="lt1"/>
                  </a:solidFill>
                </a:rPr>
                <a:t>elementary</a:t>
              </a:r>
              <a:r>
                <a:rPr lang="fr-CA" sz="1700" b="1" dirty="0">
                  <a:solidFill>
                    <a:schemeClr val="lt1"/>
                  </a:solidFill>
                </a:rPr>
                <a:t> or </a:t>
              </a:r>
              <a:r>
                <a:rPr lang="fr-CA" sz="1700" b="1" dirty="0" err="1">
                  <a:solidFill>
                    <a:schemeClr val="lt1"/>
                  </a:solidFill>
                </a:rPr>
                <a:t>highschool</a:t>
              </a:r>
              <a:r>
                <a:rPr lang="fr-CA" sz="1700" b="1" dirty="0">
                  <a:solidFill>
                    <a:schemeClr val="lt1"/>
                  </a:solidFill>
                </a:rPr>
                <a:t> </a:t>
              </a:r>
              <a:r>
                <a:rPr lang="fr-CA" sz="1700" b="1" dirty="0" err="1">
                  <a:solidFill>
                    <a:schemeClr val="lt1"/>
                  </a:solidFill>
                </a:rPr>
                <a:t>levels</a:t>
              </a:r>
              <a:endParaRPr sz="1700" b="1" dirty="0">
                <a:solidFill>
                  <a:schemeClr val="lt1"/>
                </a:solidFill>
              </a:endParaRPr>
            </a:p>
          </p:txBody>
        </p:sp>
        <p:sp>
          <p:nvSpPr>
            <p:cNvPr id="237" name="Google Shape;237;g113fb616618_0_758"/>
            <p:cNvSpPr/>
            <p:nvPr/>
          </p:nvSpPr>
          <p:spPr>
            <a:xfrm rot="-1749615">
              <a:off x="6250423" y="914311"/>
              <a:ext cx="805945" cy="3330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g113fb616618_0_758"/>
            <p:cNvSpPr txBox="1"/>
            <p:nvPr/>
          </p:nvSpPr>
          <p:spPr>
            <a:xfrm rot="-1743276">
              <a:off x="6633222" y="910876"/>
              <a:ext cx="40153" cy="40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113fb616618_0_758"/>
            <p:cNvSpPr/>
            <p:nvPr/>
          </p:nvSpPr>
          <p:spPr>
            <a:xfrm>
              <a:off x="7156819" y="444203"/>
              <a:ext cx="2021700" cy="11541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g113fb616618_0_758"/>
            <p:cNvSpPr txBox="1"/>
            <p:nvPr/>
          </p:nvSpPr>
          <p:spPr>
            <a:xfrm>
              <a:off x="7141819" y="408353"/>
              <a:ext cx="2021700" cy="122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Formation à </a:t>
              </a:r>
              <a:r>
                <a:rPr lang="en-US" sz="17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l’enseignement</a:t>
              </a:r>
              <a:r>
                <a:rPr lang="en-US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1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1" dirty="0">
                  <a:solidFill>
                    <a:schemeClr val="lt1"/>
                  </a:solidFill>
                </a:rPr>
                <a:t>(B. </a:t>
              </a:r>
              <a:r>
                <a:rPr lang="en-US" sz="1600" b="1" dirty="0" err="1">
                  <a:solidFill>
                    <a:schemeClr val="lt1"/>
                  </a:solidFill>
                </a:rPr>
                <a:t>Éd</a:t>
              </a:r>
              <a:r>
                <a:rPr lang="en-US" sz="1600" b="1" dirty="0">
                  <a:solidFill>
                    <a:schemeClr val="lt1"/>
                  </a:solidFill>
                </a:rPr>
                <a:t>.)</a:t>
              </a:r>
              <a:r>
                <a:rPr lang="en-US" sz="1100" dirty="0"/>
                <a:t> - </a:t>
              </a:r>
              <a:r>
                <a:rPr lang="en-US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lang="en-US" sz="1700" b="1" dirty="0">
                  <a:solidFill>
                    <a:schemeClr val="lt1"/>
                  </a:solidFill>
                </a:rPr>
                <a:t>years</a:t>
              </a:r>
              <a:endParaRPr sz="1100" dirty="0"/>
            </a:p>
          </p:txBody>
        </p:sp>
        <p:sp>
          <p:nvSpPr>
            <p:cNvPr id="241" name="Google Shape;241;g113fb616618_0_758"/>
            <p:cNvSpPr/>
            <p:nvPr/>
          </p:nvSpPr>
          <p:spPr>
            <a:xfrm rot="2715043">
              <a:off x="6150806" y="1472128"/>
              <a:ext cx="1018031" cy="3330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g113fb616618_0_758"/>
            <p:cNvSpPr txBox="1"/>
            <p:nvPr/>
          </p:nvSpPr>
          <p:spPr>
            <a:xfrm rot="2728647">
              <a:off x="6634227" y="1463368"/>
              <a:ext cx="50913" cy="50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g113fb616618_0_758"/>
            <p:cNvSpPr/>
            <p:nvPr/>
          </p:nvSpPr>
          <p:spPr>
            <a:xfrm>
              <a:off x="7188619" y="1787227"/>
              <a:ext cx="2006700" cy="9993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g113fb616618_0_758"/>
            <p:cNvSpPr txBox="1"/>
            <p:nvPr/>
          </p:nvSpPr>
          <p:spPr>
            <a:xfrm>
              <a:off x="7156819" y="1769678"/>
              <a:ext cx="2006700" cy="108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Teacher Education </a:t>
              </a:r>
              <a:endParaRPr sz="10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600" b="1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B.Ed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r>
                <a:rPr lang="en-US" sz="1000" dirty="0"/>
                <a:t> - 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lang="en-US" sz="1600" b="1" dirty="0">
                  <a:solidFill>
                    <a:schemeClr val="lt1"/>
                  </a:solidFill>
                </a:rPr>
                <a:t>years</a:t>
              </a:r>
              <a:r>
                <a:rPr lang="en-U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000" dirty="0"/>
            </a:p>
          </p:txBody>
        </p:sp>
        <p:sp>
          <p:nvSpPr>
            <p:cNvPr id="245" name="Google Shape;245;g113fb616618_0_758"/>
            <p:cNvSpPr/>
            <p:nvPr/>
          </p:nvSpPr>
          <p:spPr>
            <a:xfrm rot="4355887">
              <a:off x="2814875" y="3312084"/>
              <a:ext cx="1499638" cy="3330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F1C2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g113fb616618_0_758"/>
            <p:cNvSpPr txBox="1"/>
            <p:nvPr/>
          </p:nvSpPr>
          <p:spPr>
            <a:xfrm rot="4350540">
              <a:off x="3527383" y="3291279"/>
              <a:ext cx="74861" cy="74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113fb616618_0_758"/>
            <p:cNvSpPr/>
            <p:nvPr/>
          </p:nvSpPr>
          <p:spPr>
            <a:xfrm>
              <a:off x="4002843" y="3431203"/>
              <a:ext cx="2306100" cy="12261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g113fb616618_0_758"/>
            <p:cNvSpPr txBox="1"/>
            <p:nvPr/>
          </p:nvSpPr>
          <p:spPr>
            <a:xfrm>
              <a:off x="4099844" y="3534628"/>
              <a:ext cx="2021700" cy="97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700" b="1" dirty="0">
                  <a:solidFill>
                    <a:schemeClr val="lt1"/>
                  </a:solidFill>
                </a:rPr>
                <a:t>Workforce: </a:t>
              </a:r>
              <a:endParaRPr sz="1700" b="1" dirty="0">
                <a:solidFill>
                  <a:schemeClr val="lt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700" b="1" dirty="0">
                  <a:solidFill>
                    <a:schemeClr val="lt1"/>
                  </a:solidFill>
                </a:rPr>
                <a:t>Adult education</a:t>
              </a:r>
              <a:endParaRPr sz="1700" b="1" dirty="0">
                <a:solidFill>
                  <a:schemeClr val="lt1"/>
                </a:solidFill>
              </a:endParaRPr>
            </a:p>
          </p:txBody>
        </p:sp>
        <p:sp>
          <p:nvSpPr>
            <p:cNvPr id="249" name="Google Shape;249;g113fb616618_0_758"/>
            <p:cNvSpPr/>
            <p:nvPr/>
          </p:nvSpPr>
          <p:spPr>
            <a:xfrm rot="11497">
              <a:off x="3340525" y="2597374"/>
              <a:ext cx="448503" cy="3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g113fb616618_0_758"/>
            <p:cNvSpPr txBox="1"/>
            <p:nvPr/>
          </p:nvSpPr>
          <p:spPr>
            <a:xfrm>
              <a:off x="3553523" y="2602820"/>
              <a:ext cx="22500" cy="2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113fb616618_0_758"/>
            <p:cNvSpPr/>
            <p:nvPr/>
          </p:nvSpPr>
          <p:spPr>
            <a:xfrm>
              <a:off x="3974619" y="2073853"/>
              <a:ext cx="2334300" cy="1154100"/>
            </a:xfrm>
            <a:prstGeom prst="roundRect">
              <a:avLst>
                <a:gd name="adj" fmla="val 10000"/>
              </a:avLst>
            </a:prstGeom>
            <a:solidFill>
              <a:srgbClr val="F6B26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g113fb616618_0_758"/>
            <p:cNvSpPr txBox="1"/>
            <p:nvPr/>
          </p:nvSpPr>
          <p:spPr>
            <a:xfrm>
              <a:off x="4100069" y="2192828"/>
              <a:ext cx="2173200" cy="99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Graduate studies: Master’s / </a:t>
              </a:r>
              <a:r>
                <a:rPr lang="en-US" sz="1700" b="1" dirty="0">
                  <a:solidFill>
                    <a:schemeClr val="lt1"/>
                  </a:solidFill>
                </a:rPr>
                <a:t>Ph.D.</a:t>
              </a:r>
              <a:br>
                <a:rPr lang="en-US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200" dirty="0"/>
            </a:p>
          </p:txBody>
        </p:sp>
      </p:grpSp>
      <p:pic>
        <p:nvPicPr>
          <p:cNvPr id="253" name="Google Shape;253;g113fb616618_0_758" descr="Image result for teaching es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3615" y="5703078"/>
            <a:ext cx="1474771" cy="9782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13fb616618_0_758"/>
          <p:cNvSpPr txBox="1"/>
          <p:nvPr/>
        </p:nvSpPr>
        <p:spPr>
          <a:xfrm>
            <a:off x="219457" y="6165670"/>
            <a:ext cx="1289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5" name="Google Shape;255;g113fb616618_0_75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4941" y="6652164"/>
            <a:ext cx="9166414" cy="2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13fb616618_0_758"/>
          <p:cNvPicPr preferRelativeResize="0"/>
          <p:nvPr/>
        </p:nvPicPr>
        <p:blipFill rotWithShape="1">
          <a:blip r:embed="rId12">
            <a:alphaModFix/>
          </a:blip>
          <a:srcRect b="31417"/>
          <a:stretch/>
        </p:blipFill>
        <p:spPr>
          <a:xfrm>
            <a:off x="7213600" y="6009878"/>
            <a:ext cx="1769071" cy="51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113fb616618_0_819"/>
          <p:cNvPicPr preferRelativeResize="0"/>
          <p:nvPr/>
        </p:nvPicPr>
        <p:blipFill rotWithShape="1">
          <a:blip r:embed="rId3">
            <a:alphaModFix amt="52999"/>
          </a:blip>
          <a:srcRect r="11457"/>
          <a:stretch/>
        </p:blipFill>
        <p:spPr>
          <a:xfrm>
            <a:off x="5125" y="127000"/>
            <a:ext cx="9126177" cy="687863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13fb616618_0_819"/>
          <p:cNvSpPr txBox="1">
            <a:spLocks noGrp="1"/>
          </p:cNvSpPr>
          <p:nvPr>
            <p:ph type="body" idx="4294967295"/>
          </p:nvPr>
        </p:nvSpPr>
        <p:spPr>
          <a:xfrm>
            <a:off x="543049" y="762075"/>
            <a:ext cx="5941834" cy="5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F001A"/>
              </a:buClr>
              <a:buSzPts val="3600"/>
              <a:buChar char="➔"/>
            </a:pPr>
            <a:r>
              <a:rPr lang="en-US" sz="3600" b="1" dirty="0">
                <a:solidFill>
                  <a:srgbClr val="8F001A"/>
                </a:solidFill>
              </a:rPr>
              <a:t>Your options:</a:t>
            </a:r>
          </a:p>
          <a:p>
            <a:pPr marL="457200" lvl="1" indent="0">
              <a:lnSpc>
                <a:spcPct val="100000"/>
              </a:lnSpc>
              <a:spcBef>
                <a:spcPts val="480"/>
              </a:spcBef>
              <a:buClr>
                <a:srgbClr val="8F001A"/>
              </a:buClr>
              <a:buSzPts val="3600"/>
              <a:buNone/>
            </a:pPr>
            <a:r>
              <a:rPr lang="en-US" sz="3200" b="1" i="1" dirty="0">
                <a:solidFill>
                  <a:srgbClr val="8F001A"/>
                </a:solidFill>
              </a:rPr>
              <a:t>Design your own program!</a:t>
            </a:r>
            <a:endParaRPr sz="3200" b="1" i="1" dirty="0">
              <a:solidFill>
                <a:srgbClr val="8F001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Verdana"/>
              <a:buNone/>
            </a:pPr>
            <a:endParaRPr sz="2400" b="1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Verdana"/>
              <a:buNone/>
            </a:pPr>
            <a:r>
              <a:rPr lang="en-US" sz="2200" b="1" dirty="0"/>
              <a:t>Why don’t you include </a:t>
            </a:r>
            <a:r>
              <a:rPr lang="en-US" sz="2200" b="1" dirty="0">
                <a:solidFill>
                  <a:srgbClr val="940604"/>
                </a:solidFill>
              </a:rPr>
              <a:t>another field</a:t>
            </a:r>
            <a:r>
              <a:rPr lang="en-US" sz="2200" b="1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Verdana"/>
              <a:buNone/>
            </a:pPr>
            <a:r>
              <a:rPr lang="en-US" sz="2200" b="1" dirty="0"/>
              <a:t>of interest like:</a:t>
            </a:r>
            <a:endParaRPr lang="en-US" sz="2200" dirty="0"/>
          </a:p>
          <a:p>
            <a:pPr marL="1963738" lvl="0" indent="-1412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Font typeface="Noto Sans Symbols"/>
              <a:buChar char="●"/>
            </a:pPr>
            <a:r>
              <a:rPr lang="en-US" sz="2200" b="1" i="1" dirty="0"/>
              <a:t>history</a:t>
            </a:r>
            <a:endParaRPr sz="2200" b="1" i="1" dirty="0"/>
          </a:p>
          <a:p>
            <a:pPr marL="1963738" lvl="0" indent="-1412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Font typeface="Noto Sans Symbols"/>
              <a:buChar char="●"/>
            </a:pPr>
            <a:r>
              <a:rPr lang="en-US" sz="2200" b="1" i="1" dirty="0"/>
              <a:t>mathematics </a:t>
            </a:r>
            <a:endParaRPr sz="2200" i="1" dirty="0"/>
          </a:p>
          <a:p>
            <a:pPr marL="1963738" lvl="0" indent="-1412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Font typeface="Noto Sans Symbols"/>
              <a:buChar char="●"/>
            </a:pPr>
            <a:r>
              <a:rPr lang="en-US" sz="2200" b="1" i="1" dirty="0"/>
              <a:t>geography </a:t>
            </a:r>
            <a:endParaRPr sz="2200" i="1" dirty="0"/>
          </a:p>
          <a:p>
            <a:pPr marL="1963738" lvl="0" indent="-1412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Font typeface="Noto Sans Symbols"/>
              <a:buChar char="●"/>
            </a:pPr>
            <a:r>
              <a:rPr lang="en-US" sz="2200" b="1" i="1" dirty="0"/>
              <a:t>sciences </a:t>
            </a:r>
            <a:endParaRPr sz="2200" b="1" i="1" dirty="0"/>
          </a:p>
          <a:p>
            <a:pPr marL="1963738" lvl="0" indent="-1412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Font typeface="Noto Sans Symbols"/>
              <a:buChar char="●"/>
            </a:pPr>
            <a:r>
              <a:rPr lang="en-US" sz="2200" b="1" i="1" dirty="0"/>
              <a:t>etc.</a:t>
            </a:r>
            <a:endParaRPr sz="2200" b="1" i="1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200" b="1" dirty="0"/>
              <a:t>or</a:t>
            </a:r>
            <a:r>
              <a:rPr lang="en-US" sz="2200" b="1" dirty="0">
                <a:solidFill>
                  <a:srgbClr val="940604"/>
                </a:solidFill>
              </a:rPr>
              <a:t> language courses</a:t>
            </a:r>
            <a:r>
              <a:rPr lang="en-US" sz="2200" b="1" dirty="0"/>
              <a:t> to improve your competence.</a:t>
            </a:r>
            <a:endParaRPr sz="2200" b="1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b="1" i="1" dirty="0"/>
          </a:p>
        </p:txBody>
      </p:sp>
      <p:sp>
        <p:nvSpPr>
          <p:cNvPr id="263" name="Google Shape;263;g113fb616618_0_819"/>
          <p:cNvSpPr txBox="1"/>
          <p:nvPr/>
        </p:nvSpPr>
        <p:spPr>
          <a:xfrm>
            <a:off x="219457" y="6165670"/>
            <a:ext cx="1289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4" name="Google Shape;264;g113fb616618_0_8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941" y="6652164"/>
            <a:ext cx="9166414" cy="2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113fb616618_0_819" descr="top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866"/>
            <a:ext cx="9144001" cy="38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13fb616618_0_819"/>
          <p:cNvPicPr preferRelativeResize="0"/>
          <p:nvPr/>
        </p:nvPicPr>
        <p:blipFill rotWithShape="1">
          <a:blip r:embed="rId6">
            <a:alphaModFix/>
          </a:blip>
          <a:srcRect b="31417"/>
          <a:stretch/>
        </p:blipFill>
        <p:spPr>
          <a:xfrm>
            <a:off x="7213600" y="6009878"/>
            <a:ext cx="1769071" cy="515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3fb616618_0_266"/>
          <p:cNvSpPr txBox="1"/>
          <p:nvPr/>
        </p:nvSpPr>
        <p:spPr>
          <a:xfrm>
            <a:off x="1468241" y="901407"/>
            <a:ext cx="6896100" cy="54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981"/>
              <a:buFont typeface="Arial"/>
              <a:buNone/>
            </a:pPr>
            <a:r>
              <a:rPr lang="en-US" sz="5100" b="1" dirty="0">
                <a:solidFill>
                  <a:srgbClr val="940604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en-US" sz="5100" b="1" i="0" u="none" strike="noStrike" cap="none" dirty="0">
                <a:solidFill>
                  <a:srgbClr val="94060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100" b="1" dirty="0">
                <a:solidFill>
                  <a:srgbClr val="940604"/>
                </a:solidFill>
                <a:latin typeface="Calibri"/>
                <a:ea typeface="Calibri"/>
                <a:cs typeface="Calibri"/>
                <a:sym typeface="Calibri"/>
              </a:rPr>
              <a:t>your own</a:t>
            </a:r>
            <a:r>
              <a:rPr lang="en-US" sz="5100" b="1" i="0" u="none" strike="noStrike" cap="none" dirty="0">
                <a:solidFill>
                  <a:srgbClr val="940604"/>
                </a:solidFill>
                <a:latin typeface="Calibri"/>
                <a:ea typeface="Calibri"/>
                <a:cs typeface="Calibri"/>
                <a:sym typeface="Calibri"/>
              </a:rPr>
              <a:t> program!</a:t>
            </a:r>
            <a:endParaRPr sz="3200" b="1" i="0" u="none" strike="noStrike" cap="none" dirty="0">
              <a:solidFill>
                <a:srgbClr val="94060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296"/>
              </a:spcBef>
              <a:spcAft>
                <a:spcPts val="0"/>
              </a:spcAft>
              <a:buClr>
                <a:schemeClr val="accent1"/>
              </a:buClr>
              <a:buSzPct val="63781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120 credits (40 courses)</a:t>
            </a:r>
            <a:endParaRPr sz="3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ct val="66455"/>
              <a:buFont typeface="Arial"/>
              <a:buNone/>
            </a:pPr>
            <a:endParaRPr sz="2708" b="1" i="0" u="none" strike="noStrike" cap="none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1800" b="1" i="0" u="none" strike="noStrike" cap="none" dirty="0">
              <a:solidFill>
                <a:srgbClr val="99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1337" marR="0" lvl="0" indent="-292853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✔"/>
            </a:pPr>
            <a:r>
              <a:rPr lang="en-US" sz="2398" b="1" i="0" u="none" strike="noStrike" cap="none" dirty="0" err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Honours</a:t>
            </a:r>
            <a:r>
              <a:rPr lang="en-US" sz="2398" b="1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B.A. with  specialization </a:t>
            </a:r>
            <a:r>
              <a:rPr lang="en-US" sz="2398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in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CA" sz="2398" b="1" i="0" u="none" strike="noStrike" cap="none" dirty="0">
                <a:solidFill>
                  <a:srgbClr val="006565"/>
                </a:solidFill>
                <a:latin typeface="Verdana"/>
                <a:ea typeface="Verdana"/>
                <a:cs typeface="Verdana"/>
                <a:sym typeface="Verdana"/>
              </a:rPr>
              <a:t>SLT</a:t>
            </a:r>
            <a:endParaRPr sz="2298" dirty="0"/>
          </a:p>
          <a:p>
            <a:pPr marL="255587" marR="0" lvl="0" indent="0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62547"/>
              <a:buFont typeface="Arial"/>
              <a:buNone/>
            </a:pPr>
            <a:endParaRPr sz="2398" b="1" i="0" u="none" strike="noStrike" cap="none" dirty="0">
              <a:solidFill>
                <a:srgbClr val="00656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1337" marR="0" lvl="0" indent="-197675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62547"/>
              <a:buFont typeface="Noto Sans Symbols"/>
              <a:buNone/>
            </a:pPr>
            <a:endParaRPr sz="2398" b="0" i="0" u="none" strike="noStrike" cap="none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1337" indent="-292853">
              <a:spcBef>
                <a:spcPts val="277"/>
              </a:spcBef>
              <a:buClr>
                <a:schemeClr val="accent1"/>
              </a:buClr>
              <a:buSzPct val="100000"/>
              <a:buFont typeface="Noto Sans Symbols"/>
              <a:buChar char="✔"/>
            </a:pPr>
            <a:r>
              <a:rPr lang="en-US" sz="2398" b="1" dirty="0" err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Honours</a:t>
            </a:r>
            <a:r>
              <a:rPr lang="en-US" sz="2398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B.A. with  specialization </a:t>
            </a:r>
            <a:r>
              <a:rPr lang="en-US" sz="2398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in </a:t>
            </a:r>
            <a:r>
              <a:rPr lang="en-US" sz="2398" b="1" dirty="0">
                <a:solidFill>
                  <a:srgbClr val="006565"/>
                </a:solidFill>
                <a:latin typeface="Verdana"/>
                <a:ea typeface="Verdana"/>
                <a:cs typeface="Verdana"/>
                <a:sym typeface="Verdana"/>
              </a:rPr>
              <a:t>SLT</a:t>
            </a:r>
            <a:r>
              <a:rPr lang="en-US" sz="2298" dirty="0">
                <a:ea typeface="Verdana"/>
              </a:rPr>
              <a:t> with a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98" b="1" i="0" u="none" strike="noStrike" cap="none" dirty="0">
                <a:solidFill>
                  <a:srgbClr val="FF0066"/>
                </a:solidFill>
                <a:latin typeface="Verdana"/>
                <a:ea typeface="Verdana"/>
                <a:cs typeface="Verdana"/>
                <a:sym typeface="Verdana"/>
              </a:rPr>
              <a:t>Minor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398" b="0" i="0" u="none" strike="noStrike" cap="none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77"/>
              </a:spcBef>
              <a:spcAft>
                <a:spcPts val="0"/>
              </a:spcAft>
              <a:buNone/>
            </a:pPr>
            <a:endParaRPr sz="2398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spcBef>
                <a:spcPts val="277"/>
              </a:spcBef>
              <a:spcAft>
                <a:spcPts val="0"/>
              </a:spcAft>
              <a:buNone/>
            </a:pPr>
            <a:endParaRPr sz="2398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1337" marR="0" lvl="0" indent="-292853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✔"/>
            </a:pPr>
            <a:r>
              <a:rPr lang="en-US" sz="2398" b="1" i="0" u="none" strike="noStrike" cap="none" dirty="0" err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Honours</a:t>
            </a:r>
            <a:r>
              <a:rPr lang="en-US" sz="2398" b="1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B.A. 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with a </a:t>
            </a:r>
            <a:r>
              <a:rPr lang="en-US" sz="2398" b="1" i="0" u="none" strike="noStrike" cap="none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Major in SLT </a:t>
            </a:r>
            <a:r>
              <a:rPr lang="en-US" sz="2398" b="1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98" b="1" i="0" u="none" strike="noStrike" cap="none" dirty="0">
                <a:solidFill>
                  <a:srgbClr val="FF0066"/>
                </a:solidFill>
                <a:latin typeface="Verdana"/>
                <a:ea typeface="Verdana"/>
                <a:cs typeface="Verdana"/>
                <a:sym typeface="Verdana"/>
              </a:rPr>
              <a:t>Major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in another field</a:t>
            </a:r>
          </a:p>
          <a:p>
            <a:pPr marL="248484" marR="0" lvl="0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endParaRPr sz="2298" dirty="0"/>
          </a:p>
          <a:p>
            <a:pPr marL="541337" marR="0" lvl="0" indent="-197675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62547"/>
              <a:buFont typeface="Noto Sans Symbols"/>
              <a:buNone/>
            </a:pPr>
            <a:endParaRPr sz="2398" b="0" i="0" u="none" strike="noStrike" cap="none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1337" marR="0" lvl="0" indent="-292853" algn="l" rtl="0">
              <a:spcBef>
                <a:spcPts val="27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✔"/>
            </a:pPr>
            <a:r>
              <a:rPr lang="en-US" sz="2398" b="1" i="0" u="none" strike="noStrike" cap="none" dirty="0" err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Honours</a:t>
            </a:r>
            <a:r>
              <a:rPr lang="en-US" sz="2398" b="1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B.A.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98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with a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98" b="1" i="0" u="none" strike="noStrike" cap="none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Major </a:t>
            </a:r>
            <a:r>
              <a:rPr lang="en-US" sz="2398" b="1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i</a:t>
            </a:r>
            <a:r>
              <a:rPr lang="en-US" sz="2398" b="1" i="0" u="none" strike="noStrike" cap="none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n SLT</a:t>
            </a:r>
            <a:r>
              <a:rPr lang="en-US" sz="2398" b="1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398" b="1" i="0" u="none" strike="noStrike" cap="none" dirty="0">
                <a:solidFill>
                  <a:srgbClr val="FF0066"/>
                </a:solidFill>
                <a:latin typeface="Verdana"/>
                <a:ea typeface="Verdana"/>
                <a:cs typeface="Verdana"/>
                <a:sym typeface="Verdana"/>
              </a:rPr>
              <a:t>Minor</a:t>
            </a:r>
            <a:r>
              <a:rPr lang="en-US" sz="2398" b="0" i="0" u="none" strike="noStrike" cap="none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in another field</a:t>
            </a:r>
            <a:endParaRPr sz="2398" b="0" i="1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6700" marR="0" lvl="0" indent="0" algn="l" rtl="0">
              <a:spcBef>
                <a:spcPts val="407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42925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1400" b="1" i="0" u="none" strike="noStrike" cap="none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1400" b="1" i="0" u="none" strike="noStrike" cap="none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endParaRPr sz="1828" b="1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00050" lvl="0" indent="-186871" algn="l" rtl="0">
              <a:spcBef>
                <a:spcPts val="259"/>
              </a:spcBef>
              <a:spcAft>
                <a:spcPts val="0"/>
              </a:spcAft>
              <a:buClr>
                <a:schemeClr val="dk1"/>
              </a:buClr>
              <a:buSzPct val="100000"/>
              <a:buChar char="➔"/>
            </a:pPr>
            <a:r>
              <a:rPr lang="en-US" sz="1828" b="1" i="1" dirty="0">
                <a:solidFill>
                  <a:schemeClr val="dk1"/>
                </a:solidFill>
              </a:rPr>
              <a:t>3 credits+ 1 course</a:t>
            </a:r>
            <a:endParaRPr sz="1828" b="1" i="1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r>
              <a:rPr lang="en-US" sz="1828" b="1" i="0" u="none" strike="noStrike" cap="none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-US" sz="1828" b="1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redits:</a:t>
            </a:r>
            <a:r>
              <a:rPr lang="en-US" sz="1828" b="1" i="0" u="none" strike="noStrike" cap="none" dirty="0">
                <a:solidFill>
                  <a:srgbClr val="007370"/>
                </a:solidFill>
                <a:latin typeface="Verdana"/>
                <a:ea typeface="Verdana"/>
                <a:cs typeface="Verdana"/>
                <a:sym typeface="Verdana"/>
              </a:rPr>
              <a:t> First discipline</a:t>
            </a:r>
            <a:endParaRPr sz="1828" b="1" i="0" u="none" strike="noStrike" cap="none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r>
              <a:rPr lang="en-US" sz="1828" b="1" dirty="0">
                <a:solidFill>
                  <a:srgbClr val="FF0066"/>
                </a:solidFill>
                <a:latin typeface="Verdana"/>
                <a:ea typeface="Verdana"/>
                <a:cs typeface="Verdana"/>
                <a:sym typeface="Verdana"/>
              </a:rPr>
              <a:t>Credits: Minor  </a:t>
            </a:r>
            <a:r>
              <a:rPr lang="en-US" sz="1828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(30 credits / 10 courses)</a:t>
            </a:r>
            <a:r>
              <a:rPr lang="en-US" sz="1828" b="1" dirty="0">
                <a:solidFill>
                  <a:srgbClr val="FF0066"/>
                </a:solidFill>
                <a:latin typeface="Verdana"/>
                <a:ea typeface="Verdana"/>
                <a:cs typeface="Verdana"/>
                <a:sym typeface="Verdana"/>
              </a:rPr>
              <a:t> or Major </a:t>
            </a:r>
            <a:r>
              <a:rPr lang="en-US" sz="1828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(42 credits / 14 courses)</a:t>
            </a:r>
            <a:endParaRPr sz="1828" b="1" dirty="0">
              <a:solidFill>
                <a:srgbClr val="00737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r>
              <a:rPr lang="en-US" sz="1828" b="1" i="0" u="none" strike="noStrike" cap="none" dirty="0">
                <a:solidFill>
                  <a:srgbClr val="870506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-US" sz="1828" b="1" dirty="0">
                <a:solidFill>
                  <a:srgbClr val="870506"/>
                </a:solidFill>
                <a:latin typeface="Verdana"/>
                <a:ea typeface="Verdana"/>
                <a:cs typeface="Verdana"/>
                <a:sym typeface="Verdana"/>
              </a:rPr>
              <a:t>redits: Elective courses</a:t>
            </a:r>
            <a:r>
              <a:rPr lang="en-US" sz="1828" b="1" i="0" u="none" strike="noStrike" cap="none" dirty="0">
                <a:solidFill>
                  <a:srgbClr val="870506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828" dirty="0"/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r>
              <a:rPr lang="en-US" sz="1828" b="1" i="0" u="none" strike="noStrike" cap="none" dirty="0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Credits: </a:t>
            </a:r>
            <a:r>
              <a:rPr lang="fr-CA" sz="1828" b="1" i="0" u="none" strike="noStrike" cap="none" dirty="0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Basic </a:t>
            </a:r>
            <a:r>
              <a:rPr lang="fr-CA" sz="1828" b="1" i="0" u="none" strike="noStrike" cap="none" dirty="0" err="1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skills</a:t>
            </a:r>
            <a:r>
              <a:rPr lang="fr-CA" sz="1828" b="1" i="0" u="none" strike="noStrike" cap="none" dirty="0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fr-CA" sz="1828" b="1" i="0" u="none" strike="noStrike" cap="none" dirty="0" err="1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foundation</a:t>
            </a:r>
            <a:r>
              <a:rPr lang="fr-CA" sz="1828" b="1" i="0" u="none" strike="noStrike" cap="none" dirty="0">
                <a:solidFill>
                  <a:srgbClr val="07C1C3"/>
                </a:solidFill>
                <a:latin typeface="Verdana"/>
                <a:ea typeface="Verdana"/>
                <a:cs typeface="Verdana"/>
                <a:sym typeface="Verdana"/>
              </a:rPr>
              <a:t> courses</a:t>
            </a:r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r>
              <a:rPr lang="en-CA" sz="1828" b="1">
                <a:hlinkClick r:id="rId3"/>
              </a:rPr>
              <a:t>https://catalogue.uottawa.ca/en/undergrad/honours-ba-second-language-teaching-english-second-language/#programrequirementstext</a:t>
            </a:r>
            <a:endParaRPr lang="en-CA" sz="1828" b="1"/>
          </a:p>
          <a:p>
            <a:pPr marL="114300" marR="0" lvl="0" indent="0" algn="l" rtl="0">
              <a:spcBef>
                <a:spcPts val="259"/>
              </a:spcBef>
              <a:spcAft>
                <a:spcPts val="0"/>
              </a:spcAft>
              <a:buClr>
                <a:schemeClr val="accent1"/>
              </a:buClr>
              <a:buSzPct val="76562"/>
              <a:buFont typeface="Arial"/>
              <a:buNone/>
            </a:pPr>
            <a:endParaRPr sz="1828" b="1" dirty="0"/>
          </a:p>
        </p:txBody>
      </p:sp>
      <p:pic>
        <p:nvPicPr>
          <p:cNvPr id="273" name="Google Shape;273;g113fb616618_0_2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338" y="1352680"/>
            <a:ext cx="997326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13fb616618_0_266"/>
          <p:cNvSpPr/>
          <p:nvPr/>
        </p:nvSpPr>
        <p:spPr>
          <a:xfrm rot="5400000">
            <a:off x="840641" y="4919282"/>
            <a:ext cx="504000" cy="751200"/>
          </a:xfrm>
          <a:prstGeom prst="bentUpArrow">
            <a:avLst>
              <a:gd name="adj1" fmla="val 25000"/>
              <a:gd name="adj2" fmla="val 25000"/>
              <a:gd name="adj3" fmla="val 15000"/>
            </a:avLst>
          </a:prstGeom>
          <a:solidFill>
            <a:srgbClr val="A5A2A7"/>
          </a:solidFill>
          <a:ln w="25400" cap="flat" cmpd="sng">
            <a:solidFill>
              <a:srgbClr val="C3C1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113fb616618_0_994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295400"/>
            <a:ext cx="9073651" cy="586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13fb616618_0_994"/>
          <p:cNvSpPr/>
          <p:nvPr/>
        </p:nvSpPr>
        <p:spPr>
          <a:xfrm>
            <a:off x="-14950" y="3530600"/>
            <a:ext cx="9166500" cy="23505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113fb616618_0_994"/>
          <p:cNvSpPr txBox="1">
            <a:spLocks noGrp="1"/>
          </p:cNvSpPr>
          <p:nvPr>
            <p:ph type="title" idx="4294967295"/>
          </p:nvPr>
        </p:nvSpPr>
        <p:spPr>
          <a:xfrm>
            <a:off x="206750" y="3401350"/>
            <a:ext cx="8778900" cy="24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2400" dirty="0"/>
          </a:p>
          <a:p>
            <a:pPr marL="6858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1A"/>
              </a:buClr>
              <a:buSzPts val="1400"/>
              <a:buFont typeface="Calibri"/>
              <a:buNone/>
            </a:pPr>
            <a:r>
              <a:rPr lang="en-US" sz="3600" b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  <a:t>During your studies…</a:t>
            </a:r>
            <a:br>
              <a:rPr lang="en-US" sz="3600" b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400" b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300" b="0" i="1" dirty="0">
                <a:latin typeface="Calibri"/>
                <a:ea typeface="Calibri"/>
                <a:cs typeface="Calibri"/>
                <a:sym typeface="Calibri"/>
              </a:rPr>
              <a:t>you will</a:t>
            </a:r>
            <a:r>
              <a:rPr lang="en-US" sz="3100" b="1" i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  <a:t> discover </a:t>
            </a:r>
            <a:r>
              <a:rPr lang="en-US" sz="2300" b="0" i="1" dirty="0">
                <a:latin typeface="Calibri"/>
                <a:ea typeface="Calibri"/>
                <a:cs typeface="Calibri"/>
                <a:sym typeface="Calibri"/>
              </a:rPr>
              <a:t>the field of second language teaching</a:t>
            </a:r>
            <a:endParaRPr sz="2300" i="1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2300" b="0" i="1" dirty="0">
                <a:latin typeface="Calibri"/>
                <a:ea typeface="Calibri"/>
                <a:cs typeface="Calibri"/>
                <a:sym typeface="Calibri"/>
              </a:rPr>
              <a:t>you will </a:t>
            </a:r>
            <a:r>
              <a:rPr lang="en-US" sz="3100" b="1" i="1" dirty="0">
                <a:solidFill>
                  <a:srgbClr val="8F001A"/>
                </a:solidFill>
                <a:latin typeface="Calibri"/>
                <a:ea typeface="Calibri"/>
                <a:cs typeface="Calibri"/>
                <a:sym typeface="Calibri"/>
              </a:rPr>
              <a:t>put into practice </a:t>
            </a:r>
            <a:r>
              <a:rPr lang="en-US" sz="2300" b="0" i="1" dirty="0">
                <a:latin typeface="Calibri"/>
                <a:ea typeface="Calibri"/>
                <a:cs typeface="Calibri"/>
                <a:sym typeface="Calibri"/>
              </a:rPr>
              <a:t>the skills you will have learned</a:t>
            </a:r>
            <a:endParaRPr sz="23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113fb616618_0_994"/>
          <p:cNvSpPr txBox="1"/>
          <p:nvPr/>
        </p:nvSpPr>
        <p:spPr>
          <a:xfrm>
            <a:off x="219457" y="6165670"/>
            <a:ext cx="12894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uOttawa.ca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3" name="Google Shape;283;g113fb616618_0_9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941" y="6652164"/>
            <a:ext cx="9166414" cy="21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3fb616618_0_994" descr="top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866"/>
            <a:ext cx="9144001" cy="38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13fb616618_0_994"/>
          <p:cNvPicPr preferRelativeResize="0"/>
          <p:nvPr/>
        </p:nvPicPr>
        <p:blipFill rotWithShape="1">
          <a:blip r:embed="rId6">
            <a:alphaModFix/>
          </a:blip>
          <a:srcRect b="35237"/>
          <a:stretch/>
        </p:blipFill>
        <p:spPr>
          <a:xfrm>
            <a:off x="7212649" y="6070254"/>
            <a:ext cx="1654227" cy="45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615450" y="431025"/>
            <a:ext cx="655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 err="1"/>
              <a:t>Exemples</a:t>
            </a:r>
            <a:r>
              <a:rPr lang="en-US" sz="2400" dirty="0"/>
              <a:t> of Second Language Teaching courses</a:t>
            </a:r>
            <a:endParaRPr dirty="0"/>
          </a:p>
        </p:txBody>
      </p:sp>
      <p:sp>
        <p:nvSpPr>
          <p:cNvPr id="291" name="Google Shape;291;p29"/>
          <p:cNvSpPr txBox="1">
            <a:spLocks noGrp="1"/>
          </p:cNvSpPr>
          <p:nvPr>
            <p:ph type="body" idx="1"/>
          </p:nvPr>
        </p:nvSpPr>
        <p:spPr>
          <a:xfrm>
            <a:off x="609650" y="1345425"/>
            <a:ext cx="5609400" cy="16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100" b="1" dirty="0">
                <a:solidFill>
                  <a:srgbClr val="990000"/>
                </a:solidFill>
              </a:rPr>
              <a:t>DLS 2101</a:t>
            </a:r>
            <a:br>
              <a:rPr lang="en-US" sz="2100" b="1" dirty="0">
                <a:solidFill>
                  <a:srgbClr val="990000"/>
                </a:solidFill>
              </a:rPr>
            </a:br>
            <a:r>
              <a:rPr lang="en-US" sz="2100" dirty="0"/>
              <a:t>Listening and reading in a second language</a:t>
            </a:r>
            <a:br>
              <a:rPr lang="en-US" sz="2100" b="1" i="1" dirty="0"/>
            </a:br>
            <a:endParaRPr sz="2300" b="1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Verdana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endParaRPr sz="2800" b="1" i="1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endParaRPr sz="2800" b="1" i="1" dirty="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100" b="1" dirty="0">
                <a:solidFill>
                  <a:srgbClr val="990000"/>
                </a:solidFill>
              </a:rPr>
              <a:t>DLS 3103 </a:t>
            </a:r>
            <a:br>
              <a:rPr lang="en-US" sz="2100" b="1" dirty="0">
                <a:solidFill>
                  <a:srgbClr val="990000"/>
                </a:solidFill>
              </a:rPr>
            </a:br>
            <a:r>
              <a:rPr lang="en-US" sz="2100" dirty="0"/>
              <a:t>English for specific purposes</a:t>
            </a:r>
            <a:endParaRPr sz="2100" dirty="0">
              <a:solidFill>
                <a:srgbClr val="7F7F7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erdana"/>
              <a:buNone/>
            </a:pPr>
            <a:endParaRPr sz="2800" b="1" dirty="0">
              <a:solidFill>
                <a:srgbClr val="99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endParaRPr sz="1600" b="1" dirty="0">
              <a:solidFill>
                <a:schemeClr val="accent2"/>
              </a:solidFill>
            </a:endParaRPr>
          </a:p>
        </p:txBody>
      </p:sp>
      <p:sp>
        <p:nvSpPr>
          <p:cNvPr id="292" name="Google Shape;292;p29"/>
          <p:cNvSpPr txBox="1">
            <a:spLocks noGrp="1"/>
          </p:cNvSpPr>
          <p:nvPr>
            <p:ph type="body" idx="2"/>
          </p:nvPr>
        </p:nvSpPr>
        <p:spPr>
          <a:xfrm>
            <a:off x="609650" y="3240387"/>
            <a:ext cx="5375100" cy="141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100" b="1" dirty="0">
                <a:solidFill>
                  <a:srgbClr val="990000"/>
                </a:solidFill>
              </a:rPr>
              <a:t>DLS 3130 </a:t>
            </a:r>
            <a:br>
              <a:rPr lang="en-US" sz="2100" b="1" dirty="0">
                <a:solidFill>
                  <a:srgbClr val="990000"/>
                </a:solidFill>
              </a:rPr>
            </a:br>
            <a:r>
              <a:rPr lang="en-US" sz="2100" dirty="0"/>
              <a:t>Initiation to language assessment</a:t>
            </a:r>
            <a:br>
              <a:rPr lang="en-US" sz="2100" b="1" i="1" dirty="0"/>
            </a:br>
            <a:endParaRPr sz="2100" dirty="0"/>
          </a:p>
        </p:txBody>
      </p:sp>
      <p:pic>
        <p:nvPicPr>
          <p:cNvPr id="293" name="Google Shape;2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2457">
            <a:off x="5758725" y="4038700"/>
            <a:ext cx="2457500" cy="181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2138" y="2657975"/>
            <a:ext cx="2482971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26340">
            <a:off x="5901950" y="1113050"/>
            <a:ext cx="2619516" cy="17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Ottawa-powerpoint-template">
  <a:themeElements>
    <a:clrScheme name="Personnalisé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709FD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889</Words>
  <Application>Microsoft Office PowerPoint</Application>
  <PresentationFormat>On-screen Show (4:3)</PresentationFormat>
  <Paragraphs>167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 Black</vt:lpstr>
      <vt:lpstr>Arial</vt:lpstr>
      <vt:lpstr>Open Sans</vt:lpstr>
      <vt:lpstr>Times</vt:lpstr>
      <vt:lpstr>Verdana</vt:lpstr>
      <vt:lpstr>Cambria</vt:lpstr>
      <vt:lpstr>Noto Sans Symbols</vt:lpstr>
      <vt:lpstr>Calibri</vt:lpstr>
      <vt:lpstr>uOttawa-powerpoint-template</vt:lpstr>
      <vt:lpstr>Custom Design</vt:lpstr>
      <vt:lpstr>PowerPoint Presentation</vt:lpstr>
      <vt:lpstr>PowerPoint Presentation</vt:lpstr>
      <vt:lpstr>PowerPoint Presentation</vt:lpstr>
      <vt:lpstr> You are asking yourself some questions? </vt:lpstr>
      <vt:lpstr>Possible paths</vt:lpstr>
      <vt:lpstr>PowerPoint Presentation</vt:lpstr>
      <vt:lpstr>PowerPoint Presentation</vt:lpstr>
      <vt:lpstr> During your studies…  you will discover the field of second language teaching you will put into practice the skills you will have learned</vt:lpstr>
      <vt:lpstr>Exemples of Second Language Teaching courses</vt:lpstr>
      <vt:lpstr>DLS 4900  Field experience</vt:lpstr>
      <vt:lpstr>The language you wish to teach!</vt:lpstr>
      <vt:lpstr>PowerPoint Presentation</vt:lpstr>
      <vt:lpstr>Upon graduation…</vt:lpstr>
      <vt:lpstr>Your association!  ELS/SLT  An active and engaged student association!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Sheila A. Scott</dc:creator>
  <cp:lastModifiedBy>Douglas Fleming</cp:lastModifiedBy>
  <cp:revision>57</cp:revision>
  <dcterms:modified xsi:type="dcterms:W3CDTF">2022-10-21T16:11:10Z</dcterms:modified>
</cp:coreProperties>
</file>