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8" y="-14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3308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The steps guide the creative process. They tell you what to do at each immediate step in order to eventually produce one or more creative, workable solutions. A unique feature is that each step first involves a </a:t>
            </a:r>
            <a:r>
              <a:rPr lang="en" sz="1200" b="1">
                <a:solidFill>
                  <a:schemeClr val="dk1"/>
                </a:solidFill>
              </a:rPr>
              <a:t>Divergent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thinking phase in which one generates lots of ideas (facts, problem definitions, ideas, evaluation criteria, implementation strategies), and then a </a:t>
            </a:r>
            <a:r>
              <a:rPr lang="en" sz="1200" b="1">
                <a:solidFill>
                  <a:schemeClr val="dk1"/>
                </a:solidFill>
              </a:rPr>
              <a:t>convergent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phase in which only the most promising ideas are selected for further exploration. These steps can be used when teaching poetry across the curriculum - students and teachers together can identify the goal of the poem, gather the data, clarify the problem (they may be having problems in the writing process), generate their ideas, find a solution, and plan.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Research paper that a scientist had written solely in poetry format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Jessie Pope’s war poems was published in 1915. They are pro war poems that were meant to encourage enlistment and they were very popular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hyperlink" Target="https://www.youtube.com/watch?v=_IQUrR2qkj4" TargetMode="External"/><Relationship Id="rId5" Type="http://schemas.openxmlformats.org/officeDocument/2006/relationships/hyperlink" Target="https://www.youtube.com/watch?v=fJ9rUzIMcZQ" TargetMode="External"/><Relationship Id="rId6" Type="http://schemas.openxmlformats.org/officeDocument/2006/relationships/hyperlink" Target="https://www.youtube.com/watch?v=1gvKWLkYrzQ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hyperlink" Target="https://www.merriam-webster.com/dictionary/metacognition" TargetMode="External"/><Relationship Id="rId6" Type="http://schemas.openxmlformats.org/officeDocument/2006/relationships/hyperlink" Target="http://www.dictionary.com/browse/critical-thinking?s=t" TargetMode="External"/><Relationship Id="rId7" Type="http://schemas.openxmlformats.org/officeDocument/2006/relationships/hyperlink" Target="http://gse.buffalo.edu/fas/shuell/cep564/metacog.htm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5" Type="http://schemas.openxmlformats.org/officeDocument/2006/relationships/hyperlink" Target="http://www.dictionary.com/browse/meta" TargetMode="External"/><Relationship Id="rId6" Type="http://schemas.openxmlformats.org/officeDocument/2006/relationships/hyperlink" Target="http://www.dictionary.com/browse/cognition?s=t" TargetMode="External"/><Relationship Id="rId7" Type="http://schemas.openxmlformats.org/officeDocument/2006/relationships/hyperlink" Target="http://www.criticalthinking.org/pages/glossary-of-critical-thinking-terms/496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hyperlink" Target="http://www.criticalthinking.org/pages/glossary-of-critical-thinking-terms/496" TargetMode="Externa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hyperlink" Target="https://www.edutopia.org/blog/8-pathways-metacognition-in-classroom-marilyn-price-mitchell" TargetMode="External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hyperlink" Target="http://tweenteacher.com/2009/01/23/metacognitive-poetry-writing-about-thinking-while-writing-lesson/" TargetMode="External"/><Relationship Id="rId5" Type="http://schemas.openxmlformats.org/officeDocument/2006/relationships/hyperlink" Target="http://curriculumredesign.org/wp-content/uploads/Nilsson-Metacognition-For-Web.pdf" TargetMode="External"/><Relationship Id="rId6" Type="http://schemas.openxmlformats.org/officeDocument/2006/relationships/hyperlink" Target="http://www.criticalthinking.org/pages/glossary-of-critical-thinking-terms/496" TargetMode="External"/><Relationship Id="rId7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hyperlink" Target="http://hellopoetry.com/connecthook/" TargetMode="External"/><Relationship Id="rId5" Type="http://schemas.openxmlformats.org/officeDocument/2006/relationships/hyperlink" Target="http://hellopoetry.com/poem/1384563/amazing-muses-amusing-mazes/" TargetMode="External"/><Relationship Id="rId6" Type="http://schemas.openxmlformats.org/officeDocument/2006/relationships/hyperlink" Target="http://curriculumredesign.org/wp-content/uploads/Nilsson-Metacognition-For-Web.pdf" TargetMode="External"/><Relationship Id="rId7" Type="http://schemas.openxmlformats.org/officeDocument/2006/relationships/hyperlink" Target="http://www.criticalthinking.org/pages/glossary-of-critical-thinking-terms/496" TargetMode="External"/><Relationship Id="rId8" Type="http://schemas.openxmlformats.org/officeDocument/2006/relationships/hyperlink" Target="https://connecthook.wordpress.com/" TargetMode="External"/><Relationship Id="rId9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tatesman.com/culture/poetry/2016/06/love-affair-between-science-and-poetry" TargetMode="External"/><Relationship Id="rId4" Type="http://schemas.openxmlformats.org/officeDocument/2006/relationships/hyperlink" Target="https://www.bl.uk/world-war-one/articles/reframing-first-world-war-poetry" TargetMode="External"/><Relationship Id="rId5" Type="http://schemas.openxmlformats.org/officeDocument/2006/relationships/hyperlink" Target="https://poetrywithmathematics.blogspot.ca/2010/11/special-square-stanzas.html" TargetMode="External"/><Relationship Id="rId6" Type="http://schemas.openxmlformats.org/officeDocument/2006/relationships/hyperlink" Target="http://members.optusnet.com.au/charles57/Creative/Brain/cps.htm" TargetMode="External"/><Relationship Id="rId7" Type="http://schemas.openxmlformats.org/officeDocument/2006/relationships/hyperlink" Target="https://www.brainpickings.org/2012/07/12/first-science-poem-2/" TargetMode="External"/><Relationship Id="rId8" Type="http://schemas.openxmlformats.org/officeDocument/2006/relationships/hyperlink" Target="https://sites.ualberta.ca/~jkirman/junior%20high%20social%20studies%20text.htm%23Teaching%20Geography%20Using%20Poetry%20Writi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www.sciencedaily.com/releases/2006/12/061218122613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hyperlink" Target="http://members.optusnet.com.au/charles57/Creative/Brain/cps.htm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hyperlink" Target="https://poetrywithmathematics.blogspot.ca/2010/11/special-square-stanzas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8.png"/><Relationship Id="rId5" Type="http://schemas.openxmlformats.org/officeDocument/2006/relationships/hyperlink" Target="http://www.newstatesman.com/culture/poetry/2016/06/love-affair-between-science-and-poetry%20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s://www.brainpickings.org/2012/07/12/first-science-poem-2/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hyperlink" Target="https://www.bl.uk/world-war-one/articles/reframing-first-world-war-poetry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1.png"/><Relationship Id="rId5" Type="http://schemas.openxmlformats.org/officeDocument/2006/relationships/hyperlink" Target="https://sites.ualberta.ca/~jkirman/junior%20high%20social%20studies%20text.htm%23Teaching%20Geography%20Using%20Poetry%20Writi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 b="1">
                <a:latin typeface="Pinyon Script"/>
                <a:ea typeface="Pinyon Script"/>
                <a:cs typeface="Pinyon Script"/>
                <a:sym typeface="Pinyon Script"/>
              </a:rPr>
              <a:t>Poetry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Across the Curriculum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835723"/>
            <a:ext cx="5782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Alexandria Bleich, </a:t>
            </a:r>
            <a:r>
              <a:rPr lang="en-CA" dirty="0" err="1">
                <a:solidFill>
                  <a:schemeClr val="bg1"/>
                </a:solidFill>
              </a:rPr>
              <a:t>Kyley</a:t>
            </a:r>
            <a:r>
              <a:rPr lang="en-CA" dirty="0">
                <a:solidFill>
                  <a:schemeClr val="bg1"/>
                </a:solidFill>
              </a:rPr>
              <a:t> Chapman, Nicholas </a:t>
            </a:r>
            <a:r>
              <a:rPr lang="en-CA" dirty="0" err="1">
                <a:solidFill>
                  <a:schemeClr val="bg1"/>
                </a:solidFill>
              </a:rPr>
              <a:t>Holub</a:t>
            </a:r>
            <a:r>
              <a:rPr lang="en-CA" dirty="0">
                <a:solidFill>
                  <a:schemeClr val="bg1"/>
                </a:solidFill>
              </a:rPr>
              <a:t>, Jessica Whitworth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Poems in the Media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Cash Me Outside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Bohemian Rhapsody 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Rap God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20870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highlight>
                  <a:srgbClr val="563A1C"/>
                </a:highlight>
                <a:latin typeface="Calibri"/>
                <a:ea typeface="Calibri"/>
                <a:cs typeface="Calibri"/>
                <a:sym typeface="Calibri"/>
              </a:rPr>
              <a:t>METACOGNITION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Metacognition</a:t>
            </a:r>
          </a:p>
        </p:txBody>
      </p:sp>
      <p:pic>
        <p:nvPicPr>
          <p:cNvPr id="134" name="Shape 134" descr="istock_818312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8174" y="1665699"/>
            <a:ext cx="3199925" cy="31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01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Ministry jargon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awareness or analysis of one's own learning or thinking processes.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(first known use 1972) </a:t>
            </a:r>
            <a:r>
              <a:rPr lang="en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https://www.merriam-webster.com/dictionary/metacognition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higher-order thinking that enables understanding, analysis, and control of one’s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 processes, especially when engaged in learning. (origin 1975-1980)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http://www.dictionary.com/browse/critical-thinking?s=t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Livingston, </a:t>
            </a:r>
            <a:r>
              <a:rPr lang="en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Metacognition: an overview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“thinking about thinking” (1997)                   </a:t>
            </a:r>
            <a:r>
              <a:rPr lang="en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http://gse.buffalo.edu/fas/shuell/cep564/metacog.htm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 if I understand my own thinking; is this simple recognition good enough?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Critical Thinking</a:t>
            </a:r>
          </a:p>
        </p:txBody>
      </p:sp>
      <p:pic>
        <p:nvPicPr>
          <p:cNvPr id="141" name="Shape 141" descr="thinking-man-pic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7499" y="127500"/>
            <a:ext cx="3923701" cy="2942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45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Meta: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a prefix added to the name of a subject and designating another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that analyzes the original one but at a more abstract, higher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level: metaphilosophy; metalinguistics.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http://www.dictionary.com/browse/meta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the act or process of knowing; perception. 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http://www.dictionary.com/browse/cognition?s=t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Combined this would mean: higher order (analyse) processing of knowing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Critical Thinking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"The art of thinking about your thinking while you are thinking in order to make your thinking better: more clear, more accurate, or more defensible."  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http://www.criticalthinking.org/pages/glossary-of-critical-thinking-terms/496</a:t>
            </a:r>
          </a:p>
          <a:p>
            <a:pPr lv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Amalgamation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Is simple recognition (that I’m thinking) good enough?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My reason for analysis: ‘thinking about thinking’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But, what about: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thinking about thoughts (on poetry),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thinking about thinking (about poetry)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or even: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thinking about writing (poetry),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writing about writing (poetry) {WAW},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writing about thoughts (on poetry),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writing about thinking (about poetry)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Modified definition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200" b="1" i="1">
                <a:solidFill>
                  <a:schemeClr val="dk1"/>
                </a:solidFill>
              </a:rPr>
              <a:t>The analysis of one's own thinking processes (where thinking and writing share the thought process)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 descr="Lightbulb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0050" y="208075"/>
            <a:ext cx="48387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Proof is a Proof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4396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Martinez, in </a:t>
            </a:r>
            <a:r>
              <a:rPr lang="en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Missing Link: Metacognition and the Necessity of Poetry in the Composition Classroom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(University of California- 2001)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‘Not only does poetry improve: writing and revision, ability to read and understand, style and grammar, but it also helps metacognitive functions.’ (35)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“Because poetry offers complex interpretations of human and non-human situations, often in concise form, it lends itself very well to conscious analysis and higher order reasoning”(36)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": ‘the process of writing is best understood as a set of distinctive thinking processes which writers orchestrate or organize during the act of composing’ Making this process conscious for the writer is the goal of metacognition.”(45)</a:t>
            </a:r>
          </a:p>
        </p:txBody>
      </p:sp>
      <p:pic>
        <p:nvPicPr>
          <p:cNvPr id="156" name="Shape 156" descr="metacognitive-reading-skills-pyrami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600" y="1170125"/>
            <a:ext cx="4130999" cy="32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Proof is a Proof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3882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Dr. Price-Mitchell has a 7 piece plan to improve metacognition in students.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 of #4 includes student reflection on how they learned during a week.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“Encourage creative expression through whatever journal formats work best for learners, including mind maps, blogs, wikis, diaries, lists, e-tools, etc.”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https://www.edutopia.org/blog/8-pathways-metacognition-in-classroom-marilyn-price-mitchell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Shape 163" descr="mitchell-metacognition-compassadvantag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3575" y="339250"/>
            <a:ext cx="4120599" cy="46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Useful Examples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Wolpert-Gawron. </a:t>
            </a:r>
            <a:r>
              <a:rPr lang="en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Metacognitive Poetry: Writing About Thinking While Writing Lesson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(2009)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"The assignment was deceptively simple: be aware of what’s going on in your head, of the turning of your gears, as you write a poem."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http://tweenteacher.com/2009/01/23/metacognitive-poetry-writing-about-thinking-while-writing-lesson/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Nilsson’s ‘Metacognitive application for Mastery’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(from online presentation Metacognition in the Classroom, Deerfield Academy, MA, Oct 15, 2013)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parts: Strategy, Mechanics, Mastery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Instructions: (Strategy)                                             	Mechanics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Scan the poem                                                       	&lt; Organizes the task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Read the poem for literal meaning                   	&lt; Creates prior knowledge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Read the poem for figurative meaning		 &lt; Works through proximal development (Vygotsky-ZPD)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Mastery – repetition of above function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http://curriculumredesign.org/wp-content/uploads/Nilsson-Metacognition-For-Web.pdf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6"/>
            </a:endParaRP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Shape 170" descr="51pLim3J9jL._SX348_BO1,204,203,200_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74200" y="2166269"/>
            <a:ext cx="1836149" cy="26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Poem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4238400" cy="378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ConnectHook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 11, 2015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Amazing Muses’ Amusing Mazes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painters who paint about painting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writers who write about writing,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self-conscious redundancy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bordering lunacy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ends in esthetic in-fighting.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modernists, right about nothing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(mostly nihilists mad about something)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so lost in the process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vent all their excess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metacognition: dull writing.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poets who muse about musing –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unaware you are reader-abusing,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 terrific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verbose soporific,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yet not of the hearer’s own choosing…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6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7"/>
            </a:endParaRP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4371975" y="2541700"/>
            <a:ext cx="4460400" cy="24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long for some righteous verbosity –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I’m stifled by all the pomposity.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dull erudition,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“sub-metacognition”,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but an artistic atrocity.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thinkers who think about thinking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drag my spirit far lower than sinking.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want is a Word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we haven’t yet heard –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till then I’ll just drink about drinking.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https://connecthook.wordpress.com/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latin typeface="Calibri"/>
              <a:ea typeface="Calibri"/>
              <a:cs typeface="Calibri"/>
              <a:sym typeface="Calibri"/>
              <a:hlinkClick r:id="rId6"/>
            </a:endParaRPr>
          </a:p>
          <a:p>
            <a:pPr lvl="0" rtl="0">
              <a:spcBef>
                <a:spcPts val="0"/>
              </a:spcBef>
              <a:buNone/>
            </a:pPr>
            <a:endParaRPr sz="1200">
              <a:latin typeface="Calibri"/>
              <a:ea typeface="Calibri"/>
              <a:cs typeface="Calibri"/>
              <a:sym typeface="Calibri"/>
              <a:hlinkClick r:id="rId7"/>
            </a:endParaRPr>
          </a:p>
          <a:p>
            <a:pPr lv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 descr="Scribe_Cattermole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26200" y="25650"/>
            <a:ext cx="3580674" cy="25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Poetry Overview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 descr="poetry-word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Haiku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37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Japanese poetic form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Usually consists of 17 syllables: three phrases of 5, 7, 5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Non-rhyming lines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Avoidance of metaphors/similes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2771850" y="2666925"/>
            <a:ext cx="3600300" cy="235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Whitecaps on the bay: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A broken signboard banging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In the April wind.</a:t>
            </a:r>
            <a:br>
              <a:rPr lang="en" sz="1800"/>
            </a:br>
            <a:endParaRPr lang="en" sz="1800"/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— Richard Wright, collected in Haiku: This Other World, 1998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Rhyming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3055200" cy="308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Couplets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2 lines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Last words rhyme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rgbClr val="000000"/>
                </a:solidFill>
              </a:rPr>
              <a:t>My cat ate a mouse</a:t>
            </a:r>
            <a:br>
              <a:rPr lang="en" sz="1500">
                <a:solidFill>
                  <a:srgbClr val="000000"/>
                </a:solidFill>
              </a:rPr>
            </a:br>
            <a:r>
              <a:rPr lang="en" sz="1500">
                <a:solidFill>
                  <a:srgbClr val="000000"/>
                </a:solidFill>
              </a:rPr>
              <a:t>And then brought it in the house.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82625" y="1152475"/>
            <a:ext cx="2928000" cy="137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Triplets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3 lines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AAA or ABA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What a fine day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To go out to play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In the month of May.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238150" y="1152475"/>
            <a:ext cx="2928000" cy="137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Quatrains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4 lines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AABB or ABAB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I never saw a purple cow,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I never hope to see one: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But I can tell you, anyhow,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I'd rather see than be one.</a:t>
            </a:r>
            <a:br>
              <a:rPr lang="en">
                <a:solidFill>
                  <a:srgbClr val="000000"/>
                </a:solidFill>
              </a:rPr>
            </a:br>
            <a:r>
              <a:rPr lang="en" sz="1200">
                <a:solidFill>
                  <a:srgbClr val="000000"/>
                </a:solidFill>
              </a:rPr>
              <a:t>- </a:t>
            </a:r>
            <a:r>
              <a:rPr lang="en" sz="1200">
                <a:solidFill>
                  <a:schemeClr val="dk1"/>
                </a:solidFill>
              </a:rPr>
              <a:t>The Purple Cow by Gelett Burgess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Free Verse Poetry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37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Rhymed or unrhymed verse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No set meter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576375" y="846250"/>
            <a:ext cx="4404900" cy="302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Now I’m a bird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So high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I close my eyes and take flight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I feel the wind in my wings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Up with the clouds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My hair, now feathers, sweeps behind 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I am as elegant as a swan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Soaring higher than the Earth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Activity Time!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Individually use the provided object to brainstorm 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Who 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What 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Where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When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Why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-"/>
            </a:pP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Pair a button and a picture.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In </a:t>
            </a:r>
            <a:r>
              <a:rPr lang="en" sz="1800" b="1">
                <a:solidFill>
                  <a:srgbClr val="FFFFFF"/>
                </a:solidFill>
              </a:rPr>
              <a:t>pairs</a:t>
            </a:r>
            <a:r>
              <a:rPr lang="en" sz="1800">
                <a:solidFill>
                  <a:srgbClr val="FFFFFF"/>
                </a:solidFill>
              </a:rPr>
              <a:t>,  write paragraphs to represent the two plots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Highlight the key words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Form into a poem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267200" y="992275"/>
            <a:ext cx="6609600" cy="400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Critical and Analogical Thinking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accent5"/>
                </a:solidFill>
              </a:rPr>
              <a:t>Critical Thinking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74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Explaining cause and effect relationships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Analyze and evaluate the meaning of words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Synthesize evidence to create meaning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When writing poetry </a:t>
            </a:r>
            <a:r>
              <a:rPr lang="en" i="1">
                <a:solidFill>
                  <a:srgbClr val="000000"/>
                </a:solidFill>
              </a:rPr>
              <a:t>i.e. Haiku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What is being conveyed?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Who is the speaker? The audience?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Where &amp; when is the scene taking place?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Why are these words related or important?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Solving this puzzle using the strict structure (5, 7, 5)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Analogical Reasoning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Primarily concerned with systemic correspondences 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600">
                <a:solidFill>
                  <a:srgbClr val="000000"/>
                </a:solidFill>
              </a:rPr>
              <a:t>Solving a structurally similar problem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Can explain new concepts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chemeClr val="dk1"/>
                </a:solidFill>
              </a:rPr>
              <a:t>Encourages students to make conclusions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Making analogies give students a way to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     see the probability of an investigation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Encourages the recognition of patterns 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Applicable to Math, Science, History, Geography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Heuristic approach to learning</a:t>
            </a:r>
          </a:p>
        </p:txBody>
      </p:sp>
      <p:pic>
        <p:nvPicPr>
          <p:cNvPr id="230" name="Shape 230" descr="Poetry Images Atom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2125" y="1645937"/>
            <a:ext cx="3560175" cy="185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Analogical Argument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An explicit representation of a form of analogical reasoning.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Cites accepted similarities between two </a:t>
            </a:r>
            <a:r>
              <a:rPr lang="en" b="1">
                <a:solidFill>
                  <a:srgbClr val="000000"/>
                </a:solidFill>
              </a:rPr>
              <a:t>systems</a:t>
            </a:r>
            <a:r>
              <a:rPr lang="en">
                <a:solidFill>
                  <a:srgbClr val="000000"/>
                </a:solidFill>
              </a:rPr>
              <a:t> to support the conclusion that some further similarity exists.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For Example: There might be life on Europa because it has an atmosphere that contains oxygen just like the Earth.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37" name="Shape 237" descr="Europ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975" y="3104950"/>
            <a:ext cx="2195900" cy="146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 descr="earth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3700" y="3104950"/>
            <a:ext cx="2732499" cy="15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Poetry and Analogies 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Metaphor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A comparison not using “like” or “as”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Simile</a:t>
            </a:r>
            <a:r>
              <a:rPr lang="en">
                <a:solidFill>
                  <a:srgbClr val="000000"/>
                </a:solidFill>
              </a:rPr>
              <a:t>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A comparison using “like” or “as”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Archetype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Basic models for which others are based i.e. a prototype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chemeClr val="dk1"/>
                </a:solidFill>
              </a:rPr>
              <a:t>Character archetypes (hero, lover)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</a:rPr>
              <a:t>Archetypal themes (birth, death, revolt)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Symbolic patterns (white, cross)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“Shall I Compare Thee to a Summer’s Day,”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-William Shakespeare </a:t>
            </a:r>
          </a:p>
          <a:p>
            <a:pPr lvl="0">
              <a:spcBef>
                <a:spcPts val="0"/>
              </a:spcBef>
              <a:buNone/>
            </a:pPr>
            <a:endParaRPr sz="12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“Twinkle, twinkle little star,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I wonder what you are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above the world so high,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 a diamond in the sky.” -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Unconfirmed</a:t>
            </a: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“How sweet is the shepherd's sweet lot!</a:t>
            </a:r>
            <a:b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morn to the evening he strays;</a:t>
            </a:r>
            <a:b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shall follow his sheep all the day,</a:t>
            </a:r>
            <a:b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his tongue shall be filled with praise.” -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William Blake</a:t>
            </a: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211050" y="1728150"/>
            <a:ext cx="3281700" cy="168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Brain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Activation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History of Poetry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540300" y="1452050"/>
            <a:ext cx="4657800" cy="33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Predates literacy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Recited or sung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Remembering oral history, genealogy, laws, religion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 descr="Fragments of papyru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500" y="661262"/>
            <a:ext cx="3774032" cy="3820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Greater Brain Activation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28700" cy="38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MRI scans comparing people reading poetry and modern day writing.</a:t>
            </a:r>
            <a:br>
              <a:rPr lang="en">
                <a:solidFill>
                  <a:srgbClr val="000000"/>
                </a:solidFill>
              </a:rPr>
            </a:br>
            <a:endParaRPr lang="en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Powerful neurological responses to poetry</a:t>
            </a:r>
            <a:br>
              <a:rPr lang="en">
                <a:solidFill>
                  <a:srgbClr val="000000"/>
                </a:solidFill>
              </a:rPr>
            </a:br>
            <a:endParaRPr lang="en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Greater brain activity with poetry</a:t>
            </a:r>
            <a:br>
              <a:rPr lang="en">
                <a:solidFill>
                  <a:srgbClr val="000000"/>
                </a:solidFill>
              </a:rPr>
            </a:br>
            <a:endParaRPr lang="en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Long-lasting brain activation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9900FF"/>
              </a:solidFill>
            </a:endParaRPr>
          </a:p>
        </p:txBody>
      </p:sp>
      <p:pic>
        <p:nvPicPr>
          <p:cNvPr id="257" name="Shape 257" title="Click to enlarge"/>
          <p:cNvPicPr preferRelativeResize="0"/>
          <p:nvPr/>
        </p:nvPicPr>
        <p:blipFill rotWithShape="1">
          <a:blip r:embed="rId4">
            <a:alphaModFix/>
          </a:blip>
          <a:srcRect t="8197" r="4498"/>
          <a:stretch/>
        </p:blipFill>
        <p:spPr>
          <a:xfrm>
            <a:off x="5129325" y="946400"/>
            <a:ext cx="4014675" cy="41970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65950" y="4702200"/>
            <a:ext cx="3000000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University of Liverpool (2006)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Mental Images &amp; Pain Reduction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11700" y="1397975"/>
            <a:ext cx="4628700" cy="365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Activation in the visual association cortex</a:t>
            </a:r>
            <a:br>
              <a:rPr lang="en">
                <a:solidFill>
                  <a:srgbClr val="000000"/>
                </a:solidFill>
              </a:rPr>
            </a:br>
            <a:endParaRPr lang="en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Mental images to support holistic understanding</a:t>
            </a:r>
            <a:br>
              <a:rPr lang="en">
                <a:solidFill>
                  <a:srgbClr val="000000"/>
                </a:solidFill>
              </a:rPr>
            </a:br>
            <a:endParaRPr lang="en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Reduced chronic pain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9900FF"/>
              </a:solidFill>
            </a:endParaRPr>
          </a:p>
        </p:txBody>
      </p:sp>
      <p:pic>
        <p:nvPicPr>
          <p:cNvPr id="265" name="Shape 265" descr="Image result for visual association cortex" title="View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8275" y="1340575"/>
            <a:ext cx="4435725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65950" y="4702200"/>
            <a:ext cx="3000000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University of Liverpool (2006)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Reward &amp; Pleasure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11700" y="1318850"/>
            <a:ext cx="4264800" cy="324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fMRI scans of people reading various types of texts</a:t>
            </a:r>
            <a:br>
              <a:rPr lang="en">
                <a:solidFill>
                  <a:srgbClr val="000000"/>
                </a:solidFill>
              </a:rPr>
            </a:br>
            <a:endParaRPr lang="en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Activates reward areas of the brain</a:t>
            </a:r>
            <a:br>
              <a:rPr lang="en">
                <a:solidFill>
                  <a:srgbClr val="000000"/>
                </a:solidFill>
              </a:rPr>
            </a:br>
            <a:endParaRPr lang="en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Poetry is like music; shivers down the spine phenomenon</a:t>
            </a:r>
            <a:r>
              <a:rPr lang="en"/>
              <a:t/>
            </a:r>
            <a:br>
              <a:rPr lang="en"/>
            </a:br>
            <a:endParaRPr lang="en"/>
          </a:p>
        </p:txBody>
      </p:sp>
      <p:pic>
        <p:nvPicPr>
          <p:cNvPr id="273" name="Shape 273" descr="Image result for reward area brain" title="View source image"/>
          <p:cNvPicPr preferRelativeResize="0"/>
          <p:nvPr/>
        </p:nvPicPr>
        <p:blipFill rotWithShape="1">
          <a:blip r:embed="rId4">
            <a:alphaModFix/>
          </a:blip>
          <a:srcRect l="4572" r="5069" b="5401"/>
          <a:stretch/>
        </p:blipFill>
        <p:spPr>
          <a:xfrm>
            <a:off x="4984474" y="1017725"/>
            <a:ext cx="4159524" cy="33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65950" y="4702200"/>
            <a:ext cx="3000000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University of Exeter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384725" y="278725"/>
            <a:ext cx="6367800" cy="134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Mental Health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11700" y="3131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Poetry as a Self-Help Book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311700" y="1463925"/>
            <a:ext cx="5544000" cy="29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Triggers introspection</a:t>
            </a:r>
            <a:br>
              <a:rPr lang="en">
                <a:solidFill>
                  <a:srgbClr val="FFFFFF"/>
                </a:solidFill>
              </a:rPr>
            </a:br>
            <a:endParaRPr lang="en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Increases activity in brain area associated with “autobiographical memory”</a:t>
            </a:r>
            <a:br>
              <a:rPr lang="en">
                <a:solidFill>
                  <a:srgbClr val="FFFFFF"/>
                </a:solidFill>
              </a:rPr>
            </a:br>
            <a:endParaRPr lang="en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Reader reflects on &amp; reviews own experiences in light of what they read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6040325" y="4603400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University of Liverpool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11700" y="2867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Improved Social Functioning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311700" y="1397975"/>
            <a:ext cx="5900100" cy="305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Brain pathways involved in perception of social world &amp; decision making</a:t>
            </a:r>
            <a:br>
              <a:rPr lang="en">
                <a:solidFill>
                  <a:srgbClr val="FFFFFF"/>
                </a:solidFill>
              </a:rPr>
            </a:br>
            <a:endParaRPr lang="en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Same skills as the ability to understand oneself and others</a:t>
            </a:r>
            <a:br>
              <a:rPr lang="en">
                <a:solidFill>
                  <a:srgbClr val="FFFFFF"/>
                </a:solidFill>
              </a:rPr>
            </a:br>
            <a:endParaRPr lang="en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More fluid, reasoned responses </a:t>
            </a:r>
            <a:br>
              <a:rPr lang="en">
                <a:solidFill>
                  <a:srgbClr val="FFFFFF"/>
                </a:solidFill>
              </a:rPr>
            </a:br>
            <a:endParaRPr lang="en">
              <a:solidFill>
                <a:srgbClr val="FFFFFF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Power to alter how you find meaning in life events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6040325" y="4603400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University of Liverpool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21402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141805" y="528103"/>
            <a:ext cx="8757704" cy="4615397"/>
          </a:xfrm>
          <a:prstGeom prst="rect">
            <a:avLst/>
          </a:prstGeom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338138" lvl="0" indent="-407988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</a:rPr>
              <a:t>Bhatt, Z. (2016). The Love Affair Between Science and Poetry. </a:t>
            </a:r>
            <a:r>
              <a:rPr lang="en" sz="1100" i="1" dirty="0">
                <a:solidFill>
                  <a:srgbClr val="000000"/>
                </a:solidFill>
              </a:rPr>
              <a:t>Science and Tech</a:t>
            </a:r>
            <a:r>
              <a:rPr lang="en" sz="1100" dirty="0">
                <a:solidFill>
                  <a:srgbClr val="000000"/>
                </a:solidFill>
              </a:rPr>
              <a:t>. Retrieved from </a:t>
            </a:r>
            <a:r>
              <a:rPr lang="en" sz="1100" u="sng" dirty="0">
                <a:solidFill>
                  <a:srgbClr val="000000"/>
                </a:solidFill>
                <a:hlinkClick r:id="rId3"/>
              </a:rPr>
              <a:t>http://www.newstatesman.com/culture/poetry/2016/06/love-affair-between-science-and-poetry</a:t>
            </a:r>
            <a:r>
              <a:rPr lang="en" sz="1100" dirty="0">
                <a:solidFill>
                  <a:srgbClr val="000000"/>
                </a:solidFill>
              </a:rPr>
              <a:t> </a:t>
            </a:r>
          </a:p>
          <a:p>
            <a:pPr marL="338138" lvl="0" indent="-407988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rgbClr val="333333"/>
                </a:solidFill>
                <a:highlight>
                  <a:srgbClr val="FFFFFF"/>
                </a:highlight>
              </a:rPr>
              <a:t>Davis, B., &amp; Sumara, D. (2007). Interchange. </a:t>
            </a:r>
            <a:r>
              <a:rPr lang="en" sz="1100" i="1" dirty="0">
                <a:solidFill>
                  <a:srgbClr val="333333"/>
                </a:solidFill>
                <a:highlight>
                  <a:srgbClr val="FFFFFF"/>
                </a:highlight>
              </a:rPr>
              <a:t>Complexity Science and Education: Reconceptualizing the Teacher’s Role in Learning,38</a:t>
            </a:r>
            <a:r>
              <a:rPr lang="en" sz="1100" dirty="0">
                <a:solidFill>
                  <a:srgbClr val="333333"/>
                </a:solidFill>
                <a:highlight>
                  <a:srgbClr val="FFFFFF"/>
                </a:highlight>
              </a:rPr>
              <a:t>(1), 53-67. Retrieved March 9, 2017.</a:t>
            </a:r>
          </a:p>
          <a:p>
            <a:pPr marL="338138" lvl="0" indent="-407988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</a:rPr>
              <a:t>Das, S. (2013). Reframing First World War Poetry. </a:t>
            </a:r>
            <a:r>
              <a:rPr lang="en" sz="1100" i="1" dirty="0">
                <a:solidFill>
                  <a:srgbClr val="000000"/>
                </a:solidFill>
              </a:rPr>
              <a:t>World War One.</a:t>
            </a:r>
            <a:r>
              <a:rPr lang="en" sz="1100" dirty="0">
                <a:solidFill>
                  <a:srgbClr val="000000"/>
                </a:solidFill>
              </a:rPr>
              <a:t> Retrieved from </a:t>
            </a:r>
            <a:r>
              <a:rPr lang="en" sz="1100" u="sng" dirty="0">
                <a:solidFill>
                  <a:srgbClr val="000000"/>
                </a:solidFill>
                <a:hlinkClick r:id="rId4"/>
              </a:rPr>
              <a:t>https://www.bl.uk/world-war-one/articles/reframing-first-world-war-poetry</a:t>
            </a:r>
            <a:r>
              <a:rPr lang="en" sz="1100" dirty="0">
                <a:solidFill>
                  <a:srgbClr val="000000"/>
                </a:solidFill>
              </a:rPr>
              <a:t> </a:t>
            </a:r>
          </a:p>
          <a:p>
            <a:pPr marL="338138" lvl="0" indent="-407988">
              <a:spcBef>
                <a:spcPts val="0"/>
              </a:spcBef>
              <a:buNone/>
            </a:pPr>
            <a:r>
              <a:rPr lang="en" sz="1100" dirty="0">
                <a:solidFill>
                  <a:srgbClr val="000000"/>
                </a:solidFill>
              </a:rPr>
              <a:t>Growney, J. (2010). Special Square Stanzas. </a:t>
            </a:r>
            <a:r>
              <a:rPr lang="en" sz="1100" i="1" dirty="0">
                <a:solidFill>
                  <a:srgbClr val="000000"/>
                </a:solidFill>
              </a:rPr>
              <a:t>Intersections – Poetry with Mathematics</a:t>
            </a:r>
            <a:r>
              <a:rPr lang="en" sz="1100" dirty="0">
                <a:solidFill>
                  <a:srgbClr val="000000"/>
                </a:solidFill>
              </a:rPr>
              <a:t>. Retrieved from </a:t>
            </a:r>
            <a:r>
              <a:rPr lang="en" sz="1100" u="sng" dirty="0">
                <a:solidFill>
                  <a:srgbClr val="000000"/>
                </a:solidFill>
                <a:hlinkClick r:id="rId5"/>
              </a:rPr>
              <a:t>https://poetrywithmathematics.blogspot.ca/2010/11/special-square-stanzas.html</a:t>
            </a:r>
            <a:r>
              <a:rPr lang="en" sz="1100" dirty="0">
                <a:solidFill>
                  <a:srgbClr val="000000"/>
                </a:solidFill>
              </a:rPr>
              <a:t> </a:t>
            </a:r>
          </a:p>
          <a:p>
            <a:pPr marL="338138" lvl="0" indent="-407988">
              <a:spcBef>
                <a:spcPts val="0"/>
              </a:spcBef>
              <a:buNone/>
            </a:pPr>
            <a:r>
              <a:rPr lang="en" sz="1100" dirty="0">
                <a:solidFill>
                  <a:srgbClr val="000000"/>
                </a:solidFill>
              </a:rPr>
              <a:t>Hunt, K. (1998).</a:t>
            </a:r>
            <a:r>
              <a:rPr lang="en" sz="1100" i="1" dirty="0">
                <a:solidFill>
                  <a:srgbClr val="000000"/>
                </a:solidFill>
              </a:rPr>
              <a:t> </a:t>
            </a:r>
            <a:r>
              <a:rPr lang="en" sz="1100" dirty="0">
                <a:solidFill>
                  <a:srgbClr val="000000"/>
                </a:solidFill>
              </a:rPr>
              <a:t>CPS Model. </a:t>
            </a:r>
            <a:r>
              <a:rPr lang="en" sz="1100" i="1" dirty="0">
                <a:solidFill>
                  <a:srgbClr val="000000"/>
                </a:solidFill>
              </a:rPr>
              <a:t>Creativity is Forever</a:t>
            </a:r>
            <a:r>
              <a:rPr lang="en" sz="1100" dirty="0">
                <a:solidFill>
                  <a:srgbClr val="000000"/>
                </a:solidFill>
              </a:rPr>
              <a:t>. Retrieved from </a:t>
            </a:r>
            <a:r>
              <a:rPr lang="en" sz="1100" u="sng" dirty="0">
                <a:solidFill>
                  <a:srgbClr val="000000"/>
                </a:solidFill>
                <a:hlinkClick r:id="rId6"/>
              </a:rPr>
              <a:t>http://members.optusnet.com.au/charles57/Creative/Brain/cps.htm</a:t>
            </a:r>
            <a:r>
              <a:rPr lang="en" sz="1100" dirty="0">
                <a:solidFill>
                  <a:srgbClr val="000000"/>
                </a:solidFill>
              </a:rPr>
              <a:t> </a:t>
            </a:r>
          </a:p>
          <a:p>
            <a:pPr marL="338138" lvl="0" indent="-407988">
              <a:spcBef>
                <a:spcPts val="0"/>
              </a:spcBef>
              <a:buNone/>
            </a:pPr>
            <a:r>
              <a:rPr lang="en" sz="1100" dirty="0">
                <a:solidFill>
                  <a:srgbClr val="000000"/>
                </a:solidFill>
              </a:rPr>
              <a:t>O'sullivan, N., Davis, P., Billington, J., Gonzalez-Diaz, V., &amp; Corcoran, R. (2015). “Shall I compare thee”: The neural basis of literary awareness, and its benefits to cognition. </a:t>
            </a:r>
            <a:r>
              <a:rPr lang="en" sz="1100" i="1" dirty="0">
                <a:solidFill>
                  <a:srgbClr val="000000"/>
                </a:solidFill>
              </a:rPr>
              <a:t>Cortex,</a:t>
            </a:r>
            <a:r>
              <a:rPr lang="en" sz="1100" dirty="0">
                <a:solidFill>
                  <a:srgbClr val="000000"/>
                </a:solidFill>
              </a:rPr>
              <a:t> </a:t>
            </a:r>
            <a:r>
              <a:rPr lang="en" sz="1100" i="1" dirty="0">
                <a:solidFill>
                  <a:srgbClr val="000000"/>
                </a:solidFill>
              </a:rPr>
              <a:t>73</a:t>
            </a:r>
            <a:r>
              <a:rPr lang="en" sz="1100" dirty="0">
                <a:solidFill>
                  <a:srgbClr val="000000"/>
                </a:solidFill>
              </a:rPr>
              <a:t>, 144-157.</a:t>
            </a:r>
          </a:p>
          <a:p>
            <a:pPr marL="338138" lvl="0" indent="-407988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</a:rPr>
              <a:t>Storey, J. W. (1984). The Detection of Shocked CO Emission From G333.6-0.2. </a:t>
            </a:r>
            <a:r>
              <a:rPr lang="en" sz="1100" i="1" dirty="0">
                <a:solidFill>
                  <a:srgbClr val="000000"/>
                </a:solidFill>
              </a:rPr>
              <a:t>Publications of the Astronomical Society of Australia,</a:t>
            </a:r>
            <a:r>
              <a:rPr lang="en" sz="1100" dirty="0">
                <a:solidFill>
                  <a:srgbClr val="000000"/>
                </a:solidFill>
              </a:rPr>
              <a:t> </a:t>
            </a:r>
            <a:r>
              <a:rPr lang="en" sz="1100" i="1" dirty="0">
                <a:solidFill>
                  <a:srgbClr val="000000"/>
                </a:solidFill>
              </a:rPr>
              <a:t>5</a:t>
            </a:r>
            <a:r>
              <a:rPr lang="en" sz="1100" dirty="0">
                <a:solidFill>
                  <a:srgbClr val="000000"/>
                </a:solidFill>
              </a:rPr>
              <a:t>(04), 566-569.  Retrieved from, </a:t>
            </a:r>
            <a:r>
              <a:rPr lang="en" sz="1100" u="sng" dirty="0">
                <a:solidFill>
                  <a:srgbClr val="000000"/>
                </a:solidFill>
                <a:hlinkClick r:id="rId7"/>
              </a:rPr>
              <a:t>https://www.brainpickings.org/2012/07/12/first-science-poem-2/</a:t>
            </a:r>
          </a:p>
          <a:p>
            <a:pPr marL="338138" indent="-407988">
              <a:buClr>
                <a:schemeClr val="dk1"/>
              </a:buClr>
            </a:pPr>
            <a:r>
              <a:rPr lang="en" sz="1100" dirty="0">
                <a:solidFill>
                  <a:schemeClr val="dk1"/>
                </a:solidFill>
              </a:rPr>
              <a:t>University of Alberta. (n.d.) Teaching Geography Using Poetry Writing. </a:t>
            </a:r>
            <a:r>
              <a:rPr lang="en" sz="1100" i="1" dirty="0">
                <a:solidFill>
                  <a:schemeClr val="dk1"/>
                </a:solidFill>
              </a:rPr>
              <a:t>Journal of Geography</a:t>
            </a:r>
            <a:r>
              <a:rPr lang="en" sz="1100" dirty="0">
                <a:solidFill>
                  <a:schemeClr val="dk1"/>
                </a:solidFill>
              </a:rPr>
              <a:t>. Retrieved from </a:t>
            </a:r>
            <a:r>
              <a:rPr lang="en" sz="1100" u="sng" dirty="0">
                <a:solidFill>
                  <a:schemeClr val="hlink"/>
                </a:solidFill>
                <a:hlinkClick r:id="rId8"/>
              </a:rPr>
              <a:t>https://sites.ualberta.ca/~jkirman/junior%20high%20social%20studies%20text.htm#Teaching%20Geography%20Using%20Poetry%20Writing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sz="1100" u="sng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 2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57188" indent="-357188">
              <a:buClr>
                <a:schemeClr val="dk1"/>
              </a:buClr>
            </a:pPr>
            <a:r>
              <a:rPr lang="en" sz="1100" dirty="0">
                <a:solidFill>
                  <a:srgbClr val="000000"/>
                </a:solidFill>
              </a:rPr>
              <a:t>University of Liverpool. (2006). Reading Shakespeare Has Dramatic Effect On Human Brain. </a:t>
            </a:r>
            <a:r>
              <a:rPr lang="en" sz="1100" i="1" dirty="0">
                <a:solidFill>
                  <a:srgbClr val="000000"/>
                </a:solidFill>
              </a:rPr>
              <a:t>ScienceDaily</a:t>
            </a:r>
            <a:r>
              <a:rPr lang="en" sz="1100" dirty="0">
                <a:solidFill>
                  <a:srgbClr val="000000"/>
                </a:solidFill>
              </a:rPr>
              <a:t>. Retrieved from </a:t>
            </a:r>
            <a:r>
              <a:rPr lang="en" sz="1100" u="sng" dirty="0">
                <a:solidFill>
                  <a:schemeClr val="tx1"/>
                </a:solidFill>
                <a:hlinkClick r:id="rId3"/>
              </a:rPr>
              <a:t>www.sciencedaily.com/releases/2006/12/061218122613.htm</a:t>
            </a:r>
          </a:p>
          <a:p>
            <a:pPr marL="357188" lvl="0" indent="-357188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Zeman, A., Milton, F., Smith, A., Rylance, R. (2013).</a:t>
            </a:r>
            <a:r>
              <a:rPr lang="en" sz="1100" i="1" dirty="0">
                <a:solidFill>
                  <a:schemeClr val="dk1"/>
                </a:solidFill>
              </a:rPr>
              <a:t> </a:t>
            </a:r>
            <a:r>
              <a:rPr lang="en" sz="1100" dirty="0">
                <a:solidFill>
                  <a:schemeClr val="dk1"/>
                </a:solidFill>
              </a:rPr>
              <a:t>fMRI Study of Brain Activation by Poetry and Prose</a:t>
            </a:r>
            <a:r>
              <a:rPr lang="en" sz="1100" i="1" dirty="0">
                <a:solidFill>
                  <a:schemeClr val="dk1"/>
                </a:solidFill>
              </a:rPr>
              <a:t>.</a:t>
            </a:r>
            <a:r>
              <a:rPr lang="en" sz="1100" dirty="0">
                <a:solidFill>
                  <a:schemeClr val="dk1"/>
                </a:solidFill>
              </a:rPr>
              <a:t> </a:t>
            </a:r>
            <a:r>
              <a:rPr lang="en" sz="1100" i="1" dirty="0">
                <a:solidFill>
                  <a:schemeClr val="dk1"/>
                </a:solidFill>
              </a:rPr>
              <a:t>Journal of Consciousness Studies,</a:t>
            </a:r>
            <a:r>
              <a:rPr lang="en" sz="1100" dirty="0">
                <a:solidFill>
                  <a:schemeClr val="dk1"/>
                </a:solidFill>
              </a:rPr>
              <a:t> </a:t>
            </a:r>
            <a:r>
              <a:rPr lang="en" sz="1100" i="1" dirty="0">
                <a:solidFill>
                  <a:schemeClr val="dk1"/>
                </a:solidFill>
              </a:rPr>
              <a:t>20</a:t>
            </a:r>
            <a:r>
              <a:rPr lang="en" sz="1100" dirty="0">
                <a:solidFill>
                  <a:schemeClr val="dk1"/>
                </a:solidFill>
              </a:rPr>
              <a:t>, 132-158.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936375" y="0"/>
            <a:ext cx="62883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Poetry and Creative Problem Solving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936375" y="572700"/>
            <a:ext cx="7969200" cy="173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</a:rPr>
              <a:t>The Osborne-Parnes Creative Problem Solving Process:</a:t>
            </a:r>
            <a:br>
              <a:rPr lang="en" sz="1200">
                <a:solidFill>
                  <a:srgbClr val="000000"/>
                </a:solidFill>
              </a:rPr>
            </a:br>
            <a:r>
              <a:rPr lang="en" sz="1200">
                <a:solidFill>
                  <a:srgbClr val="000000"/>
                </a:solidFill>
              </a:rPr>
              <a:t>Includes 6 stages to problem solving.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</a:rPr>
              <a:t>The total six stages are: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</a:rPr>
              <a:t>1) Mess-finding (Objective finding) 2) Fact-finding 3) Problem-Finding 4) Idea-Finding 5) Solution Finding (idea evaluation) 6) Acceptance-finding (Idea implementation)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000000"/>
              </a:solidFill>
            </a:endParaRPr>
          </a:p>
        </p:txBody>
      </p:sp>
      <p:pic>
        <p:nvPicPr>
          <p:cNvPr id="76" name="Shape 76" descr="Screen Shot 2017-02-27 at 10.49.51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525" y="2153074"/>
            <a:ext cx="8667099" cy="27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7440600" y="4860000"/>
            <a:ext cx="1703400" cy="2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Kendall Hunt, 1998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923200" y="445025"/>
            <a:ext cx="3783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Poetry in Math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23200" y="1443550"/>
            <a:ext cx="5432700" cy="312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1800’s: Lewis Carroll experimented with mathematical logic to create </a:t>
            </a:r>
            <a:r>
              <a:rPr lang="en" i="1">
                <a:solidFill>
                  <a:srgbClr val="000000"/>
                </a:solidFill>
              </a:rPr>
              <a:t>The Square Stanza</a:t>
            </a:r>
            <a:r>
              <a:rPr lang="en">
                <a:solidFill>
                  <a:srgbClr val="000000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84" name="Shape 84" descr="alberteinstein1.jpg"/>
          <p:cNvPicPr preferRelativeResize="0"/>
          <p:nvPr/>
        </p:nvPicPr>
        <p:blipFill rotWithShape="1">
          <a:blip r:embed="rId4">
            <a:alphaModFix/>
          </a:blip>
          <a:srcRect l="7391" t="19575" r="7459" b="27576"/>
          <a:stretch/>
        </p:blipFill>
        <p:spPr>
          <a:xfrm>
            <a:off x="5587075" y="19200"/>
            <a:ext cx="3556924" cy="14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4375" y="2261325"/>
            <a:ext cx="5170350" cy="21659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7230900" y="4842900"/>
            <a:ext cx="1913100" cy="3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JoAnne Growney, 2010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00475" y="2045650"/>
            <a:ext cx="8148300" cy="231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Expression of science through poetry could enrich and better kids’ understanding of science education. 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Encouraged use of imagination to deconstruct and reconstruct their learned knowledge.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Neither poetry nor science is allowed to be vague. 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For poets: characteristics of each feeling, each mood and each notion and 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For Scientists: characteristics of the object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92" name="Shape 92" descr="Scienc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250" y="0"/>
            <a:ext cx="3592850" cy="20456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7251500" y="4833650"/>
            <a:ext cx="1892400" cy="3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Zayani Bhatt, 2016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79375" y="1690400"/>
            <a:ext cx="4027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The subject I address today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Is that of star formation.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And what we’ve found out recently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About the situation.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Stars start out as clouds of gas and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Dust and bits of spinning stuff.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Collapsing gravitationally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Until they’re dense enough.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7361875" y="4716300"/>
            <a:ext cx="1896000" cy="4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J Storey, (1984)</a:t>
            </a:r>
          </a:p>
        </p:txBody>
      </p:sp>
      <p:pic>
        <p:nvPicPr>
          <p:cNvPr id="100" name="Shape 100" descr="Scienc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375" y="147625"/>
            <a:ext cx="2843474" cy="161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94250" y="495050"/>
            <a:ext cx="51273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Poetry in History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021550" y="1183475"/>
            <a:ext cx="2875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“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First World War poetry represents one of those primal moments when poetic form bears most fully the weight of historical trauma. Art and testimony are often yoked together by real-life violence, leading to formal realignment, invention or dissonance”</a:t>
            </a:r>
          </a:p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Edna Longley has powerfully argued that First World War lyric poetry may be a ‘quintessential case’ of the ‘encounter between form and history’. See ‘The Great War, history, and the English lyric’, in Vincent Sherry ed. The Literature of the First World War (Cambridge: Cambridge University Press, 2005)</a:t>
            </a:r>
          </a:p>
        </p:txBody>
      </p:sp>
      <p:pic>
        <p:nvPicPr>
          <p:cNvPr id="107" name="Shape 107" descr="Screen Shot 2017-03-02 at 3.18.01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26" y="1067750"/>
            <a:ext cx="2914550" cy="36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Screen Shot 2017-03-02 at 3.18.11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2675" y="1135975"/>
            <a:ext cx="2841512" cy="36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6943750" y="4860025"/>
            <a:ext cx="2200200" cy="2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Santanu Das, 2013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70450" y="456850"/>
            <a:ext cx="38268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Poetry in Geography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870450" y="1490900"/>
            <a:ext cx="7962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1. Learning the essential facts: For example, what borders the country? Is the river navigable? When was the nation founded? The major religion? What is the temperature range? Language? What is its elevation?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2. Skill development: interpreting maps, globes and charts. Reading social studies materials. Locating information. Understanding time and chronology.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3. Introduction of concepts: How are the nation’s resources used in its economy? What influence does the climate have on a region’s agriculture? What are the cultural characteristics?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Shape 116" descr="Screen Shot 2017-03-02 at 3.39.02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3187" y="-4525"/>
            <a:ext cx="4219575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8134500" y="4860600"/>
            <a:ext cx="1009500" cy="28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U Alberta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2155</Words>
  <Application>Microsoft Macintosh PowerPoint</Application>
  <PresentationFormat>On-screen Show (16:9)</PresentationFormat>
  <Paragraphs>317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simple-light-2</vt:lpstr>
      <vt:lpstr>Poetry</vt:lpstr>
      <vt:lpstr>PowerPoint Presentation</vt:lpstr>
      <vt:lpstr>The History of Poetry</vt:lpstr>
      <vt:lpstr>Poetry and Creative Problem Solving</vt:lpstr>
      <vt:lpstr>Poetry in Math</vt:lpstr>
      <vt:lpstr>PowerPoint Presentation</vt:lpstr>
      <vt:lpstr>PowerPoint Presentation</vt:lpstr>
      <vt:lpstr>Poetry in History</vt:lpstr>
      <vt:lpstr>Poetry in Geography</vt:lpstr>
      <vt:lpstr>Poems in the Media</vt:lpstr>
      <vt:lpstr>METACOGNITION</vt:lpstr>
      <vt:lpstr>Metacognition</vt:lpstr>
      <vt:lpstr>Critical Thinking</vt:lpstr>
      <vt:lpstr>Amalgamation</vt:lpstr>
      <vt:lpstr>A Proof is a Proof</vt:lpstr>
      <vt:lpstr>A Proof is a Proof</vt:lpstr>
      <vt:lpstr>Useful Examples</vt:lpstr>
      <vt:lpstr>A Poem</vt:lpstr>
      <vt:lpstr>Poetry Overview</vt:lpstr>
      <vt:lpstr>Haiku</vt:lpstr>
      <vt:lpstr>Rhyming</vt:lpstr>
      <vt:lpstr>Free Verse Poetry</vt:lpstr>
      <vt:lpstr>Activity Time!</vt:lpstr>
      <vt:lpstr>Critical and Analogical Thinking</vt:lpstr>
      <vt:lpstr>Critical Thinking</vt:lpstr>
      <vt:lpstr>Analogical Reasoning</vt:lpstr>
      <vt:lpstr>Analogical Argument</vt:lpstr>
      <vt:lpstr>Poetry and Analogies </vt:lpstr>
      <vt:lpstr>Brain Activation </vt:lpstr>
      <vt:lpstr>Greater Brain Activation</vt:lpstr>
      <vt:lpstr>Mental Images &amp; Pain Reduction</vt:lpstr>
      <vt:lpstr>Reward &amp; Pleasure</vt:lpstr>
      <vt:lpstr>Mental Health</vt:lpstr>
      <vt:lpstr>Poetry as a Self-Help Book</vt:lpstr>
      <vt:lpstr>Improved Social Functioning</vt:lpstr>
      <vt:lpstr>Resources</vt:lpstr>
      <vt:lpstr>Resources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cp:lastModifiedBy>d fleming</cp:lastModifiedBy>
  <cp:revision>3</cp:revision>
  <dcterms:modified xsi:type="dcterms:W3CDTF">2017-12-06T19:57:20Z</dcterms:modified>
</cp:coreProperties>
</file>