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notesSlides/notesSlide8.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notesSlides/notesSlide4.xml" ContentType="application/vnd.openxmlformats-officedocument.presentationml.notesSlid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71" r:id="rId1"/>
  </p:sldMasterIdLst>
  <p:notesMasterIdLst>
    <p:notesMasterId r:id="rId44"/>
  </p:notesMasterIdLst>
  <p:handoutMasterIdLst>
    <p:handoutMasterId r:id="rId45"/>
  </p:handoutMasterIdLst>
  <p:sldIdLst>
    <p:sldId id="339" r:id="rId2"/>
    <p:sldId id="321" r:id="rId3"/>
    <p:sldId id="322" r:id="rId4"/>
    <p:sldId id="323" r:id="rId5"/>
    <p:sldId id="324" r:id="rId6"/>
    <p:sldId id="325" r:id="rId7"/>
    <p:sldId id="298" r:id="rId8"/>
    <p:sldId id="299" r:id="rId9"/>
    <p:sldId id="300" r:id="rId10"/>
    <p:sldId id="314" r:id="rId11"/>
    <p:sldId id="315" r:id="rId12"/>
    <p:sldId id="316" r:id="rId13"/>
    <p:sldId id="318" r:id="rId14"/>
    <p:sldId id="319" r:id="rId15"/>
    <p:sldId id="317" r:id="rId16"/>
    <p:sldId id="309" r:id="rId17"/>
    <p:sldId id="307" r:id="rId18"/>
    <p:sldId id="308" r:id="rId19"/>
    <p:sldId id="310" r:id="rId20"/>
    <p:sldId id="311" r:id="rId21"/>
    <p:sldId id="320" r:id="rId22"/>
    <p:sldId id="312" r:id="rId23"/>
    <p:sldId id="301" r:id="rId24"/>
    <p:sldId id="302" r:id="rId25"/>
    <p:sldId id="303" r:id="rId26"/>
    <p:sldId id="304" r:id="rId27"/>
    <p:sldId id="327" r:id="rId28"/>
    <p:sldId id="306" r:id="rId29"/>
    <p:sldId id="313" r:id="rId30"/>
    <p:sldId id="328" r:id="rId31"/>
    <p:sldId id="329" r:id="rId32"/>
    <p:sldId id="330" r:id="rId33"/>
    <p:sldId id="331" r:id="rId34"/>
    <p:sldId id="332" r:id="rId35"/>
    <p:sldId id="333" r:id="rId36"/>
    <p:sldId id="276" r:id="rId37"/>
    <p:sldId id="335" r:id="rId38"/>
    <p:sldId id="336" r:id="rId39"/>
    <p:sldId id="337" r:id="rId40"/>
    <p:sldId id="338" r:id="rId41"/>
    <p:sldId id="340" r:id="rId42"/>
    <p:sldId id="32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09F9A"/>
    <a:srgbClr val="EBE7FD"/>
    <a:srgbClr val="F4F9F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1" autoAdjust="0"/>
    <p:restoredTop sz="93673" autoAdjust="0"/>
  </p:normalViewPr>
  <p:slideViewPr>
    <p:cSldViewPr snapToGrid="0">
      <p:cViewPr varScale="1">
        <p:scale>
          <a:sx n="43" d="100"/>
          <a:sy n="43" d="100"/>
        </p:scale>
        <p:origin x="-126" y="-26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image" Target="../media/image12.jpeg"/><Relationship Id="rId1" Type="http://schemas.openxmlformats.org/officeDocument/2006/relationships/themeOverride" Target="../theme/themeOverrid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CA"/>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Sheet1!$A$2</c:f>
              <c:strCache>
                <c:ptCount val="1"/>
                <c:pt idx="0">
                  <c:v>Family</c:v>
                </c:pt>
              </c:strCache>
            </c:strRef>
          </c:tx>
          <c:spPr>
            <a:blipFill>
              <a:blip xmlns:r="http://schemas.openxmlformats.org/officeDocument/2006/relationships" r:embed="rId2"/>
              <a:tile tx="0" ty="0" sx="100000" sy="100000" flip="none" algn="tl"/>
            </a:blipFill>
            <a:ln>
              <a:noFill/>
            </a:ln>
            <a:effectLst/>
          </c:spPr>
          <c:cat>
            <c:strRef>
              <c:f>Sheet1!$B$1:$E$1</c:f>
              <c:strCache>
                <c:ptCount val="4"/>
                <c:pt idx="0">
                  <c:v>14-18</c:v>
                </c:pt>
                <c:pt idx="1">
                  <c:v>19-25</c:v>
                </c:pt>
                <c:pt idx="2">
                  <c:v>26-45</c:v>
                </c:pt>
                <c:pt idx="3">
                  <c:v>46-65</c:v>
                </c:pt>
              </c:strCache>
            </c:strRef>
          </c:cat>
          <c:val>
            <c:numRef>
              <c:f>Sheet1!$B$2:$E$2</c:f>
              <c:numCache>
                <c:formatCode>General</c:formatCode>
                <c:ptCount val="4"/>
                <c:pt idx="0">
                  <c:v>3.2170000000000001</c:v>
                </c:pt>
                <c:pt idx="1">
                  <c:v>3.2736000000000001</c:v>
                </c:pt>
                <c:pt idx="2">
                  <c:v>3.4035000000000002</c:v>
                </c:pt>
                <c:pt idx="3">
                  <c:v>3.4495999999999998</c:v>
                </c:pt>
              </c:numCache>
            </c:numRef>
          </c:val>
        </c:ser>
        <c:ser>
          <c:idx val="1"/>
          <c:order val="1"/>
          <c:tx>
            <c:strRef>
              <c:f>Sheet1!$A$3</c:f>
              <c:strCache>
                <c:ptCount val="1"/>
                <c:pt idx="0">
                  <c:v>Work/School</c:v>
                </c:pt>
              </c:strCache>
            </c:strRef>
          </c:tx>
          <c:spPr>
            <a:pattFill prst="dkDnDiag">
              <a:fgClr>
                <a:sysClr val="windowText" lastClr="000000"/>
              </a:fgClr>
              <a:bgClr>
                <a:sysClr val="window" lastClr="FFFFFF"/>
              </a:bgClr>
            </a:pattFill>
            <a:ln>
              <a:noFill/>
            </a:ln>
            <a:effectLst/>
          </c:spPr>
          <c:cat>
            <c:strRef>
              <c:f>Sheet1!$B$1:$E$1</c:f>
              <c:strCache>
                <c:ptCount val="4"/>
                <c:pt idx="0">
                  <c:v>14-18</c:v>
                </c:pt>
                <c:pt idx="1">
                  <c:v>19-25</c:v>
                </c:pt>
                <c:pt idx="2">
                  <c:v>26-45</c:v>
                </c:pt>
                <c:pt idx="3">
                  <c:v>46-65</c:v>
                </c:pt>
              </c:strCache>
            </c:strRef>
          </c:cat>
          <c:val>
            <c:numRef>
              <c:f>Sheet1!$B$3:$E$3</c:f>
              <c:numCache>
                <c:formatCode>General</c:formatCode>
                <c:ptCount val="4"/>
                <c:pt idx="0">
                  <c:v>3.153</c:v>
                </c:pt>
                <c:pt idx="1">
                  <c:v>3.1867000000000001</c:v>
                </c:pt>
                <c:pt idx="2">
                  <c:v>3.3075000000000001</c:v>
                </c:pt>
                <c:pt idx="3">
                  <c:v>3.3578999999999977</c:v>
                </c:pt>
              </c:numCache>
            </c:numRef>
          </c:val>
        </c:ser>
        <c:ser>
          <c:idx val="2"/>
          <c:order val="2"/>
          <c:tx>
            <c:strRef>
              <c:f>Sheet1!$A$4</c:f>
              <c:strCache>
                <c:ptCount val="1"/>
                <c:pt idx="0">
                  <c:v>Community</c:v>
                </c:pt>
              </c:strCache>
            </c:strRef>
          </c:tx>
          <c:spPr>
            <a:pattFill prst="dkVert">
              <a:fgClr>
                <a:srgbClr val="BD582C">
                  <a:lumMod val="75000"/>
                </a:srgbClr>
              </a:fgClr>
              <a:bgClr>
                <a:sysClr val="window" lastClr="FFFFFF"/>
              </a:bgClr>
            </a:pattFill>
            <a:ln>
              <a:noFill/>
            </a:ln>
            <a:effectLst/>
          </c:spPr>
          <c:cat>
            <c:strRef>
              <c:f>Sheet1!$B$1:$E$1</c:f>
              <c:strCache>
                <c:ptCount val="4"/>
                <c:pt idx="0">
                  <c:v>14-18</c:v>
                </c:pt>
                <c:pt idx="1">
                  <c:v>19-25</c:v>
                </c:pt>
                <c:pt idx="2">
                  <c:v>26-45</c:v>
                </c:pt>
                <c:pt idx="3">
                  <c:v>46-65</c:v>
                </c:pt>
              </c:strCache>
            </c:strRef>
          </c:cat>
          <c:val>
            <c:numRef>
              <c:f>Sheet1!$B$4:$E$4</c:f>
              <c:numCache>
                <c:formatCode>General</c:formatCode>
                <c:ptCount val="4"/>
                <c:pt idx="0">
                  <c:v>3.2125999999999997</c:v>
                </c:pt>
                <c:pt idx="1">
                  <c:v>3.2357</c:v>
                </c:pt>
                <c:pt idx="2">
                  <c:v>3.3729999999999967</c:v>
                </c:pt>
                <c:pt idx="3">
                  <c:v>3.3130999999999977</c:v>
                </c:pt>
              </c:numCache>
            </c:numRef>
          </c:val>
        </c:ser>
        <c:gapWidth val="219"/>
        <c:overlap val="-27"/>
        <c:axId val="100065280"/>
        <c:axId val="100067200"/>
      </c:barChart>
      <c:catAx>
        <c:axId val="100065280"/>
        <c:scaling>
          <c:orientation val="minMax"/>
        </c:scaling>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Age Groups</a:t>
                </a:r>
              </a:p>
            </c:rich>
          </c:tx>
          <c:spPr>
            <a:noFill/>
            <a:ln>
              <a:noFill/>
            </a:ln>
            <a:effectLst/>
          </c:spPr>
        </c:title>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067200"/>
        <c:crosses val="autoZero"/>
        <c:auto val="1"/>
        <c:lblAlgn val="ctr"/>
        <c:lblOffset val="100"/>
      </c:catAx>
      <c:valAx>
        <c:axId val="100067200"/>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Moral Identity</a:t>
                </a:r>
              </a:p>
            </c:rich>
          </c:tx>
          <c:spPr>
            <a:solidFill>
              <a:sysClr val="window" lastClr="FFFFFF"/>
            </a:solidFill>
            <a:ln>
              <a:noFill/>
            </a:ln>
            <a:effectLst/>
          </c:spPr>
        </c:title>
        <c:numFmt formatCode="General" sourceLinked="1"/>
        <c:majorTickMark val="none"/>
        <c:tickLblPos val="none"/>
        <c:crossAx val="100065280"/>
        <c:crosses val="autoZero"/>
        <c:crossBetween val="between"/>
      </c:valAx>
      <c:spPr>
        <a:noFill/>
        <a:ln>
          <a:noFill/>
        </a:ln>
        <a:effectLst/>
      </c:spPr>
    </c:plotArea>
    <c:plotVisOnly val="1"/>
    <c:dispBlanksAs val="gap"/>
  </c:chart>
  <c:spPr>
    <a:solidFill>
      <a:sysClr val="window" lastClr="FFFFFF"/>
    </a:solidFill>
    <a:ln w="9525" cap="flat" cmpd="sng" algn="ctr">
      <a:solidFill>
        <a:sysClr val="windowText" lastClr="000000"/>
      </a:solidFill>
      <a:round/>
    </a:ln>
    <a:effectLst/>
  </c:spPr>
  <c:txPr>
    <a:bodyPr/>
    <a:lstStyle/>
    <a:p>
      <a:pPr>
        <a:defRPr/>
      </a:pPr>
      <a:endParaRPr lang="en-US"/>
    </a:p>
  </c:txPr>
  <c:externalData r:id="rId3"/>
  <c:userShapes r:id="rId4"/>
</c:chartSpace>
</file>

<file path=ppt/diagrams/_rels/data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rawing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200B26-0D5B-9145-8833-D2F44081A99E}"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11E189CA-51C0-B846-B305-AD761A011337}">
      <dgm:prSet custT="1"/>
      <dgm:spPr/>
      <dgm:t>
        <a:bodyPr/>
        <a:lstStyle/>
        <a:p>
          <a:pPr rtl="0"/>
          <a:r>
            <a:rPr lang="en-CA" sz="2800" dirty="0" smtClean="0"/>
            <a:t>- how to define Correlational Research and when one can use it</a:t>
          </a:r>
          <a:endParaRPr lang="en-CA" sz="2800" dirty="0"/>
        </a:p>
      </dgm:t>
    </dgm:pt>
    <dgm:pt modelId="{63E658B7-7256-2645-8027-F4A553C9D85C}" type="parTrans" cxnId="{EC6042D3-B735-2441-AFD1-8DC41F55FBC7}">
      <dgm:prSet/>
      <dgm:spPr/>
      <dgm:t>
        <a:bodyPr/>
        <a:lstStyle/>
        <a:p>
          <a:endParaRPr lang="en-US" sz="2800"/>
        </a:p>
      </dgm:t>
    </dgm:pt>
    <dgm:pt modelId="{9E1C6F35-EF06-5A48-9B03-85BAD0B2F23E}" type="sibTrans" cxnId="{EC6042D3-B735-2441-AFD1-8DC41F55FBC7}">
      <dgm:prSet/>
      <dgm:spPr/>
      <dgm:t>
        <a:bodyPr/>
        <a:lstStyle/>
        <a:p>
          <a:endParaRPr lang="en-US" sz="2800"/>
        </a:p>
      </dgm:t>
    </dgm:pt>
    <dgm:pt modelId="{1E25C3F7-493C-724F-8914-085A0B53C369}">
      <dgm:prSet custT="1"/>
      <dgm:spPr/>
      <dgm:t>
        <a:bodyPr/>
        <a:lstStyle/>
        <a:p>
          <a:pPr rtl="0"/>
          <a:r>
            <a:rPr lang="en-CA" sz="2800" dirty="0" smtClean="0"/>
            <a:t>-</a:t>
          </a:r>
          <a:r>
            <a:rPr lang="en-CA" sz="2800" baseline="0" dirty="0" smtClean="0"/>
            <a:t> c</a:t>
          </a:r>
          <a:r>
            <a:rPr lang="en-CA" sz="2800" dirty="0" smtClean="0"/>
            <a:t>omponents of the two types of correlational designs</a:t>
          </a:r>
          <a:endParaRPr lang="en-CA" sz="2800" dirty="0"/>
        </a:p>
      </dgm:t>
    </dgm:pt>
    <dgm:pt modelId="{BAB11E14-49BB-A04D-87A5-6A015495AE2C}" type="parTrans" cxnId="{34F9EDA2-FD1C-B24A-8D78-2CB41DEF1F7C}">
      <dgm:prSet/>
      <dgm:spPr/>
      <dgm:t>
        <a:bodyPr/>
        <a:lstStyle/>
        <a:p>
          <a:endParaRPr lang="en-US" sz="2800"/>
        </a:p>
      </dgm:t>
    </dgm:pt>
    <dgm:pt modelId="{FDBB8AF6-A70E-9044-870D-062128E41CCE}" type="sibTrans" cxnId="{34F9EDA2-FD1C-B24A-8D78-2CB41DEF1F7C}">
      <dgm:prSet/>
      <dgm:spPr/>
      <dgm:t>
        <a:bodyPr/>
        <a:lstStyle/>
        <a:p>
          <a:endParaRPr lang="en-US" sz="2800"/>
        </a:p>
      </dgm:t>
    </dgm:pt>
    <dgm:pt modelId="{5B9243A5-FC2A-E84D-BA3C-5A6266B52A10}">
      <dgm:prSet custT="1"/>
      <dgm:spPr/>
      <dgm:t>
        <a:bodyPr/>
        <a:lstStyle/>
        <a:p>
          <a:pPr rtl="0"/>
          <a:r>
            <a:rPr lang="en-CA" sz="2800" dirty="0" smtClean="0"/>
            <a:t>- key characteristics of this research</a:t>
          </a:r>
          <a:endParaRPr lang="en-CA" sz="2800" dirty="0"/>
        </a:p>
      </dgm:t>
    </dgm:pt>
    <dgm:pt modelId="{D540EE50-6257-B14E-B34F-B0D0C25DE874}" type="parTrans" cxnId="{AFC7B9DF-9102-244E-BD84-7D98B8165533}">
      <dgm:prSet/>
      <dgm:spPr/>
      <dgm:t>
        <a:bodyPr/>
        <a:lstStyle/>
        <a:p>
          <a:endParaRPr lang="en-US" sz="2800"/>
        </a:p>
      </dgm:t>
    </dgm:pt>
    <dgm:pt modelId="{93CBAC0E-D5AC-0947-BA23-5C85BD79A42E}" type="sibTrans" cxnId="{AFC7B9DF-9102-244E-BD84-7D98B8165533}">
      <dgm:prSet/>
      <dgm:spPr/>
      <dgm:t>
        <a:bodyPr/>
        <a:lstStyle/>
        <a:p>
          <a:endParaRPr lang="en-US" sz="2800"/>
        </a:p>
      </dgm:t>
    </dgm:pt>
    <dgm:pt modelId="{5EA31376-028C-CC44-8BA3-B1A1177D419E}">
      <dgm:prSet custT="1"/>
      <dgm:spPr/>
      <dgm:t>
        <a:bodyPr/>
        <a:lstStyle/>
        <a:p>
          <a:pPr rtl="0"/>
          <a:r>
            <a:rPr lang="en-CA" sz="2800" dirty="0" smtClean="0"/>
            <a:t>- potential ethical issues that may arise </a:t>
          </a:r>
          <a:endParaRPr lang="en-CA" sz="2800" dirty="0"/>
        </a:p>
      </dgm:t>
    </dgm:pt>
    <dgm:pt modelId="{62421C60-C2E3-8D46-AE80-5C32429845DE}" type="parTrans" cxnId="{ACD65D81-049B-4D42-B3D4-7B6F175C503B}">
      <dgm:prSet/>
      <dgm:spPr/>
      <dgm:t>
        <a:bodyPr/>
        <a:lstStyle/>
        <a:p>
          <a:endParaRPr lang="en-US" sz="2800"/>
        </a:p>
      </dgm:t>
    </dgm:pt>
    <dgm:pt modelId="{BD8BB0D4-1300-7F46-B870-129156563335}" type="sibTrans" cxnId="{ACD65D81-049B-4D42-B3D4-7B6F175C503B}">
      <dgm:prSet/>
      <dgm:spPr/>
      <dgm:t>
        <a:bodyPr/>
        <a:lstStyle/>
        <a:p>
          <a:endParaRPr lang="en-US" sz="2800"/>
        </a:p>
      </dgm:t>
    </dgm:pt>
    <dgm:pt modelId="{E11FE466-505A-6E40-A5DC-AE29A83E3D7D}">
      <dgm:prSet custT="1"/>
      <dgm:spPr/>
      <dgm:t>
        <a:bodyPr/>
        <a:lstStyle/>
        <a:p>
          <a:pPr rtl="0"/>
          <a:r>
            <a:rPr lang="en-CA" sz="2800" dirty="0" smtClean="0"/>
            <a:t>- steps for conducting such research</a:t>
          </a:r>
          <a:endParaRPr lang="en-CA" sz="2800" dirty="0"/>
        </a:p>
      </dgm:t>
    </dgm:pt>
    <dgm:pt modelId="{5FF8289C-41C0-2E4B-84C2-92A291521D4E}" type="parTrans" cxnId="{F3CADC25-C193-CD40-B37B-F329722C0535}">
      <dgm:prSet/>
      <dgm:spPr/>
      <dgm:t>
        <a:bodyPr/>
        <a:lstStyle/>
        <a:p>
          <a:endParaRPr lang="en-US" sz="2800"/>
        </a:p>
      </dgm:t>
    </dgm:pt>
    <dgm:pt modelId="{B7F3069B-BD82-1F41-80CC-3D7F408583ED}" type="sibTrans" cxnId="{F3CADC25-C193-CD40-B37B-F329722C0535}">
      <dgm:prSet/>
      <dgm:spPr/>
      <dgm:t>
        <a:bodyPr/>
        <a:lstStyle/>
        <a:p>
          <a:endParaRPr lang="en-US" sz="2800"/>
        </a:p>
      </dgm:t>
    </dgm:pt>
    <dgm:pt modelId="{8309EC88-B5F2-7D40-B3B3-84A480C46C38}">
      <dgm:prSet custT="1"/>
      <dgm:spPr/>
      <dgm:t>
        <a:bodyPr/>
        <a:lstStyle/>
        <a:p>
          <a:pPr rtl="0"/>
          <a:r>
            <a:rPr lang="en-CA" sz="2800" dirty="0" smtClean="0"/>
            <a:t>- criteria for evaluating such a study</a:t>
          </a:r>
          <a:endParaRPr lang="en-CA" sz="2800" dirty="0"/>
        </a:p>
      </dgm:t>
    </dgm:pt>
    <dgm:pt modelId="{86DFFB25-19E3-4D4B-B092-485F05E53645}" type="parTrans" cxnId="{1E84D60F-903A-584E-A992-20FEF1D6C61A}">
      <dgm:prSet/>
      <dgm:spPr/>
      <dgm:t>
        <a:bodyPr/>
        <a:lstStyle/>
        <a:p>
          <a:endParaRPr lang="en-US" sz="2800"/>
        </a:p>
      </dgm:t>
    </dgm:pt>
    <dgm:pt modelId="{83A4BBBA-1AAE-964B-86E1-39E33E848B56}" type="sibTrans" cxnId="{1E84D60F-903A-584E-A992-20FEF1D6C61A}">
      <dgm:prSet/>
      <dgm:spPr/>
      <dgm:t>
        <a:bodyPr/>
        <a:lstStyle/>
        <a:p>
          <a:endParaRPr lang="en-US" sz="2800"/>
        </a:p>
      </dgm:t>
    </dgm:pt>
    <dgm:pt modelId="{1880317D-E328-8B43-A3B2-4A63BFEA0AC4}" type="pres">
      <dgm:prSet presAssocID="{73200B26-0D5B-9145-8833-D2F44081A99E}" presName="vert0" presStyleCnt="0">
        <dgm:presLayoutVars>
          <dgm:dir/>
          <dgm:animOne val="branch"/>
          <dgm:animLvl val="lvl"/>
        </dgm:presLayoutVars>
      </dgm:prSet>
      <dgm:spPr/>
      <dgm:t>
        <a:bodyPr/>
        <a:lstStyle/>
        <a:p>
          <a:endParaRPr lang="en-US"/>
        </a:p>
      </dgm:t>
    </dgm:pt>
    <dgm:pt modelId="{6EA9F57E-7CE1-994B-B33F-2C7796B7B5AD}" type="pres">
      <dgm:prSet presAssocID="{11E189CA-51C0-B846-B305-AD761A011337}" presName="thickLine" presStyleLbl="alignNode1" presStyleIdx="0" presStyleCnt="6"/>
      <dgm:spPr/>
    </dgm:pt>
    <dgm:pt modelId="{BE94E655-E688-9E42-9EC8-BDB4D997DD38}" type="pres">
      <dgm:prSet presAssocID="{11E189CA-51C0-B846-B305-AD761A011337}" presName="horz1" presStyleCnt="0"/>
      <dgm:spPr/>
    </dgm:pt>
    <dgm:pt modelId="{F7FADCDB-1038-D741-B6A7-50F3BD2E4C50}" type="pres">
      <dgm:prSet presAssocID="{11E189CA-51C0-B846-B305-AD761A011337}" presName="tx1" presStyleLbl="revTx" presStyleIdx="0" presStyleCnt="6"/>
      <dgm:spPr/>
      <dgm:t>
        <a:bodyPr/>
        <a:lstStyle/>
        <a:p>
          <a:endParaRPr lang="en-US"/>
        </a:p>
      </dgm:t>
    </dgm:pt>
    <dgm:pt modelId="{EEC8705B-07D1-3F48-874C-F9F18C367BDE}" type="pres">
      <dgm:prSet presAssocID="{11E189CA-51C0-B846-B305-AD761A011337}" presName="vert1" presStyleCnt="0"/>
      <dgm:spPr/>
    </dgm:pt>
    <dgm:pt modelId="{01F5E1F2-5E3A-554D-A0C4-9EF519A55E55}" type="pres">
      <dgm:prSet presAssocID="{1E25C3F7-493C-724F-8914-085A0B53C369}" presName="thickLine" presStyleLbl="alignNode1" presStyleIdx="1" presStyleCnt="6"/>
      <dgm:spPr/>
    </dgm:pt>
    <dgm:pt modelId="{43B24008-31D0-CF4B-BF85-F53D39C9A8AA}" type="pres">
      <dgm:prSet presAssocID="{1E25C3F7-493C-724F-8914-085A0B53C369}" presName="horz1" presStyleCnt="0"/>
      <dgm:spPr/>
    </dgm:pt>
    <dgm:pt modelId="{6AEB3387-DB6B-3F4A-A83F-7020D483A722}" type="pres">
      <dgm:prSet presAssocID="{1E25C3F7-493C-724F-8914-085A0B53C369}" presName="tx1" presStyleLbl="revTx" presStyleIdx="1" presStyleCnt="6"/>
      <dgm:spPr/>
      <dgm:t>
        <a:bodyPr/>
        <a:lstStyle/>
        <a:p>
          <a:endParaRPr lang="en-US"/>
        </a:p>
      </dgm:t>
    </dgm:pt>
    <dgm:pt modelId="{B12B657C-76C7-824B-A2D0-D4C8A05FA534}" type="pres">
      <dgm:prSet presAssocID="{1E25C3F7-493C-724F-8914-085A0B53C369}" presName="vert1" presStyleCnt="0"/>
      <dgm:spPr/>
    </dgm:pt>
    <dgm:pt modelId="{896DAD15-682A-5043-81D3-4BCE1F948079}" type="pres">
      <dgm:prSet presAssocID="{5B9243A5-FC2A-E84D-BA3C-5A6266B52A10}" presName="thickLine" presStyleLbl="alignNode1" presStyleIdx="2" presStyleCnt="6"/>
      <dgm:spPr/>
    </dgm:pt>
    <dgm:pt modelId="{97ACE2E4-AE0A-DC4D-B10F-C27712D6EAD5}" type="pres">
      <dgm:prSet presAssocID="{5B9243A5-FC2A-E84D-BA3C-5A6266B52A10}" presName="horz1" presStyleCnt="0"/>
      <dgm:spPr/>
    </dgm:pt>
    <dgm:pt modelId="{A561F560-0CBF-8244-8B93-A6C246C34A42}" type="pres">
      <dgm:prSet presAssocID="{5B9243A5-FC2A-E84D-BA3C-5A6266B52A10}" presName="tx1" presStyleLbl="revTx" presStyleIdx="2" presStyleCnt="6"/>
      <dgm:spPr/>
      <dgm:t>
        <a:bodyPr/>
        <a:lstStyle/>
        <a:p>
          <a:endParaRPr lang="en-US"/>
        </a:p>
      </dgm:t>
    </dgm:pt>
    <dgm:pt modelId="{41572688-695E-764E-A374-954E25629379}" type="pres">
      <dgm:prSet presAssocID="{5B9243A5-FC2A-E84D-BA3C-5A6266B52A10}" presName="vert1" presStyleCnt="0"/>
      <dgm:spPr/>
    </dgm:pt>
    <dgm:pt modelId="{2A0FADE2-EBAA-2345-95C6-AD5A528CD398}" type="pres">
      <dgm:prSet presAssocID="{5EA31376-028C-CC44-8BA3-B1A1177D419E}" presName="thickLine" presStyleLbl="alignNode1" presStyleIdx="3" presStyleCnt="6"/>
      <dgm:spPr/>
    </dgm:pt>
    <dgm:pt modelId="{A7A796EC-E477-384C-98D4-E58D4E0D5765}" type="pres">
      <dgm:prSet presAssocID="{5EA31376-028C-CC44-8BA3-B1A1177D419E}" presName="horz1" presStyleCnt="0"/>
      <dgm:spPr/>
    </dgm:pt>
    <dgm:pt modelId="{B89F195B-4F7C-9645-B844-E14B3D4674FA}" type="pres">
      <dgm:prSet presAssocID="{5EA31376-028C-CC44-8BA3-B1A1177D419E}" presName="tx1" presStyleLbl="revTx" presStyleIdx="3" presStyleCnt="6"/>
      <dgm:spPr/>
      <dgm:t>
        <a:bodyPr/>
        <a:lstStyle/>
        <a:p>
          <a:endParaRPr lang="en-US"/>
        </a:p>
      </dgm:t>
    </dgm:pt>
    <dgm:pt modelId="{1579EF78-D18A-934C-A283-37DA310EEF89}" type="pres">
      <dgm:prSet presAssocID="{5EA31376-028C-CC44-8BA3-B1A1177D419E}" presName="vert1" presStyleCnt="0"/>
      <dgm:spPr/>
    </dgm:pt>
    <dgm:pt modelId="{BEDFC423-E882-F742-B311-8325C6E7B8B8}" type="pres">
      <dgm:prSet presAssocID="{E11FE466-505A-6E40-A5DC-AE29A83E3D7D}" presName="thickLine" presStyleLbl="alignNode1" presStyleIdx="4" presStyleCnt="6"/>
      <dgm:spPr/>
    </dgm:pt>
    <dgm:pt modelId="{D52DD62B-4CE3-784E-8E81-C9DE2E6201B3}" type="pres">
      <dgm:prSet presAssocID="{E11FE466-505A-6E40-A5DC-AE29A83E3D7D}" presName="horz1" presStyleCnt="0"/>
      <dgm:spPr/>
    </dgm:pt>
    <dgm:pt modelId="{C255006F-3C34-C045-B36F-2ECCE7DFF8D0}" type="pres">
      <dgm:prSet presAssocID="{E11FE466-505A-6E40-A5DC-AE29A83E3D7D}" presName="tx1" presStyleLbl="revTx" presStyleIdx="4" presStyleCnt="6"/>
      <dgm:spPr/>
      <dgm:t>
        <a:bodyPr/>
        <a:lstStyle/>
        <a:p>
          <a:endParaRPr lang="en-US"/>
        </a:p>
      </dgm:t>
    </dgm:pt>
    <dgm:pt modelId="{F46031C9-F689-FF42-B170-1AF72635F54F}" type="pres">
      <dgm:prSet presAssocID="{E11FE466-505A-6E40-A5DC-AE29A83E3D7D}" presName="vert1" presStyleCnt="0"/>
      <dgm:spPr/>
    </dgm:pt>
    <dgm:pt modelId="{F6872EBD-0CB7-BC48-A77A-33BE81F330DB}" type="pres">
      <dgm:prSet presAssocID="{8309EC88-B5F2-7D40-B3B3-84A480C46C38}" presName="thickLine" presStyleLbl="alignNode1" presStyleIdx="5" presStyleCnt="6"/>
      <dgm:spPr/>
    </dgm:pt>
    <dgm:pt modelId="{9EB9B56C-84E5-864E-AE20-0FF3D74B960B}" type="pres">
      <dgm:prSet presAssocID="{8309EC88-B5F2-7D40-B3B3-84A480C46C38}" presName="horz1" presStyleCnt="0"/>
      <dgm:spPr/>
    </dgm:pt>
    <dgm:pt modelId="{BEE17A7C-C227-464B-9F1E-8B0D6BF0F36D}" type="pres">
      <dgm:prSet presAssocID="{8309EC88-B5F2-7D40-B3B3-84A480C46C38}" presName="tx1" presStyleLbl="revTx" presStyleIdx="5" presStyleCnt="6"/>
      <dgm:spPr/>
      <dgm:t>
        <a:bodyPr/>
        <a:lstStyle/>
        <a:p>
          <a:endParaRPr lang="en-US"/>
        </a:p>
      </dgm:t>
    </dgm:pt>
    <dgm:pt modelId="{6F371E83-58F2-3748-A649-A7C713E328D5}" type="pres">
      <dgm:prSet presAssocID="{8309EC88-B5F2-7D40-B3B3-84A480C46C38}" presName="vert1" presStyleCnt="0"/>
      <dgm:spPr/>
    </dgm:pt>
  </dgm:ptLst>
  <dgm:cxnLst>
    <dgm:cxn modelId="{F3CADC25-C193-CD40-B37B-F329722C0535}" srcId="{73200B26-0D5B-9145-8833-D2F44081A99E}" destId="{E11FE466-505A-6E40-A5DC-AE29A83E3D7D}" srcOrd="4" destOrd="0" parTransId="{5FF8289C-41C0-2E4B-84C2-92A291521D4E}" sibTransId="{B7F3069B-BD82-1F41-80CC-3D7F408583ED}"/>
    <dgm:cxn modelId="{AFC7B9DF-9102-244E-BD84-7D98B8165533}" srcId="{73200B26-0D5B-9145-8833-D2F44081A99E}" destId="{5B9243A5-FC2A-E84D-BA3C-5A6266B52A10}" srcOrd="2" destOrd="0" parTransId="{D540EE50-6257-B14E-B34F-B0D0C25DE874}" sibTransId="{93CBAC0E-D5AC-0947-BA23-5C85BD79A42E}"/>
    <dgm:cxn modelId="{1E84D60F-903A-584E-A992-20FEF1D6C61A}" srcId="{73200B26-0D5B-9145-8833-D2F44081A99E}" destId="{8309EC88-B5F2-7D40-B3B3-84A480C46C38}" srcOrd="5" destOrd="0" parTransId="{86DFFB25-19E3-4D4B-B092-485F05E53645}" sibTransId="{83A4BBBA-1AAE-964B-86E1-39E33E848B56}"/>
    <dgm:cxn modelId="{DA8FF356-3ABE-604B-9AF0-22DAD313B73E}" type="presOf" srcId="{73200B26-0D5B-9145-8833-D2F44081A99E}" destId="{1880317D-E328-8B43-A3B2-4A63BFEA0AC4}" srcOrd="0" destOrd="0" presId="urn:microsoft.com/office/officeart/2008/layout/LinedList"/>
    <dgm:cxn modelId="{DC84EAB3-5494-BF47-8692-EC1C4C67C160}" type="presOf" srcId="{8309EC88-B5F2-7D40-B3B3-84A480C46C38}" destId="{BEE17A7C-C227-464B-9F1E-8B0D6BF0F36D}" srcOrd="0" destOrd="0" presId="urn:microsoft.com/office/officeart/2008/layout/LinedList"/>
    <dgm:cxn modelId="{9805E978-DAD4-C949-95B7-91B335AA4606}" type="presOf" srcId="{11E189CA-51C0-B846-B305-AD761A011337}" destId="{F7FADCDB-1038-D741-B6A7-50F3BD2E4C50}" srcOrd="0" destOrd="0" presId="urn:microsoft.com/office/officeart/2008/layout/LinedList"/>
    <dgm:cxn modelId="{34F9EDA2-FD1C-B24A-8D78-2CB41DEF1F7C}" srcId="{73200B26-0D5B-9145-8833-D2F44081A99E}" destId="{1E25C3F7-493C-724F-8914-085A0B53C369}" srcOrd="1" destOrd="0" parTransId="{BAB11E14-49BB-A04D-87A5-6A015495AE2C}" sibTransId="{FDBB8AF6-A70E-9044-870D-062128E41CCE}"/>
    <dgm:cxn modelId="{B53AE283-F4F5-BF45-BDBA-CA6AF732BE3E}" type="presOf" srcId="{5B9243A5-FC2A-E84D-BA3C-5A6266B52A10}" destId="{A561F560-0CBF-8244-8B93-A6C246C34A42}" srcOrd="0" destOrd="0" presId="urn:microsoft.com/office/officeart/2008/layout/LinedList"/>
    <dgm:cxn modelId="{EC6042D3-B735-2441-AFD1-8DC41F55FBC7}" srcId="{73200B26-0D5B-9145-8833-D2F44081A99E}" destId="{11E189CA-51C0-B846-B305-AD761A011337}" srcOrd="0" destOrd="0" parTransId="{63E658B7-7256-2645-8027-F4A553C9D85C}" sibTransId="{9E1C6F35-EF06-5A48-9B03-85BAD0B2F23E}"/>
    <dgm:cxn modelId="{7D3C02F4-B58D-CB44-A733-1887F428A3FE}" type="presOf" srcId="{1E25C3F7-493C-724F-8914-085A0B53C369}" destId="{6AEB3387-DB6B-3F4A-A83F-7020D483A722}" srcOrd="0" destOrd="0" presId="urn:microsoft.com/office/officeart/2008/layout/LinedList"/>
    <dgm:cxn modelId="{5096141A-E44C-FB43-9B55-E1BB2E840477}" type="presOf" srcId="{E11FE466-505A-6E40-A5DC-AE29A83E3D7D}" destId="{C255006F-3C34-C045-B36F-2ECCE7DFF8D0}" srcOrd="0" destOrd="0" presId="urn:microsoft.com/office/officeart/2008/layout/LinedList"/>
    <dgm:cxn modelId="{9E4BB363-E2F3-DD4C-BDEE-BDEBF31641ED}" type="presOf" srcId="{5EA31376-028C-CC44-8BA3-B1A1177D419E}" destId="{B89F195B-4F7C-9645-B844-E14B3D4674FA}" srcOrd="0" destOrd="0" presId="urn:microsoft.com/office/officeart/2008/layout/LinedList"/>
    <dgm:cxn modelId="{ACD65D81-049B-4D42-B3D4-7B6F175C503B}" srcId="{73200B26-0D5B-9145-8833-D2F44081A99E}" destId="{5EA31376-028C-CC44-8BA3-B1A1177D419E}" srcOrd="3" destOrd="0" parTransId="{62421C60-C2E3-8D46-AE80-5C32429845DE}" sibTransId="{BD8BB0D4-1300-7F46-B870-129156563335}"/>
    <dgm:cxn modelId="{BF5260D6-E6EA-AE4F-836D-213E56E6676F}" type="presParOf" srcId="{1880317D-E328-8B43-A3B2-4A63BFEA0AC4}" destId="{6EA9F57E-7CE1-994B-B33F-2C7796B7B5AD}" srcOrd="0" destOrd="0" presId="urn:microsoft.com/office/officeart/2008/layout/LinedList"/>
    <dgm:cxn modelId="{37454849-58AD-AF43-8CE0-33CF365FD708}" type="presParOf" srcId="{1880317D-E328-8B43-A3B2-4A63BFEA0AC4}" destId="{BE94E655-E688-9E42-9EC8-BDB4D997DD38}" srcOrd="1" destOrd="0" presId="urn:microsoft.com/office/officeart/2008/layout/LinedList"/>
    <dgm:cxn modelId="{6891B674-F3F8-B549-8DDA-3477171F5E57}" type="presParOf" srcId="{BE94E655-E688-9E42-9EC8-BDB4D997DD38}" destId="{F7FADCDB-1038-D741-B6A7-50F3BD2E4C50}" srcOrd="0" destOrd="0" presId="urn:microsoft.com/office/officeart/2008/layout/LinedList"/>
    <dgm:cxn modelId="{F9E807F3-7E2F-DE4D-9262-DDD4A9A0C404}" type="presParOf" srcId="{BE94E655-E688-9E42-9EC8-BDB4D997DD38}" destId="{EEC8705B-07D1-3F48-874C-F9F18C367BDE}" srcOrd="1" destOrd="0" presId="urn:microsoft.com/office/officeart/2008/layout/LinedList"/>
    <dgm:cxn modelId="{23D4C81B-B18A-2C4F-B2CD-A9C1BE11CEB2}" type="presParOf" srcId="{1880317D-E328-8B43-A3B2-4A63BFEA0AC4}" destId="{01F5E1F2-5E3A-554D-A0C4-9EF519A55E55}" srcOrd="2" destOrd="0" presId="urn:microsoft.com/office/officeart/2008/layout/LinedList"/>
    <dgm:cxn modelId="{0652C186-D2CA-AD4E-A05D-E909ACFE4C2A}" type="presParOf" srcId="{1880317D-E328-8B43-A3B2-4A63BFEA0AC4}" destId="{43B24008-31D0-CF4B-BF85-F53D39C9A8AA}" srcOrd="3" destOrd="0" presId="urn:microsoft.com/office/officeart/2008/layout/LinedList"/>
    <dgm:cxn modelId="{02A5E73B-DF63-5A49-B9B1-A402B0CF5BE9}" type="presParOf" srcId="{43B24008-31D0-CF4B-BF85-F53D39C9A8AA}" destId="{6AEB3387-DB6B-3F4A-A83F-7020D483A722}" srcOrd="0" destOrd="0" presId="urn:microsoft.com/office/officeart/2008/layout/LinedList"/>
    <dgm:cxn modelId="{DCF293C9-46EE-2747-B104-E62ACBC28B8F}" type="presParOf" srcId="{43B24008-31D0-CF4B-BF85-F53D39C9A8AA}" destId="{B12B657C-76C7-824B-A2D0-D4C8A05FA534}" srcOrd="1" destOrd="0" presId="urn:microsoft.com/office/officeart/2008/layout/LinedList"/>
    <dgm:cxn modelId="{869663A2-12B6-2247-A395-3660E71CD88D}" type="presParOf" srcId="{1880317D-E328-8B43-A3B2-4A63BFEA0AC4}" destId="{896DAD15-682A-5043-81D3-4BCE1F948079}" srcOrd="4" destOrd="0" presId="urn:microsoft.com/office/officeart/2008/layout/LinedList"/>
    <dgm:cxn modelId="{9CD0E858-4F25-2B46-8C94-C32618815C4D}" type="presParOf" srcId="{1880317D-E328-8B43-A3B2-4A63BFEA0AC4}" destId="{97ACE2E4-AE0A-DC4D-B10F-C27712D6EAD5}" srcOrd="5" destOrd="0" presId="urn:microsoft.com/office/officeart/2008/layout/LinedList"/>
    <dgm:cxn modelId="{2F378106-68C8-A64F-BCDE-755DDACE2B97}" type="presParOf" srcId="{97ACE2E4-AE0A-DC4D-B10F-C27712D6EAD5}" destId="{A561F560-0CBF-8244-8B93-A6C246C34A42}" srcOrd="0" destOrd="0" presId="urn:microsoft.com/office/officeart/2008/layout/LinedList"/>
    <dgm:cxn modelId="{1F9C2D08-F92B-C642-8829-15D9BDEC2C29}" type="presParOf" srcId="{97ACE2E4-AE0A-DC4D-B10F-C27712D6EAD5}" destId="{41572688-695E-764E-A374-954E25629379}" srcOrd="1" destOrd="0" presId="urn:microsoft.com/office/officeart/2008/layout/LinedList"/>
    <dgm:cxn modelId="{AB24B365-D8FF-5541-BCA7-83BA83ECB529}" type="presParOf" srcId="{1880317D-E328-8B43-A3B2-4A63BFEA0AC4}" destId="{2A0FADE2-EBAA-2345-95C6-AD5A528CD398}" srcOrd="6" destOrd="0" presId="urn:microsoft.com/office/officeart/2008/layout/LinedList"/>
    <dgm:cxn modelId="{8C990019-CCBA-B54B-8EBD-2407FC578B0A}" type="presParOf" srcId="{1880317D-E328-8B43-A3B2-4A63BFEA0AC4}" destId="{A7A796EC-E477-384C-98D4-E58D4E0D5765}" srcOrd="7" destOrd="0" presId="urn:microsoft.com/office/officeart/2008/layout/LinedList"/>
    <dgm:cxn modelId="{B04118D7-4D08-D647-A82E-2F8D4C1386BD}" type="presParOf" srcId="{A7A796EC-E477-384C-98D4-E58D4E0D5765}" destId="{B89F195B-4F7C-9645-B844-E14B3D4674FA}" srcOrd="0" destOrd="0" presId="urn:microsoft.com/office/officeart/2008/layout/LinedList"/>
    <dgm:cxn modelId="{DADCB6BC-AA67-794F-9116-E50D1C7D41AA}" type="presParOf" srcId="{A7A796EC-E477-384C-98D4-E58D4E0D5765}" destId="{1579EF78-D18A-934C-A283-37DA310EEF89}" srcOrd="1" destOrd="0" presId="urn:microsoft.com/office/officeart/2008/layout/LinedList"/>
    <dgm:cxn modelId="{7F996AFC-2F9C-884C-8243-A35A800CB16E}" type="presParOf" srcId="{1880317D-E328-8B43-A3B2-4A63BFEA0AC4}" destId="{BEDFC423-E882-F742-B311-8325C6E7B8B8}" srcOrd="8" destOrd="0" presId="urn:microsoft.com/office/officeart/2008/layout/LinedList"/>
    <dgm:cxn modelId="{C54B28B9-3B76-764B-8828-612809DE238E}" type="presParOf" srcId="{1880317D-E328-8B43-A3B2-4A63BFEA0AC4}" destId="{D52DD62B-4CE3-784E-8E81-C9DE2E6201B3}" srcOrd="9" destOrd="0" presId="urn:microsoft.com/office/officeart/2008/layout/LinedList"/>
    <dgm:cxn modelId="{FF40081A-0676-2A4E-9220-510958109B77}" type="presParOf" srcId="{D52DD62B-4CE3-784E-8E81-C9DE2E6201B3}" destId="{C255006F-3C34-C045-B36F-2ECCE7DFF8D0}" srcOrd="0" destOrd="0" presId="urn:microsoft.com/office/officeart/2008/layout/LinedList"/>
    <dgm:cxn modelId="{3857650B-A05F-8643-B64C-29446A9104AC}" type="presParOf" srcId="{D52DD62B-4CE3-784E-8E81-C9DE2E6201B3}" destId="{F46031C9-F689-FF42-B170-1AF72635F54F}" srcOrd="1" destOrd="0" presId="urn:microsoft.com/office/officeart/2008/layout/LinedList"/>
    <dgm:cxn modelId="{94680DBA-37E0-654F-918C-4034DD0A8272}" type="presParOf" srcId="{1880317D-E328-8B43-A3B2-4A63BFEA0AC4}" destId="{F6872EBD-0CB7-BC48-A77A-33BE81F330DB}" srcOrd="10" destOrd="0" presId="urn:microsoft.com/office/officeart/2008/layout/LinedList"/>
    <dgm:cxn modelId="{21043C85-03DB-324F-A35E-5F4BA5951C88}" type="presParOf" srcId="{1880317D-E328-8B43-A3B2-4A63BFEA0AC4}" destId="{9EB9B56C-84E5-864E-AE20-0FF3D74B960B}" srcOrd="11" destOrd="0" presId="urn:microsoft.com/office/officeart/2008/layout/LinedList"/>
    <dgm:cxn modelId="{B322E52A-4D7B-4D45-BBF8-814430E31E65}" type="presParOf" srcId="{9EB9B56C-84E5-864E-AE20-0FF3D74B960B}" destId="{BEE17A7C-C227-464B-9F1E-8B0D6BF0F36D}" srcOrd="0" destOrd="0" presId="urn:microsoft.com/office/officeart/2008/layout/LinedList"/>
    <dgm:cxn modelId="{9842E594-E7E2-554B-B5D7-F6693364AC29}" type="presParOf" srcId="{9EB9B56C-84E5-864E-AE20-0FF3D74B960B}" destId="{6F371E83-58F2-3748-A649-A7C713E328D5}"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9C29375-2AA0-B441-88A4-A1EF6068C8C2}"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FD407585-1ADE-1C45-B14C-BA2CB0EC324E}">
      <dgm:prSet/>
      <dgm:spPr/>
      <dgm:t>
        <a:bodyPr/>
        <a:lstStyle/>
        <a:p>
          <a:pPr rtl="0"/>
          <a:r>
            <a:rPr lang="en-CA" dirty="0" smtClean="0"/>
            <a:t>The degree of association between variables is expressed in a numerical coefficient, ranging from</a:t>
          </a:r>
          <a:r>
            <a:rPr lang="en-CA" baseline="0" dirty="0" smtClean="0"/>
            <a:t> -</a:t>
          </a:r>
          <a:r>
            <a:rPr lang="en-CA" dirty="0" smtClean="0"/>
            <a:t>1.00 to +1.00</a:t>
          </a:r>
          <a:endParaRPr lang="en-CA" dirty="0"/>
        </a:p>
      </dgm:t>
    </dgm:pt>
    <dgm:pt modelId="{72697F1D-3FE1-5144-86F1-377EB98522AD}" type="parTrans" cxnId="{53FA478F-DDAA-604F-B110-EBD074C42EC5}">
      <dgm:prSet/>
      <dgm:spPr/>
      <dgm:t>
        <a:bodyPr/>
        <a:lstStyle/>
        <a:p>
          <a:endParaRPr lang="en-US"/>
        </a:p>
      </dgm:t>
    </dgm:pt>
    <dgm:pt modelId="{0F4FF5D5-B233-AD48-A700-911A9BB7ACC1}" type="sibTrans" cxnId="{53FA478F-DDAA-604F-B110-EBD074C42EC5}">
      <dgm:prSet/>
      <dgm:spPr/>
      <dgm:t>
        <a:bodyPr/>
        <a:lstStyle/>
        <a:p>
          <a:endParaRPr lang="en-US"/>
        </a:p>
      </dgm:t>
    </dgm:pt>
    <dgm:pt modelId="{3EBFA657-E778-A94A-94F3-E8E066844BCC}">
      <dgm:prSet/>
      <dgm:spPr/>
      <dgm:t>
        <a:bodyPr/>
        <a:lstStyle/>
        <a:p>
          <a:pPr rtl="0"/>
          <a:r>
            <a:rPr lang="en-CA" dirty="0" smtClean="0"/>
            <a:t>Coefficient of determination (r</a:t>
          </a:r>
          <a:r>
            <a:rPr lang="en-CA" baseline="30000" dirty="0" smtClean="0"/>
            <a:t>2</a:t>
          </a:r>
          <a:r>
            <a:rPr lang="en-CA" dirty="0" smtClean="0"/>
            <a:t>): square value of correlation</a:t>
          </a:r>
        </a:p>
        <a:p>
          <a:pPr rtl="0"/>
          <a:r>
            <a:rPr lang="en-CA" dirty="0" smtClean="0"/>
            <a:t>The squared value of the correlation assesses the proportion of variability in one variable that can be determined by a second </a:t>
          </a:r>
          <a:endParaRPr lang="en-CA" dirty="0"/>
        </a:p>
      </dgm:t>
    </dgm:pt>
    <dgm:pt modelId="{BE6762B2-842F-BA40-83C3-F8E2A9F83579}" type="parTrans" cxnId="{44FC9806-39A6-D243-90F2-058F0B5967FE}">
      <dgm:prSet/>
      <dgm:spPr/>
      <dgm:t>
        <a:bodyPr/>
        <a:lstStyle/>
        <a:p>
          <a:endParaRPr lang="en-US"/>
        </a:p>
      </dgm:t>
    </dgm:pt>
    <dgm:pt modelId="{7B455148-1064-E949-B14D-0F4AA90DBC1D}" type="sibTrans" cxnId="{44FC9806-39A6-D243-90F2-058F0B5967FE}">
      <dgm:prSet/>
      <dgm:spPr/>
      <dgm:t>
        <a:bodyPr/>
        <a:lstStyle/>
        <a:p>
          <a:endParaRPr lang="en-US"/>
        </a:p>
      </dgm:t>
    </dgm:pt>
    <dgm:pt modelId="{314D5A40-F1FE-3C4F-8261-3A859D635B6E}">
      <dgm:prSet/>
      <dgm:spPr/>
      <dgm:t>
        <a:bodyPr/>
        <a:lstStyle/>
        <a:p>
          <a:pPr rtl="0"/>
          <a:r>
            <a:rPr lang="en-CA" dirty="0" smtClean="0"/>
            <a:t>Hypothesis testing in correlational research is examining whether the correlation coefficient value is high enough to reject the null hypothesis </a:t>
          </a:r>
          <a:endParaRPr lang="en-CA" dirty="0"/>
        </a:p>
      </dgm:t>
    </dgm:pt>
    <dgm:pt modelId="{21ACC274-B6C8-9941-842F-329F83DDD38B}" type="parTrans" cxnId="{E34D49FC-8BC9-3F41-8AEF-9E9955B7FB00}">
      <dgm:prSet/>
      <dgm:spPr/>
      <dgm:t>
        <a:bodyPr/>
        <a:lstStyle/>
        <a:p>
          <a:endParaRPr lang="en-US"/>
        </a:p>
      </dgm:t>
    </dgm:pt>
    <dgm:pt modelId="{32D57AF0-B18C-9946-BB98-B738237DE3BE}" type="sibTrans" cxnId="{E34D49FC-8BC9-3F41-8AEF-9E9955B7FB00}">
      <dgm:prSet/>
      <dgm:spPr/>
      <dgm:t>
        <a:bodyPr/>
        <a:lstStyle/>
        <a:p>
          <a:endParaRPr lang="en-US"/>
        </a:p>
      </dgm:t>
    </dgm:pt>
    <dgm:pt modelId="{AE7451D2-1679-E74B-94A1-EAE941B278C8}" type="pres">
      <dgm:prSet presAssocID="{49C29375-2AA0-B441-88A4-A1EF6068C8C2}" presName="vert0" presStyleCnt="0">
        <dgm:presLayoutVars>
          <dgm:dir/>
          <dgm:animOne val="branch"/>
          <dgm:animLvl val="lvl"/>
        </dgm:presLayoutVars>
      </dgm:prSet>
      <dgm:spPr/>
      <dgm:t>
        <a:bodyPr/>
        <a:lstStyle/>
        <a:p>
          <a:endParaRPr lang="en-US"/>
        </a:p>
      </dgm:t>
    </dgm:pt>
    <dgm:pt modelId="{7910703A-C986-514F-9471-2D53E69604AF}" type="pres">
      <dgm:prSet presAssocID="{FD407585-1ADE-1C45-B14C-BA2CB0EC324E}" presName="thickLine" presStyleLbl="alignNode1" presStyleIdx="0" presStyleCnt="3"/>
      <dgm:spPr/>
    </dgm:pt>
    <dgm:pt modelId="{8298E98B-7799-6C42-8726-B9118B46735F}" type="pres">
      <dgm:prSet presAssocID="{FD407585-1ADE-1C45-B14C-BA2CB0EC324E}" presName="horz1" presStyleCnt="0"/>
      <dgm:spPr/>
    </dgm:pt>
    <dgm:pt modelId="{A3396B08-7D22-C74C-832F-2061B8FC4251}" type="pres">
      <dgm:prSet presAssocID="{FD407585-1ADE-1C45-B14C-BA2CB0EC324E}" presName="tx1" presStyleLbl="revTx" presStyleIdx="0" presStyleCnt="3"/>
      <dgm:spPr/>
      <dgm:t>
        <a:bodyPr/>
        <a:lstStyle/>
        <a:p>
          <a:endParaRPr lang="en-US"/>
        </a:p>
      </dgm:t>
    </dgm:pt>
    <dgm:pt modelId="{CC84537D-F278-074D-89FC-CB0875822F61}" type="pres">
      <dgm:prSet presAssocID="{FD407585-1ADE-1C45-B14C-BA2CB0EC324E}" presName="vert1" presStyleCnt="0"/>
      <dgm:spPr/>
    </dgm:pt>
    <dgm:pt modelId="{B3EF66E0-B4D9-DB48-B4E1-EBCA5F8BB85F}" type="pres">
      <dgm:prSet presAssocID="{3EBFA657-E778-A94A-94F3-E8E066844BCC}" presName="thickLine" presStyleLbl="alignNode1" presStyleIdx="1" presStyleCnt="3"/>
      <dgm:spPr/>
    </dgm:pt>
    <dgm:pt modelId="{E3AD6029-BA3E-2B45-B946-CE4E2A4DC468}" type="pres">
      <dgm:prSet presAssocID="{3EBFA657-E778-A94A-94F3-E8E066844BCC}" presName="horz1" presStyleCnt="0"/>
      <dgm:spPr/>
    </dgm:pt>
    <dgm:pt modelId="{5B485F85-923B-5247-9C97-B22869837B5E}" type="pres">
      <dgm:prSet presAssocID="{3EBFA657-E778-A94A-94F3-E8E066844BCC}" presName="tx1" presStyleLbl="revTx" presStyleIdx="1" presStyleCnt="3"/>
      <dgm:spPr/>
      <dgm:t>
        <a:bodyPr/>
        <a:lstStyle/>
        <a:p>
          <a:endParaRPr lang="en-US"/>
        </a:p>
      </dgm:t>
    </dgm:pt>
    <dgm:pt modelId="{659170D5-8093-2A43-892A-41D29D2BFC9B}" type="pres">
      <dgm:prSet presAssocID="{3EBFA657-E778-A94A-94F3-E8E066844BCC}" presName="vert1" presStyleCnt="0"/>
      <dgm:spPr/>
    </dgm:pt>
    <dgm:pt modelId="{6700AF1C-B96C-994E-B0D1-60B66AEADE44}" type="pres">
      <dgm:prSet presAssocID="{314D5A40-F1FE-3C4F-8261-3A859D635B6E}" presName="thickLine" presStyleLbl="alignNode1" presStyleIdx="2" presStyleCnt="3"/>
      <dgm:spPr/>
    </dgm:pt>
    <dgm:pt modelId="{2BDAC050-7572-7344-994E-2949BD1F09DD}" type="pres">
      <dgm:prSet presAssocID="{314D5A40-F1FE-3C4F-8261-3A859D635B6E}" presName="horz1" presStyleCnt="0"/>
      <dgm:spPr/>
    </dgm:pt>
    <dgm:pt modelId="{C8463E70-A7B6-D145-937F-A80369A0E307}" type="pres">
      <dgm:prSet presAssocID="{314D5A40-F1FE-3C4F-8261-3A859D635B6E}" presName="tx1" presStyleLbl="revTx" presStyleIdx="2" presStyleCnt="3"/>
      <dgm:spPr/>
      <dgm:t>
        <a:bodyPr/>
        <a:lstStyle/>
        <a:p>
          <a:endParaRPr lang="en-US"/>
        </a:p>
      </dgm:t>
    </dgm:pt>
    <dgm:pt modelId="{87699256-BD04-234C-A5D8-CAE7ACC8D27A}" type="pres">
      <dgm:prSet presAssocID="{314D5A40-F1FE-3C4F-8261-3A859D635B6E}" presName="vert1" presStyleCnt="0"/>
      <dgm:spPr/>
    </dgm:pt>
  </dgm:ptLst>
  <dgm:cxnLst>
    <dgm:cxn modelId="{E34D49FC-8BC9-3F41-8AEF-9E9955B7FB00}" srcId="{49C29375-2AA0-B441-88A4-A1EF6068C8C2}" destId="{314D5A40-F1FE-3C4F-8261-3A859D635B6E}" srcOrd="2" destOrd="0" parTransId="{21ACC274-B6C8-9941-842F-329F83DDD38B}" sibTransId="{32D57AF0-B18C-9946-BB98-B738237DE3BE}"/>
    <dgm:cxn modelId="{44FC9806-39A6-D243-90F2-058F0B5967FE}" srcId="{49C29375-2AA0-B441-88A4-A1EF6068C8C2}" destId="{3EBFA657-E778-A94A-94F3-E8E066844BCC}" srcOrd="1" destOrd="0" parTransId="{BE6762B2-842F-BA40-83C3-F8E2A9F83579}" sibTransId="{7B455148-1064-E949-B14D-0F4AA90DBC1D}"/>
    <dgm:cxn modelId="{67F3FD68-935F-2A48-9C89-788213AB303A}" type="presOf" srcId="{3EBFA657-E778-A94A-94F3-E8E066844BCC}" destId="{5B485F85-923B-5247-9C97-B22869837B5E}" srcOrd="0" destOrd="0" presId="urn:microsoft.com/office/officeart/2008/layout/LinedList"/>
    <dgm:cxn modelId="{53FA478F-DDAA-604F-B110-EBD074C42EC5}" srcId="{49C29375-2AA0-B441-88A4-A1EF6068C8C2}" destId="{FD407585-1ADE-1C45-B14C-BA2CB0EC324E}" srcOrd="0" destOrd="0" parTransId="{72697F1D-3FE1-5144-86F1-377EB98522AD}" sibTransId="{0F4FF5D5-B233-AD48-A700-911A9BB7ACC1}"/>
    <dgm:cxn modelId="{F5C33EF9-A027-7642-8EA7-FB19E32DAE4E}" type="presOf" srcId="{FD407585-1ADE-1C45-B14C-BA2CB0EC324E}" destId="{A3396B08-7D22-C74C-832F-2061B8FC4251}" srcOrd="0" destOrd="0" presId="urn:microsoft.com/office/officeart/2008/layout/LinedList"/>
    <dgm:cxn modelId="{9F97A598-DB3C-9B4D-BD19-275D59AA0C14}" type="presOf" srcId="{314D5A40-F1FE-3C4F-8261-3A859D635B6E}" destId="{C8463E70-A7B6-D145-937F-A80369A0E307}" srcOrd="0" destOrd="0" presId="urn:microsoft.com/office/officeart/2008/layout/LinedList"/>
    <dgm:cxn modelId="{AE1AFFEB-E113-2B43-A9F7-E01D62A3B072}" type="presOf" srcId="{49C29375-2AA0-B441-88A4-A1EF6068C8C2}" destId="{AE7451D2-1679-E74B-94A1-EAE941B278C8}" srcOrd="0" destOrd="0" presId="urn:microsoft.com/office/officeart/2008/layout/LinedList"/>
    <dgm:cxn modelId="{19A9908F-B066-8743-9D0E-8207C58AA3E0}" type="presParOf" srcId="{AE7451D2-1679-E74B-94A1-EAE941B278C8}" destId="{7910703A-C986-514F-9471-2D53E69604AF}" srcOrd="0" destOrd="0" presId="urn:microsoft.com/office/officeart/2008/layout/LinedList"/>
    <dgm:cxn modelId="{D1ABAC52-9737-804D-82BE-0C026BFFC715}" type="presParOf" srcId="{AE7451D2-1679-E74B-94A1-EAE941B278C8}" destId="{8298E98B-7799-6C42-8726-B9118B46735F}" srcOrd="1" destOrd="0" presId="urn:microsoft.com/office/officeart/2008/layout/LinedList"/>
    <dgm:cxn modelId="{D59BBC35-3A60-334D-8748-B946F4237FAB}" type="presParOf" srcId="{8298E98B-7799-6C42-8726-B9118B46735F}" destId="{A3396B08-7D22-C74C-832F-2061B8FC4251}" srcOrd="0" destOrd="0" presId="urn:microsoft.com/office/officeart/2008/layout/LinedList"/>
    <dgm:cxn modelId="{3D02A5FB-CACE-BC45-8EFF-A98FABE91F40}" type="presParOf" srcId="{8298E98B-7799-6C42-8726-B9118B46735F}" destId="{CC84537D-F278-074D-89FC-CB0875822F61}" srcOrd="1" destOrd="0" presId="urn:microsoft.com/office/officeart/2008/layout/LinedList"/>
    <dgm:cxn modelId="{F5959283-3AEA-BE49-B37C-D5E91E61057F}" type="presParOf" srcId="{AE7451D2-1679-E74B-94A1-EAE941B278C8}" destId="{B3EF66E0-B4D9-DB48-B4E1-EBCA5F8BB85F}" srcOrd="2" destOrd="0" presId="urn:microsoft.com/office/officeart/2008/layout/LinedList"/>
    <dgm:cxn modelId="{1BBC1947-1EE4-0946-87F6-FD095FA7E0D2}" type="presParOf" srcId="{AE7451D2-1679-E74B-94A1-EAE941B278C8}" destId="{E3AD6029-BA3E-2B45-B946-CE4E2A4DC468}" srcOrd="3" destOrd="0" presId="urn:microsoft.com/office/officeart/2008/layout/LinedList"/>
    <dgm:cxn modelId="{D1390F00-74B9-CE45-A883-067495BDB35D}" type="presParOf" srcId="{E3AD6029-BA3E-2B45-B946-CE4E2A4DC468}" destId="{5B485F85-923B-5247-9C97-B22869837B5E}" srcOrd="0" destOrd="0" presId="urn:microsoft.com/office/officeart/2008/layout/LinedList"/>
    <dgm:cxn modelId="{CBCCB785-A714-C841-A808-215197BC7586}" type="presParOf" srcId="{E3AD6029-BA3E-2B45-B946-CE4E2A4DC468}" destId="{659170D5-8093-2A43-892A-41D29D2BFC9B}" srcOrd="1" destOrd="0" presId="urn:microsoft.com/office/officeart/2008/layout/LinedList"/>
    <dgm:cxn modelId="{CB624816-925C-6F49-BA7F-32433F461B1D}" type="presParOf" srcId="{AE7451D2-1679-E74B-94A1-EAE941B278C8}" destId="{6700AF1C-B96C-994E-B0D1-60B66AEADE44}" srcOrd="4" destOrd="0" presId="urn:microsoft.com/office/officeart/2008/layout/LinedList"/>
    <dgm:cxn modelId="{B64D0890-F792-B14D-A6A5-C5C48C091CB2}" type="presParOf" srcId="{AE7451D2-1679-E74B-94A1-EAE941B278C8}" destId="{2BDAC050-7572-7344-994E-2949BD1F09DD}" srcOrd="5" destOrd="0" presId="urn:microsoft.com/office/officeart/2008/layout/LinedList"/>
    <dgm:cxn modelId="{5BDF5B3E-E032-B449-BB8F-05EC1C50FCCB}" type="presParOf" srcId="{2BDAC050-7572-7344-994E-2949BD1F09DD}" destId="{C8463E70-A7B6-D145-937F-A80369A0E307}" srcOrd="0" destOrd="0" presId="urn:microsoft.com/office/officeart/2008/layout/LinedList"/>
    <dgm:cxn modelId="{E041D4C9-C206-1E4D-A3AF-5FF100C483EF}" type="presParOf" srcId="{2BDAC050-7572-7344-994E-2949BD1F09DD}" destId="{87699256-BD04-234C-A5D8-CAE7ACC8D27A}" srcOrd="1"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D329082-A0A2-B649-9E2D-C9E2F0DE3C22}" type="doc">
      <dgm:prSet loTypeId="urn:microsoft.com/office/officeart/2005/8/layout/list1" loCatId="list" qsTypeId="urn:microsoft.com/office/officeart/2005/8/quickstyle/simple4" qsCatId="simple" csTypeId="urn:microsoft.com/office/officeart/2005/8/colors/accent1_2" csCatId="accent1"/>
      <dgm:spPr/>
      <dgm:t>
        <a:bodyPr/>
        <a:lstStyle/>
        <a:p>
          <a:endParaRPr lang="en-US"/>
        </a:p>
      </dgm:t>
    </dgm:pt>
    <dgm:pt modelId="{E3983A72-D4AA-4F41-B5FE-CE7CC8E21FDD}">
      <dgm:prSet custT="1"/>
      <dgm:spPr/>
      <dgm:t>
        <a:bodyPr/>
        <a:lstStyle/>
        <a:p>
          <a:pPr rtl="0"/>
          <a:r>
            <a:rPr lang="en-US" sz="2400" smtClean="0"/>
            <a:t>Factor Analysis </a:t>
          </a:r>
          <a:endParaRPr lang="en-US" sz="2400"/>
        </a:p>
      </dgm:t>
    </dgm:pt>
    <dgm:pt modelId="{4D24079A-F98F-064F-87DD-1B4EDD5A96BB}" type="parTrans" cxnId="{EF3AC830-0BEF-3342-9DE6-D5867A6944E0}">
      <dgm:prSet/>
      <dgm:spPr/>
      <dgm:t>
        <a:bodyPr/>
        <a:lstStyle/>
        <a:p>
          <a:endParaRPr lang="en-US" sz="2400"/>
        </a:p>
      </dgm:t>
    </dgm:pt>
    <dgm:pt modelId="{8D3E8E9D-8CAA-C24E-967B-3CC7A0CAFAC2}" type="sibTrans" cxnId="{EF3AC830-0BEF-3342-9DE6-D5867A6944E0}">
      <dgm:prSet/>
      <dgm:spPr/>
      <dgm:t>
        <a:bodyPr/>
        <a:lstStyle/>
        <a:p>
          <a:endParaRPr lang="en-US" sz="2400"/>
        </a:p>
      </dgm:t>
    </dgm:pt>
    <dgm:pt modelId="{434AFD3F-BE1D-E949-B51D-28D9EE32E89A}">
      <dgm:prSet custT="1"/>
      <dgm:spPr/>
      <dgm:t>
        <a:bodyPr/>
        <a:lstStyle/>
        <a:p>
          <a:pPr rtl="0"/>
          <a:r>
            <a:rPr lang="en-US" sz="2400" smtClean="0"/>
            <a:t>Discriminant Functional Analysis</a:t>
          </a:r>
          <a:endParaRPr lang="en-US" sz="2400"/>
        </a:p>
      </dgm:t>
    </dgm:pt>
    <dgm:pt modelId="{BA29D6BE-6DFA-1048-B947-C65F13C7C9CC}" type="parTrans" cxnId="{EFAF7DCB-7DD3-3740-AE86-A6E62ACF2F04}">
      <dgm:prSet/>
      <dgm:spPr/>
      <dgm:t>
        <a:bodyPr/>
        <a:lstStyle/>
        <a:p>
          <a:endParaRPr lang="en-US" sz="2400"/>
        </a:p>
      </dgm:t>
    </dgm:pt>
    <dgm:pt modelId="{5A35D244-55FE-A04E-A09A-A451ED088D7B}" type="sibTrans" cxnId="{EFAF7DCB-7DD3-3740-AE86-A6E62ACF2F04}">
      <dgm:prSet/>
      <dgm:spPr/>
      <dgm:t>
        <a:bodyPr/>
        <a:lstStyle/>
        <a:p>
          <a:endParaRPr lang="en-US" sz="2400"/>
        </a:p>
      </dgm:t>
    </dgm:pt>
    <dgm:pt modelId="{558BE331-8113-8C4B-AB08-0506F336E9C1}">
      <dgm:prSet custT="1"/>
      <dgm:spPr/>
      <dgm:t>
        <a:bodyPr/>
        <a:lstStyle/>
        <a:p>
          <a:pPr rtl="0"/>
          <a:r>
            <a:rPr lang="en-US" sz="2400" smtClean="0"/>
            <a:t>Path Analysis </a:t>
          </a:r>
          <a:endParaRPr lang="en-US" sz="2400"/>
        </a:p>
      </dgm:t>
    </dgm:pt>
    <dgm:pt modelId="{CDD18890-87DB-DC4C-B633-1CC2DE76FD3E}" type="parTrans" cxnId="{0E3094BA-B80D-774A-869F-CD58FD5359D5}">
      <dgm:prSet/>
      <dgm:spPr/>
      <dgm:t>
        <a:bodyPr/>
        <a:lstStyle/>
        <a:p>
          <a:endParaRPr lang="en-US" sz="2400"/>
        </a:p>
      </dgm:t>
    </dgm:pt>
    <dgm:pt modelId="{7E5ACF41-6C4F-6B4C-AD5F-FAFCC9638D5B}" type="sibTrans" cxnId="{0E3094BA-B80D-774A-869F-CD58FD5359D5}">
      <dgm:prSet/>
      <dgm:spPr/>
      <dgm:t>
        <a:bodyPr/>
        <a:lstStyle/>
        <a:p>
          <a:endParaRPr lang="en-US" sz="2400"/>
        </a:p>
      </dgm:t>
    </dgm:pt>
    <dgm:pt modelId="{9DA2E44C-B47E-B245-9156-A9246A2938AF}">
      <dgm:prSet custT="1"/>
      <dgm:spPr/>
      <dgm:t>
        <a:bodyPr/>
        <a:lstStyle/>
        <a:p>
          <a:pPr rtl="0"/>
          <a:r>
            <a:rPr lang="en-US" sz="2400" smtClean="0"/>
            <a:t>Structural Equation Modeling </a:t>
          </a:r>
          <a:endParaRPr lang="en-US" sz="2400"/>
        </a:p>
      </dgm:t>
    </dgm:pt>
    <dgm:pt modelId="{390C6C6A-850A-C842-8F7F-C866E9BCE6DA}" type="parTrans" cxnId="{34A2C2AE-39B8-394B-B84B-415614857842}">
      <dgm:prSet/>
      <dgm:spPr/>
      <dgm:t>
        <a:bodyPr/>
        <a:lstStyle/>
        <a:p>
          <a:endParaRPr lang="en-US" sz="2400"/>
        </a:p>
      </dgm:t>
    </dgm:pt>
    <dgm:pt modelId="{19C35E84-2E1A-E940-9B71-FB26E96169F6}" type="sibTrans" cxnId="{34A2C2AE-39B8-394B-B84B-415614857842}">
      <dgm:prSet/>
      <dgm:spPr/>
      <dgm:t>
        <a:bodyPr/>
        <a:lstStyle/>
        <a:p>
          <a:endParaRPr lang="en-US" sz="2400"/>
        </a:p>
      </dgm:t>
    </dgm:pt>
    <dgm:pt modelId="{156EB150-C552-2E47-B4C2-F1008B403795}">
      <dgm:prSet custT="1"/>
      <dgm:spPr/>
      <dgm:t>
        <a:bodyPr/>
        <a:lstStyle/>
        <a:p>
          <a:pPr rtl="0"/>
          <a:r>
            <a:rPr lang="en-US" sz="2400" smtClean="0"/>
            <a:t>Hierarchical Linear Modeling </a:t>
          </a:r>
          <a:endParaRPr lang="en-US" sz="2400"/>
        </a:p>
      </dgm:t>
    </dgm:pt>
    <dgm:pt modelId="{BE22AD63-D4AE-6645-9DFE-48F8B745D605}" type="parTrans" cxnId="{A7D53013-D7C1-A044-8001-01D528C82F26}">
      <dgm:prSet/>
      <dgm:spPr/>
      <dgm:t>
        <a:bodyPr/>
        <a:lstStyle/>
        <a:p>
          <a:endParaRPr lang="en-US" sz="2400"/>
        </a:p>
      </dgm:t>
    </dgm:pt>
    <dgm:pt modelId="{E083A7EC-19F5-4E44-B5A6-6A5F96271E17}" type="sibTrans" cxnId="{A7D53013-D7C1-A044-8001-01D528C82F26}">
      <dgm:prSet/>
      <dgm:spPr/>
      <dgm:t>
        <a:bodyPr/>
        <a:lstStyle/>
        <a:p>
          <a:endParaRPr lang="en-US" sz="2400"/>
        </a:p>
      </dgm:t>
    </dgm:pt>
    <dgm:pt modelId="{62A7A099-1B35-8E46-9EB3-8BB95F469E1F}" type="pres">
      <dgm:prSet presAssocID="{3D329082-A0A2-B649-9E2D-C9E2F0DE3C22}" presName="linear" presStyleCnt="0">
        <dgm:presLayoutVars>
          <dgm:dir/>
          <dgm:animLvl val="lvl"/>
          <dgm:resizeHandles val="exact"/>
        </dgm:presLayoutVars>
      </dgm:prSet>
      <dgm:spPr/>
      <dgm:t>
        <a:bodyPr/>
        <a:lstStyle/>
        <a:p>
          <a:endParaRPr lang="en-US"/>
        </a:p>
      </dgm:t>
    </dgm:pt>
    <dgm:pt modelId="{50F79DB3-D8D2-7748-A68A-848A22F389B3}" type="pres">
      <dgm:prSet presAssocID="{E3983A72-D4AA-4F41-B5FE-CE7CC8E21FDD}" presName="parentLin" presStyleCnt="0"/>
      <dgm:spPr/>
    </dgm:pt>
    <dgm:pt modelId="{F4F77751-3FAF-C04F-98CB-1F58E4D536D6}" type="pres">
      <dgm:prSet presAssocID="{E3983A72-D4AA-4F41-B5FE-CE7CC8E21FDD}" presName="parentLeftMargin" presStyleLbl="node1" presStyleIdx="0" presStyleCnt="5"/>
      <dgm:spPr/>
      <dgm:t>
        <a:bodyPr/>
        <a:lstStyle/>
        <a:p>
          <a:endParaRPr lang="en-US"/>
        </a:p>
      </dgm:t>
    </dgm:pt>
    <dgm:pt modelId="{A5E5C888-4CFA-FA49-B298-C0B189445F9A}" type="pres">
      <dgm:prSet presAssocID="{E3983A72-D4AA-4F41-B5FE-CE7CC8E21FDD}" presName="parentText" presStyleLbl="node1" presStyleIdx="0" presStyleCnt="5">
        <dgm:presLayoutVars>
          <dgm:chMax val="0"/>
          <dgm:bulletEnabled val="1"/>
        </dgm:presLayoutVars>
      </dgm:prSet>
      <dgm:spPr/>
      <dgm:t>
        <a:bodyPr/>
        <a:lstStyle/>
        <a:p>
          <a:endParaRPr lang="en-US"/>
        </a:p>
      </dgm:t>
    </dgm:pt>
    <dgm:pt modelId="{065A215F-D7E0-F040-BEA1-2713459C8BD2}" type="pres">
      <dgm:prSet presAssocID="{E3983A72-D4AA-4F41-B5FE-CE7CC8E21FDD}" presName="negativeSpace" presStyleCnt="0"/>
      <dgm:spPr/>
    </dgm:pt>
    <dgm:pt modelId="{66CC8B0C-1078-9646-B641-7FFBCFD6AEDC}" type="pres">
      <dgm:prSet presAssocID="{E3983A72-D4AA-4F41-B5FE-CE7CC8E21FDD}" presName="childText" presStyleLbl="conFgAcc1" presStyleIdx="0" presStyleCnt="5">
        <dgm:presLayoutVars>
          <dgm:bulletEnabled val="1"/>
        </dgm:presLayoutVars>
      </dgm:prSet>
      <dgm:spPr/>
    </dgm:pt>
    <dgm:pt modelId="{1F717B6F-108E-9B49-A48C-637FBCEC8761}" type="pres">
      <dgm:prSet presAssocID="{8D3E8E9D-8CAA-C24E-967B-3CC7A0CAFAC2}" presName="spaceBetweenRectangles" presStyleCnt="0"/>
      <dgm:spPr/>
    </dgm:pt>
    <dgm:pt modelId="{FA8FE95D-03F1-0F48-9AF3-8403A4B16856}" type="pres">
      <dgm:prSet presAssocID="{434AFD3F-BE1D-E949-B51D-28D9EE32E89A}" presName="parentLin" presStyleCnt="0"/>
      <dgm:spPr/>
    </dgm:pt>
    <dgm:pt modelId="{1BA284C4-2DA7-3C49-9F1C-322CB3A59FA8}" type="pres">
      <dgm:prSet presAssocID="{434AFD3F-BE1D-E949-B51D-28D9EE32E89A}" presName="parentLeftMargin" presStyleLbl="node1" presStyleIdx="0" presStyleCnt="5"/>
      <dgm:spPr/>
      <dgm:t>
        <a:bodyPr/>
        <a:lstStyle/>
        <a:p>
          <a:endParaRPr lang="en-US"/>
        </a:p>
      </dgm:t>
    </dgm:pt>
    <dgm:pt modelId="{4303E08A-37C9-E04D-873F-2AE07ADE6B8E}" type="pres">
      <dgm:prSet presAssocID="{434AFD3F-BE1D-E949-B51D-28D9EE32E89A}" presName="parentText" presStyleLbl="node1" presStyleIdx="1" presStyleCnt="5">
        <dgm:presLayoutVars>
          <dgm:chMax val="0"/>
          <dgm:bulletEnabled val="1"/>
        </dgm:presLayoutVars>
      </dgm:prSet>
      <dgm:spPr/>
      <dgm:t>
        <a:bodyPr/>
        <a:lstStyle/>
        <a:p>
          <a:endParaRPr lang="en-US"/>
        </a:p>
      </dgm:t>
    </dgm:pt>
    <dgm:pt modelId="{9B2AAA7D-9D02-3C41-9F03-11DBDDB1A65C}" type="pres">
      <dgm:prSet presAssocID="{434AFD3F-BE1D-E949-B51D-28D9EE32E89A}" presName="negativeSpace" presStyleCnt="0"/>
      <dgm:spPr/>
    </dgm:pt>
    <dgm:pt modelId="{9F47EB41-30A2-8244-B27F-A4175EDD1805}" type="pres">
      <dgm:prSet presAssocID="{434AFD3F-BE1D-E949-B51D-28D9EE32E89A}" presName="childText" presStyleLbl="conFgAcc1" presStyleIdx="1" presStyleCnt="5">
        <dgm:presLayoutVars>
          <dgm:bulletEnabled val="1"/>
        </dgm:presLayoutVars>
      </dgm:prSet>
      <dgm:spPr/>
    </dgm:pt>
    <dgm:pt modelId="{533AB244-91DF-6047-B70E-1E8399F9D900}" type="pres">
      <dgm:prSet presAssocID="{5A35D244-55FE-A04E-A09A-A451ED088D7B}" presName="spaceBetweenRectangles" presStyleCnt="0"/>
      <dgm:spPr/>
    </dgm:pt>
    <dgm:pt modelId="{9E34000E-9DC4-B945-AA58-DA29CC2706D3}" type="pres">
      <dgm:prSet presAssocID="{558BE331-8113-8C4B-AB08-0506F336E9C1}" presName="parentLin" presStyleCnt="0"/>
      <dgm:spPr/>
    </dgm:pt>
    <dgm:pt modelId="{B83E08B9-6A71-D140-9FC8-64C7D5698E8B}" type="pres">
      <dgm:prSet presAssocID="{558BE331-8113-8C4B-AB08-0506F336E9C1}" presName="parentLeftMargin" presStyleLbl="node1" presStyleIdx="1" presStyleCnt="5"/>
      <dgm:spPr/>
      <dgm:t>
        <a:bodyPr/>
        <a:lstStyle/>
        <a:p>
          <a:endParaRPr lang="en-US"/>
        </a:p>
      </dgm:t>
    </dgm:pt>
    <dgm:pt modelId="{B3678F07-159B-D44E-B80A-B2DA79E8CB64}" type="pres">
      <dgm:prSet presAssocID="{558BE331-8113-8C4B-AB08-0506F336E9C1}" presName="parentText" presStyleLbl="node1" presStyleIdx="2" presStyleCnt="5">
        <dgm:presLayoutVars>
          <dgm:chMax val="0"/>
          <dgm:bulletEnabled val="1"/>
        </dgm:presLayoutVars>
      </dgm:prSet>
      <dgm:spPr/>
      <dgm:t>
        <a:bodyPr/>
        <a:lstStyle/>
        <a:p>
          <a:endParaRPr lang="en-US"/>
        </a:p>
      </dgm:t>
    </dgm:pt>
    <dgm:pt modelId="{CB7B1716-2561-3C4A-A421-4D8E15FDD3E7}" type="pres">
      <dgm:prSet presAssocID="{558BE331-8113-8C4B-AB08-0506F336E9C1}" presName="negativeSpace" presStyleCnt="0"/>
      <dgm:spPr/>
    </dgm:pt>
    <dgm:pt modelId="{4CED362E-E795-9A42-939D-55DBC8265F52}" type="pres">
      <dgm:prSet presAssocID="{558BE331-8113-8C4B-AB08-0506F336E9C1}" presName="childText" presStyleLbl="conFgAcc1" presStyleIdx="2" presStyleCnt="5">
        <dgm:presLayoutVars>
          <dgm:bulletEnabled val="1"/>
        </dgm:presLayoutVars>
      </dgm:prSet>
      <dgm:spPr/>
    </dgm:pt>
    <dgm:pt modelId="{F5CF7B14-1D0D-A140-A139-A8319CEE3E4F}" type="pres">
      <dgm:prSet presAssocID="{7E5ACF41-6C4F-6B4C-AD5F-FAFCC9638D5B}" presName="spaceBetweenRectangles" presStyleCnt="0"/>
      <dgm:spPr/>
    </dgm:pt>
    <dgm:pt modelId="{14C4031D-263C-7242-9BA1-F420FA550642}" type="pres">
      <dgm:prSet presAssocID="{9DA2E44C-B47E-B245-9156-A9246A2938AF}" presName="parentLin" presStyleCnt="0"/>
      <dgm:spPr/>
    </dgm:pt>
    <dgm:pt modelId="{35488449-215B-FA44-800D-4BAA501B75AF}" type="pres">
      <dgm:prSet presAssocID="{9DA2E44C-B47E-B245-9156-A9246A2938AF}" presName="parentLeftMargin" presStyleLbl="node1" presStyleIdx="2" presStyleCnt="5"/>
      <dgm:spPr/>
      <dgm:t>
        <a:bodyPr/>
        <a:lstStyle/>
        <a:p>
          <a:endParaRPr lang="en-US"/>
        </a:p>
      </dgm:t>
    </dgm:pt>
    <dgm:pt modelId="{504D3B18-96F9-4949-B6F9-BC16E669F576}" type="pres">
      <dgm:prSet presAssocID="{9DA2E44C-B47E-B245-9156-A9246A2938AF}" presName="parentText" presStyleLbl="node1" presStyleIdx="3" presStyleCnt="5">
        <dgm:presLayoutVars>
          <dgm:chMax val="0"/>
          <dgm:bulletEnabled val="1"/>
        </dgm:presLayoutVars>
      </dgm:prSet>
      <dgm:spPr/>
      <dgm:t>
        <a:bodyPr/>
        <a:lstStyle/>
        <a:p>
          <a:endParaRPr lang="en-US"/>
        </a:p>
      </dgm:t>
    </dgm:pt>
    <dgm:pt modelId="{0993F374-A1F2-474E-9760-AEC58FF0EAFB}" type="pres">
      <dgm:prSet presAssocID="{9DA2E44C-B47E-B245-9156-A9246A2938AF}" presName="negativeSpace" presStyleCnt="0"/>
      <dgm:spPr/>
    </dgm:pt>
    <dgm:pt modelId="{AD783C4E-D98F-1243-844D-47C03CB935E9}" type="pres">
      <dgm:prSet presAssocID="{9DA2E44C-B47E-B245-9156-A9246A2938AF}" presName="childText" presStyleLbl="conFgAcc1" presStyleIdx="3" presStyleCnt="5">
        <dgm:presLayoutVars>
          <dgm:bulletEnabled val="1"/>
        </dgm:presLayoutVars>
      </dgm:prSet>
      <dgm:spPr/>
    </dgm:pt>
    <dgm:pt modelId="{BBCC876D-D3F3-FE40-848D-5DA3D034F806}" type="pres">
      <dgm:prSet presAssocID="{19C35E84-2E1A-E940-9B71-FB26E96169F6}" presName="spaceBetweenRectangles" presStyleCnt="0"/>
      <dgm:spPr/>
    </dgm:pt>
    <dgm:pt modelId="{E920225D-8D48-DC45-A02B-4A540D625FF7}" type="pres">
      <dgm:prSet presAssocID="{156EB150-C552-2E47-B4C2-F1008B403795}" presName="parentLin" presStyleCnt="0"/>
      <dgm:spPr/>
    </dgm:pt>
    <dgm:pt modelId="{764DD659-A44E-5E46-A392-5D6D31562028}" type="pres">
      <dgm:prSet presAssocID="{156EB150-C552-2E47-B4C2-F1008B403795}" presName="parentLeftMargin" presStyleLbl="node1" presStyleIdx="3" presStyleCnt="5"/>
      <dgm:spPr/>
      <dgm:t>
        <a:bodyPr/>
        <a:lstStyle/>
        <a:p>
          <a:endParaRPr lang="en-US"/>
        </a:p>
      </dgm:t>
    </dgm:pt>
    <dgm:pt modelId="{04CDF2BE-F8E9-7547-82F0-213699798202}" type="pres">
      <dgm:prSet presAssocID="{156EB150-C552-2E47-B4C2-F1008B403795}" presName="parentText" presStyleLbl="node1" presStyleIdx="4" presStyleCnt="5">
        <dgm:presLayoutVars>
          <dgm:chMax val="0"/>
          <dgm:bulletEnabled val="1"/>
        </dgm:presLayoutVars>
      </dgm:prSet>
      <dgm:spPr/>
      <dgm:t>
        <a:bodyPr/>
        <a:lstStyle/>
        <a:p>
          <a:endParaRPr lang="en-US"/>
        </a:p>
      </dgm:t>
    </dgm:pt>
    <dgm:pt modelId="{C8F7C1BD-C480-CA4B-8716-7A8553ACE3D0}" type="pres">
      <dgm:prSet presAssocID="{156EB150-C552-2E47-B4C2-F1008B403795}" presName="negativeSpace" presStyleCnt="0"/>
      <dgm:spPr/>
    </dgm:pt>
    <dgm:pt modelId="{DEC60503-2ABC-0A40-8D31-35C51F798F02}" type="pres">
      <dgm:prSet presAssocID="{156EB150-C552-2E47-B4C2-F1008B403795}" presName="childText" presStyleLbl="conFgAcc1" presStyleIdx="4" presStyleCnt="5">
        <dgm:presLayoutVars>
          <dgm:bulletEnabled val="1"/>
        </dgm:presLayoutVars>
      </dgm:prSet>
      <dgm:spPr/>
    </dgm:pt>
  </dgm:ptLst>
  <dgm:cxnLst>
    <dgm:cxn modelId="{EFAF7DCB-7DD3-3740-AE86-A6E62ACF2F04}" srcId="{3D329082-A0A2-B649-9E2D-C9E2F0DE3C22}" destId="{434AFD3F-BE1D-E949-B51D-28D9EE32E89A}" srcOrd="1" destOrd="0" parTransId="{BA29D6BE-6DFA-1048-B947-C65F13C7C9CC}" sibTransId="{5A35D244-55FE-A04E-A09A-A451ED088D7B}"/>
    <dgm:cxn modelId="{0E3094BA-B80D-774A-869F-CD58FD5359D5}" srcId="{3D329082-A0A2-B649-9E2D-C9E2F0DE3C22}" destId="{558BE331-8113-8C4B-AB08-0506F336E9C1}" srcOrd="2" destOrd="0" parTransId="{CDD18890-87DB-DC4C-B633-1CC2DE76FD3E}" sibTransId="{7E5ACF41-6C4F-6B4C-AD5F-FAFCC9638D5B}"/>
    <dgm:cxn modelId="{EC3F8FD6-73B3-2343-BD4B-1ACC5891352D}" type="presOf" srcId="{156EB150-C552-2E47-B4C2-F1008B403795}" destId="{04CDF2BE-F8E9-7547-82F0-213699798202}" srcOrd="1" destOrd="0" presId="urn:microsoft.com/office/officeart/2005/8/layout/list1"/>
    <dgm:cxn modelId="{0386C66F-CD56-394E-A95A-4B4D8B57E08F}" type="presOf" srcId="{9DA2E44C-B47E-B245-9156-A9246A2938AF}" destId="{35488449-215B-FA44-800D-4BAA501B75AF}" srcOrd="0" destOrd="0" presId="urn:microsoft.com/office/officeart/2005/8/layout/list1"/>
    <dgm:cxn modelId="{484AA112-08EA-1F4C-A6E0-C81253887529}" type="presOf" srcId="{558BE331-8113-8C4B-AB08-0506F336E9C1}" destId="{B3678F07-159B-D44E-B80A-B2DA79E8CB64}" srcOrd="1" destOrd="0" presId="urn:microsoft.com/office/officeart/2005/8/layout/list1"/>
    <dgm:cxn modelId="{CD83E9D3-9072-CC4A-8B29-3D595F129D8E}" type="presOf" srcId="{E3983A72-D4AA-4F41-B5FE-CE7CC8E21FDD}" destId="{A5E5C888-4CFA-FA49-B298-C0B189445F9A}" srcOrd="1" destOrd="0" presId="urn:microsoft.com/office/officeart/2005/8/layout/list1"/>
    <dgm:cxn modelId="{8B8B24C9-D9B7-3D45-A461-B7E29C943766}" type="presOf" srcId="{9DA2E44C-B47E-B245-9156-A9246A2938AF}" destId="{504D3B18-96F9-4949-B6F9-BC16E669F576}" srcOrd="1" destOrd="0" presId="urn:microsoft.com/office/officeart/2005/8/layout/list1"/>
    <dgm:cxn modelId="{3701CA98-3609-3943-95C3-F415336DB3D1}" type="presOf" srcId="{156EB150-C552-2E47-B4C2-F1008B403795}" destId="{764DD659-A44E-5E46-A392-5D6D31562028}" srcOrd="0" destOrd="0" presId="urn:microsoft.com/office/officeart/2005/8/layout/list1"/>
    <dgm:cxn modelId="{EF3AC830-0BEF-3342-9DE6-D5867A6944E0}" srcId="{3D329082-A0A2-B649-9E2D-C9E2F0DE3C22}" destId="{E3983A72-D4AA-4F41-B5FE-CE7CC8E21FDD}" srcOrd="0" destOrd="0" parTransId="{4D24079A-F98F-064F-87DD-1B4EDD5A96BB}" sibTransId="{8D3E8E9D-8CAA-C24E-967B-3CC7A0CAFAC2}"/>
    <dgm:cxn modelId="{269216A8-CA7B-3147-A52D-166CA885172B}" type="presOf" srcId="{3D329082-A0A2-B649-9E2D-C9E2F0DE3C22}" destId="{62A7A099-1B35-8E46-9EB3-8BB95F469E1F}" srcOrd="0" destOrd="0" presId="urn:microsoft.com/office/officeart/2005/8/layout/list1"/>
    <dgm:cxn modelId="{95C922B5-4A00-BD49-BEC3-25D8E36DBC44}" type="presOf" srcId="{E3983A72-D4AA-4F41-B5FE-CE7CC8E21FDD}" destId="{F4F77751-3FAF-C04F-98CB-1F58E4D536D6}" srcOrd="0" destOrd="0" presId="urn:microsoft.com/office/officeart/2005/8/layout/list1"/>
    <dgm:cxn modelId="{A7D53013-D7C1-A044-8001-01D528C82F26}" srcId="{3D329082-A0A2-B649-9E2D-C9E2F0DE3C22}" destId="{156EB150-C552-2E47-B4C2-F1008B403795}" srcOrd="4" destOrd="0" parTransId="{BE22AD63-D4AE-6645-9DFE-48F8B745D605}" sibTransId="{E083A7EC-19F5-4E44-B5A6-6A5F96271E17}"/>
    <dgm:cxn modelId="{5C920B27-C4F3-6B4B-A702-1F5D8F90DA91}" type="presOf" srcId="{434AFD3F-BE1D-E949-B51D-28D9EE32E89A}" destId="{4303E08A-37C9-E04D-873F-2AE07ADE6B8E}" srcOrd="1" destOrd="0" presId="urn:microsoft.com/office/officeart/2005/8/layout/list1"/>
    <dgm:cxn modelId="{34A2C2AE-39B8-394B-B84B-415614857842}" srcId="{3D329082-A0A2-B649-9E2D-C9E2F0DE3C22}" destId="{9DA2E44C-B47E-B245-9156-A9246A2938AF}" srcOrd="3" destOrd="0" parTransId="{390C6C6A-850A-C842-8F7F-C866E9BCE6DA}" sibTransId="{19C35E84-2E1A-E940-9B71-FB26E96169F6}"/>
    <dgm:cxn modelId="{C35464E1-8FA1-8748-9C40-9E080F626B0C}" type="presOf" srcId="{558BE331-8113-8C4B-AB08-0506F336E9C1}" destId="{B83E08B9-6A71-D140-9FC8-64C7D5698E8B}" srcOrd="0" destOrd="0" presId="urn:microsoft.com/office/officeart/2005/8/layout/list1"/>
    <dgm:cxn modelId="{4C0BB412-ACA0-0D47-8AA2-EBCA74B22BAE}" type="presOf" srcId="{434AFD3F-BE1D-E949-B51D-28D9EE32E89A}" destId="{1BA284C4-2DA7-3C49-9F1C-322CB3A59FA8}" srcOrd="0" destOrd="0" presId="urn:microsoft.com/office/officeart/2005/8/layout/list1"/>
    <dgm:cxn modelId="{31DA4289-0679-3D43-B1C4-4B1F92EF330B}" type="presParOf" srcId="{62A7A099-1B35-8E46-9EB3-8BB95F469E1F}" destId="{50F79DB3-D8D2-7748-A68A-848A22F389B3}" srcOrd="0" destOrd="0" presId="urn:microsoft.com/office/officeart/2005/8/layout/list1"/>
    <dgm:cxn modelId="{BA6BDC41-033E-374E-9718-2D0E46B10016}" type="presParOf" srcId="{50F79DB3-D8D2-7748-A68A-848A22F389B3}" destId="{F4F77751-3FAF-C04F-98CB-1F58E4D536D6}" srcOrd="0" destOrd="0" presId="urn:microsoft.com/office/officeart/2005/8/layout/list1"/>
    <dgm:cxn modelId="{A320B7A4-294E-4642-B672-50CC5E1156EB}" type="presParOf" srcId="{50F79DB3-D8D2-7748-A68A-848A22F389B3}" destId="{A5E5C888-4CFA-FA49-B298-C0B189445F9A}" srcOrd="1" destOrd="0" presId="urn:microsoft.com/office/officeart/2005/8/layout/list1"/>
    <dgm:cxn modelId="{08C39B34-0509-2C44-A76C-3F0FBB2CB891}" type="presParOf" srcId="{62A7A099-1B35-8E46-9EB3-8BB95F469E1F}" destId="{065A215F-D7E0-F040-BEA1-2713459C8BD2}" srcOrd="1" destOrd="0" presId="urn:microsoft.com/office/officeart/2005/8/layout/list1"/>
    <dgm:cxn modelId="{96465E6B-76B4-224A-A157-682FB4EA7E53}" type="presParOf" srcId="{62A7A099-1B35-8E46-9EB3-8BB95F469E1F}" destId="{66CC8B0C-1078-9646-B641-7FFBCFD6AEDC}" srcOrd="2" destOrd="0" presId="urn:microsoft.com/office/officeart/2005/8/layout/list1"/>
    <dgm:cxn modelId="{4AF9F295-415B-8A42-B908-F6967753D5C9}" type="presParOf" srcId="{62A7A099-1B35-8E46-9EB3-8BB95F469E1F}" destId="{1F717B6F-108E-9B49-A48C-637FBCEC8761}" srcOrd="3" destOrd="0" presId="urn:microsoft.com/office/officeart/2005/8/layout/list1"/>
    <dgm:cxn modelId="{CB112495-9DE2-C241-8EA9-A6B70CCEE024}" type="presParOf" srcId="{62A7A099-1B35-8E46-9EB3-8BB95F469E1F}" destId="{FA8FE95D-03F1-0F48-9AF3-8403A4B16856}" srcOrd="4" destOrd="0" presId="urn:microsoft.com/office/officeart/2005/8/layout/list1"/>
    <dgm:cxn modelId="{C86FE5F6-70D7-1B48-A83E-1954D5A5B31A}" type="presParOf" srcId="{FA8FE95D-03F1-0F48-9AF3-8403A4B16856}" destId="{1BA284C4-2DA7-3C49-9F1C-322CB3A59FA8}" srcOrd="0" destOrd="0" presId="urn:microsoft.com/office/officeart/2005/8/layout/list1"/>
    <dgm:cxn modelId="{8995EC08-9B53-CB41-B2F9-C26AF0970297}" type="presParOf" srcId="{FA8FE95D-03F1-0F48-9AF3-8403A4B16856}" destId="{4303E08A-37C9-E04D-873F-2AE07ADE6B8E}" srcOrd="1" destOrd="0" presId="urn:microsoft.com/office/officeart/2005/8/layout/list1"/>
    <dgm:cxn modelId="{EA7C75B9-764B-5B40-9706-B34DC40101A6}" type="presParOf" srcId="{62A7A099-1B35-8E46-9EB3-8BB95F469E1F}" destId="{9B2AAA7D-9D02-3C41-9F03-11DBDDB1A65C}" srcOrd="5" destOrd="0" presId="urn:microsoft.com/office/officeart/2005/8/layout/list1"/>
    <dgm:cxn modelId="{F23E2F5D-A516-A746-927F-49D43BCCE186}" type="presParOf" srcId="{62A7A099-1B35-8E46-9EB3-8BB95F469E1F}" destId="{9F47EB41-30A2-8244-B27F-A4175EDD1805}" srcOrd="6" destOrd="0" presId="urn:microsoft.com/office/officeart/2005/8/layout/list1"/>
    <dgm:cxn modelId="{CFD69802-EB6A-9A40-91F6-F4040F78AA2C}" type="presParOf" srcId="{62A7A099-1B35-8E46-9EB3-8BB95F469E1F}" destId="{533AB244-91DF-6047-B70E-1E8399F9D900}" srcOrd="7" destOrd="0" presId="urn:microsoft.com/office/officeart/2005/8/layout/list1"/>
    <dgm:cxn modelId="{607D1807-8B79-6C41-A205-0A1667EBAD94}" type="presParOf" srcId="{62A7A099-1B35-8E46-9EB3-8BB95F469E1F}" destId="{9E34000E-9DC4-B945-AA58-DA29CC2706D3}" srcOrd="8" destOrd="0" presId="urn:microsoft.com/office/officeart/2005/8/layout/list1"/>
    <dgm:cxn modelId="{54D57FEA-E14F-4645-8A11-3CD384E51930}" type="presParOf" srcId="{9E34000E-9DC4-B945-AA58-DA29CC2706D3}" destId="{B83E08B9-6A71-D140-9FC8-64C7D5698E8B}" srcOrd="0" destOrd="0" presId="urn:microsoft.com/office/officeart/2005/8/layout/list1"/>
    <dgm:cxn modelId="{D5CD99AB-F43A-2343-9974-4350B3ADEC0C}" type="presParOf" srcId="{9E34000E-9DC4-B945-AA58-DA29CC2706D3}" destId="{B3678F07-159B-D44E-B80A-B2DA79E8CB64}" srcOrd="1" destOrd="0" presId="urn:microsoft.com/office/officeart/2005/8/layout/list1"/>
    <dgm:cxn modelId="{46568E40-D2B6-BF4C-B45F-EA2B8A781F72}" type="presParOf" srcId="{62A7A099-1B35-8E46-9EB3-8BB95F469E1F}" destId="{CB7B1716-2561-3C4A-A421-4D8E15FDD3E7}" srcOrd="9" destOrd="0" presId="urn:microsoft.com/office/officeart/2005/8/layout/list1"/>
    <dgm:cxn modelId="{24A77329-D339-324F-A527-9F75685B5D59}" type="presParOf" srcId="{62A7A099-1B35-8E46-9EB3-8BB95F469E1F}" destId="{4CED362E-E795-9A42-939D-55DBC8265F52}" srcOrd="10" destOrd="0" presId="urn:microsoft.com/office/officeart/2005/8/layout/list1"/>
    <dgm:cxn modelId="{E16A3F8F-4B2B-1D4C-9CBB-795C35216FF4}" type="presParOf" srcId="{62A7A099-1B35-8E46-9EB3-8BB95F469E1F}" destId="{F5CF7B14-1D0D-A140-A139-A8319CEE3E4F}" srcOrd="11" destOrd="0" presId="urn:microsoft.com/office/officeart/2005/8/layout/list1"/>
    <dgm:cxn modelId="{35394537-4972-0D4C-910C-5CF49E6B74CD}" type="presParOf" srcId="{62A7A099-1B35-8E46-9EB3-8BB95F469E1F}" destId="{14C4031D-263C-7242-9BA1-F420FA550642}" srcOrd="12" destOrd="0" presId="urn:microsoft.com/office/officeart/2005/8/layout/list1"/>
    <dgm:cxn modelId="{107287B3-CAF3-884B-AADF-7A5B9202E5B2}" type="presParOf" srcId="{14C4031D-263C-7242-9BA1-F420FA550642}" destId="{35488449-215B-FA44-800D-4BAA501B75AF}" srcOrd="0" destOrd="0" presId="urn:microsoft.com/office/officeart/2005/8/layout/list1"/>
    <dgm:cxn modelId="{03B4D0A8-BC0E-AE44-97D5-5E395647BF69}" type="presParOf" srcId="{14C4031D-263C-7242-9BA1-F420FA550642}" destId="{504D3B18-96F9-4949-B6F9-BC16E669F576}" srcOrd="1" destOrd="0" presId="urn:microsoft.com/office/officeart/2005/8/layout/list1"/>
    <dgm:cxn modelId="{245D9FE8-E3BD-3240-AE29-4E8EFFFE94C9}" type="presParOf" srcId="{62A7A099-1B35-8E46-9EB3-8BB95F469E1F}" destId="{0993F374-A1F2-474E-9760-AEC58FF0EAFB}" srcOrd="13" destOrd="0" presId="urn:microsoft.com/office/officeart/2005/8/layout/list1"/>
    <dgm:cxn modelId="{168838E2-4EAE-D046-932E-16F506DEDE7C}" type="presParOf" srcId="{62A7A099-1B35-8E46-9EB3-8BB95F469E1F}" destId="{AD783C4E-D98F-1243-844D-47C03CB935E9}" srcOrd="14" destOrd="0" presId="urn:microsoft.com/office/officeart/2005/8/layout/list1"/>
    <dgm:cxn modelId="{BE41AB57-5B6D-244B-BA39-CB01A319F901}" type="presParOf" srcId="{62A7A099-1B35-8E46-9EB3-8BB95F469E1F}" destId="{BBCC876D-D3F3-FE40-848D-5DA3D034F806}" srcOrd="15" destOrd="0" presId="urn:microsoft.com/office/officeart/2005/8/layout/list1"/>
    <dgm:cxn modelId="{6CE00AE9-D7E4-4C48-BB86-30D20AB2600C}" type="presParOf" srcId="{62A7A099-1B35-8E46-9EB3-8BB95F469E1F}" destId="{E920225D-8D48-DC45-A02B-4A540D625FF7}" srcOrd="16" destOrd="0" presId="urn:microsoft.com/office/officeart/2005/8/layout/list1"/>
    <dgm:cxn modelId="{6D41DBD5-65A2-E045-9AD9-201B9FC449C1}" type="presParOf" srcId="{E920225D-8D48-DC45-A02B-4A540D625FF7}" destId="{764DD659-A44E-5E46-A392-5D6D31562028}" srcOrd="0" destOrd="0" presId="urn:microsoft.com/office/officeart/2005/8/layout/list1"/>
    <dgm:cxn modelId="{03D9F5D4-EFDE-FC40-8642-9847BB99B706}" type="presParOf" srcId="{E920225D-8D48-DC45-A02B-4A540D625FF7}" destId="{04CDF2BE-F8E9-7547-82F0-213699798202}" srcOrd="1" destOrd="0" presId="urn:microsoft.com/office/officeart/2005/8/layout/list1"/>
    <dgm:cxn modelId="{E3F4E409-A10F-D04C-A360-109C7DABD2BA}" type="presParOf" srcId="{62A7A099-1B35-8E46-9EB3-8BB95F469E1F}" destId="{C8F7C1BD-C480-CA4B-8716-7A8553ACE3D0}" srcOrd="17" destOrd="0" presId="urn:microsoft.com/office/officeart/2005/8/layout/list1"/>
    <dgm:cxn modelId="{FD36CA21-80C8-3443-A408-80388431E7EA}" type="presParOf" srcId="{62A7A099-1B35-8E46-9EB3-8BB95F469E1F}" destId="{DEC60503-2ABC-0A40-8D31-35C51F798F02}"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D0921C9-9343-5348-BB94-D09D7C6FC30E}" type="doc">
      <dgm:prSet loTypeId="urn:microsoft.com/office/officeart/2005/8/layout/equation1" loCatId="list" qsTypeId="urn:microsoft.com/office/officeart/2005/8/quickstyle/simple4" qsCatId="simple" csTypeId="urn:microsoft.com/office/officeart/2005/8/colors/accent1_2" csCatId="accent1" phldr="1"/>
      <dgm:spPr/>
      <dgm:t>
        <a:bodyPr/>
        <a:lstStyle/>
        <a:p>
          <a:endParaRPr lang="en-US"/>
        </a:p>
      </dgm:t>
    </dgm:pt>
    <dgm:pt modelId="{065FBE57-6738-FC45-B44F-4E01298BD5F4}">
      <dgm:prSet/>
      <dgm:spPr/>
      <dgm:t>
        <a:bodyPr/>
        <a:lstStyle/>
        <a:p>
          <a:pPr rtl="0"/>
          <a:r>
            <a:rPr lang="en-US" b="1" i="1" dirty="0" smtClean="0"/>
            <a:t>Independent Variable=</a:t>
          </a:r>
          <a:endParaRPr lang="en-US" dirty="0"/>
        </a:p>
      </dgm:t>
    </dgm:pt>
    <dgm:pt modelId="{0033F969-200D-0843-9764-F928E8A7EC14}" type="parTrans" cxnId="{D5D9232E-BF33-8B45-9AD6-607EDA22B07C}">
      <dgm:prSet/>
      <dgm:spPr/>
      <dgm:t>
        <a:bodyPr/>
        <a:lstStyle/>
        <a:p>
          <a:endParaRPr lang="en-US"/>
        </a:p>
      </dgm:t>
    </dgm:pt>
    <dgm:pt modelId="{BA4B3A8C-E47E-674F-A8B3-0326C01E5C89}" type="sibTrans" cxnId="{D5D9232E-BF33-8B45-9AD6-607EDA22B07C}">
      <dgm:prSet/>
      <dgm:spPr/>
      <dgm:t>
        <a:bodyPr/>
        <a:lstStyle/>
        <a:p>
          <a:endParaRPr lang="en-US"/>
        </a:p>
      </dgm:t>
    </dgm:pt>
    <dgm:pt modelId="{2E8ACA64-732C-464D-AB1D-546BCAA60844}">
      <dgm:prSet/>
      <dgm:spPr/>
      <dgm:t>
        <a:bodyPr/>
        <a:lstStyle/>
        <a:p>
          <a:r>
            <a:rPr lang="en-US" b="1" i="1" dirty="0" smtClean="0"/>
            <a:t>Continuous Variable </a:t>
          </a:r>
          <a:endParaRPr lang="en-US" dirty="0"/>
        </a:p>
      </dgm:t>
    </dgm:pt>
    <dgm:pt modelId="{771F100F-0160-5545-9BBD-AB3414FC8E5B}" type="parTrans" cxnId="{6FEB05EE-61E2-0E4D-A4C4-9A9D11458F04}">
      <dgm:prSet/>
      <dgm:spPr/>
      <dgm:t>
        <a:bodyPr/>
        <a:lstStyle/>
        <a:p>
          <a:endParaRPr lang="en-US"/>
        </a:p>
      </dgm:t>
    </dgm:pt>
    <dgm:pt modelId="{ACB443AD-CA7B-3340-830F-CFE69E5A812F}" type="sibTrans" cxnId="{6FEB05EE-61E2-0E4D-A4C4-9A9D11458F04}">
      <dgm:prSet/>
      <dgm:spPr/>
      <dgm:t>
        <a:bodyPr/>
        <a:lstStyle/>
        <a:p>
          <a:endParaRPr lang="en-US"/>
        </a:p>
      </dgm:t>
    </dgm:pt>
    <dgm:pt modelId="{9DFA8349-9BEC-B148-94D5-B8CA03CA8D30}" type="pres">
      <dgm:prSet presAssocID="{3D0921C9-9343-5348-BB94-D09D7C6FC30E}" presName="linearFlow" presStyleCnt="0">
        <dgm:presLayoutVars>
          <dgm:dir/>
          <dgm:resizeHandles val="exact"/>
        </dgm:presLayoutVars>
      </dgm:prSet>
      <dgm:spPr/>
      <dgm:t>
        <a:bodyPr/>
        <a:lstStyle/>
        <a:p>
          <a:endParaRPr lang="en-US"/>
        </a:p>
      </dgm:t>
    </dgm:pt>
    <dgm:pt modelId="{87E72931-7A6D-104B-8ACD-7004F24B47F4}" type="pres">
      <dgm:prSet presAssocID="{065FBE57-6738-FC45-B44F-4E01298BD5F4}" presName="node" presStyleLbl="node1" presStyleIdx="0" presStyleCnt="2" custLinFactNeighborX="-31873" custLinFactNeighborY="54">
        <dgm:presLayoutVars>
          <dgm:bulletEnabled val="1"/>
        </dgm:presLayoutVars>
      </dgm:prSet>
      <dgm:spPr/>
      <dgm:t>
        <a:bodyPr/>
        <a:lstStyle/>
        <a:p>
          <a:endParaRPr lang="en-US"/>
        </a:p>
      </dgm:t>
    </dgm:pt>
    <dgm:pt modelId="{5AA51054-A4DD-FA47-A261-02073602346A}" type="pres">
      <dgm:prSet presAssocID="{BA4B3A8C-E47E-674F-A8B3-0326C01E5C89}" presName="spacerL" presStyleCnt="0"/>
      <dgm:spPr/>
    </dgm:pt>
    <dgm:pt modelId="{1F2E4743-CAC5-0545-AABD-7DC73920A4F6}" type="pres">
      <dgm:prSet presAssocID="{BA4B3A8C-E47E-674F-A8B3-0326C01E5C89}" presName="sibTrans" presStyleLbl="sibTrans2D1" presStyleIdx="0" presStyleCnt="1" custLinFactNeighborX="-17939" custLinFactNeighborY="-4931"/>
      <dgm:spPr/>
      <dgm:t>
        <a:bodyPr/>
        <a:lstStyle/>
        <a:p>
          <a:endParaRPr lang="en-US"/>
        </a:p>
      </dgm:t>
    </dgm:pt>
    <dgm:pt modelId="{5739D640-4F18-BE4A-A4AA-4C19A83D1AA0}" type="pres">
      <dgm:prSet presAssocID="{BA4B3A8C-E47E-674F-A8B3-0326C01E5C89}" presName="spacerR" presStyleCnt="0"/>
      <dgm:spPr/>
    </dgm:pt>
    <dgm:pt modelId="{29F1BD02-7A5B-884E-80D8-A1C771937ABF}" type="pres">
      <dgm:prSet presAssocID="{2E8ACA64-732C-464D-AB1D-546BCAA60844}" presName="node" presStyleLbl="node1" presStyleIdx="1" presStyleCnt="2">
        <dgm:presLayoutVars>
          <dgm:bulletEnabled val="1"/>
        </dgm:presLayoutVars>
      </dgm:prSet>
      <dgm:spPr/>
      <dgm:t>
        <a:bodyPr/>
        <a:lstStyle/>
        <a:p>
          <a:endParaRPr lang="en-US"/>
        </a:p>
      </dgm:t>
    </dgm:pt>
  </dgm:ptLst>
  <dgm:cxnLst>
    <dgm:cxn modelId="{6FEB05EE-61E2-0E4D-A4C4-9A9D11458F04}" srcId="{3D0921C9-9343-5348-BB94-D09D7C6FC30E}" destId="{2E8ACA64-732C-464D-AB1D-546BCAA60844}" srcOrd="1" destOrd="0" parTransId="{771F100F-0160-5545-9BBD-AB3414FC8E5B}" sibTransId="{ACB443AD-CA7B-3340-830F-CFE69E5A812F}"/>
    <dgm:cxn modelId="{473E40AA-F407-0E49-944D-70277F929866}" type="presOf" srcId="{3D0921C9-9343-5348-BB94-D09D7C6FC30E}" destId="{9DFA8349-9BEC-B148-94D5-B8CA03CA8D30}" srcOrd="0" destOrd="0" presId="urn:microsoft.com/office/officeart/2005/8/layout/equation1"/>
    <dgm:cxn modelId="{D8346B98-68F5-1547-88B2-C78AA21DF409}" type="presOf" srcId="{BA4B3A8C-E47E-674F-A8B3-0326C01E5C89}" destId="{1F2E4743-CAC5-0545-AABD-7DC73920A4F6}" srcOrd="0" destOrd="0" presId="urn:microsoft.com/office/officeart/2005/8/layout/equation1"/>
    <dgm:cxn modelId="{D5D9232E-BF33-8B45-9AD6-607EDA22B07C}" srcId="{3D0921C9-9343-5348-BB94-D09D7C6FC30E}" destId="{065FBE57-6738-FC45-B44F-4E01298BD5F4}" srcOrd="0" destOrd="0" parTransId="{0033F969-200D-0843-9764-F928E8A7EC14}" sibTransId="{BA4B3A8C-E47E-674F-A8B3-0326C01E5C89}"/>
    <dgm:cxn modelId="{A0E01007-18EE-2B4F-B2CF-2231020C2006}" type="presOf" srcId="{2E8ACA64-732C-464D-AB1D-546BCAA60844}" destId="{29F1BD02-7A5B-884E-80D8-A1C771937ABF}" srcOrd="0" destOrd="0" presId="urn:microsoft.com/office/officeart/2005/8/layout/equation1"/>
    <dgm:cxn modelId="{59C08994-8240-C949-AFA2-DD576BBD3758}" type="presOf" srcId="{065FBE57-6738-FC45-B44F-4E01298BD5F4}" destId="{87E72931-7A6D-104B-8ACD-7004F24B47F4}" srcOrd="0" destOrd="0" presId="urn:microsoft.com/office/officeart/2005/8/layout/equation1"/>
    <dgm:cxn modelId="{ECF7EA0B-F9BC-964D-A906-7324E142FAD1}" type="presParOf" srcId="{9DFA8349-9BEC-B148-94D5-B8CA03CA8D30}" destId="{87E72931-7A6D-104B-8ACD-7004F24B47F4}" srcOrd="0" destOrd="0" presId="urn:microsoft.com/office/officeart/2005/8/layout/equation1"/>
    <dgm:cxn modelId="{B4FA50F4-698C-804F-B8B2-9A73B8E5770E}" type="presParOf" srcId="{9DFA8349-9BEC-B148-94D5-B8CA03CA8D30}" destId="{5AA51054-A4DD-FA47-A261-02073602346A}" srcOrd="1" destOrd="0" presId="urn:microsoft.com/office/officeart/2005/8/layout/equation1"/>
    <dgm:cxn modelId="{46684D02-D54C-CF4E-A2BC-36A0658BF52B}" type="presParOf" srcId="{9DFA8349-9BEC-B148-94D5-B8CA03CA8D30}" destId="{1F2E4743-CAC5-0545-AABD-7DC73920A4F6}" srcOrd="2" destOrd="0" presId="urn:microsoft.com/office/officeart/2005/8/layout/equation1"/>
    <dgm:cxn modelId="{76BAD121-5391-2544-804E-D625E4A6008D}" type="presParOf" srcId="{9DFA8349-9BEC-B148-94D5-B8CA03CA8D30}" destId="{5739D640-4F18-BE4A-A4AA-4C19A83D1AA0}" srcOrd="3" destOrd="0" presId="urn:microsoft.com/office/officeart/2005/8/layout/equation1"/>
    <dgm:cxn modelId="{04684116-73DA-4740-A557-E4EDBC22A48C}" type="presParOf" srcId="{9DFA8349-9BEC-B148-94D5-B8CA03CA8D30}" destId="{29F1BD02-7A5B-884E-80D8-A1C771937ABF}" srcOrd="4" destOrd="0" presId="urn:microsoft.com/office/officeart/2005/8/layout/equati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4060C8C-F688-B44E-AAB9-8161DFF5BE1C}" type="doc">
      <dgm:prSet loTypeId="urn:microsoft.com/office/officeart/2005/8/layout/equation1" loCatId="list" qsTypeId="urn:microsoft.com/office/officeart/2005/8/quickstyle/simple4" qsCatId="simple" csTypeId="urn:microsoft.com/office/officeart/2005/8/colors/accent1_2" csCatId="accent1" phldr="1"/>
      <dgm:spPr/>
      <dgm:t>
        <a:bodyPr/>
        <a:lstStyle/>
        <a:p>
          <a:endParaRPr lang="en-US"/>
        </a:p>
      </dgm:t>
    </dgm:pt>
    <dgm:pt modelId="{1688C985-DB8B-4943-B319-F54868DE19C5}">
      <dgm:prSet/>
      <dgm:spPr/>
      <dgm:t>
        <a:bodyPr/>
        <a:lstStyle/>
        <a:p>
          <a:pPr rtl="0"/>
          <a:r>
            <a:rPr lang="en-US" b="1" i="1" smtClean="0"/>
            <a:t>Dependent Variable </a:t>
          </a:r>
          <a:endParaRPr lang="en-US"/>
        </a:p>
      </dgm:t>
    </dgm:pt>
    <dgm:pt modelId="{2B622ADC-3411-8947-9EC2-E0067F955E8A}" type="parTrans" cxnId="{6A4BB13E-2C88-9643-9D04-42DB10427EAD}">
      <dgm:prSet/>
      <dgm:spPr/>
      <dgm:t>
        <a:bodyPr/>
        <a:lstStyle/>
        <a:p>
          <a:endParaRPr lang="en-US"/>
        </a:p>
      </dgm:t>
    </dgm:pt>
    <dgm:pt modelId="{79FD587C-6C1D-6C45-8FEB-61A5009D6D9A}" type="sibTrans" cxnId="{6A4BB13E-2C88-9643-9D04-42DB10427EAD}">
      <dgm:prSet/>
      <dgm:spPr/>
      <dgm:t>
        <a:bodyPr/>
        <a:lstStyle/>
        <a:p>
          <a:endParaRPr lang="en-US"/>
        </a:p>
      </dgm:t>
    </dgm:pt>
    <dgm:pt modelId="{55FC96E2-B387-6144-863F-123927E329C0}">
      <dgm:prSet/>
      <dgm:spPr/>
      <dgm:t>
        <a:bodyPr/>
        <a:lstStyle/>
        <a:p>
          <a:pPr rtl="0"/>
          <a:r>
            <a:rPr lang="en-US" b="1" i="1" dirty="0" smtClean="0"/>
            <a:t>Categorical Variable </a:t>
          </a:r>
          <a:endParaRPr lang="en-US" dirty="0"/>
        </a:p>
      </dgm:t>
    </dgm:pt>
    <dgm:pt modelId="{B0B01E6F-FF1F-8047-BA92-110B2480BD40}" type="parTrans" cxnId="{B7DF018D-6C5B-3A40-A21B-19F9F3B51C68}">
      <dgm:prSet/>
      <dgm:spPr/>
      <dgm:t>
        <a:bodyPr/>
        <a:lstStyle/>
        <a:p>
          <a:endParaRPr lang="en-US"/>
        </a:p>
      </dgm:t>
    </dgm:pt>
    <dgm:pt modelId="{DA66ABBB-7744-EC42-977A-9F13E098B7F7}" type="sibTrans" cxnId="{B7DF018D-6C5B-3A40-A21B-19F9F3B51C68}">
      <dgm:prSet/>
      <dgm:spPr/>
      <dgm:t>
        <a:bodyPr/>
        <a:lstStyle/>
        <a:p>
          <a:endParaRPr lang="en-US"/>
        </a:p>
      </dgm:t>
    </dgm:pt>
    <dgm:pt modelId="{4E803552-853E-0645-8108-0C057F9233D0}" type="pres">
      <dgm:prSet presAssocID="{A4060C8C-F688-B44E-AAB9-8161DFF5BE1C}" presName="linearFlow" presStyleCnt="0">
        <dgm:presLayoutVars>
          <dgm:dir/>
          <dgm:resizeHandles val="exact"/>
        </dgm:presLayoutVars>
      </dgm:prSet>
      <dgm:spPr/>
      <dgm:t>
        <a:bodyPr/>
        <a:lstStyle/>
        <a:p>
          <a:endParaRPr lang="en-US"/>
        </a:p>
      </dgm:t>
    </dgm:pt>
    <dgm:pt modelId="{F07080EA-021D-B640-94C3-55404A6777C1}" type="pres">
      <dgm:prSet presAssocID="{1688C985-DB8B-4943-B319-F54868DE19C5}" presName="node" presStyleLbl="node1" presStyleIdx="0" presStyleCnt="2">
        <dgm:presLayoutVars>
          <dgm:bulletEnabled val="1"/>
        </dgm:presLayoutVars>
      </dgm:prSet>
      <dgm:spPr/>
      <dgm:t>
        <a:bodyPr/>
        <a:lstStyle/>
        <a:p>
          <a:endParaRPr lang="en-US"/>
        </a:p>
      </dgm:t>
    </dgm:pt>
    <dgm:pt modelId="{AA333843-9882-A548-A217-7AB2FA23DBBA}" type="pres">
      <dgm:prSet presAssocID="{79FD587C-6C1D-6C45-8FEB-61A5009D6D9A}" presName="spacerL" presStyleCnt="0"/>
      <dgm:spPr/>
    </dgm:pt>
    <dgm:pt modelId="{B891CE06-2C9C-564D-B718-AC2E3059F3BB}" type="pres">
      <dgm:prSet presAssocID="{79FD587C-6C1D-6C45-8FEB-61A5009D6D9A}" presName="sibTrans" presStyleLbl="sibTrans2D1" presStyleIdx="0" presStyleCnt="1"/>
      <dgm:spPr/>
      <dgm:t>
        <a:bodyPr/>
        <a:lstStyle/>
        <a:p>
          <a:endParaRPr lang="en-US"/>
        </a:p>
      </dgm:t>
    </dgm:pt>
    <dgm:pt modelId="{E7745167-AC8B-2040-8EE9-3AB5B640027B}" type="pres">
      <dgm:prSet presAssocID="{79FD587C-6C1D-6C45-8FEB-61A5009D6D9A}" presName="spacerR" presStyleCnt="0"/>
      <dgm:spPr/>
    </dgm:pt>
    <dgm:pt modelId="{B8D0DA21-0A3D-C74E-ABF4-A7EFEB137296}" type="pres">
      <dgm:prSet presAssocID="{55FC96E2-B387-6144-863F-123927E329C0}" presName="node" presStyleLbl="node1" presStyleIdx="1" presStyleCnt="2" custLinFactNeighborX="35769" custLinFactNeighborY="54">
        <dgm:presLayoutVars>
          <dgm:bulletEnabled val="1"/>
        </dgm:presLayoutVars>
      </dgm:prSet>
      <dgm:spPr/>
      <dgm:t>
        <a:bodyPr/>
        <a:lstStyle/>
        <a:p>
          <a:endParaRPr lang="en-US"/>
        </a:p>
      </dgm:t>
    </dgm:pt>
  </dgm:ptLst>
  <dgm:cxnLst>
    <dgm:cxn modelId="{0240CE9C-4A4F-6E42-A54B-2D578816F3BC}" type="presOf" srcId="{1688C985-DB8B-4943-B319-F54868DE19C5}" destId="{F07080EA-021D-B640-94C3-55404A6777C1}" srcOrd="0" destOrd="0" presId="urn:microsoft.com/office/officeart/2005/8/layout/equation1"/>
    <dgm:cxn modelId="{FD79B9B4-2AB3-9747-B5F7-AFE543F2BB74}" type="presOf" srcId="{A4060C8C-F688-B44E-AAB9-8161DFF5BE1C}" destId="{4E803552-853E-0645-8108-0C057F9233D0}" srcOrd="0" destOrd="0" presId="urn:microsoft.com/office/officeart/2005/8/layout/equation1"/>
    <dgm:cxn modelId="{B7DF018D-6C5B-3A40-A21B-19F9F3B51C68}" srcId="{A4060C8C-F688-B44E-AAB9-8161DFF5BE1C}" destId="{55FC96E2-B387-6144-863F-123927E329C0}" srcOrd="1" destOrd="0" parTransId="{B0B01E6F-FF1F-8047-BA92-110B2480BD40}" sibTransId="{DA66ABBB-7744-EC42-977A-9F13E098B7F7}"/>
    <dgm:cxn modelId="{1E586A43-4ECD-634C-94F0-9BEE2DE432F7}" type="presOf" srcId="{79FD587C-6C1D-6C45-8FEB-61A5009D6D9A}" destId="{B891CE06-2C9C-564D-B718-AC2E3059F3BB}" srcOrd="0" destOrd="0" presId="urn:microsoft.com/office/officeart/2005/8/layout/equation1"/>
    <dgm:cxn modelId="{6A4BB13E-2C88-9643-9D04-42DB10427EAD}" srcId="{A4060C8C-F688-B44E-AAB9-8161DFF5BE1C}" destId="{1688C985-DB8B-4943-B319-F54868DE19C5}" srcOrd="0" destOrd="0" parTransId="{2B622ADC-3411-8947-9EC2-E0067F955E8A}" sibTransId="{79FD587C-6C1D-6C45-8FEB-61A5009D6D9A}"/>
    <dgm:cxn modelId="{F0A819A4-DDC7-B640-8CEB-511910B89A20}" type="presOf" srcId="{55FC96E2-B387-6144-863F-123927E329C0}" destId="{B8D0DA21-0A3D-C74E-ABF4-A7EFEB137296}" srcOrd="0" destOrd="0" presId="urn:microsoft.com/office/officeart/2005/8/layout/equation1"/>
    <dgm:cxn modelId="{9421F83D-965C-7843-A808-01A459C2E641}" type="presParOf" srcId="{4E803552-853E-0645-8108-0C057F9233D0}" destId="{F07080EA-021D-B640-94C3-55404A6777C1}" srcOrd="0" destOrd="0" presId="urn:microsoft.com/office/officeart/2005/8/layout/equation1"/>
    <dgm:cxn modelId="{328EBA03-C8BB-3646-AD6D-B414B653D386}" type="presParOf" srcId="{4E803552-853E-0645-8108-0C057F9233D0}" destId="{AA333843-9882-A548-A217-7AB2FA23DBBA}" srcOrd="1" destOrd="0" presId="urn:microsoft.com/office/officeart/2005/8/layout/equation1"/>
    <dgm:cxn modelId="{419EBAF6-E690-0F41-9399-47E9FD20AD55}" type="presParOf" srcId="{4E803552-853E-0645-8108-0C057F9233D0}" destId="{B891CE06-2C9C-564D-B718-AC2E3059F3BB}" srcOrd="2" destOrd="0" presId="urn:microsoft.com/office/officeart/2005/8/layout/equation1"/>
    <dgm:cxn modelId="{E3D89AC7-976E-F148-B663-6498537A802D}" type="presParOf" srcId="{4E803552-853E-0645-8108-0C057F9233D0}" destId="{E7745167-AC8B-2040-8EE9-3AB5B640027B}" srcOrd="3" destOrd="0" presId="urn:microsoft.com/office/officeart/2005/8/layout/equation1"/>
    <dgm:cxn modelId="{135B1172-135C-4F45-A15F-902D7C3D75B6}" type="presParOf" srcId="{4E803552-853E-0645-8108-0C057F9233D0}" destId="{B8D0DA21-0A3D-C74E-ABF4-A7EFEB137296}" srcOrd="4" destOrd="0" presId="urn:microsoft.com/office/officeart/2005/8/layout/equati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4E7FEA2-8B3F-E44A-8DA7-8456AB0B2B44}" type="doc">
      <dgm:prSet loTypeId="urn:microsoft.com/office/officeart/2009/3/layout/RandomtoResultProcess" loCatId="list" qsTypeId="urn:microsoft.com/office/officeart/2005/8/quickstyle/simple4" qsCatId="simple" csTypeId="urn:microsoft.com/office/officeart/2005/8/colors/accent1_2" csCatId="accent1" phldr="1"/>
      <dgm:spPr/>
      <dgm:t>
        <a:bodyPr/>
        <a:lstStyle/>
        <a:p>
          <a:endParaRPr lang="en-US"/>
        </a:p>
      </dgm:t>
    </dgm:pt>
    <dgm:pt modelId="{D5547A0E-7EAB-C843-8901-FDF4AA6C92B3}">
      <dgm:prSet custT="1"/>
      <dgm:spPr/>
      <dgm:t>
        <a:bodyPr/>
        <a:lstStyle/>
        <a:p>
          <a:pPr rtl="0"/>
          <a:r>
            <a:rPr lang="en-US" sz="2000" dirty="0" smtClean="0"/>
            <a:t>1) Specify a theory </a:t>
          </a:r>
          <a:endParaRPr lang="en-US" sz="2000" dirty="0"/>
        </a:p>
      </dgm:t>
    </dgm:pt>
    <dgm:pt modelId="{F37BF621-031B-7947-AA98-D5B12F008303}" type="parTrans" cxnId="{B00A3D60-B602-B649-9F79-72D8649BEA22}">
      <dgm:prSet/>
      <dgm:spPr/>
      <dgm:t>
        <a:bodyPr/>
        <a:lstStyle/>
        <a:p>
          <a:endParaRPr lang="en-US" sz="2000"/>
        </a:p>
      </dgm:t>
    </dgm:pt>
    <dgm:pt modelId="{07813FB6-BF7F-9642-AECF-532C08F2EFC4}" type="sibTrans" cxnId="{B00A3D60-B602-B649-9F79-72D8649BEA22}">
      <dgm:prSet/>
      <dgm:spPr/>
      <dgm:t>
        <a:bodyPr/>
        <a:lstStyle/>
        <a:p>
          <a:endParaRPr lang="en-US" sz="2000"/>
        </a:p>
      </dgm:t>
    </dgm:pt>
    <dgm:pt modelId="{BD2833D3-8F35-EF41-A39E-3EA09D687F21}">
      <dgm:prSet custT="1"/>
      <dgm:spPr/>
      <dgm:t>
        <a:bodyPr/>
        <a:lstStyle/>
        <a:p>
          <a:pPr rtl="0"/>
          <a:r>
            <a:rPr lang="en-US" sz="2000" smtClean="0"/>
            <a:t>2) Measure the variables </a:t>
          </a:r>
          <a:endParaRPr lang="en-US" sz="2000"/>
        </a:p>
      </dgm:t>
    </dgm:pt>
    <dgm:pt modelId="{7041637D-8F08-1844-8846-32D147479CEA}" type="parTrans" cxnId="{3AD578BA-51D4-0740-B191-5E14A5831A89}">
      <dgm:prSet/>
      <dgm:spPr/>
      <dgm:t>
        <a:bodyPr/>
        <a:lstStyle/>
        <a:p>
          <a:endParaRPr lang="en-US" sz="2000"/>
        </a:p>
      </dgm:t>
    </dgm:pt>
    <dgm:pt modelId="{91567F66-242C-244F-82C1-6545B1676666}" type="sibTrans" cxnId="{3AD578BA-51D4-0740-B191-5E14A5831A89}">
      <dgm:prSet/>
      <dgm:spPr/>
      <dgm:t>
        <a:bodyPr/>
        <a:lstStyle/>
        <a:p>
          <a:endParaRPr lang="en-US" sz="2000"/>
        </a:p>
      </dgm:t>
    </dgm:pt>
    <dgm:pt modelId="{A0D824C1-3889-C345-8B62-7BAAA7CB0EDD}">
      <dgm:prSet custT="1"/>
      <dgm:spPr/>
      <dgm:t>
        <a:bodyPr/>
        <a:lstStyle/>
        <a:p>
          <a:pPr rtl="0"/>
          <a:r>
            <a:rPr lang="en-US" sz="2000" smtClean="0"/>
            <a:t>3) Identify correlations among variables </a:t>
          </a:r>
          <a:endParaRPr lang="en-US" sz="2000"/>
        </a:p>
      </dgm:t>
    </dgm:pt>
    <dgm:pt modelId="{E8C9BCBC-23AA-0F49-A3EF-76F11A19D8FE}" type="parTrans" cxnId="{E7F6FC2A-D21B-A548-B19E-A6C229E370E7}">
      <dgm:prSet/>
      <dgm:spPr/>
      <dgm:t>
        <a:bodyPr/>
        <a:lstStyle/>
        <a:p>
          <a:endParaRPr lang="en-US" sz="2000"/>
        </a:p>
      </dgm:t>
    </dgm:pt>
    <dgm:pt modelId="{D7D83891-A684-E744-9397-7C145D51FF27}" type="sibTrans" cxnId="{E7F6FC2A-D21B-A548-B19E-A6C229E370E7}">
      <dgm:prSet/>
      <dgm:spPr/>
      <dgm:t>
        <a:bodyPr/>
        <a:lstStyle/>
        <a:p>
          <a:endParaRPr lang="en-US" sz="2000"/>
        </a:p>
      </dgm:t>
    </dgm:pt>
    <dgm:pt modelId="{9383657F-35AE-FE46-9C2F-5D9829C118F3}">
      <dgm:prSet custT="1"/>
      <dgm:spPr/>
      <dgm:t>
        <a:bodyPr/>
        <a:lstStyle/>
        <a:p>
          <a:pPr rtl="0"/>
          <a:r>
            <a:rPr lang="en-US" sz="2000" smtClean="0"/>
            <a:t>4) Combine highly correlated variables  </a:t>
          </a:r>
          <a:endParaRPr lang="en-US" sz="2000"/>
        </a:p>
      </dgm:t>
    </dgm:pt>
    <dgm:pt modelId="{F964BAB5-BADC-8D4F-BFB6-522574951B2C}" type="parTrans" cxnId="{68B11E41-9843-E249-9BDA-8679C8C20A3C}">
      <dgm:prSet/>
      <dgm:spPr/>
      <dgm:t>
        <a:bodyPr/>
        <a:lstStyle/>
        <a:p>
          <a:endParaRPr lang="en-US" sz="2000"/>
        </a:p>
      </dgm:t>
    </dgm:pt>
    <dgm:pt modelId="{A9B35D60-9127-D548-A620-C66273D65124}" type="sibTrans" cxnId="{68B11E41-9843-E249-9BDA-8679C8C20A3C}">
      <dgm:prSet/>
      <dgm:spPr/>
      <dgm:t>
        <a:bodyPr/>
        <a:lstStyle/>
        <a:p>
          <a:endParaRPr lang="en-US" sz="2000"/>
        </a:p>
      </dgm:t>
    </dgm:pt>
    <dgm:pt modelId="{0BE54134-BE7D-7C49-8B63-24E6101C662A}" type="pres">
      <dgm:prSet presAssocID="{14E7FEA2-8B3F-E44A-8DA7-8456AB0B2B44}" presName="Name0" presStyleCnt="0">
        <dgm:presLayoutVars>
          <dgm:dir/>
          <dgm:animOne val="branch"/>
          <dgm:animLvl val="lvl"/>
        </dgm:presLayoutVars>
      </dgm:prSet>
      <dgm:spPr/>
      <dgm:t>
        <a:bodyPr/>
        <a:lstStyle/>
        <a:p>
          <a:endParaRPr lang="en-US"/>
        </a:p>
      </dgm:t>
    </dgm:pt>
    <dgm:pt modelId="{AE23417C-AD1C-6541-932F-949FC3035120}" type="pres">
      <dgm:prSet presAssocID="{D5547A0E-7EAB-C843-8901-FDF4AA6C92B3}" presName="chaos" presStyleCnt="0"/>
      <dgm:spPr/>
    </dgm:pt>
    <dgm:pt modelId="{AF7AE958-CA35-3643-BCFA-B431AAA1CEF9}" type="pres">
      <dgm:prSet presAssocID="{D5547A0E-7EAB-C843-8901-FDF4AA6C92B3}" presName="parTx1" presStyleLbl="revTx" presStyleIdx="0" presStyleCnt="3"/>
      <dgm:spPr/>
      <dgm:t>
        <a:bodyPr/>
        <a:lstStyle/>
        <a:p>
          <a:endParaRPr lang="en-US"/>
        </a:p>
      </dgm:t>
    </dgm:pt>
    <dgm:pt modelId="{AF7668F9-D010-EA46-9153-543BB387E5BE}" type="pres">
      <dgm:prSet presAssocID="{D5547A0E-7EAB-C843-8901-FDF4AA6C92B3}" presName="c1" presStyleLbl="node1" presStyleIdx="0" presStyleCnt="19"/>
      <dgm:spPr/>
    </dgm:pt>
    <dgm:pt modelId="{F9340E63-D78C-464F-845D-68113FA8C354}" type="pres">
      <dgm:prSet presAssocID="{D5547A0E-7EAB-C843-8901-FDF4AA6C92B3}" presName="c2" presStyleLbl="node1" presStyleIdx="1" presStyleCnt="19"/>
      <dgm:spPr/>
    </dgm:pt>
    <dgm:pt modelId="{EC67A5D3-E870-5E42-9114-2558B1381C90}" type="pres">
      <dgm:prSet presAssocID="{D5547A0E-7EAB-C843-8901-FDF4AA6C92B3}" presName="c3" presStyleLbl="node1" presStyleIdx="2" presStyleCnt="19"/>
      <dgm:spPr/>
    </dgm:pt>
    <dgm:pt modelId="{A7CBB7CD-5E40-534C-A461-E9DA92CF800B}" type="pres">
      <dgm:prSet presAssocID="{D5547A0E-7EAB-C843-8901-FDF4AA6C92B3}" presName="c4" presStyleLbl="node1" presStyleIdx="3" presStyleCnt="19"/>
      <dgm:spPr/>
    </dgm:pt>
    <dgm:pt modelId="{7BA1E69F-72CB-3246-A1F9-E1E3973CAFA6}" type="pres">
      <dgm:prSet presAssocID="{D5547A0E-7EAB-C843-8901-FDF4AA6C92B3}" presName="c5" presStyleLbl="node1" presStyleIdx="4" presStyleCnt="19"/>
      <dgm:spPr/>
    </dgm:pt>
    <dgm:pt modelId="{28F8EF28-72A9-3C4B-9C7A-AD40A802C070}" type="pres">
      <dgm:prSet presAssocID="{D5547A0E-7EAB-C843-8901-FDF4AA6C92B3}" presName="c6" presStyleLbl="node1" presStyleIdx="5" presStyleCnt="19"/>
      <dgm:spPr/>
    </dgm:pt>
    <dgm:pt modelId="{14222B3F-F146-A84C-93A7-895027E854D7}" type="pres">
      <dgm:prSet presAssocID="{D5547A0E-7EAB-C843-8901-FDF4AA6C92B3}" presName="c7" presStyleLbl="node1" presStyleIdx="6" presStyleCnt="19"/>
      <dgm:spPr/>
    </dgm:pt>
    <dgm:pt modelId="{402FF2EE-8828-984C-B6BB-AF3427A4E089}" type="pres">
      <dgm:prSet presAssocID="{D5547A0E-7EAB-C843-8901-FDF4AA6C92B3}" presName="c8" presStyleLbl="node1" presStyleIdx="7" presStyleCnt="19"/>
      <dgm:spPr/>
    </dgm:pt>
    <dgm:pt modelId="{169332F5-2967-B044-BE16-9AD9DF755F46}" type="pres">
      <dgm:prSet presAssocID="{D5547A0E-7EAB-C843-8901-FDF4AA6C92B3}" presName="c9" presStyleLbl="node1" presStyleIdx="8" presStyleCnt="19"/>
      <dgm:spPr/>
    </dgm:pt>
    <dgm:pt modelId="{90348C17-F766-E24F-B867-3D69046A2D40}" type="pres">
      <dgm:prSet presAssocID="{D5547A0E-7EAB-C843-8901-FDF4AA6C92B3}" presName="c10" presStyleLbl="node1" presStyleIdx="9" presStyleCnt="19"/>
      <dgm:spPr/>
    </dgm:pt>
    <dgm:pt modelId="{C1D35383-C92D-104A-ABBD-F13411B9F93F}" type="pres">
      <dgm:prSet presAssocID="{D5547A0E-7EAB-C843-8901-FDF4AA6C92B3}" presName="c11" presStyleLbl="node1" presStyleIdx="10" presStyleCnt="19"/>
      <dgm:spPr/>
    </dgm:pt>
    <dgm:pt modelId="{88A0DFAE-D94D-B345-9DAA-E18664A3FC96}" type="pres">
      <dgm:prSet presAssocID="{D5547A0E-7EAB-C843-8901-FDF4AA6C92B3}" presName="c12" presStyleLbl="node1" presStyleIdx="11" presStyleCnt="19"/>
      <dgm:spPr/>
    </dgm:pt>
    <dgm:pt modelId="{66896501-4FE0-B944-91D3-AA6A650DB4B9}" type="pres">
      <dgm:prSet presAssocID="{D5547A0E-7EAB-C843-8901-FDF4AA6C92B3}" presName="c13" presStyleLbl="node1" presStyleIdx="12" presStyleCnt="19"/>
      <dgm:spPr/>
    </dgm:pt>
    <dgm:pt modelId="{8BCC389E-C9B0-D64E-BCA0-5F62D096AD9E}" type="pres">
      <dgm:prSet presAssocID="{D5547A0E-7EAB-C843-8901-FDF4AA6C92B3}" presName="c14" presStyleLbl="node1" presStyleIdx="13" presStyleCnt="19"/>
      <dgm:spPr/>
    </dgm:pt>
    <dgm:pt modelId="{7B8AED77-6637-FB4D-AE2C-6C894058E2E0}" type="pres">
      <dgm:prSet presAssocID="{D5547A0E-7EAB-C843-8901-FDF4AA6C92B3}" presName="c15" presStyleLbl="node1" presStyleIdx="14" presStyleCnt="19"/>
      <dgm:spPr/>
    </dgm:pt>
    <dgm:pt modelId="{DEFBDDF2-ED31-1646-8271-216AA8971B6D}" type="pres">
      <dgm:prSet presAssocID="{D5547A0E-7EAB-C843-8901-FDF4AA6C92B3}" presName="c16" presStyleLbl="node1" presStyleIdx="15" presStyleCnt="19"/>
      <dgm:spPr/>
    </dgm:pt>
    <dgm:pt modelId="{5C09D3E8-DA90-9846-A130-E84E638704D3}" type="pres">
      <dgm:prSet presAssocID="{D5547A0E-7EAB-C843-8901-FDF4AA6C92B3}" presName="c17" presStyleLbl="node1" presStyleIdx="16" presStyleCnt="19"/>
      <dgm:spPr/>
    </dgm:pt>
    <dgm:pt modelId="{11D30020-AA33-214F-B228-55FF48829539}" type="pres">
      <dgm:prSet presAssocID="{D5547A0E-7EAB-C843-8901-FDF4AA6C92B3}" presName="c18" presStyleLbl="node1" presStyleIdx="17" presStyleCnt="19"/>
      <dgm:spPr/>
    </dgm:pt>
    <dgm:pt modelId="{4FF7EF49-F9E3-8D4D-8150-CB7F9274F984}" type="pres">
      <dgm:prSet presAssocID="{07813FB6-BF7F-9642-AECF-532C08F2EFC4}" presName="chevronComposite1" presStyleCnt="0"/>
      <dgm:spPr/>
    </dgm:pt>
    <dgm:pt modelId="{D4E5185C-8C59-9C48-BE65-2C4F571CAC21}" type="pres">
      <dgm:prSet presAssocID="{07813FB6-BF7F-9642-AECF-532C08F2EFC4}" presName="chevron1" presStyleLbl="sibTrans2D1" presStyleIdx="0" presStyleCnt="3"/>
      <dgm:spPr/>
    </dgm:pt>
    <dgm:pt modelId="{DD0DDCDE-866D-F74A-A546-608BDC590616}" type="pres">
      <dgm:prSet presAssocID="{07813FB6-BF7F-9642-AECF-532C08F2EFC4}" presName="spChevron1" presStyleCnt="0"/>
      <dgm:spPr/>
    </dgm:pt>
    <dgm:pt modelId="{54DCD094-EB76-F34A-8FFE-04B866DC0EB6}" type="pres">
      <dgm:prSet presAssocID="{BD2833D3-8F35-EF41-A39E-3EA09D687F21}" presName="middle" presStyleCnt="0"/>
      <dgm:spPr/>
    </dgm:pt>
    <dgm:pt modelId="{F12C6D90-C4DD-2849-B09B-BF6927FE95C9}" type="pres">
      <dgm:prSet presAssocID="{BD2833D3-8F35-EF41-A39E-3EA09D687F21}" presName="parTxMid" presStyleLbl="revTx" presStyleIdx="1" presStyleCnt="3"/>
      <dgm:spPr/>
      <dgm:t>
        <a:bodyPr/>
        <a:lstStyle/>
        <a:p>
          <a:endParaRPr lang="en-US"/>
        </a:p>
      </dgm:t>
    </dgm:pt>
    <dgm:pt modelId="{CBA39E7F-03B3-544B-90C4-04EF84AC303C}" type="pres">
      <dgm:prSet presAssocID="{BD2833D3-8F35-EF41-A39E-3EA09D687F21}" presName="spMid" presStyleCnt="0"/>
      <dgm:spPr/>
    </dgm:pt>
    <dgm:pt modelId="{1484F57C-2110-5E4C-8BF0-AAEF481BDD9A}" type="pres">
      <dgm:prSet presAssocID="{91567F66-242C-244F-82C1-6545B1676666}" presName="chevronComposite1" presStyleCnt="0"/>
      <dgm:spPr/>
    </dgm:pt>
    <dgm:pt modelId="{727E3BEF-1CB3-2D4D-A710-989EAD09CA11}" type="pres">
      <dgm:prSet presAssocID="{91567F66-242C-244F-82C1-6545B1676666}" presName="chevron1" presStyleLbl="sibTrans2D1" presStyleIdx="1" presStyleCnt="3"/>
      <dgm:spPr/>
    </dgm:pt>
    <dgm:pt modelId="{83369CCB-D7CE-F24C-BA8B-A228B1B78795}" type="pres">
      <dgm:prSet presAssocID="{91567F66-242C-244F-82C1-6545B1676666}" presName="spChevron1" presStyleCnt="0"/>
      <dgm:spPr/>
    </dgm:pt>
    <dgm:pt modelId="{B1DAD6D6-BB96-5840-B9B4-E2DA4F55942B}" type="pres">
      <dgm:prSet presAssocID="{A0D824C1-3889-C345-8B62-7BAAA7CB0EDD}" presName="middle" presStyleCnt="0"/>
      <dgm:spPr/>
    </dgm:pt>
    <dgm:pt modelId="{E5033801-99E5-C74E-8B56-88ED0206511D}" type="pres">
      <dgm:prSet presAssocID="{A0D824C1-3889-C345-8B62-7BAAA7CB0EDD}" presName="parTxMid" presStyleLbl="revTx" presStyleIdx="2" presStyleCnt="3"/>
      <dgm:spPr/>
      <dgm:t>
        <a:bodyPr/>
        <a:lstStyle/>
        <a:p>
          <a:endParaRPr lang="en-US"/>
        </a:p>
      </dgm:t>
    </dgm:pt>
    <dgm:pt modelId="{06A17846-FC62-BC48-8DA2-5D10FDC382B0}" type="pres">
      <dgm:prSet presAssocID="{A0D824C1-3889-C345-8B62-7BAAA7CB0EDD}" presName="spMid" presStyleCnt="0"/>
      <dgm:spPr/>
    </dgm:pt>
    <dgm:pt modelId="{BE6B478C-F946-F240-98EE-B730C908524E}" type="pres">
      <dgm:prSet presAssocID="{D7D83891-A684-E744-9397-7C145D51FF27}" presName="chevronComposite1" presStyleCnt="0"/>
      <dgm:spPr/>
    </dgm:pt>
    <dgm:pt modelId="{458BF649-805F-8844-A39E-5AF9D27ABF8D}" type="pres">
      <dgm:prSet presAssocID="{D7D83891-A684-E744-9397-7C145D51FF27}" presName="chevron1" presStyleLbl="sibTrans2D1" presStyleIdx="2" presStyleCnt="3"/>
      <dgm:spPr/>
    </dgm:pt>
    <dgm:pt modelId="{A6358030-7A0D-5542-AB80-C355DE4BE31D}" type="pres">
      <dgm:prSet presAssocID="{D7D83891-A684-E744-9397-7C145D51FF27}" presName="spChevron1" presStyleCnt="0"/>
      <dgm:spPr/>
    </dgm:pt>
    <dgm:pt modelId="{61FD1E23-D537-574B-85FA-683E4898DEFF}" type="pres">
      <dgm:prSet presAssocID="{9383657F-35AE-FE46-9C2F-5D9829C118F3}" presName="last" presStyleCnt="0"/>
      <dgm:spPr/>
    </dgm:pt>
    <dgm:pt modelId="{43ABFBE2-19B6-1547-9BBA-5F4F2490ED03}" type="pres">
      <dgm:prSet presAssocID="{9383657F-35AE-FE46-9C2F-5D9829C118F3}" presName="circleTx" presStyleLbl="node1" presStyleIdx="18" presStyleCnt="19"/>
      <dgm:spPr/>
      <dgm:t>
        <a:bodyPr/>
        <a:lstStyle/>
        <a:p>
          <a:endParaRPr lang="en-US"/>
        </a:p>
      </dgm:t>
    </dgm:pt>
    <dgm:pt modelId="{0BB1675C-53A3-DC4F-AC0B-5E9EDCC67A38}" type="pres">
      <dgm:prSet presAssocID="{9383657F-35AE-FE46-9C2F-5D9829C118F3}" presName="spN" presStyleCnt="0"/>
      <dgm:spPr/>
    </dgm:pt>
  </dgm:ptLst>
  <dgm:cxnLst>
    <dgm:cxn modelId="{3AD578BA-51D4-0740-B191-5E14A5831A89}" srcId="{14E7FEA2-8B3F-E44A-8DA7-8456AB0B2B44}" destId="{BD2833D3-8F35-EF41-A39E-3EA09D687F21}" srcOrd="1" destOrd="0" parTransId="{7041637D-8F08-1844-8846-32D147479CEA}" sibTransId="{91567F66-242C-244F-82C1-6545B1676666}"/>
    <dgm:cxn modelId="{CF27760D-BBD8-AA4C-A2E2-E53027B571C5}" type="presOf" srcId="{A0D824C1-3889-C345-8B62-7BAAA7CB0EDD}" destId="{E5033801-99E5-C74E-8B56-88ED0206511D}" srcOrd="0" destOrd="0" presId="urn:microsoft.com/office/officeart/2009/3/layout/RandomtoResultProcess"/>
    <dgm:cxn modelId="{122922C4-6EB8-3F45-A5D2-69E4F2E227CB}" type="presOf" srcId="{14E7FEA2-8B3F-E44A-8DA7-8456AB0B2B44}" destId="{0BE54134-BE7D-7C49-8B63-24E6101C662A}" srcOrd="0" destOrd="0" presId="urn:microsoft.com/office/officeart/2009/3/layout/RandomtoResultProcess"/>
    <dgm:cxn modelId="{B00A3D60-B602-B649-9F79-72D8649BEA22}" srcId="{14E7FEA2-8B3F-E44A-8DA7-8456AB0B2B44}" destId="{D5547A0E-7EAB-C843-8901-FDF4AA6C92B3}" srcOrd="0" destOrd="0" parTransId="{F37BF621-031B-7947-AA98-D5B12F008303}" sibTransId="{07813FB6-BF7F-9642-AECF-532C08F2EFC4}"/>
    <dgm:cxn modelId="{C357063F-EAC1-884C-9C95-2BE16D01A638}" type="presOf" srcId="{D5547A0E-7EAB-C843-8901-FDF4AA6C92B3}" destId="{AF7AE958-CA35-3643-BCFA-B431AAA1CEF9}" srcOrd="0" destOrd="0" presId="urn:microsoft.com/office/officeart/2009/3/layout/RandomtoResultProcess"/>
    <dgm:cxn modelId="{95F03B86-63F9-0A40-B525-799A5C11FDD7}" type="presOf" srcId="{9383657F-35AE-FE46-9C2F-5D9829C118F3}" destId="{43ABFBE2-19B6-1547-9BBA-5F4F2490ED03}" srcOrd="0" destOrd="0" presId="urn:microsoft.com/office/officeart/2009/3/layout/RandomtoResultProcess"/>
    <dgm:cxn modelId="{BBBA10CE-5FAF-E146-9F3E-2F5248E7B149}" type="presOf" srcId="{BD2833D3-8F35-EF41-A39E-3EA09D687F21}" destId="{F12C6D90-C4DD-2849-B09B-BF6927FE95C9}" srcOrd="0" destOrd="0" presId="urn:microsoft.com/office/officeart/2009/3/layout/RandomtoResultProcess"/>
    <dgm:cxn modelId="{68B11E41-9843-E249-9BDA-8679C8C20A3C}" srcId="{14E7FEA2-8B3F-E44A-8DA7-8456AB0B2B44}" destId="{9383657F-35AE-FE46-9C2F-5D9829C118F3}" srcOrd="3" destOrd="0" parTransId="{F964BAB5-BADC-8D4F-BFB6-522574951B2C}" sibTransId="{A9B35D60-9127-D548-A620-C66273D65124}"/>
    <dgm:cxn modelId="{E7F6FC2A-D21B-A548-B19E-A6C229E370E7}" srcId="{14E7FEA2-8B3F-E44A-8DA7-8456AB0B2B44}" destId="{A0D824C1-3889-C345-8B62-7BAAA7CB0EDD}" srcOrd="2" destOrd="0" parTransId="{E8C9BCBC-23AA-0F49-A3EF-76F11A19D8FE}" sibTransId="{D7D83891-A684-E744-9397-7C145D51FF27}"/>
    <dgm:cxn modelId="{1F951A2B-BA37-244A-85CA-4A801FE90943}" type="presParOf" srcId="{0BE54134-BE7D-7C49-8B63-24E6101C662A}" destId="{AE23417C-AD1C-6541-932F-949FC3035120}" srcOrd="0" destOrd="0" presId="urn:microsoft.com/office/officeart/2009/3/layout/RandomtoResultProcess"/>
    <dgm:cxn modelId="{642978C8-C0A1-494A-92F0-9556751EF32F}" type="presParOf" srcId="{AE23417C-AD1C-6541-932F-949FC3035120}" destId="{AF7AE958-CA35-3643-BCFA-B431AAA1CEF9}" srcOrd="0" destOrd="0" presId="urn:microsoft.com/office/officeart/2009/3/layout/RandomtoResultProcess"/>
    <dgm:cxn modelId="{7A70C341-97C1-0F40-851D-18C57797647A}" type="presParOf" srcId="{AE23417C-AD1C-6541-932F-949FC3035120}" destId="{AF7668F9-D010-EA46-9153-543BB387E5BE}" srcOrd="1" destOrd="0" presId="urn:microsoft.com/office/officeart/2009/3/layout/RandomtoResultProcess"/>
    <dgm:cxn modelId="{645C4B9D-F90B-3D44-B820-E6A5612B4682}" type="presParOf" srcId="{AE23417C-AD1C-6541-932F-949FC3035120}" destId="{F9340E63-D78C-464F-845D-68113FA8C354}" srcOrd="2" destOrd="0" presId="urn:microsoft.com/office/officeart/2009/3/layout/RandomtoResultProcess"/>
    <dgm:cxn modelId="{81D8533E-EF69-1A49-9481-80D597D5EA95}" type="presParOf" srcId="{AE23417C-AD1C-6541-932F-949FC3035120}" destId="{EC67A5D3-E870-5E42-9114-2558B1381C90}" srcOrd="3" destOrd="0" presId="urn:microsoft.com/office/officeart/2009/3/layout/RandomtoResultProcess"/>
    <dgm:cxn modelId="{6C82C53B-F1E0-BB46-8955-B2E13FBDA771}" type="presParOf" srcId="{AE23417C-AD1C-6541-932F-949FC3035120}" destId="{A7CBB7CD-5E40-534C-A461-E9DA92CF800B}" srcOrd="4" destOrd="0" presId="urn:microsoft.com/office/officeart/2009/3/layout/RandomtoResultProcess"/>
    <dgm:cxn modelId="{257235BA-D2FC-5142-A6F8-6799C9D58720}" type="presParOf" srcId="{AE23417C-AD1C-6541-932F-949FC3035120}" destId="{7BA1E69F-72CB-3246-A1F9-E1E3973CAFA6}" srcOrd="5" destOrd="0" presId="urn:microsoft.com/office/officeart/2009/3/layout/RandomtoResultProcess"/>
    <dgm:cxn modelId="{1A48314D-1C46-124E-B888-CA8827E08EA9}" type="presParOf" srcId="{AE23417C-AD1C-6541-932F-949FC3035120}" destId="{28F8EF28-72A9-3C4B-9C7A-AD40A802C070}" srcOrd="6" destOrd="0" presId="urn:microsoft.com/office/officeart/2009/3/layout/RandomtoResultProcess"/>
    <dgm:cxn modelId="{24103376-AACE-2F44-BE27-0C1178A445B0}" type="presParOf" srcId="{AE23417C-AD1C-6541-932F-949FC3035120}" destId="{14222B3F-F146-A84C-93A7-895027E854D7}" srcOrd="7" destOrd="0" presId="urn:microsoft.com/office/officeart/2009/3/layout/RandomtoResultProcess"/>
    <dgm:cxn modelId="{9046B9F6-9720-884B-8589-61A529E211B3}" type="presParOf" srcId="{AE23417C-AD1C-6541-932F-949FC3035120}" destId="{402FF2EE-8828-984C-B6BB-AF3427A4E089}" srcOrd="8" destOrd="0" presId="urn:microsoft.com/office/officeart/2009/3/layout/RandomtoResultProcess"/>
    <dgm:cxn modelId="{FD86076C-D2FD-BA41-8370-EDA709FA2D06}" type="presParOf" srcId="{AE23417C-AD1C-6541-932F-949FC3035120}" destId="{169332F5-2967-B044-BE16-9AD9DF755F46}" srcOrd="9" destOrd="0" presId="urn:microsoft.com/office/officeart/2009/3/layout/RandomtoResultProcess"/>
    <dgm:cxn modelId="{7057A4D6-DBB5-4D43-98F5-0C6E699E513E}" type="presParOf" srcId="{AE23417C-AD1C-6541-932F-949FC3035120}" destId="{90348C17-F766-E24F-B867-3D69046A2D40}" srcOrd="10" destOrd="0" presId="urn:microsoft.com/office/officeart/2009/3/layout/RandomtoResultProcess"/>
    <dgm:cxn modelId="{668DB6B9-9B3B-8042-87F6-191A64334CC2}" type="presParOf" srcId="{AE23417C-AD1C-6541-932F-949FC3035120}" destId="{C1D35383-C92D-104A-ABBD-F13411B9F93F}" srcOrd="11" destOrd="0" presId="urn:microsoft.com/office/officeart/2009/3/layout/RandomtoResultProcess"/>
    <dgm:cxn modelId="{6A6EF35E-DD91-F344-B64F-509869C9C5B6}" type="presParOf" srcId="{AE23417C-AD1C-6541-932F-949FC3035120}" destId="{88A0DFAE-D94D-B345-9DAA-E18664A3FC96}" srcOrd="12" destOrd="0" presId="urn:microsoft.com/office/officeart/2009/3/layout/RandomtoResultProcess"/>
    <dgm:cxn modelId="{F43C5D0B-0AF9-5C40-A9AB-B81FAC4BE351}" type="presParOf" srcId="{AE23417C-AD1C-6541-932F-949FC3035120}" destId="{66896501-4FE0-B944-91D3-AA6A650DB4B9}" srcOrd="13" destOrd="0" presId="urn:microsoft.com/office/officeart/2009/3/layout/RandomtoResultProcess"/>
    <dgm:cxn modelId="{599EB20B-1FBC-0043-8DFF-D1DCC57AFE01}" type="presParOf" srcId="{AE23417C-AD1C-6541-932F-949FC3035120}" destId="{8BCC389E-C9B0-D64E-BCA0-5F62D096AD9E}" srcOrd="14" destOrd="0" presId="urn:microsoft.com/office/officeart/2009/3/layout/RandomtoResultProcess"/>
    <dgm:cxn modelId="{A751BD0C-8795-644E-BB12-A84960F80493}" type="presParOf" srcId="{AE23417C-AD1C-6541-932F-949FC3035120}" destId="{7B8AED77-6637-FB4D-AE2C-6C894058E2E0}" srcOrd="15" destOrd="0" presId="urn:microsoft.com/office/officeart/2009/3/layout/RandomtoResultProcess"/>
    <dgm:cxn modelId="{FA1DCAF5-01D1-1B4B-BFF3-9C5EEC55DD8E}" type="presParOf" srcId="{AE23417C-AD1C-6541-932F-949FC3035120}" destId="{DEFBDDF2-ED31-1646-8271-216AA8971B6D}" srcOrd="16" destOrd="0" presId="urn:microsoft.com/office/officeart/2009/3/layout/RandomtoResultProcess"/>
    <dgm:cxn modelId="{2C22789A-F40E-7B42-AE29-594C6DF8CF22}" type="presParOf" srcId="{AE23417C-AD1C-6541-932F-949FC3035120}" destId="{5C09D3E8-DA90-9846-A130-E84E638704D3}" srcOrd="17" destOrd="0" presId="urn:microsoft.com/office/officeart/2009/3/layout/RandomtoResultProcess"/>
    <dgm:cxn modelId="{3EEBC1FA-7349-CA49-AEC9-AEF0138AF953}" type="presParOf" srcId="{AE23417C-AD1C-6541-932F-949FC3035120}" destId="{11D30020-AA33-214F-B228-55FF48829539}" srcOrd="18" destOrd="0" presId="urn:microsoft.com/office/officeart/2009/3/layout/RandomtoResultProcess"/>
    <dgm:cxn modelId="{B4F8EB54-8137-F942-B8B3-DC79B688C760}" type="presParOf" srcId="{0BE54134-BE7D-7C49-8B63-24E6101C662A}" destId="{4FF7EF49-F9E3-8D4D-8150-CB7F9274F984}" srcOrd="1" destOrd="0" presId="urn:microsoft.com/office/officeart/2009/3/layout/RandomtoResultProcess"/>
    <dgm:cxn modelId="{942B2196-DE45-5E4F-9AE1-122EA82C727E}" type="presParOf" srcId="{4FF7EF49-F9E3-8D4D-8150-CB7F9274F984}" destId="{D4E5185C-8C59-9C48-BE65-2C4F571CAC21}" srcOrd="0" destOrd="0" presId="urn:microsoft.com/office/officeart/2009/3/layout/RandomtoResultProcess"/>
    <dgm:cxn modelId="{1697E6B3-0F1C-8746-8E60-3D158C0D75D5}" type="presParOf" srcId="{4FF7EF49-F9E3-8D4D-8150-CB7F9274F984}" destId="{DD0DDCDE-866D-F74A-A546-608BDC590616}" srcOrd="1" destOrd="0" presId="urn:microsoft.com/office/officeart/2009/3/layout/RandomtoResultProcess"/>
    <dgm:cxn modelId="{069D1D26-B071-0249-A86F-03C011868696}" type="presParOf" srcId="{0BE54134-BE7D-7C49-8B63-24E6101C662A}" destId="{54DCD094-EB76-F34A-8FFE-04B866DC0EB6}" srcOrd="2" destOrd="0" presId="urn:microsoft.com/office/officeart/2009/3/layout/RandomtoResultProcess"/>
    <dgm:cxn modelId="{627B5395-E633-3C44-AD31-0B336E53AED3}" type="presParOf" srcId="{54DCD094-EB76-F34A-8FFE-04B866DC0EB6}" destId="{F12C6D90-C4DD-2849-B09B-BF6927FE95C9}" srcOrd="0" destOrd="0" presId="urn:microsoft.com/office/officeart/2009/3/layout/RandomtoResultProcess"/>
    <dgm:cxn modelId="{C95A7ACC-3518-B54A-8907-FB2CF90DA264}" type="presParOf" srcId="{54DCD094-EB76-F34A-8FFE-04B866DC0EB6}" destId="{CBA39E7F-03B3-544B-90C4-04EF84AC303C}" srcOrd="1" destOrd="0" presId="urn:microsoft.com/office/officeart/2009/3/layout/RandomtoResultProcess"/>
    <dgm:cxn modelId="{C64806A7-BFD2-9940-B2BF-726C853809B2}" type="presParOf" srcId="{0BE54134-BE7D-7C49-8B63-24E6101C662A}" destId="{1484F57C-2110-5E4C-8BF0-AAEF481BDD9A}" srcOrd="3" destOrd="0" presId="urn:microsoft.com/office/officeart/2009/3/layout/RandomtoResultProcess"/>
    <dgm:cxn modelId="{0B97AD33-70E7-6A42-939B-7B302787CE22}" type="presParOf" srcId="{1484F57C-2110-5E4C-8BF0-AAEF481BDD9A}" destId="{727E3BEF-1CB3-2D4D-A710-989EAD09CA11}" srcOrd="0" destOrd="0" presId="urn:microsoft.com/office/officeart/2009/3/layout/RandomtoResultProcess"/>
    <dgm:cxn modelId="{FFB15888-1060-404F-B73E-96969C7FD726}" type="presParOf" srcId="{1484F57C-2110-5E4C-8BF0-AAEF481BDD9A}" destId="{83369CCB-D7CE-F24C-BA8B-A228B1B78795}" srcOrd="1" destOrd="0" presId="urn:microsoft.com/office/officeart/2009/3/layout/RandomtoResultProcess"/>
    <dgm:cxn modelId="{1A6F3C31-177E-B243-BEDD-4CA145583546}" type="presParOf" srcId="{0BE54134-BE7D-7C49-8B63-24E6101C662A}" destId="{B1DAD6D6-BB96-5840-B9B4-E2DA4F55942B}" srcOrd="4" destOrd="0" presId="urn:microsoft.com/office/officeart/2009/3/layout/RandomtoResultProcess"/>
    <dgm:cxn modelId="{2C0E2757-E284-2C42-BF7F-1D22D194EB91}" type="presParOf" srcId="{B1DAD6D6-BB96-5840-B9B4-E2DA4F55942B}" destId="{E5033801-99E5-C74E-8B56-88ED0206511D}" srcOrd="0" destOrd="0" presId="urn:microsoft.com/office/officeart/2009/3/layout/RandomtoResultProcess"/>
    <dgm:cxn modelId="{8101C1B1-71BE-9A41-B4FC-91937141DAE2}" type="presParOf" srcId="{B1DAD6D6-BB96-5840-B9B4-E2DA4F55942B}" destId="{06A17846-FC62-BC48-8DA2-5D10FDC382B0}" srcOrd="1" destOrd="0" presId="urn:microsoft.com/office/officeart/2009/3/layout/RandomtoResultProcess"/>
    <dgm:cxn modelId="{27D43A35-5559-6546-A631-FFCA0461834E}" type="presParOf" srcId="{0BE54134-BE7D-7C49-8B63-24E6101C662A}" destId="{BE6B478C-F946-F240-98EE-B730C908524E}" srcOrd="5" destOrd="0" presId="urn:microsoft.com/office/officeart/2009/3/layout/RandomtoResultProcess"/>
    <dgm:cxn modelId="{10FF0B94-0A2C-1B48-B532-A09B5E2F9860}" type="presParOf" srcId="{BE6B478C-F946-F240-98EE-B730C908524E}" destId="{458BF649-805F-8844-A39E-5AF9D27ABF8D}" srcOrd="0" destOrd="0" presId="urn:microsoft.com/office/officeart/2009/3/layout/RandomtoResultProcess"/>
    <dgm:cxn modelId="{3C3690F2-5D99-DC4A-BFD1-05411607CC87}" type="presParOf" srcId="{BE6B478C-F946-F240-98EE-B730C908524E}" destId="{A6358030-7A0D-5542-AB80-C355DE4BE31D}" srcOrd="1" destOrd="0" presId="urn:microsoft.com/office/officeart/2009/3/layout/RandomtoResultProcess"/>
    <dgm:cxn modelId="{4AB75015-E91C-6B42-9CAE-B367E9EBB6AD}" type="presParOf" srcId="{0BE54134-BE7D-7C49-8B63-24E6101C662A}" destId="{61FD1E23-D537-574B-85FA-683E4898DEFF}" srcOrd="6" destOrd="0" presId="urn:microsoft.com/office/officeart/2009/3/layout/RandomtoResultProcess"/>
    <dgm:cxn modelId="{68EA698A-D72B-B84B-BD64-12481030950A}" type="presParOf" srcId="{61FD1E23-D537-574B-85FA-683E4898DEFF}" destId="{43ABFBE2-19B6-1547-9BBA-5F4F2490ED03}" srcOrd="0" destOrd="0" presId="urn:microsoft.com/office/officeart/2009/3/layout/RandomtoResultProcess"/>
    <dgm:cxn modelId="{AF3E9083-F112-2D41-AB26-BF53CC7748DC}" type="presParOf" srcId="{61FD1E23-D537-574B-85FA-683E4898DEFF}" destId="{0BB1675C-53A3-DC4F-AC0B-5E9EDCC67A38}" srcOrd="1" destOrd="0" presId="urn:microsoft.com/office/officeart/2009/3/layout/RandomtoResult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80394C9-62B5-F04D-B73C-1DAAAB0367DE}" type="doc">
      <dgm:prSet loTypeId="urn:microsoft.com/office/officeart/2005/8/layout/process1" loCatId="list" qsTypeId="urn:microsoft.com/office/officeart/2005/8/quickstyle/simple4" qsCatId="simple" csTypeId="urn:microsoft.com/office/officeart/2005/8/colors/accent1_2" csCatId="accent1"/>
      <dgm:spPr/>
      <dgm:t>
        <a:bodyPr/>
        <a:lstStyle/>
        <a:p>
          <a:endParaRPr lang="en-US"/>
        </a:p>
      </dgm:t>
    </dgm:pt>
    <dgm:pt modelId="{721F101B-4C08-3946-9334-F21C285DD047}">
      <dgm:prSet custT="1"/>
      <dgm:spPr/>
      <dgm:t>
        <a:bodyPr/>
        <a:lstStyle/>
        <a:p>
          <a:pPr rtl="0"/>
          <a:r>
            <a:rPr lang="en-US" sz="2400" b="1" smtClean="0"/>
            <a:t>Level 1: </a:t>
          </a:r>
          <a:r>
            <a:rPr lang="en-US" sz="2400" smtClean="0"/>
            <a:t>achievement scores of each student</a:t>
          </a:r>
          <a:endParaRPr lang="en-US" sz="2400"/>
        </a:p>
      </dgm:t>
    </dgm:pt>
    <dgm:pt modelId="{D1EABD42-F5A1-4449-8D35-EED5C5D60C92}" type="parTrans" cxnId="{C1A718C2-D118-444F-8849-7D091B47D42B}">
      <dgm:prSet/>
      <dgm:spPr/>
      <dgm:t>
        <a:bodyPr/>
        <a:lstStyle/>
        <a:p>
          <a:endParaRPr lang="en-US" sz="2400"/>
        </a:p>
      </dgm:t>
    </dgm:pt>
    <dgm:pt modelId="{01D0DCC2-0A66-384F-B618-BBD5E0BCF15F}" type="sibTrans" cxnId="{C1A718C2-D118-444F-8849-7D091B47D42B}">
      <dgm:prSet custT="1"/>
      <dgm:spPr/>
      <dgm:t>
        <a:bodyPr/>
        <a:lstStyle/>
        <a:p>
          <a:endParaRPr lang="en-US" sz="2400"/>
        </a:p>
      </dgm:t>
    </dgm:pt>
    <dgm:pt modelId="{18AB2D5F-C125-3D46-9D6C-DAB30EF20D65}">
      <dgm:prSet custT="1"/>
      <dgm:spPr/>
      <dgm:t>
        <a:bodyPr/>
        <a:lstStyle/>
        <a:p>
          <a:pPr rtl="0"/>
          <a:r>
            <a:rPr lang="en-US" sz="2400" b="1" smtClean="0"/>
            <a:t>Level 2: </a:t>
          </a:r>
          <a:r>
            <a:rPr lang="en-US" sz="2400" smtClean="0"/>
            <a:t>achievement scores of all students in the class</a:t>
          </a:r>
          <a:endParaRPr lang="en-US" sz="2400"/>
        </a:p>
      </dgm:t>
    </dgm:pt>
    <dgm:pt modelId="{F2043C6D-E546-1D40-B5CF-DDA01F586C8A}" type="parTrans" cxnId="{C79FA75D-7202-9545-8042-9DCA252DE125}">
      <dgm:prSet/>
      <dgm:spPr/>
      <dgm:t>
        <a:bodyPr/>
        <a:lstStyle/>
        <a:p>
          <a:endParaRPr lang="en-US" sz="2400"/>
        </a:p>
      </dgm:t>
    </dgm:pt>
    <dgm:pt modelId="{3F3E5E84-9497-BB4D-BEC2-89E4593C1E02}" type="sibTrans" cxnId="{C79FA75D-7202-9545-8042-9DCA252DE125}">
      <dgm:prSet custT="1"/>
      <dgm:spPr/>
      <dgm:t>
        <a:bodyPr/>
        <a:lstStyle/>
        <a:p>
          <a:endParaRPr lang="en-US" sz="2400"/>
        </a:p>
      </dgm:t>
    </dgm:pt>
    <dgm:pt modelId="{8FD9C54C-A733-9749-8F97-5D110136DA7A}">
      <dgm:prSet custT="1"/>
      <dgm:spPr/>
      <dgm:t>
        <a:bodyPr/>
        <a:lstStyle/>
        <a:p>
          <a:pPr rtl="0"/>
          <a:r>
            <a:rPr lang="en-US" sz="2400" b="1" smtClean="0"/>
            <a:t>Level 3: </a:t>
          </a:r>
          <a:r>
            <a:rPr lang="en-US" sz="2400" smtClean="0"/>
            <a:t>achievement scores of all students in the university </a:t>
          </a:r>
          <a:endParaRPr lang="en-US" sz="2400"/>
        </a:p>
      </dgm:t>
    </dgm:pt>
    <dgm:pt modelId="{F27B7A83-351B-394B-B674-88FBE8A0B772}" type="parTrans" cxnId="{5A8AE3C7-541A-D641-A3CF-B8B36C19CCA5}">
      <dgm:prSet/>
      <dgm:spPr/>
      <dgm:t>
        <a:bodyPr/>
        <a:lstStyle/>
        <a:p>
          <a:endParaRPr lang="en-US" sz="2400"/>
        </a:p>
      </dgm:t>
    </dgm:pt>
    <dgm:pt modelId="{EA735C18-976C-5346-B174-0120E2026C70}" type="sibTrans" cxnId="{5A8AE3C7-541A-D641-A3CF-B8B36C19CCA5}">
      <dgm:prSet/>
      <dgm:spPr/>
      <dgm:t>
        <a:bodyPr/>
        <a:lstStyle/>
        <a:p>
          <a:endParaRPr lang="en-US" sz="2400"/>
        </a:p>
      </dgm:t>
    </dgm:pt>
    <dgm:pt modelId="{CE672F8D-1653-4E4C-9B92-E0D72D1B8AEA}" type="pres">
      <dgm:prSet presAssocID="{780394C9-62B5-F04D-B73C-1DAAAB0367DE}" presName="Name0" presStyleCnt="0">
        <dgm:presLayoutVars>
          <dgm:dir/>
          <dgm:resizeHandles val="exact"/>
        </dgm:presLayoutVars>
      </dgm:prSet>
      <dgm:spPr/>
      <dgm:t>
        <a:bodyPr/>
        <a:lstStyle/>
        <a:p>
          <a:endParaRPr lang="en-US"/>
        </a:p>
      </dgm:t>
    </dgm:pt>
    <dgm:pt modelId="{C677E9EC-5E0E-4343-B0EE-0D6F92D0B5E6}" type="pres">
      <dgm:prSet presAssocID="{721F101B-4C08-3946-9334-F21C285DD047}" presName="node" presStyleLbl="node1" presStyleIdx="0" presStyleCnt="3">
        <dgm:presLayoutVars>
          <dgm:bulletEnabled val="1"/>
        </dgm:presLayoutVars>
      </dgm:prSet>
      <dgm:spPr/>
      <dgm:t>
        <a:bodyPr/>
        <a:lstStyle/>
        <a:p>
          <a:endParaRPr lang="en-US"/>
        </a:p>
      </dgm:t>
    </dgm:pt>
    <dgm:pt modelId="{01A4C692-6B43-814D-9371-C22661E566A3}" type="pres">
      <dgm:prSet presAssocID="{01D0DCC2-0A66-384F-B618-BBD5E0BCF15F}" presName="sibTrans" presStyleLbl="sibTrans2D1" presStyleIdx="0" presStyleCnt="2"/>
      <dgm:spPr/>
      <dgm:t>
        <a:bodyPr/>
        <a:lstStyle/>
        <a:p>
          <a:endParaRPr lang="en-US"/>
        </a:p>
      </dgm:t>
    </dgm:pt>
    <dgm:pt modelId="{224730AC-232C-8748-ACC2-0FA32CF2C401}" type="pres">
      <dgm:prSet presAssocID="{01D0DCC2-0A66-384F-B618-BBD5E0BCF15F}" presName="connectorText" presStyleLbl="sibTrans2D1" presStyleIdx="0" presStyleCnt="2"/>
      <dgm:spPr/>
      <dgm:t>
        <a:bodyPr/>
        <a:lstStyle/>
        <a:p>
          <a:endParaRPr lang="en-US"/>
        </a:p>
      </dgm:t>
    </dgm:pt>
    <dgm:pt modelId="{0D5674CB-3013-E842-8FF1-7A1C5305301B}" type="pres">
      <dgm:prSet presAssocID="{18AB2D5F-C125-3D46-9D6C-DAB30EF20D65}" presName="node" presStyleLbl="node1" presStyleIdx="1" presStyleCnt="3">
        <dgm:presLayoutVars>
          <dgm:bulletEnabled val="1"/>
        </dgm:presLayoutVars>
      </dgm:prSet>
      <dgm:spPr/>
      <dgm:t>
        <a:bodyPr/>
        <a:lstStyle/>
        <a:p>
          <a:endParaRPr lang="en-US"/>
        </a:p>
      </dgm:t>
    </dgm:pt>
    <dgm:pt modelId="{2F44E6F4-A61E-624A-A813-F40373255467}" type="pres">
      <dgm:prSet presAssocID="{3F3E5E84-9497-BB4D-BEC2-89E4593C1E02}" presName="sibTrans" presStyleLbl="sibTrans2D1" presStyleIdx="1" presStyleCnt="2"/>
      <dgm:spPr/>
      <dgm:t>
        <a:bodyPr/>
        <a:lstStyle/>
        <a:p>
          <a:endParaRPr lang="en-US"/>
        </a:p>
      </dgm:t>
    </dgm:pt>
    <dgm:pt modelId="{6B72E4C4-B44C-0E48-9B89-A6D1A9DF2BE6}" type="pres">
      <dgm:prSet presAssocID="{3F3E5E84-9497-BB4D-BEC2-89E4593C1E02}" presName="connectorText" presStyleLbl="sibTrans2D1" presStyleIdx="1" presStyleCnt="2"/>
      <dgm:spPr/>
      <dgm:t>
        <a:bodyPr/>
        <a:lstStyle/>
        <a:p>
          <a:endParaRPr lang="en-US"/>
        </a:p>
      </dgm:t>
    </dgm:pt>
    <dgm:pt modelId="{ED1AA403-EABF-3448-B0BD-D51CF37096A9}" type="pres">
      <dgm:prSet presAssocID="{8FD9C54C-A733-9749-8F97-5D110136DA7A}" presName="node" presStyleLbl="node1" presStyleIdx="2" presStyleCnt="3">
        <dgm:presLayoutVars>
          <dgm:bulletEnabled val="1"/>
        </dgm:presLayoutVars>
      </dgm:prSet>
      <dgm:spPr/>
      <dgm:t>
        <a:bodyPr/>
        <a:lstStyle/>
        <a:p>
          <a:endParaRPr lang="en-US"/>
        </a:p>
      </dgm:t>
    </dgm:pt>
  </dgm:ptLst>
  <dgm:cxnLst>
    <dgm:cxn modelId="{FB164136-8CCA-5B4C-9A3C-C5070796740C}" type="presOf" srcId="{8FD9C54C-A733-9749-8F97-5D110136DA7A}" destId="{ED1AA403-EABF-3448-B0BD-D51CF37096A9}" srcOrd="0" destOrd="0" presId="urn:microsoft.com/office/officeart/2005/8/layout/process1"/>
    <dgm:cxn modelId="{A91EE980-7051-4A4E-B423-0985DD0628CC}" type="presOf" srcId="{01D0DCC2-0A66-384F-B618-BBD5E0BCF15F}" destId="{01A4C692-6B43-814D-9371-C22661E566A3}" srcOrd="0" destOrd="0" presId="urn:microsoft.com/office/officeart/2005/8/layout/process1"/>
    <dgm:cxn modelId="{D2509DD0-AAEE-3F45-9864-27FB3885C7DC}" type="presOf" srcId="{01D0DCC2-0A66-384F-B618-BBD5E0BCF15F}" destId="{224730AC-232C-8748-ACC2-0FA32CF2C401}" srcOrd="1" destOrd="0" presId="urn:microsoft.com/office/officeart/2005/8/layout/process1"/>
    <dgm:cxn modelId="{F8F9BA82-859A-1E41-8A84-714F76AD9DCB}" type="presOf" srcId="{18AB2D5F-C125-3D46-9D6C-DAB30EF20D65}" destId="{0D5674CB-3013-E842-8FF1-7A1C5305301B}" srcOrd="0" destOrd="0" presId="urn:microsoft.com/office/officeart/2005/8/layout/process1"/>
    <dgm:cxn modelId="{C1A718C2-D118-444F-8849-7D091B47D42B}" srcId="{780394C9-62B5-F04D-B73C-1DAAAB0367DE}" destId="{721F101B-4C08-3946-9334-F21C285DD047}" srcOrd="0" destOrd="0" parTransId="{D1EABD42-F5A1-4449-8D35-EED5C5D60C92}" sibTransId="{01D0DCC2-0A66-384F-B618-BBD5E0BCF15F}"/>
    <dgm:cxn modelId="{41B6F713-C0D9-214E-AA36-2F6EFC532CD8}" type="presOf" srcId="{3F3E5E84-9497-BB4D-BEC2-89E4593C1E02}" destId="{6B72E4C4-B44C-0E48-9B89-A6D1A9DF2BE6}" srcOrd="1" destOrd="0" presId="urn:microsoft.com/office/officeart/2005/8/layout/process1"/>
    <dgm:cxn modelId="{C79FA75D-7202-9545-8042-9DCA252DE125}" srcId="{780394C9-62B5-F04D-B73C-1DAAAB0367DE}" destId="{18AB2D5F-C125-3D46-9D6C-DAB30EF20D65}" srcOrd="1" destOrd="0" parTransId="{F2043C6D-E546-1D40-B5CF-DDA01F586C8A}" sibTransId="{3F3E5E84-9497-BB4D-BEC2-89E4593C1E02}"/>
    <dgm:cxn modelId="{6C644BFF-9D3B-1643-B034-4080AE559509}" type="presOf" srcId="{721F101B-4C08-3946-9334-F21C285DD047}" destId="{C677E9EC-5E0E-4343-B0EE-0D6F92D0B5E6}" srcOrd="0" destOrd="0" presId="urn:microsoft.com/office/officeart/2005/8/layout/process1"/>
    <dgm:cxn modelId="{A7D5295F-1231-AB45-91CE-B63A953ADC3F}" type="presOf" srcId="{3F3E5E84-9497-BB4D-BEC2-89E4593C1E02}" destId="{2F44E6F4-A61E-624A-A813-F40373255467}" srcOrd="0" destOrd="0" presId="urn:microsoft.com/office/officeart/2005/8/layout/process1"/>
    <dgm:cxn modelId="{5A8AE3C7-541A-D641-A3CF-B8B36C19CCA5}" srcId="{780394C9-62B5-F04D-B73C-1DAAAB0367DE}" destId="{8FD9C54C-A733-9749-8F97-5D110136DA7A}" srcOrd="2" destOrd="0" parTransId="{F27B7A83-351B-394B-B674-88FBE8A0B772}" sibTransId="{EA735C18-976C-5346-B174-0120E2026C70}"/>
    <dgm:cxn modelId="{F7F17480-2AA1-034D-A7CE-3EDCC16615BE}" type="presOf" srcId="{780394C9-62B5-F04D-B73C-1DAAAB0367DE}" destId="{CE672F8D-1653-4E4C-9B92-E0D72D1B8AEA}" srcOrd="0" destOrd="0" presId="urn:microsoft.com/office/officeart/2005/8/layout/process1"/>
    <dgm:cxn modelId="{59A6B105-C44F-2040-8E89-9A1895E2B9A0}" type="presParOf" srcId="{CE672F8D-1653-4E4C-9B92-E0D72D1B8AEA}" destId="{C677E9EC-5E0E-4343-B0EE-0D6F92D0B5E6}" srcOrd="0" destOrd="0" presId="urn:microsoft.com/office/officeart/2005/8/layout/process1"/>
    <dgm:cxn modelId="{B14EDD3A-6EF8-764D-96E2-DCDDF52D90BD}" type="presParOf" srcId="{CE672F8D-1653-4E4C-9B92-E0D72D1B8AEA}" destId="{01A4C692-6B43-814D-9371-C22661E566A3}" srcOrd="1" destOrd="0" presId="urn:microsoft.com/office/officeart/2005/8/layout/process1"/>
    <dgm:cxn modelId="{DF47E96B-3FDF-8F47-BD6F-801E3F0D440A}" type="presParOf" srcId="{01A4C692-6B43-814D-9371-C22661E566A3}" destId="{224730AC-232C-8748-ACC2-0FA32CF2C401}" srcOrd="0" destOrd="0" presId="urn:microsoft.com/office/officeart/2005/8/layout/process1"/>
    <dgm:cxn modelId="{6A11DF56-B3B7-AB47-A0B0-C85BC83A9BF4}" type="presParOf" srcId="{CE672F8D-1653-4E4C-9B92-E0D72D1B8AEA}" destId="{0D5674CB-3013-E842-8FF1-7A1C5305301B}" srcOrd="2" destOrd="0" presId="urn:microsoft.com/office/officeart/2005/8/layout/process1"/>
    <dgm:cxn modelId="{F426A1E4-7E52-7A4A-AC91-6F963610A89E}" type="presParOf" srcId="{CE672F8D-1653-4E4C-9B92-E0D72D1B8AEA}" destId="{2F44E6F4-A61E-624A-A813-F40373255467}" srcOrd="3" destOrd="0" presId="urn:microsoft.com/office/officeart/2005/8/layout/process1"/>
    <dgm:cxn modelId="{A8C0AED3-9F88-384D-8F44-AEC23AC7CD5C}" type="presParOf" srcId="{2F44E6F4-A61E-624A-A813-F40373255467}" destId="{6B72E4C4-B44C-0E48-9B89-A6D1A9DF2BE6}" srcOrd="0" destOrd="0" presId="urn:microsoft.com/office/officeart/2005/8/layout/process1"/>
    <dgm:cxn modelId="{DCE44BCF-B1BB-FE4D-AC63-6DF5F6E80234}" type="presParOf" srcId="{CE672F8D-1653-4E4C-9B92-E0D72D1B8AEA}" destId="{ED1AA403-EABF-3448-B0BD-D51CF37096A9}"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8EEC066-FDD9-754E-83BB-B52BE803FFDD}" type="doc">
      <dgm:prSet loTypeId="urn:microsoft.com/office/officeart/2005/8/layout/bProcess2" loCatId="list" qsTypeId="urn:microsoft.com/office/officeart/2005/8/quickstyle/simple4" qsCatId="simple" csTypeId="urn:microsoft.com/office/officeart/2005/8/colors/accent1_2" csCatId="accent1" phldr="1"/>
      <dgm:spPr/>
      <dgm:t>
        <a:bodyPr/>
        <a:lstStyle/>
        <a:p>
          <a:endParaRPr lang="en-US"/>
        </a:p>
      </dgm:t>
    </dgm:pt>
    <dgm:pt modelId="{4F2BBCAD-2B0E-D94A-BA03-F6BAD660F288}">
      <dgm:prSet custT="1"/>
      <dgm:spPr/>
      <dgm:t>
        <a:bodyPr/>
        <a:lstStyle/>
        <a:p>
          <a:pPr rtl="0"/>
          <a:r>
            <a:rPr lang="en-US" sz="1500" dirty="0" smtClean="0"/>
            <a:t>1) Determine if a Correlational Study Best Addresses the Research Problem</a:t>
          </a:r>
          <a:endParaRPr lang="en-US" sz="1500" dirty="0"/>
        </a:p>
      </dgm:t>
    </dgm:pt>
    <dgm:pt modelId="{441F8270-9693-504C-ABA5-68A91CF27FF6}" type="parTrans" cxnId="{DA14CF9D-D622-9840-A629-A95656050AB1}">
      <dgm:prSet/>
      <dgm:spPr/>
      <dgm:t>
        <a:bodyPr/>
        <a:lstStyle/>
        <a:p>
          <a:endParaRPr lang="en-US" sz="1500"/>
        </a:p>
      </dgm:t>
    </dgm:pt>
    <dgm:pt modelId="{BE2D70AF-F5BD-9540-944C-557F9F3B9CE3}" type="sibTrans" cxnId="{DA14CF9D-D622-9840-A629-A95656050AB1}">
      <dgm:prSet/>
      <dgm:spPr/>
      <dgm:t>
        <a:bodyPr/>
        <a:lstStyle/>
        <a:p>
          <a:endParaRPr lang="en-US" sz="1500"/>
        </a:p>
      </dgm:t>
    </dgm:pt>
    <dgm:pt modelId="{C9E64C5B-B763-F548-9578-6474686D3CFE}">
      <dgm:prSet custT="1"/>
      <dgm:spPr/>
      <dgm:t>
        <a:bodyPr/>
        <a:lstStyle/>
        <a:p>
          <a:pPr rtl="0"/>
          <a:r>
            <a:rPr lang="en-US" sz="1500" dirty="0" smtClean="0"/>
            <a:t>2) Identify Individuals to Study</a:t>
          </a:r>
          <a:endParaRPr lang="en-US" sz="1500" dirty="0"/>
        </a:p>
      </dgm:t>
    </dgm:pt>
    <dgm:pt modelId="{6C93C0E5-BF42-B640-9391-891C48F5DE34}" type="parTrans" cxnId="{13F838FB-7D16-8F43-AFFD-32784230F7B9}">
      <dgm:prSet/>
      <dgm:spPr/>
      <dgm:t>
        <a:bodyPr/>
        <a:lstStyle/>
        <a:p>
          <a:endParaRPr lang="en-US" sz="1500"/>
        </a:p>
      </dgm:t>
    </dgm:pt>
    <dgm:pt modelId="{E06F94EE-DAC4-0545-A487-85CE67C37C87}" type="sibTrans" cxnId="{13F838FB-7D16-8F43-AFFD-32784230F7B9}">
      <dgm:prSet/>
      <dgm:spPr/>
      <dgm:t>
        <a:bodyPr/>
        <a:lstStyle/>
        <a:p>
          <a:endParaRPr lang="en-US" sz="1500"/>
        </a:p>
      </dgm:t>
    </dgm:pt>
    <dgm:pt modelId="{C74A8FD8-06CD-F549-9DBB-3B5E939FC7B9}">
      <dgm:prSet custT="1"/>
      <dgm:spPr/>
      <dgm:t>
        <a:bodyPr/>
        <a:lstStyle/>
        <a:p>
          <a:pPr rtl="0"/>
          <a:r>
            <a:rPr lang="en-US" sz="1500" dirty="0" smtClean="0"/>
            <a:t>3) Identify two or more measures for each individual in the study</a:t>
          </a:r>
          <a:endParaRPr lang="en-US" sz="1500" dirty="0"/>
        </a:p>
      </dgm:t>
    </dgm:pt>
    <dgm:pt modelId="{93FABEB8-0DB7-764F-B47B-2B6513885D93}" type="parTrans" cxnId="{DE130B89-E7A0-5040-AD20-38614BA162CA}">
      <dgm:prSet/>
      <dgm:spPr/>
      <dgm:t>
        <a:bodyPr/>
        <a:lstStyle/>
        <a:p>
          <a:endParaRPr lang="en-US" sz="1500"/>
        </a:p>
      </dgm:t>
    </dgm:pt>
    <dgm:pt modelId="{84500349-370E-174B-9423-8D8CE92D1E43}" type="sibTrans" cxnId="{DE130B89-E7A0-5040-AD20-38614BA162CA}">
      <dgm:prSet/>
      <dgm:spPr/>
      <dgm:t>
        <a:bodyPr/>
        <a:lstStyle/>
        <a:p>
          <a:endParaRPr lang="en-US" sz="1500"/>
        </a:p>
      </dgm:t>
    </dgm:pt>
    <dgm:pt modelId="{8F95171A-8FA2-044B-A207-590A18ECD82F}">
      <dgm:prSet custT="1"/>
      <dgm:spPr/>
      <dgm:t>
        <a:bodyPr/>
        <a:lstStyle/>
        <a:p>
          <a:pPr rtl="0"/>
          <a:r>
            <a:rPr lang="en-US" sz="1500" dirty="0" smtClean="0"/>
            <a:t>4) </a:t>
          </a:r>
          <a:r>
            <a:rPr lang="en-US" sz="1600" dirty="0" smtClean="0"/>
            <a:t>Collect da</a:t>
          </a:r>
          <a:r>
            <a:rPr lang="en-US" sz="1500" dirty="0" smtClean="0"/>
            <a:t>ta</a:t>
          </a:r>
          <a:endParaRPr lang="en-US" sz="1500" dirty="0"/>
        </a:p>
      </dgm:t>
    </dgm:pt>
    <dgm:pt modelId="{182EAFB4-AFA7-4446-9536-1DB02AED9E22}" type="parTrans" cxnId="{CFB80F6F-EEB6-3D40-9078-2F57C091BD38}">
      <dgm:prSet/>
      <dgm:spPr/>
      <dgm:t>
        <a:bodyPr/>
        <a:lstStyle/>
        <a:p>
          <a:endParaRPr lang="en-US" sz="1500"/>
        </a:p>
      </dgm:t>
    </dgm:pt>
    <dgm:pt modelId="{F807FB51-4EE6-E743-8767-9024F19DFA53}" type="sibTrans" cxnId="{CFB80F6F-EEB6-3D40-9078-2F57C091BD38}">
      <dgm:prSet/>
      <dgm:spPr/>
      <dgm:t>
        <a:bodyPr/>
        <a:lstStyle/>
        <a:p>
          <a:endParaRPr lang="en-US" sz="1500"/>
        </a:p>
      </dgm:t>
    </dgm:pt>
    <dgm:pt modelId="{A77AF9CA-1FCF-C244-A937-DAFBF6AFA078}">
      <dgm:prSet custT="1"/>
      <dgm:spPr/>
      <dgm:t>
        <a:bodyPr/>
        <a:lstStyle/>
        <a:p>
          <a:pPr rtl="0"/>
          <a:r>
            <a:rPr lang="en-US" sz="1500" dirty="0" smtClean="0"/>
            <a:t>5) Analyze the data and represent the results</a:t>
          </a:r>
          <a:endParaRPr lang="en-US" sz="1500" dirty="0"/>
        </a:p>
      </dgm:t>
    </dgm:pt>
    <dgm:pt modelId="{EFEE297D-F495-E64C-8AFF-D084C11E8BB8}" type="parTrans" cxnId="{D77A6E64-ECDA-3F4C-A65E-D2EC3D72ADBB}">
      <dgm:prSet/>
      <dgm:spPr/>
      <dgm:t>
        <a:bodyPr/>
        <a:lstStyle/>
        <a:p>
          <a:endParaRPr lang="en-US" sz="1500"/>
        </a:p>
      </dgm:t>
    </dgm:pt>
    <dgm:pt modelId="{0FA6B9C1-5B06-6C4A-96BD-DE9716FF7E47}" type="sibTrans" cxnId="{D77A6E64-ECDA-3F4C-A65E-D2EC3D72ADBB}">
      <dgm:prSet/>
      <dgm:spPr/>
      <dgm:t>
        <a:bodyPr/>
        <a:lstStyle/>
        <a:p>
          <a:endParaRPr lang="en-US" sz="1500"/>
        </a:p>
      </dgm:t>
    </dgm:pt>
    <dgm:pt modelId="{F64AEC48-15B2-7542-BEC7-9ABF424A71B8}">
      <dgm:prSet custT="1"/>
      <dgm:spPr/>
      <dgm:t>
        <a:bodyPr/>
        <a:lstStyle/>
        <a:p>
          <a:pPr rtl="0"/>
          <a:r>
            <a:rPr lang="en-US" sz="1500" dirty="0" smtClean="0"/>
            <a:t>6) Interpret the Results </a:t>
          </a:r>
          <a:endParaRPr lang="en-US" sz="1500" dirty="0"/>
        </a:p>
      </dgm:t>
    </dgm:pt>
    <dgm:pt modelId="{DB8FB25D-876A-A24B-8609-BDA610BA7BFE}" type="parTrans" cxnId="{90F1E890-2A72-6548-9EBA-96BCFC403003}">
      <dgm:prSet/>
      <dgm:spPr/>
      <dgm:t>
        <a:bodyPr/>
        <a:lstStyle/>
        <a:p>
          <a:endParaRPr lang="en-US" sz="1500"/>
        </a:p>
      </dgm:t>
    </dgm:pt>
    <dgm:pt modelId="{E2D75340-8684-124D-9FAB-6373E0BA3FBD}" type="sibTrans" cxnId="{90F1E890-2A72-6548-9EBA-96BCFC403003}">
      <dgm:prSet/>
      <dgm:spPr/>
      <dgm:t>
        <a:bodyPr/>
        <a:lstStyle/>
        <a:p>
          <a:endParaRPr lang="en-US" sz="1500"/>
        </a:p>
      </dgm:t>
    </dgm:pt>
    <dgm:pt modelId="{03B2BE6D-21B4-0444-BBF4-46866B25A793}" type="pres">
      <dgm:prSet presAssocID="{E8EEC066-FDD9-754E-83BB-B52BE803FFDD}" presName="diagram" presStyleCnt="0">
        <dgm:presLayoutVars>
          <dgm:dir/>
          <dgm:resizeHandles/>
        </dgm:presLayoutVars>
      </dgm:prSet>
      <dgm:spPr/>
      <dgm:t>
        <a:bodyPr/>
        <a:lstStyle/>
        <a:p>
          <a:endParaRPr lang="en-US"/>
        </a:p>
      </dgm:t>
    </dgm:pt>
    <dgm:pt modelId="{9B80E375-B53C-A444-A355-0E056183D4F3}" type="pres">
      <dgm:prSet presAssocID="{4F2BBCAD-2B0E-D94A-BA03-F6BAD660F288}" presName="firstNode" presStyleLbl="node1" presStyleIdx="0" presStyleCnt="6">
        <dgm:presLayoutVars>
          <dgm:bulletEnabled val="1"/>
        </dgm:presLayoutVars>
      </dgm:prSet>
      <dgm:spPr/>
      <dgm:t>
        <a:bodyPr/>
        <a:lstStyle/>
        <a:p>
          <a:endParaRPr lang="en-US"/>
        </a:p>
      </dgm:t>
    </dgm:pt>
    <dgm:pt modelId="{6BFA277C-4347-6D4A-ABF2-1C512ABB5895}" type="pres">
      <dgm:prSet presAssocID="{BE2D70AF-F5BD-9540-944C-557F9F3B9CE3}" presName="sibTrans" presStyleLbl="sibTrans2D1" presStyleIdx="0" presStyleCnt="5"/>
      <dgm:spPr/>
      <dgm:t>
        <a:bodyPr/>
        <a:lstStyle/>
        <a:p>
          <a:endParaRPr lang="en-US"/>
        </a:p>
      </dgm:t>
    </dgm:pt>
    <dgm:pt modelId="{161446A5-79CC-A446-A88F-9E40715B3839}" type="pres">
      <dgm:prSet presAssocID="{C9E64C5B-B763-F548-9578-6474686D3CFE}" presName="middleNode" presStyleCnt="0"/>
      <dgm:spPr/>
    </dgm:pt>
    <dgm:pt modelId="{56D70222-F555-C941-89E3-31B24F77876C}" type="pres">
      <dgm:prSet presAssocID="{C9E64C5B-B763-F548-9578-6474686D3CFE}" presName="padding" presStyleLbl="node1" presStyleIdx="0" presStyleCnt="6"/>
      <dgm:spPr/>
    </dgm:pt>
    <dgm:pt modelId="{37370DFA-AB44-0B48-857D-5DD69E57A640}" type="pres">
      <dgm:prSet presAssocID="{C9E64C5B-B763-F548-9578-6474686D3CFE}" presName="shape" presStyleLbl="node1" presStyleIdx="1" presStyleCnt="6">
        <dgm:presLayoutVars>
          <dgm:bulletEnabled val="1"/>
        </dgm:presLayoutVars>
      </dgm:prSet>
      <dgm:spPr/>
      <dgm:t>
        <a:bodyPr/>
        <a:lstStyle/>
        <a:p>
          <a:endParaRPr lang="en-US"/>
        </a:p>
      </dgm:t>
    </dgm:pt>
    <dgm:pt modelId="{E965DB11-3859-F54E-975E-908CEAC90799}" type="pres">
      <dgm:prSet presAssocID="{E06F94EE-DAC4-0545-A487-85CE67C37C87}" presName="sibTrans" presStyleLbl="sibTrans2D1" presStyleIdx="1" presStyleCnt="5"/>
      <dgm:spPr/>
      <dgm:t>
        <a:bodyPr/>
        <a:lstStyle/>
        <a:p>
          <a:endParaRPr lang="en-US"/>
        </a:p>
      </dgm:t>
    </dgm:pt>
    <dgm:pt modelId="{328AA3D1-98E3-8147-83CA-F8B0CDF7A925}" type="pres">
      <dgm:prSet presAssocID="{C74A8FD8-06CD-F549-9DBB-3B5E939FC7B9}" presName="middleNode" presStyleCnt="0"/>
      <dgm:spPr/>
    </dgm:pt>
    <dgm:pt modelId="{8642470C-9421-7B4D-820B-D6A2731116F6}" type="pres">
      <dgm:prSet presAssocID="{C74A8FD8-06CD-F549-9DBB-3B5E939FC7B9}" presName="padding" presStyleLbl="node1" presStyleIdx="1" presStyleCnt="6"/>
      <dgm:spPr/>
    </dgm:pt>
    <dgm:pt modelId="{194B6CBA-A679-BA40-82CE-54A14CA39098}" type="pres">
      <dgm:prSet presAssocID="{C74A8FD8-06CD-F549-9DBB-3B5E939FC7B9}" presName="shape" presStyleLbl="node1" presStyleIdx="2" presStyleCnt="6">
        <dgm:presLayoutVars>
          <dgm:bulletEnabled val="1"/>
        </dgm:presLayoutVars>
      </dgm:prSet>
      <dgm:spPr/>
      <dgm:t>
        <a:bodyPr/>
        <a:lstStyle/>
        <a:p>
          <a:endParaRPr lang="en-US"/>
        </a:p>
      </dgm:t>
    </dgm:pt>
    <dgm:pt modelId="{32E54291-377D-9A44-A04C-249BDDC979E5}" type="pres">
      <dgm:prSet presAssocID="{84500349-370E-174B-9423-8D8CE92D1E43}" presName="sibTrans" presStyleLbl="sibTrans2D1" presStyleIdx="2" presStyleCnt="5"/>
      <dgm:spPr/>
      <dgm:t>
        <a:bodyPr/>
        <a:lstStyle/>
        <a:p>
          <a:endParaRPr lang="en-US"/>
        </a:p>
      </dgm:t>
    </dgm:pt>
    <dgm:pt modelId="{C3F56490-0617-7C42-8635-88594658DF04}" type="pres">
      <dgm:prSet presAssocID="{8F95171A-8FA2-044B-A207-590A18ECD82F}" presName="middleNode" presStyleCnt="0"/>
      <dgm:spPr/>
    </dgm:pt>
    <dgm:pt modelId="{5B39E782-BD4B-5C42-863F-13D1700BECA6}" type="pres">
      <dgm:prSet presAssocID="{8F95171A-8FA2-044B-A207-590A18ECD82F}" presName="padding" presStyleLbl="node1" presStyleIdx="2" presStyleCnt="6"/>
      <dgm:spPr/>
    </dgm:pt>
    <dgm:pt modelId="{8BD9BCA9-8CD0-844E-B8D7-45DEF4C46C3D}" type="pres">
      <dgm:prSet presAssocID="{8F95171A-8FA2-044B-A207-590A18ECD82F}" presName="shape" presStyleLbl="node1" presStyleIdx="3" presStyleCnt="6">
        <dgm:presLayoutVars>
          <dgm:bulletEnabled val="1"/>
        </dgm:presLayoutVars>
      </dgm:prSet>
      <dgm:spPr/>
      <dgm:t>
        <a:bodyPr/>
        <a:lstStyle/>
        <a:p>
          <a:endParaRPr lang="en-US"/>
        </a:p>
      </dgm:t>
    </dgm:pt>
    <dgm:pt modelId="{1A1559BF-C184-964E-9989-CFF99587E042}" type="pres">
      <dgm:prSet presAssocID="{F807FB51-4EE6-E743-8767-9024F19DFA53}" presName="sibTrans" presStyleLbl="sibTrans2D1" presStyleIdx="3" presStyleCnt="5"/>
      <dgm:spPr/>
      <dgm:t>
        <a:bodyPr/>
        <a:lstStyle/>
        <a:p>
          <a:endParaRPr lang="en-US"/>
        </a:p>
      </dgm:t>
    </dgm:pt>
    <dgm:pt modelId="{17E0E606-9550-4E43-8CFF-4C32874D3250}" type="pres">
      <dgm:prSet presAssocID="{A77AF9CA-1FCF-C244-A937-DAFBF6AFA078}" presName="middleNode" presStyleCnt="0"/>
      <dgm:spPr/>
    </dgm:pt>
    <dgm:pt modelId="{CEDA8FDB-F140-AD41-B8EF-897EDF64C8F6}" type="pres">
      <dgm:prSet presAssocID="{A77AF9CA-1FCF-C244-A937-DAFBF6AFA078}" presName="padding" presStyleLbl="node1" presStyleIdx="3" presStyleCnt="6"/>
      <dgm:spPr/>
    </dgm:pt>
    <dgm:pt modelId="{D6208116-EF49-5F43-B45E-C0B5AA795701}" type="pres">
      <dgm:prSet presAssocID="{A77AF9CA-1FCF-C244-A937-DAFBF6AFA078}" presName="shape" presStyleLbl="node1" presStyleIdx="4" presStyleCnt="6">
        <dgm:presLayoutVars>
          <dgm:bulletEnabled val="1"/>
        </dgm:presLayoutVars>
      </dgm:prSet>
      <dgm:spPr/>
      <dgm:t>
        <a:bodyPr/>
        <a:lstStyle/>
        <a:p>
          <a:endParaRPr lang="en-US"/>
        </a:p>
      </dgm:t>
    </dgm:pt>
    <dgm:pt modelId="{B0632F81-2A0E-324A-AE6D-BD7CB6704CCE}" type="pres">
      <dgm:prSet presAssocID="{0FA6B9C1-5B06-6C4A-96BD-DE9716FF7E47}" presName="sibTrans" presStyleLbl="sibTrans2D1" presStyleIdx="4" presStyleCnt="5"/>
      <dgm:spPr/>
      <dgm:t>
        <a:bodyPr/>
        <a:lstStyle/>
        <a:p>
          <a:endParaRPr lang="en-US"/>
        </a:p>
      </dgm:t>
    </dgm:pt>
    <dgm:pt modelId="{DA84B346-10D9-CF41-8114-B6343015319C}" type="pres">
      <dgm:prSet presAssocID="{F64AEC48-15B2-7542-BEC7-9ABF424A71B8}" presName="lastNode" presStyleLbl="node1" presStyleIdx="5" presStyleCnt="6">
        <dgm:presLayoutVars>
          <dgm:bulletEnabled val="1"/>
        </dgm:presLayoutVars>
      </dgm:prSet>
      <dgm:spPr/>
      <dgm:t>
        <a:bodyPr/>
        <a:lstStyle/>
        <a:p>
          <a:endParaRPr lang="en-US"/>
        </a:p>
      </dgm:t>
    </dgm:pt>
  </dgm:ptLst>
  <dgm:cxnLst>
    <dgm:cxn modelId="{DE130B89-E7A0-5040-AD20-38614BA162CA}" srcId="{E8EEC066-FDD9-754E-83BB-B52BE803FFDD}" destId="{C74A8FD8-06CD-F549-9DBB-3B5E939FC7B9}" srcOrd="2" destOrd="0" parTransId="{93FABEB8-0DB7-764F-B47B-2B6513885D93}" sibTransId="{84500349-370E-174B-9423-8D8CE92D1E43}"/>
    <dgm:cxn modelId="{129AC418-40F1-5246-8983-0029DEB45B10}" type="presOf" srcId="{F807FB51-4EE6-E743-8767-9024F19DFA53}" destId="{1A1559BF-C184-964E-9989-CFF99587E042}" srcOrd="0" destOrd="0" presId="urn:microsoft.com/office/officeart/2005/8/layout/bProcess2"/>
    <dgm:cxn modelId="{86948989-BF5A-6D40-870B-10DB165A8034}" type="presOf" srcId="{C74A8FD8-06CD-F549-9DBB-3B5E939FC7B9}" destId="{194B6CBA-A679-BA40-82CE-54A14CA39098}" srcOrd="0" destOrd="0" presId="urn:microsoft.com/office/officeart/2005/8/layout/bProcess2"/>
    <dgm:cxn modelId="{BAC6717A-4B0F-364E-BA5B-AA5C4C930962}" type="presOf" srcId="{E8EEC066-FDD9-754E-83BB-B52BE803FFDD}" destId="{03B2BE6D-21B4-0444-BBF4-46866B25A793}" srcOrd="0" destOrd="0" presId="urn:microsoft.com/office/officeart/2005/8/layout/bProcess2"/>
    <dgm:cxn modelId="{13F838FB-7D16-8F43-AFFD-32784230F7B9}" srcId="{E8EEC066-FDD9-754E-83BB-B52BE803FFDD}" destId="{C9E64C5B-B763-F548-9578-6474686D3CFE}" srcOrd="1" destOrd="0" parTransId="{6C93C0E5-BF42-B640-9391-891C48F5DE34}" sibTransId="{E06F94EE-DAC4-0545-A487-85CE67C37C87}"/>
    <dgm:cxn modelId="{4FC0A47A-9D0F-B54A-8CD6-5FE685861010}" type="presOf" srcId="{4F2BBCAD-2B0E-D94A-BA03-F6BAD660F288}" destId="{9B80E375-B53C-A444-A355-0E056183D4F3}" srcOrd="0" destOrd="0" presId="urn:microsoft.com/office/officeart/2005/8/layout/bProcess2"/>
    <dgm:cxn modelId="{90F1E890-2A72-6548-9EBA-96BCFC403003}" srcId="{E8EEC066-FDD9-754E-83BB-B52BE803FFDD}" destId="{F64AEC48-15B2-7542-BEC7-9ABF424A71B8}" srcOrd="5" destOrd="0" parTransId="{DB8FB25D-876A-A24B-8609-BDA610BA7BFE}" sibTransId="{E2D75340-8684-124D-9FAB-6373E0BA3FBD}"/>
    <dgm:cxn modelId="{DA14CF9D-D622-9840-A629-A95656050AB1}" srcId="{E8EEC066-FDD9-754E-83BB-B52BE803FFDD}" destId="{4F2BBCAD-2B0E-D94A-BA03-F6BAD660F288}" srcOrd="0" destOrd="0" parTransId="{441F8270-9693-504C-ABA5-68A91CF27FF6}" sibTransId="{BE2D70AF-F5BD-9540-944C-557F9F3B9CE3}"/>
    <dgm:cxn modelId="{9AF16BAC-05DE-D046-8536-038ACF42F04F}" type="presOf" srcId="{84500349-370E-174B-9423-8D8CE92D1E43}" destId="{32E54291-377D-9A44-A04C-249BDDC979E5}" srcOrd="0" destOrd="0" presId="urn:microsoft.com/office/officeart/2005/8/layout/bProcess2"/>
    <dgm:cxn modelId="{3FF8F891-7A8F-134E-807A-BB9793F4C4BD}" type="presOf" srcId="{8F95171A-8FA2-044B-A207-590A18ECD82F}" destId="{8BD9BCA9-8CD0-844E-B8D7-45DEF4C46C3D}" srcOrd="0" destOrd="0" presId="urn:microsoft.com/office/officeart/2005/8/layout/bProcess2"/>
    <dgm:cxn modelId="{5B19A66B-F030-BF49-B59A-5A0E443C5459}" type="presOf" srcId="{C9E64C5B-B763-F548-9578-6474686D3CFE}" destId="{37370DFA-AB44-0B48-857D-5DD69E57A640}" srcOrd="0" destOrd="0" presId="urn:microsoft.com/office/officeart/2005/8/layout/bProcess2"/>
    <dgm:cxn modelId="{5AD6DAB3-396A-DA47-B9B7-2276D3C6A929}" type="presOf" srcId="{A77AF9CA-1FCF-C244-A937-DAFBF6AFA078}" destId="{D6208116-EF49-5F43-B45E-C0B5AA795701}" srcOrd="0" destOrd="0" presId="urn:microsoft.com/office/officeart/2005/8/layout/bProcess2"/>
    <dgm:cxn modelId="{D77A6E64-ECDA-3F4C-A65E-D2EC3D72ADBB}" srcId="{E8EEC066-FDD9-754E-83BB-B52BE803FFDD}" destId="{A77AF9CA-1FCF-C244-A937-DAFBF6AFA078}" srcOrd="4" destOrd="0" parTransId="{EFEE297D-F495-E64C-8AFF-D084C11E8BB8}" sibTransId="{0FA6B9C1-5B06-6C4A-96BD-DE9716FF7E47}"/>
    <dgm:cxn modelId="{E2EE3410-A752-0A44-9088-AD739CB3A1DD}" type="presOf" srcId="{BE2D70AF-F5BD-9540-944C-557F9F3B9CE3}" destId="{6BFA277C-4347-6D4A-ABF2-1C512ABB5895}" srcOrd="0" destOrd="0" presId="urn:microsoft.com/office/officeart/2005/8/layout/bProcess2"/>
    <dgm:cxn modelId="{460B3198-7DE6-B94D-90A0-7B3DBC2EE433}" type="presOf" srcId="{F64AEC48-15B2-7542-BEC7-9ABF424A71B8}" destId="{DA84B346-10D9-CF41-8114-B6343015319C}" srcOrd="0" destOrd="0" presId="urn:microsoft.com/office/officeart/2005/8/layout/bProcess2"/>
    <dgm:cxn modelId="{1FFF00ED-6B16-2C41-8055-326EAB67F59E}" type="presOf" srcId="{0FA6B9C1-5B06-6C4A-96BD-DE9716FF7E47}" destId="{B0632F81-2A0E-324A-AE6D-BD7CB6704CCE}" srcOrd="0" destOrd="0" presId="urn:microsoft.com/office/officeart/2005/8/layout/bProcess2"/>
    <dgm:cxn modelId="{718D6865-9BDD-804C-A4A2-BA5CBCEA894C}" type="presOf" srcId="{E06F94EE-DAC4-0545-A487-85CE67C37C87}" destId="{E965DB11-3859-F54E-975E-908CEAC90799}" srcOrd="0" destOrd="0" presId="urn:microsoft.com/office/officeart/2005/8/layout/bProcess2"/>
    <dgm:cxn modelId="{CFB80F6F-EEB6-3D40-9078-2F57C091BD38}" srcId="{E8EEC066-FDD9-754E-83BB-B52BE803FFDD}" destId="{8F95171A-8FA2-044B-A207-590A18ECD82F}" srcOrd="3" destOrd="0" parTransId="{182EAFB4-AFA7-4446-9536-1DB02AED9E22}" sibTransId="{F807FB51-4EE6-E743-8767-9024F19DFA53}"/>
    <dgm:cxn modelId="{3AFA06CC-3D29-6840-9CB9-8BA52FBBF8B6}" type="presParOf" srcId="{03B2BE6D-21B4-0444-BBF4-46866B25A793}" destId="{9B80E375-B53C-A444-A355-0E056183D4F3}" srcOrd="0" destOrd="0" presId="urn:microsoft.com/office/officeart/2005/8/layout/bProcess2"/>
    <dgm:cxn modelId="{F86CDF27-32BD-2748-A1CA-10C7F924EDCC}" type="presParOf" srcId="{03B2BE6D-21B4-0444-BBF4-46866B25A793}" destId="{6BFA277C-4347-6D4A-ABF2-1C512ABB5895}" srcOrd="1" destOrd="0" presId="urn:microsoft.com/office/officeart/2005/8/layout/bProcess2"/>
    <dgm:cxn modelId="{621211D8-20AC-E94B-9F64-4CA16CA33523}" type="presParOf" srcId="{03B2BE6D-21B4-0444-BBF4-46866B25A793}" destId="{161446A5-79CC-A446-A88F-9E40715B3839}" srcOrd="2" destOrd="0" presId="urn:microsoft.com/office/officeart/2005/8/layout/bProcess2"/>
    <dgm:cxn modelId="{4E780978-D2A5-D147-B2A5-49D34C31EB27}" type="presParOf" srcId="{161446A5-79CC-A446-A88F-9E40715B3839}" destId="{56D70222-F555-C941-89E3-31B24F77876C}" srcOrd="0" destOrd="0" presId="urn:microsoft.com/office/officeart/2005/8/layout/bProcess2"/>
    <dgm:cxn modelId="{71A9F897-1B16-A343-8AF5-A5CDA1EE040D}" type="presParOf" srcId="{161446A5-79CC-A446-A88F-9E40715B3839}" destId="{37370DFA-AB44-0B48-857D-5DD69E57A640}" srcOrd="1" destOrd="0" presId="urn:microsoft.com/office/officeart/2005/8/layout/bProcess2"/>
    <dgm:cxn modelId="{2EF6A276-C458-4144-A926-63B4F1F22A5F}" type="presParOf" srcId="{03B2BE6D-21B4-0444-BBF4-46866B25A793}" destId="{E965DB11-3859-F54E-975E-908CEAC90799}" srcOrd="3" destOrd="0" presId="urn:microsoft.com/office/officeart/2005/8/layout/bProcess2"/>
    <dgm:cxn modelId="{1D7475F0-2C09-4649-8C58-2DEDA4439B88}" type="presParOf" srcId="{03B2BE6D-21B4-0444-BBF4-46866B25A793}" destId="{328AA3D1-98E3-8147-83CA-F8B0CDF7A925}" srcOrd="4" destOrd="0" presId="urn:microsoft.com/office/officeart/2005/8/layout/bProcess2"/>
    <dgm:cxn modelId="{3EA50AFE-9217-C74A-A686-E7522ED93AE6}" type="presParOf" srcId="{328AA3D1-98E3-8147-83CA-F8B0CDF7A925}" destId="{8642470C-9421-7B4D-820B-D6A2731116F6}" srcOrd="0" destOrd="0" presId="urn:microsoft.com/office/officeart/2005/8/layout/bProcess2"/>
    <dgm:cxn modelId="{ED1FA7D8-5553-4A43-913F-8A6B0911568F}" type="presParOf" srcId="{328AA3D1-98E3-8147-83CA-F8B0CDF7A925}" destId="{194B6CBA-A679-BA40-82CE-54A14CA39098}" srcOrd="1" destOrd="0" presId="urn:microsoft.com/office/officeart/2005/8/layout/bProcess2"/>
    <dgm:cxn modelId="{B1AB3D4A-4675-BC4D-9577-291D39E88D57}" type="presParOf" srcId="{03B2BE6D-21B4-0444-BBF4-46866B25A793}" destId="{32E54291-377D-9A44-A04C-249BDDC979E5}" srcOrd="5" destOrd="0" presId="urn:microsoft.com/office/officeart/2005/8/layout/bProcess2"/>
    <dgm:cxn modelId="{63B87EEE-C433-8949-88EC-53CF9F4C6BD1}" type="presParOf" srcId="{03B2BE6D-21B4-0444-BBF4-46866B25A793}" destId="{C3F56490-0617-7C42-8635-88594658DF04}" srcOrd="6" destOrd="0" presId="urn:microsoft.com/office/officeart/2005/8/layout/bProcess2"/>
    <dgm:cxn modelId="{AEF781EF-00F3-C24F-9C4A-1034425BE376}" type="presParOf" srcId="{C3F56490-0617-7C42-8635-88594658DF04}" destId="{5B39E782-BD4B-5C42-863F-13D1700BECA6}" srcOrd="0" destOrd="0" presId="urn:microsoft.com/office/officeart/2005/8/layout/bProcess2"/>
    <dgm:cxn modelId="{85677AA4-1FEA-F744-8D05-B8746C49BB5D}" type="presParOf" srcId="{C3F56490-0617-7C42-8635-88594658DF04}" destId="{8BD9BCA9-8CD0-844E-B8D7-45DEF4C46C3D}" srcOrd="1" destOrd="0" presId="urn:microsoft.com/office/officeart/2005/8/layout/bProcess2"/>
    <dgm:cxn modelId="{C4FB087A-9DEB-CB49-9808-63BAB56932AF}" type="presParOf" srcId="{03B2BE6D-21B4-0444-BBF4-46866B25A793}" destId="{1A1559BF-C184-964E-9989-CFF99587E042}" srcOrd="7" destOrd="0" presId="urn:microsoft.com/office/officeart/2005/8/layout/bProcess2"/>
    <dgm:cxn modelId="{FED6A063-9B7D-6144-A6D5-48DD4087A714}" type="presParOf" srcId="{03B2BE6D-21B4-0444-BBF4-46866B25A793}" destId="{17E0E606-9550-4E43-8CFF-4C32874D3250}" srcOrd="8" destOrd="0" presId="urn:microsoft.com/office/officeart/2005/8/layout/bProcess2"/>
    <dgm:cxn modelId="{6F12E9DC-35BC-CA46-9B79-811E27DA6D4A}" type="presParOf" srcId="{17E0E606-9550-4E43-8CFF-4C32874D3250}" destId="{CEDA8FDB-F140-AD41-B8EF-897EDF64C8F6}" srcOrd="0" destOrd="0" presId="urn:microsoft.com/office/officeart/2005/8/layout/bProcess2"/>
    <dgm:cxn modelId="{482772B8-E0CA-9D45-BEDD-CA0A421D78E5}" type="presParOf" srcId="{17E0E606-9550-4E43-8CFF-4C32874D3250}" destId="{D6208116-EF49-5F43-B45E-C0B5AA795701}" srcOrd="1" destOrd="0" presId="urn:microsoft.com/office/officeart/2005/8/layout/bProcess2"/>
    <dgm:cxn modelId="{6EEC1E74-4942-B64A-88EB-97F3EA9AFEAB}" type="presParOf" srcId="{03B2BE6D-21B4-0444-BBF4-46866B25A793}" destId="{B0632F81-2A0E-324A-AE6D-BD7CB6704CCE}" srcOrd="9" destOrd="0" presId="urn:microsoft.com/office/officeart/2005/8/layout/bProcess2"/>
    <dgm:cxn modelId="{2587CAE0-4FF8-D84F-B9F5-80963FCDB256}" type="presParOf" srcId="{03B2BE6D-21B4-0444-BBF4-46866B25A793}" destId="{DA84B346-10D9-CF41-8114-B6343015319C}" srcOrd="10" destOrd="0" presId="urn:microsoft.com/office/officeart/2005/8/layout/b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79EB5F-1695-F14B-82F8-FE71BD1469B2}" type="doc">
      <dgm:prSet loTypeId="urn:microsoft.com/office/officeart/2009/3/layout/StepUpProcess" loCatId="list" qsTypeId="urn:microsoft.com/office/officeart/2005/8/quickstyle/simple4" qsCatId="simple" csTypeId="urn:microsoft.com/office/officeart/2005/8/colors/accent1_2" csCatId="accent1" phldr="1"/>
      <dgm:spPr/>
      <dgm:t>
        <a:bodyPr/>
        <a:lstStyle/>
        <a:p>
          <a:endParaRPr lang="en-US"/>
        </a:p>
      </dgm:t>
    </dgm:pt>
    <dgm:pt modelId="{4C3FBFEB-F310-9B4B-A8C7-061B57D4CC1B}">
      <dgm:prSet/>
      <dgm:spPr/>
      <dgm:t>
        <a:bodyPr/>
        <a:lstStyle/>
        <a:p>
          <a:pPr rtl="0"/>
          <a:r>
            <a:rPr lang="en-CA" smtClean="0"/>
            <a:t>Since the 19</a:t>
          </a:r>
          <a:r>
            <a:rPr lang="en-CA" baseline="30000" smtClean="0"/>
            <a:t>th</a:t>
          </a:r>
          <a:r>
            <a:rPr lang="en-CA" smtClean="0"/>
            <a:t> century statitions were using correlational research and had procedures for calculating the data. </a:t>
          </a:r>
          <a:endParaRPr lang="en-CA"/>
        </a:p>
      </dgm:t>
    </dgm:pt>
    <dgm:pt modelId="{F107FC05-7AF9-0345-9F64-6754DFC4DF19}" type="parTrans" cxnId="{36C51154-43BE-B847-96B8-5BF51D019830}">
      <dgm:prSet/>
      <dgm:spPr/>
      <dgm:t>
        <a:bodyPr/>
        <a:lstStyle/>
        <a:p>
          <a:endParaRPr lang="en-US"/>
        </a:p>
      </dgm:t>
    </dgm:pt>
    <dgm:pt modelId="{56D19A02-6022-7E4E-BA5A-5F538371A19F}" type="sibTrans" cxnId="{36C51154-43BE-B847-96B8-5BF51D019830}">
      <dgm:prSet/>
      <dgm:spPr/>
      <dgm:t>
        <a:bodyPr/>
        <a:lstStyle/>
        <a:p>
          <a:endParaRPr lang="en-US"/>
        </a:p>
      </dgm:t>
    </dgm:pt>
    <dgm:pt modelId="{41B40965-D076-2344-A777-4DE04BAC319E}">
      <dgm:prSet/>
      <dgm:spPr/>
      <dgm:t>
        <a:bodyPr/>
        <a:lstStyle/>
        <a:p>
          <a:pPr rtl="0"/>
          <a:r>
            <a:rPr lang="en-CA" dirty="0" smtClean="0"/>
            <a:t>Karl Pearson – late 1800s -one of the first to elaborate on the formula and present essential elements such as adequate sample size, precise measurement, and the unbiased samples. </a:t>
          </a:r>
          <a:endParaRPr lang="en-CA" dirty="0"/>
        </a:p>
      </dgm:t>
    </dgm:pt>
    <dgm:pt modelId="{6494DB63-4275-6B4A-9839-A47D19B1CF64}" type="parTrans" cxnId="{730262E1-A386-5C42-8B49-9E58E662D966}">
      <dgm:prSet/>
      <dgm:spPr/>
      <dgm:t>
        <a:bodyPr/>
        <a:lstStyle/>
        <a:p>
          <a:endParaRPr lang="en-US"/>
        </a:p>
      </dgm:t>
    </dgm:pt>
    <dgm:pt modelId="{B3C11176-EEAE-724B-9604-C9A22F23C092}" type="sibTrans" cxnId="{730262E1-A386-5C42-8B49-9E58E662D966}">
      <dgm:prSet/>
      <dgm:spPr/>
      <dgm:t>
        <a:bodyPr/>
        <a:lstStyle/>
        <a:p>
          <a:endParaRPr lang="en-US"/>
        </a:p>
      </dgm:t>
    </dgm:pt>
    <dgm:pt modelId="{842F1729-4943-B64D-8AD0-FE546FEBD91F}">
      <dgm:prSet/>
      <dgm:spPr/>
      <dgm:t>
        <a:bodyPr/>
        <a:lstStyle/>
        <a:p>
          <a:pPr rtl="0"/>
          <a:r>
            <a:rPr lang="en-CA" smtClean="0"/>
            <a:t>In the 1970s and 80s, the introduction of computers allowed researchers to conduct more complex studies consisting of various variables. </a:t>
          </a:r>
          <a:endParaRPr lang="en-CA"/>
        </a:p>
      </dgm:t>
    </dgm:pt>
    <dgm:pt modelId="{C497E74C-E72F-A74F-8B3B-1A1E92CC54A4}" type="parTrans" cxnId="{413304D8-FCA5-6247-866B-DD1D8D8C2442}">
      <dgm:prSet/>
      <dgm:spPr/>
      <dgm:t>
        <a:bodyPr/>
        <a:lstStyle/>
        <a:p>
          <a:endParaRPr lang="en-US"/>
        </a:p>
      </dgm:t>
    </dgm:pt>
    <dgm:pt modelId="{61E6FC06-0C82-FC40-A445-F3D6285E9D38}" type="sibTrans" cxnId="{413304D8-FCA5-6247-866B-DD1D8D8C2442}">
      <dgm:prSet/>
      <dgm:spPr/>
      <dgm:t>
        <a:bodyPr/>
        <a:lstStyle/>
        <a:p>
          <a:endParaRPr lang="en-US"/>
        </a:p>
      </dgm:t>
    </dgm:pt>
    <dgm:pt modelId="{08C07BA7-8B34-0840-8FC4-D589137DB881}" type="pres">
      <dgm:prSet presAssocID="{DE79EB5F-1695-F14B-82F8-FE71BD1469B2}" presName="rootnode" presStyleCnt="0">
        <dgm:presLayoutVars>
          <dgm:chMax/>
          <dgm:chPref/>
          <dgm:dir/>
          <dgm:animLvl val="lvl"/>
        </dgm:presLayoutVars>
      </dgm:prSet>
      <dgm:spPr/>
      <dgm:t>
        <a:bodyPr/>
        <a:lstStyle/>
        <a:p>
          <a:endParaRPr lang="en-US"/>
        </a:p>
      </dgm:t>
    </dgm:pt>
    <dgm:pt modelId="{BC5F554C-E2E4-1746-9538-D6521D30D907}" type="pres">
      <dgm:prSet presAssocID="{4C3FBFEB-F310-9B4B-A8C7-061B57D4CC1B}" presName="composite" presStyleCnt="0"/>
      <dgm:spPr/>
    </dgm:pt>
    <dgm:pt modelId="{5BC44AF6-1C3A-274C-8FEA-A781EC9CC8A8}" type="pres">
      <dgm:prSet presAssocID="{4C3FBFEB-F310-9B4B-A8C7-061B57D4CC1B}" presName="LShape" presStyleLbl="alignNode1" presStyleIdx="0" presStyleCnt="5"/>
      <dgm:spPr/>
    </dgm:pt>
    <dgm:pt modelId="{52FB3AF0-D215-8B41-A46E-B54E1AD725E7}" type="pres">
      <dgm:prSet presAssocID="{4C3FBFEB-F310-9B4B-A8C7-061B57D4CC1B}" presName="ParentText" presStyleLbl="revTx" presStyleIdx="0" presStyleCnt="3">
        <dgm:presLayoutVars>
          <dgm:chMax val="0"/>
          <dgm:chPref val="0"/>
          <dgm:bulletEnabled val="1"/>
        </dgm:presLayoutVars>
      </dgm:prSet>
      <dgm:spPr/>
      <dgm:t>
        <a:bodyPr/>
        <a:lstStyle/>
        <a:p>
          <a:endParaRPr lang="en-US"/>
        </a:p>
      </dgm:t>
    </dgm:pt>
    <dgm:pt modelId="{C334608B-8EA2-CD4E-8065-484F651027C8}" type="pres">
      <dgm:prSet presAssocID="{4C3FBFEB-F310-9B4B-A8C7-061B57D4CC1B}" presName="Triangle" presStyleLbl="alignNode1" presStyleIdx="1" presStyleCnt="5"/>
      <dgm:spPr/>
    </dgm:pt>
    <dgm:pt modelId="{21D50DE8-9324-664F-8D03-EBFE23A2C999}" type="pres">
      <dgm:prSet presAssocID="{56D19A02-6022-7E4E-BA5A-5F538371A19F}" presName="sibTrans" presStyleCnt="0"/>
      <dgm:spPr/>
    </dgm:pt>
    <dgm:pt modelId="{C69752CD-AAE9-D346-9B47-287735515592}" type="pres">
      <dgm:prSet presAssocID="{56D19A02-6022-7E4E-BA5A-5F538371A19F}" presName="space" presStyleCnt="0"/>
      <dgm:spPr/>
    </dgm:pt>
    <dgm:pt modelId="{E705E32A-6FD6-D340-806E-5C6F6CF1A134}" type="pres">
      <dgm:prSet presAssocID="{41B40965-D076-2344-A777-4DE04BAC319E}" presName="composite" presStyleCnt="0"/>
      <dgm:spPr/>
    </dgm:pt>
    <dgm:pt modelId="{B6713268-0604-6A4B-8CE3-A84977322CD5}" type="pres">
      <dgm:prSet presAssocID="{41B40965-D076-2344-A777-4DE04BAC319E}" presName="LShape" presStyleLbl="alignNode1" presStyleIdx="2" presStyleCnt="5"/>
      <dgm:spPr/>
    </dgm:pt>
    <dgm:pt modelId="{A25E20A0-B196-EA40-9661-2EBC8F7B7FB6}" type="pres">
      <dgm:prSet presAssocID="{41B40965-D076-2344-A777-4DE04BAC319E}" presName="ParentText" presStyleLbl="revTx" presStyleIdx="1" presStyleCnt="3">
        <dgm:presLayoutVars>
          <dgm:chMax val="0"/>
          <dgm:chPref val="0"/>
          <dgm:bulletEnabled val="1"/>
        </dgm:presLayoutVars>
      </dgm:prSet>
      <dgm:spPr/>
      <dgm:t>
        <a:bodyPr/>
        <a:lstStyle/>
        <a:p>
          <a:endParaRPr lang="en-US"/>
        </a:p>
      </dgm:t>
    </dgm:pt>
    <dgm:pt modelId="{BFFEC437-4606-3B4E-A7D0-E67CFDCB6FDE}" type="pres">
      <dgm:prSet presAssocID="{41B40965-D076-2344-A777-4DE04BAC319E}" presName="Triangle" presStyleLbl="alignNode1" presStyleIdx="3" presStyleCnt="5"/>
      <dgm:spPr/>
    </dgm:pt>
    <dgm:pt modelId="{104CFB7F-8984-574E-A996-8B535705C283}" type="pres">
      <dgm:prSet presAssocID="{B3C11176-EEAE-724B-9604-C9A22F23C092}" presName="sibTrans" presStyleCnt="0"/>
      <dgm:spPr/>
    </dgm:pt>
    <dgm:pt modelId="{9DD376CA-F8FA-1D48-9A67-15AD85EEE869}" type="pres">
      <dgm:prSet presAssocID="{B3C11176-EEAE-724B-9604-C9A22F23C092}" presName="space" presStyleCnt="0"/>
      <dgm:spPr/>
    </dgm:pt>
    <dgm:pt modelId="{C906E4E0-109C-3646-BFAC-19AFBDE2E293}" type="pres">
      <dgm:prSet presAssocID="{842F1729-4943-B64D-8AD0-FE546FEBD91F}" presName="composite" presStyleCnt="0"/>
      <dgm:spPr/>
    </dgm:pt>
    <dgm:pt modelId="{444BE268-609F-E440-93FF-7612A760CB1E}" type="pres">
      <dgm:prSet presAssocID="{842F1729-4943-B64D-8AD0-FE546FEBD91F}" presName="LShape" presStyleLbl="alignNode1" presStyleIdx="4" presStyleCnt="5"/>
      <dgm:spPr/>
    </dgm:pt>
    <dgm:pt modelId="{A89E0606-FCA3-AF49-8132-97BC3724B867}" type="pres">
      <dgm:prSet presAssocID="{842F1729-4943-B64D-8AD0-FE546FEBD91F}" presName="ParentText" presStyleLbl="revTx" presStyleIdx="2" presStyleCnt="3">
        <dgm:presLayoutVars>
          <dgm:chMax val="0"/>
          <dgm:chPref val="0"/>
          <dgm:bulletEnabled val="1"/>
        </dgm:presLayoutVars>
      </dgm:prSet>
      <dgm:spPr/>
      <dgm:t>
        <a:bodyPr/>
        <a:lstStyle/>
        <a:p>
          <a:endParaRPr lang="en-US"/>
        </a:p>
      </dgm:t>
    </dgm:pt>
  </dgm:ptLst>
  <dgm:cxnLst>
    <dgm:cxn modelId="{AC89069B-2933-7F42-BE88-5F0B75D1D028}" type="presOf" srcId="{4C3FBFEB-F310-9B4B-A8C7-061B57D4CC1B}" destId="{52FB3AF0-D215-8B41-A46E-B54E1AD725E7}" srcOrd="0" destOrd="0" presId="urn:microsoft.com/office/officeart/2009/3/layout/StepUpProcess"/>
    <dgm:cxn modelId="{413304D8-FCA5-6247-866B-DD1D8D8C2442}" srcId="{DE79EB5F-1695-F14B-82F8-FE71BD1469B2}" destId="{842F1729-4943-B64D-8AD0-FE546FEBD91F}" srcOrd="2" destOrd="0" parTransId="{C497E74C-E72F-A74F-8B3B-1A1E92CC54A4}" sibTransId="{61E6FC06-0C82-FC40-A445-F3D6285E9D38}"/>
    <dgm:cxn modelId="{76CBD244-715A-E446-A12D-E2C833AA31EB}" type="presOf" srcId="{842F1729-4943-B64D-8AD0-FE546FEBD91F}" destId="{A89E0606-FCA3-AF49-8132-97BC3724B867}" srcOrd="0" destOrd="0" presId="urn:microsoft.com/office/officeart/2009/3/layout/StepUpProcess"/>
    <dgm:cxn modelId="{730262E1-A386-5C42-8B49-9E58E662D966}" srcId="{DE79EB5F-1695-F14B-82F8-FE71BD1469B2}" destId="{41B40965-D076-2344-A777-4DE04BAC319E}" srcOrd="1" destOrd="0" parTransId="{6494DB63-4275-6B4A-9839-A47D19B1CF64}" sibTransId="{B3C11176-EEAE-724B-9604-C9A22F23C092}"/>
    <dgm:cxn modelId="{36C51154-43BE-B847-96B8-5BF51D019830}" srcId="{DE79EB5F-1695-F14B-82F8-FE71BD1469B2}" destId="{4C3FBFEB-F310-9B4B-A8C7-061B57D4CC1B}" srcOrd="0" destOrd="0" parTransId="{F107FC05-7AF9-0345-9F64-6754DFC4DF19}" sibTransId="{56D19A02-6022-7E4E-BA5A-5F538371A19F}"/>
    <dgm:cxn modelId="{85E4C141-8247-1A40-B13B-A735ABE5BDA8}" type="presOf" srcId="{DE79EB5F-1695-F14B-82F8-FE71BD1469B2}" destId="{08C07BA7-8B34-0840-8FC4-D589137DB881}" srcOrd="0" destOrd="0" presId="urn:microsoft.com/office/officeart/2009/3/layout/StepUpProcess"/>
    <dgm:cxn modelId="{8A2C2750-59D1-714D-B612-DC7203B03E3F}" type="presOf" srcId="{41B40965-D076-2344-A777-4DE04BAC319E}" destId="{A25E20A0-B196-EA40-9661-2EBC8F7B7FB6}" srcOrd="0" destOrd="0" presId="urn:microsoft.com/office/officeart/2009/3/layout/StepUpProcess"/>
    <dgm:cxn modelId="{F5E247AF-98B7-BA40-948E-1F3B9BFD711F}" type="presParOf" srcId="{08C07BA7-8B34-0840-8FC4-D589137DB881}" destId="{BC5F554C-E2E4-1746-9538-D6521D30D907}" srcOrd="0" destOrd="0" presId="urn:microsoft.com/office/officeart/2009/3/layout/StepUpProcess"/>
    <dgm:cxn modelId="{4A62F2A6-1DBB-7C45-8202-8A06ED9052C0}" type="presParOf" srcId="{BC5F554C-E2E4-1746-9538-D6521D30D907}" destId="{5BC44AF6-1C3A-274C-8FEA-A781EC9CC8A8}" srcOrd="0" destOrd="0" presId="urn:microsoft.com/office/officeart/2009/3/layout/StepUpProcess"/>
    <dgm:cxn modelId="{F18A9A5A-781F-3348-BC0D-68200E5186E9}" type="presParOf" srcId="{BC5F554C-E2E4-1746-9538-D6521D30D907}" destId="{52FB3AF0-D215-8B41-A46E-B54E1AD725E7}" srcOrd="1" destOrd="0" presId="urn:microsoft.com/office/officeart/2009/3/layout/StepUpProcess"/>
    <dgm:cxn modelId="{BA6074BA-CF7B-6546-A1CE-5139E8B56CFC}" type="presParOf" srcId="{BC5F554C-E2E4-1746-9538-D6521D30D907}" destId="{C334608B-8EA2-CD4E-8065-484F651027C8}" srcOrd="2" destOrd="0" presId="urn:microsoft.com/office/officeart/2009/3/layout/StepUpProcess"/>
    <dgm:cxn modelId="{1E618812-DDA7-1C49-8884-0BF139A7C360}" type="presParOf" srcId="{08C07BA7-8B34-0840-8FC4-D589137DB881}" destId="{21D50DE8-9324-664F-8D03-EBFE23A2C999}" srcOrd="1" destOrd="0" presId="urn:microsoft.com/office/officeart/2009/3/layout/StepUpProcess"/>
    <dgm:cxn modelId="{AFA7E45F-DC39-E74B-A636-0F672FF62911}" type="presParOf" srcId="{21D50DE8-9324-664F-8D03-EBFE23A2C999}" destId="{C69752CD-AAE9-D346-9B47-287735515592}" srcOrd="0" destOrd="0" presId="urn:microsoft.com/office/officeart/2009/3/layout/StepUpProcess"/>
    <dgm:cxn modelId="{14AAE661-638D-C848-AFDA-8FFD115E5DC8}" type="presParOf" srcId="{08C07BA7-8B34-0840-8FC4-D589137DB881}" destId="{E705E32A-6FD6-D340-806E-5C6F6CF1A134}" srcOrd="2" destOrd="0" presId="urn:microsoft.com/office/officeart/2009/3/layout/StepUpProcess"/>
    <dgm:cxn modelId="{609EF264-D7B7-504B-B3F2-B62B19D39EBA}" type="presParOf" srcId="{E705E32A-6FD6-D340-806E-5C6F6CF1A134}" destId="{B6713268-0604-6A4B-8CE3-A84977322CD5}" srcOrd="0" destOrd="0" presId="urn:microsoft.com/office/officeart/2009/3/layout/StepUpProcess"/>
    <dgm:cxn modelId="{0C2DF044-3756-214E-86A5-055E9879C75F}" type="presParOf" srcId="{E705E32A-6FD6-D340-806E-5C6F6CF1A134}" destId="{A25E20A0-B196-EA40-9661-2EBC8F7B7FB6}" srcOrd="1" destOrd="0" presId="urn:microsoft.com/office/officeart/2009/3/layout/StepUpProcess"/>
    <dgm:cxn modelId="{664AE204-D5DD-E94C-B887-ADFB893A183E}" type="presParOf" srcId="{E705E32A-6FD6-D340-806E-5C6F6CF1A134}" destId="{BFFEC437-4606-3B4E-A7D0-E67CFDCB6FDE}" srcOrd="2" destOrd="0" presId="urn:microsoft.com/office/officeart/2009/3/layout/StepUpProcess"/>
    <dgm:cxn modelId="{90083B2B-D9A8-D54C-9C44-E2572C2BC1AF}" type="presParOf" srcId="{08C07BA7-8B34-0840-8FC4-D589137DB881}" destId="{104CFB7F-8984-574E-A996-8B535705C283}" srcOrd="3" destOrd="0" presId="urn:microsoft.com/office/officeart/2009/3/layout/StepUpProcess"/>
    <dgm:cxn modelId="{785982C6-4A25-284B-931D-20101C405F3D}" type="presParOf" srcId="{104CFB7F-8984-574E-A996-8B535705C283}" destId="{9DD376CA-F8FA-1D48-9A67-15AD85EEE869}" srcOrd="0" destOrd="0" presId="urn:microsoft.com/office/officeart/2009/3/layout/StepUpProcess"/>
    <dgm:cxn modelId="{6C3BE933-EE69-144D-8CFB-11A8A9B32CDD}" type="presParOf" srcId="{08C07BA7-8B34-0840-8FC4-D589137DB881}" destId="{C906E4E0-109C-3646-BFAC-19AFBDE2E293}" srcOrd="4" destOrd="0" presId="urn:microsoft.com/office/officeart/2009/3/layout/StepUpProcess"/>
    <dgm:cxn modelId="{BAD565AA-4338-9D4D-9220-A321823666A8}" type="presParOf" srcId="{C906E4E0-109C-3646-BFAC-19AFBDE2E293}" destId="{444BE268-609F-E440-93FF-7612A760CB1E}" srcOrd="0" destOrd="0" presId="urn:microsoft.com/office/officeart/2009/3/layout/StepUpProcess"/>
    <dgm:cxn modelId="{7C384A17-301A-084D-A405-255D19681ADA}" type="presParOf" srcId="{C906E4E0-109C-3646-BFAC-19AFBDE2E293}" destId="{A89E0606-FCA3-AF49-8132-97BC3724B867}" srcOrd="1" destOrd="0" presId="urn:microsoft.com/office/officeart/2009/3/layout/StepUp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8F4923-764A-074F-9648-DC47A08D1704}" type="doc">
      <dgm:prSet loTypeId="urn:microsoft.com/office/officeart/2005/8/layout/hList1" loCatId="list" qsTypeId="urn:microsoft.com/office/officeart/2005/8/quickstyle/simple4" qsCatId="simple" csTypeId="urn:microsoft.com/office/officeart/2005/8/colors/accent1_2" csCatId="accent1"/>
      <dgm:spPr/>
      <dgm:t>
        <a:bodyPr/>
        <a:lstStyle/>
        <a:p>
          <a:endParaRPr lang="en-US"/>
        </a:p>
      </dgm:t>
    </dgm:pt>
    <dgm:pt modelId="{116E85F5-FDAE-9A40-8FE5-B9A27E5ADBF3}">
      <dgm:prSet/>
      <dgm:spPr/>
      <dgm:t>
        <a:bodyPr/>
        <a:lstStyle/>
        <a:p>
          <a:pPr rtl="0"/>
          <a:r>
            <a:rPr lang="en-US" b="1" u="sng" dirty="0" smtClean="0">
              <a:solidFill>
                <a:schemeClr val="tx1"/>
              </a:solidFill>
            </a:rPr>
            <a:t>Explanatory Design </a:t>
          </a:r>
          <a:endParaRPr lang="en-US" dirty="0">
            <a:solidFill>
              <a:schemeClr val="tx1"/>
            </a:solidFill>
          </a:endParaRPr>
        </a:p>
      </dgm:t>
    </dgm:pt>
    <dgm:pt modelId="{E53EED06-C6E6-5E4C-9018-A832D70865C7}" type="parTrans" cxnId="{0210C96D-DB0B-D749-8B56-74BE227985BF}">
      <dgm:prSet/>
      <dgm:spPr/>
      <dgm:t>
        <a:bodyPr/>
        <a:lstStyle/>
        <a:p>
          <a:endParaRPr lang="en-US"/>
        </a:p>
      </dgm:t>
    </dgm:pt>
    <dgm:pt modelId="{B365A586-6CA0-2049-A90D-69C6D9C3658F}" type="sibTrans" cxnId="{0210C96D-DB0B-D749-8B56-74BE227985BF}">
      <dgm:prSet/>
      <dgm:spPr/>
      <dgm:t>
        <a:bodyPr/>
        <a:lstStyle/>
        <a:p>
          <a:endParaRPr lang="en-US"/>
        </a:p>
      </dgm:t>
    </dgm:pt>
    <dgm:pt modelId="{8C8529B0-727B-3443-A168-A8F2B2E87423}">
      <dgm:prSet/>
      <dgm:spPr/>
      <dgm:t>
        <a:bodyPr/>
        <a:lstStyle/>
        <a:p>
          <a:pPr rtl="0"/>
          <a:r>
            <a:rPr lang="en-US" dirty="0" smtClean="0"/>
            <a:t>The extent to which two variables or more co-vary</a:t>
          </a:r>
          <a:endParaRPr lang="en-US" dirty="0"/>
        </a:p>
      </dgm:t>
    </dgm:pt>
    <dgm:pt modelId="{686C78D6-6E56-5145-84CD-F2E934D5E0D5}" type="parTrans" cxnId="{5D1FBD7E-099C-0348-B5BA-4F3490597E96}">
      <dgm:prSet/>
      <dgm:spPr/>
      <dgm:t>
        <a:bodyPr/>
        <a:lstStyle/>
        <a:p>
          <a:endParaRPr lang="en-US"/>
        </a:p>
      </dgm:t>
    </dgm:pt>
    <dgm:pt modelId="{E85D3BF3-FBE4-EB48-BCDA-90E4701BD051}" type="sibTrans" cxnId="{5D1FBD7E-099C-0348-B5BA-4F3490597E96}">
      <dgm:prSet/>
      <dgm:spPr/>
      <dgm:t>
        <a:bodyPr/>
        <a:lstStyle/>
        <a:p>
          <a:endParaRPr lang="en-US"/>
        </a:p>
      </dgm:t>
    </dgm:pt>
    <dgm:pt modelId="{B8994748-C712-7045-B5E9-34D3C1DC0FE8}">
      <dgm:prSet/>
      <dgm:spPr/>
      <dgm:t>
        <a:bodyPr/>
        <a:lstStyle/>
        <a:p>
          <a:pPr rtl="0"/>
          <a:r>
            <a:rPr lang="en-US" b="1" u="sng" dirty="0" smtClean="0">
              <a:solidFill>
                <a:schemeClr val="tx1"/>
              </a:solidFill>
            </a:rPr>
            <a:t>Prediction Design </a:t>
          </a:r>
          <a:endParaRPr lang="en-US" dirty="0">
            <a:solidFill>
              <a:schemeClr val="tx1"/>
            </a:solidFill>
          </a:endParaRPr>
        </a:p>
      </dgm:t>
    </dgm:pt>
    <dgm:pt modelId="{5E2A0EBD-7E46-184E-A5D9-C0BE81F6E2A4}" type="parTrans" cxnId="{2ACEED38-6AC6-CC42-9250-09F432EA4ECB}">
      <dgm:prSet/>
      <dgm:spPr/>
      <dgm:t>
        <a:bodyPr/>
        <a:lstStyle/>
        <a:p>
          <a:endParaRPr lang="en-US"/>
        </a:p>
      </dgm:t>
    </dgm:pt>
    <dgm:pt modelId="{56CB5B53-7026-4C43-A90F-2933BAE78172}" type="sibTrans" cxnId="{2ACEED38-6AC6-CC42-9250-09F432EA4ECB}">
      <dgm:prSet/>
      <dgm:spPr/>
      <dgm:t>
        <a:bodyPr/>
        <a:lstStyle/>
        <a:p>
          <a:endParaRPr lang="en-US"/>
        </a:p>
      </dgm:t>
    </dgm:pt>
    <dgm:pt modelId="{A877EDAE-CCCB-3F48-B27E-DEF41A5B333E}">
      <dgm:prSet/>
      <dgm:spPr/>
      <dgm:t>
        <a:bodyPr/>
        <a:lstStyle/>
        <a:p>
          <a:pPr rtl="0"/>
          <a:r>
            <a:rPr lang="en-US" dirty="0" smtClean="0"/>
            <a:t>Researchers seek to anticipate outcomes by using certain variables as predictors</a:t>
          </a:r>
          <a:endParaRPr lang="en-US" dirty="0"/>
        </a:p>
      </dgm:t>
    </dgm:pt>
    <dgm:pt modelId="{CBF2B21A-3996-F549-8A61-925EA35F4D77}" type="parTrans" cxnId="{FAE9C63B-AEDF-8E4E-93CB-BB73CC998DB4}">
      <dgm:prSet/>
      <dgm:spPr/>
      <dgm:t>
        <a:bodyPr/>
        <a:lstStyle/>
        <a:p>
          <a:endParaRPr lang="en-US"/>
        </a:p>
      </dgm:t>
    </dgm:pt>
    <dgm:pt modelId="{59704DEF-2D23-504F-B967-9990727F1000}" type="sibTrans" cxnId="{FAE9C63B-AEDF-8E4E-93CB-BB73CC998DB4}">
      <dgm:prSet/>
      <dgm:spPr/>
      <dgm:t>
        <a:bodyPr/>
        <a:lstStyle/>
        <a:p>
          <a:endParaRPr lang="en-US"/>
        </a:p>
      </dgm:t>
    </dgm:pt>
    <dgm:pt modelId="{13CC4625-73FF-1044-BE62-FF4500D4D13B}" type="pres">
      <dgm:prSet presAssocID="{718F4923-764A-074F-9648-DC47A08D1704}" presName="Name0" presStyleCnt="0">
        <dgm:presLayoutVars>
          <dgm:dir/>
          <dgm:animLvl val="lvl"/>
          <dgm:resizeHandles val="exact"/>
        </dgm:presLayoutVars>
      </dgm:prSet>
      <dgm:spPr/>
      <dgm:t>
        <a:bodyPr/>
        <a:lstStyle/>
        <a:p>
          <a:endParaRPr lang="en-US"/>
        </a:p>
      </dgm:t>
    </dgm:pt>
    <dgm:pt modelId="{373A0B66-9123-3040-8380-8E9892CB1A59}" type="pres">
      <dgm:prSet presAssocID="{116E85F5-FDAE-9A40-8FE5-B9A27E5ADBF3}" presName="composite" presStyleCnt="0"/>
      <dgm:spPr/>
    </dgm:pt>
    <dgm:pt modelId="{16D9028E-00E9-3C40-8AB9-F5853D19EC50}" type="pres">
      <dgm:prSet presAssocID="{116E85F5-FDAE-9A40-8FE5-B9A27E5ADBF3}" presName="parTx" presStyleLbl="alignNode1" presStyleIdx="0" presStyleCnt="2">
        <dgm:presLayoutVars>
          <dgm:chMax val="0"/>
          <dgm:chPref val="0"/>
          <dgm:bulletEnabled val="1"/>
        </dgm:presLayoutVars>
      </dgm:prSet>
      <dgm:spPr/>
      <dgm:t>
        <a:bodyPr/>
        <a:lstStyle/>
        <a:p>
          <a:endParaRPr lang="en-US"/>
        </a:p>
      </dgm:t>
    </dgm:pt>
    <dgm:pt modelId="{AD260C24-13BE-E445-9477-D2C96136D4BA}" type="pres">
      <dgm:prSet presAssocID="{116E85F5-FDAE-9A40-8FE5-B9A27E5ADBF3}" presName="desTx" presStyleLbl="alignAccFollowNode1" presStyleIdx="0" presStyleCnt="2">
        <dgm:presLayoutVars>
          <dgm:bulletEnabled val="1"/>
        </dgm:presLayoutVars>
      </dgm:prSet>
      <dgm:spPr/>
      <dgm:t>
        <a:bodyPr/>
        <a:lstStyle/>
        <a:p>
          <a:endParaRPr lang="en-US"/>
        </a:p>
      </dgm:t>
    </dgm:pt>
    <dgm:pt modelId="{A7A042FD-5157-244D-83BF-297E137905B8}" type="pres">
      <dgm:prSet presAssocID="{B365A586-6CA0-2049-A90D-69C6D9C3658F}" presName="space" presStyleCnt="0"/>
      <dgm:spPr/>
    </dgm:pt>
    <dgm:pt modelId="{36108E4A-E585-C844-941B-F0653D7D4971}" type="pres">
      <dgm:prSet presAssocID="{B8994748-C712-7045-B5E9-34D3C1DC0FE8}" presName="composite" presStyleCnt="0"/>
      <dgm:spPr/>
    </dgm:pt>
    <dgm:pt modelId="{5D4D6000-505C-B64E-95F6-E89D7AFC232B}" type="pres">
      <dgm:prSet presAssocID="{B8994748-C712-7045-B5E9-34D3C1DC0FE8}" presName="parTx" presStyleLbl="alignNode1" presStyleIdx="1" presStyleCnt="2">
        <dgm:presLayoutVars>
          <dgm:chMax val="0"/>
          <dgm:chPref val="0"/>
          <dgm:bulletEnabled val="1"/>
        </dgm:presLayoutVars>
      </dgm:prSet>
      <dgm:spPr/>
      <dgm:t>
        <a:bodyPr/>
        <a:lstStyle/>
        <a:p>
          <a:endParaRPr lang="en-US"/>
        </a:p>
      </dgm:t>
    </dgm:pt>
    <dgm:pt modelId="{D5E3E85B-BEA1-A845-B3F8-74F69392F3D8}" type="pres">
      <dgm:prSet presAssocID="{B8994748-C712-7045-B5E9-34D3C1DC0FE8}" presName="desTx" presStyleLbl="alignAccFollowNode1" presStyleIdx="1" presStyleCnt="2">
        <dgm:presLayoutVars>
          <dgm:bulletEnabled val="1"/>
        </dgm:presLayoutVars>
      </dgm:prSet>
      <dgm:spPr/>
      <dgm:t>
        <a:bodyPr/>
        <a:lstStyle/>
        <a:p>
          <a:endParaRPr lang="en-US"/>
        </a:p>
      </dgm:t>
    </dgm:pt>
  </dgm:ptLst>
  <dgm:cxnLst>
    <dgm:cxn modelId="{FAE9C63B-AEDF-8E4E-93CB-BB73CC998DB4}" srcId="{B8994748-C712-7045-B5E9-34D3C1DC0FE8}" destId="{A877EDAE-CCCB-3F48-B27E-DEF41A5B333E}" srcOrd="0" destOrd="0" parTransId="{CBF2B21A-3996-F549-8A61-925EA35F4D77}" sibTransId="{59704DEF-2D23-504F-B967-9990727F1000}"/>
    <dgm:cxn modelId="{11772108-CD3D-6148-8317-A0DBCED46D09}" type="presOf" srcId="{718F4923-764A-074F-9648-DC47A08D1704}" destId="{13CC4625-73FF-1044-BE62-FF4500D4D13B}" srcOrd="0" destOrd="0" presId="urn:microsoft.com/office/officeart/2005/8/layout/hList1"/>
    <dgm:cxn modelId="{2ACEED38-6AC6-CC42-9250-09F432EA4ECB}" srcId="{718F4923-764A-074F-9648-DC47A08D1704}" destId="{B8994748-C712-7045-B5E9-34D3C1DC0FE8}" srcOrd="1" destOrd="0" parTransId="{5E2A0EBD-7E46-184E-A5D9-C0BE81F6E2A4}" sibTransId="{56CB5B53-7026-4C43-A90F-2933BAE78172}"/>
    <dgm:cxn modelId="{5D1FBD7E-099C-0348-B5BA-4F3490597E96}" srcId="{116E85F5-FDAE-9A40-8FE5-B9A27E5ADBF3}" destId="{8C8529B0-727B-3443-A168-A8F2B2E87423}" srcOrd="0" destOrd="0" parTransId="{686C78D6-6E56-5145-84CD-F2E934D5E0D5}" sibTransId="{E85D3BF3-FBE4-EB48-BCDA-90E4701BD051}"/>
    <dgm:cxn modelId="{57A16788-7F08-6F42-9228-858C35A12633}" type="presOf" srcId="{A877EDAE-CCCB-3F48-B27E-DEF41A5B333E}" destId="{D5E3E85B-BEA1-A845-B3F8-74F69392F3D8}" srcOrd="0" destOrd="0" presId="urn:microsoft.com/office/officeart/2005/8/layout/hList1"/>
    <dgm:cxn modelId="{0210C96D-DB0B-D749-8B56-74BE227985BF}" srcId="{718F4923-764A-074F-9648-DC47A08D1704}" destId="{116E85F5-FDAE-9A40-8FE5-B9A27E5ADBF3}" srcOrd="0" destOrd="0" parTransId="{E53EED06-C6E6-5E4C-9018-A832D70865C7}" sibTransId="{B365A586-6CA0-2049-A90D-69C6D9C3658F}"/>
    <dgm:cxn modelId="{7202331F-20F2-7145-A869-3FA551C7F194}" type="presOf" srcId="{116E85F5-FDAE-9A40-8FE5-B9A27E5ADBF3}" destId="{16D9028E-00E9-3C40-8AB9-F5853D19EC50}" srcOrd="0" destOrd="0" presId="urn:microsoft.com/office/officeart/2005/8/layout/hList1"/>
    <dgm:cxn modelId="{4A492215-BC1E-504A-ADAF-E9121B7BAD2F}" type="presOf" srcId="{B8994748-C712-7045-B5E9-34D3C1DC0FE8}" destId="{5D4D6000-505C-B64E-95F6-E89D7AFC232B}" srcOrd="0" destOrd="0" presId="urn:microsoft.com/office/officeart/2005/8/layout/hList1"/>
    <dgm:cxn modelId="{BDE27BAF-4F36-0D40-8CC7-E3342D99E00F}" type="presOf" srcId="{8C8529B0-727B-3443-A168-A8F2B2E87423}" destId="{AD260C24-13BE-E445-9477-D2C96136D4BA}" srcOrd="0" destOrd="0" presId="urn:microsoft.com/office/officeart/2005/8/layout/hList1"/>
    <dgm:cxn modelId="{91B06107-B589-2F47-931A-F375D0DC7BC2}" type="presParOf" srcId="{13CC4625-73FF-1044-BE62-FF4500D4D13B}" destId="{373A0B66-9123-3040-8380-8E9892CB1A59}" srcOrd="0" destOrd="0" presId="urn:microsoft.com/office/officeart/2005/8/layout/hList1"/>
    <dgm:cxn modelId="{822FEB4C-D86E-9A40-BCEA-342B6A755C29}" type="presParOf" srcId="{373A0B66-9123-3040-8380-8E9892CB1A59}" destId="{16D9028E-00E9-3C40-8AB9-F5853D19EC50}" srcOrd="0" destOrd="0" presId="urn:microsoft.com/office/officeart/2005/8/layout/hList1"/>
    <dgm:cxn modelId="{A71D847D-22AB-5740-868E-FDC8C6195B81}" type="presParOf" srcId="{373A0B66-9123-3040-8380-8E9892CB1A59}" destId="{AD260C24-13BE-E445-9477-D2C96136D4BA}" srcOrd="1" destOrd="0" presId="urn:microsoft.com/office/officeart/2005/8/layout/hList1"/>
    <dgm:cxn modelId="{7F5BBB14-5B53-E64F-91F2-8456ED2885BD}" type="presParOf" srcId="{13CC4625-73FF-1044-BE62-FF4500D4D13B}" destId="{A7A042FD-5157-244D-83BF-297E137905B8}" srcOrd="1" destOrd="0" presId="urn:microsoft.com/office/officeart/2005/8/layout/hList1"/>
    <dgm:cxn modelId="{EA7A669C-0F95-E743-8BE4-2C2D361CCC6B}" type="presParOf" srcId="{13CC4625-73FF-1044-BE62-FF4500D4D13B}" destId="{36108E4A-E585-C844-941B-F0653D7D4971}" srcOrd="2" destOrd="0" presId="urn:microsoft.com/office/officeart/2005/8/layout/hList1"/>
    <dgm:cxn modelId="{FC91EF3B-85CE-494D-A14E-237E5064D325}" type="presParOf" srcId="{36108E4A-E585-C844-941B-F0653D7D4971}" destId="{5D4D6000-505C-B64E-95F6-E89D7AFC232B}" srcOrd="0" destOrd="0" presId="urn:microsoft.com/office/officeart/2005/8/layout/hList1"/>
    <dgm:cxn modelId="{EC78BE12-ED4C-C54D-B81B-B6DA0AF28FBF}" type="presParOf" srcId="{36108E4A-E585-C844-941B-F0653D7D4971}" destId="{D5E3E85B-BEA1-A845-B3F8-74F69392F3D8}"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B0531B-5B08-504F-8C3C-54E76213A87A}" type="doc">
      <dgm:prSet loTypeId="urn:microsoft.com/office/officeart/2005/8/layout/default#1" loCatId="list" qsTypeId="urn:microsoft.com/office/officeart/2005/8/quickstyle/simple4" qsCatId="simple" csTypeId="urn:microsoft.com/office/officeart/2005/8/colors/accent1_2" csCatId="accent1" phldr="1"/>
      <dgm:spPr/>
      <dgm:t>
        <a:bodyPr/>
        <a:lstStyle/>
        <a:p>
          <a:endParaRPr lang="en-US"/>
        </a:p>
      </dgm:t>
    </dgm:pt>
    <dgm:pt modelId="{B0E42007-16F1-554A-A275-404587E8791A}">
      <dgm:prSet/>
      <dgm:spPr/>
      <dgm:t>
        <a:bodyPr/>
        <a:lstStyle/>
        <a:p>
          <a:pPr rtl="0"/>
          <a:r>
            <a:rPr lang="en-US" b="1" i="1" dirty="0" smtClean="0"/>
            <a:t>Characteristics of an</a:t>
          </a:r>
        </a:p>
        <a:p>
          <a:pPr rtl="0"/>
          <a:r>
            <a:rPr lang="en-US" b="1" i="1" dirty="0" smtClean="0"/>
            <a:t> Explanatory Design:</a:t>
          </a:r>
          <a:endParaRPr lang="en-US" dirty="0"/>
        </a:p>
      </dgm:t>
    </dgm:pt>
    <dgm:pt modelId="{1ACDF08E-F80D-E341-A68B-E0BF002D3816}" type="parTrans" cxnId="{0AE2669A-01FD-8647-BDB4-7F400705B038}">
      <dgm:prSet/>
      <dgm:spPr/>
      <dgm:t>
        <a:bodyPr/>
        <a:lstStyle/>
        <a:p>
          <a:endParaRPr lang="en-US"/>
        </a:p>
      </dgm:t>
    </dgm:pt>
    <dgm:pt modelId="{C2916848-6C61-D344-ACF8-63D6872A6CDA}" type="sibTrans" cxnId="{0AE2669A-01FD-8647-BDB4-7F400705B038}">
      <dgm:prSet/>
      <dgm:spPr/>
      <dgm:t>
        <a:bodyPr/>
        <a:lstStyle/>
        <a:p>
          <a:endParaRPr lang="en-US"/>
        </a:p>
      </dgm:t>
    </dgm:pt>
    <dgm:pt modelId="{26C68B96-1C15-9C43-BAB3-8B98DF300E00}">
      <dgm:prSet/>
      <dgm:spPr/>
      <dgm:t>
        <a:bodyPr/>
        <a:lstStyle/>
        <a:p>
          <a:pPr rtl="0"/>
          <a:endParaRPr lang="en-US" dirty="0"/>
        </a:p>
      </dgm:t>
    </dgm:pt>
    <dgm:pt modelId="{B3C931D4-7ED1-FF4C-AAFF-4593C853EEA2}" type="parTrans" cxnId="{3177D538-8C37-314F-AD69-90E20D3ADD8A}">
      <dgm:prSet/>
      <dgm:spPr/>
      <dgm:t>
        <a:bodyPr/>
        <a:lstStyle/>
        <a:p>
          <a:endParaRPr lang="en-US"/>
        </a:p>
      </dgm:t>
    </dgm:pt>
    <dgm:pt modelId="{E1148C86-AA73-9048-A8FC-E504702D49C8}" type="sibTrans" cxnId="{3177D538-8C37-314F-AD69-90E20D3ADD8A}">
      <dgm:prSet/>
      <dgm:spPr/>
      <dgm:t>
        <a:bodyPr/>
        <a:lstStyle/>
        <a:p>
          <a:endParaRPr lang="en-US"/>
        </a:p>
      </dgm:t>
    </dgm:pt>
    <dgm:pt modelId="{DDFBF5E8-2A4C-044C-9CDB-68882E6215CF}">
      <dgm:prSet/>
      <dgm:spPr/>
      <dgm:t>
        <a:bodyPr/>
        <a:lstStyle/>
        <a:p>
          <a:pPr rtl="0"/>
          <a:r>
            <a:rPr lang="en-US" dirty="0" smtClean="0"/>
            <a:t>Two or more variables are correlated </a:t>
          </a:r>
          <a:endParaRPr lang="en-US" dirty="0"/>
        </a:p>
      </dgm:t>
    </dgm:pt>
    <dgm:pt modelId="{47278C6B-EB04-8148-9732-A013F2DC24B7}" type="parTrans" cxnId="{D63F6A4B-5721-FF4C-9744-6700CC6F4400}">
      <dgm:prSet/>
      <dgm:spPr/>
      <dgm:t>
        <a:bodyPr/>
        <a:lstStyle/>
        <a:p>
          <a:endParaRPr lang="en-US"/>
        </a:p>
      </dgm:t>
    </dgm:pt>
    <dgm:pt modelId="{202B4878-BA64-CB4C-97F7-026403CDD226}" type="sibTrans" cxnId="{D63F6A4B-5721-FF4C-9744-6700CC6F4400}">
      <dgm:prSet/>
      <dgm:spPr/>
      <dgm:t>
        <a:bodyPr/>
        <a:lstStyle/>
        <a:p>
          <a:endParaRPr lang="en-US"/>
        </a:p>
      </dgm:t>
    </dgm:pt>
    <dgm:pt modelId="{5D34E44E-D42C-1946-AF21-8D323C2D2E11}">
      <dgm:prSet/>
      <dgm:spPr/>
      <dgm:t>
        <a:bodyPr/>
        <a:lstStyle/>
        <a:p>
          <a:pPr rtl="0"/>
          <a:r>
            <a:rPr lang="en-US" dirty="0" smtClean="0"/>
            <a:t>The researchers collect data at one point in time </a:t>
          </a:r>
          <a:endParaRPr lang="en-US" dirty="0"/>
        </a:p>
      </dgm:t>
    </dgm:pt>
    <dgm:pt modelId="{A0C0724C-18BA-2C4D-A4F3-E17AB86946EE}" type="parTrans" cxnId="{7C04A3C0-0F5A-A243-BF19-D61146ABC981}">
      <dgm:prSet/>
      <dgm:spPr/>
      <dgm:t>
        <a:bodyPr/>
        <a:lstStyle/>
        <a:p>
          <a:endParaRPr lang="en-US"/>
        </a:p>
      </dgm:t>
    </dgm:pt>
    <dgm:pt modelId="{ED837DD8-016F-A640-BF25-9019B9BD4643}" type="sibTrans" cxnId="{7C04A3C0-0F5A-A243-BF19-D61146ABC981}">
      <dgm:prSet/>
      <dgm:spPr/>
      <dgm:t>
        <a:bodyPr/>
        <a:lstStyle/>
        <a:p>
          <a:endParaRPr lang="en-US"/>
        </a:p>
      </dgm:t>
    </dgm:pt>
    <dgm:pt modelId="{7A594B9A-629D-B04C-A19A-93AFD31333FF}">
      <dgm:prSet/>
      <dgm:spPr/>
      <dgm:t>
        <a:bodyPr/>
        <a:lstStyle/>
        <a:p>
          <a:pPr rtl="0"/>
          <a:r>
            <a:rPr lang="en-US" dirty="0" smtClean="0"/>
            <a:t>The investigator analyzes all participants as a single group </a:t>
          </a:r>
          <a:endParaRPr lang="en-US" dirty="0"/>
        </a:p>
      </dgm:t>
    </dgm:pt>
    <dgm:pt modelId="{02691F2F-7E6F-BF47-87FF-4A6A78562885}" type="parTrans" cxnId="{93C3E3D1-6E6F-A145-BF5E-8DD2BB8D3343}">
      <dgm:prSet/>
      <dgm:spPr/>
      <dgm:t>
        <a:bodyPr/>
        <a:lstStyle/>
        <a:p>
          <a:endParaRPr lang="en-US"/>
        </a:p>
      </dgm:t>
    </dgm:pt>
    <dgm:pt modelId="{A487790D-0B06-C54E-9547-DB915FB31489}" type="sibTrans" cxnId="{93C3E3D1-6E6F-A145-BF5E-8DD2BB8D3343}">
      <dgm:prSet/>
      <dgm:spPr/>
      <dgm:t>
        <a:bodyPr/>
        <a:lstStyle/>
        <a:p>
          <a:endParaRPr lang="en-US"/>
        </a:p>
      </dgm:t>
    </dgm:pt>
    <dgm:pt modelId="{589DADDE-2374-924B-924D-F8DC66AC5C74}">
      <dgm:prSet/>
      <dgm:spPr/>
      <dgm:t>
        <a:bodyPr/>
        <a:lstStyle/>
        <a:p>
          <a:pPr rtl="0"/>
          <a:r>
            <a:rPr lang="en-US" dirty="0" smtClean="0"/>
            <a:t>The researcher obtains at least two scores for each individual in the group- one for each variable </a:t>
          </a:r>
          <a:endParaRPr lang="en-US" dirty="0"/>
        </a:p>
      </dgm:t>
    </dgm:pt>
    <dgm:pt modelId="{98CD76A1-3335-B345-BC6A-90FA5E0F3F09}" type="parTrans" cxnId="{2C7835C2-B65C-474E-9B30-81917DA8844F}">
      <dgm:prSet/>
      <dgm:spPr/>
      <dgm:t>
        <a:bodyPr/>
        <a:lstStyle/>
        <a:p>
          <a:endParaRPr lang="en-US"/>
        </a:p>
      </dgm:t>
    </dgm:pt>
    <dgm:pt modelId="{EA473619-1B98-9040-BB41-CBD97F469E2F}" type="sibTrans" cxnId="{2C7835C2-B65C-474E-9B30-81917DA8844F}">
      <dgm:prSet/>
      <dgm:spPr/>
      <dgm:t>
        <a:bodyPr/>
        <a:lstStyle/>
        <a:p>
          <a:endParaRPr lang="en-US"/>
        </a:p>
      </dgm:t>
    </dgm:pt>
    <dgm:pt modelId="{B8FEB309-E902-3347-9921-87D41B5FF3B3}" type="pres">
      <dgm:prSet presAssocID="{F9B0531B-5B08-504F-8C3C-54E76213A87A}" presName="diagram" presStyleCnt="0">
        <dgm:presLayoutVars>
          <dgm:dir/>
          <dgm:resizeHandles val="exact"/>
        </dgm:presLayoutVars>
      </dgm:prSet>
      <dgm:spPr/>
      <dgm:t>
        <a:bodyPr/>
        <a:lstStyle/>
        <a:p>
          <a:endParaRPr lang="en-US"/>
        </a:p>
      </dgm:t>
    </dgm:pt>
    <dgm:pt modelId="{B1358C2D-F465-044E-9597-37F499F3B026}" type="pres">
      <dgm:prSet presAssocID="{B0E42007-16F1-554A-A275-404587E8791A}" presName="node" presStyleLbl="node1" presStyleIdx="0" presStyleCnt="2">
        <dgm:presLayoutVars>
          <dgm:bulletEnabled val="1"/>
        </dgm:presLayoutVars>
      </dgm:prSet>
      <dgm:spPr/>
      <dgm:t>
        <a:bodyPr/>
        <a:lstStyle/>
        <a:p>
          <a:endParaRPr lang="en-US"/>
        </a:p>
      </dgm:t>
    </dgm:pt>
    <dgm:pt modelId="{6E0D2734-DE36-734E-B10A-EAE5F8D67F69}" type="pres">
      <dgm:prSet presAssocID="{C2916848-6C61-D344-ACF8-63D6872A6CDA}" presName="sibTrans" presStyleCnt="0"/>
      <dgm:spPr/>
    </dgm:pt>
    <dgm:pt modelId="{1E451457-DD00-4B41-A4F0-37590AF2BA75}" type="pres">
      <dgm:prSet presAssocID="{26C68B96-1C15-9C43-BAB3-8B98DF300E00}" presName="node" presStyleLbl="node1" presStyleIdx="1" presStyleCnt="2">
        <dgm:presLayoutVars>
          <dgm:bulletEnabled val="1"/>
        </dgm:presLayoutVars>
      </dgm:prSet>
      <dgm:spPr/>
      <dgm:t>
        <a:bodyPr/>
        <a:lstStyle/>
        <a:p>
          <a:endParaRPr lang="en-US"/>
        </a:p>
      </dgm:t>
    </dgm:pt>
  </dgm:ptLst>
  <dgm:cxnLst>
    <dgm:cxn modelId="{92D2EE38-865E-0B4D-AD6D-005617BF74D5}" type="presOf" srcId="{5D34E44E-D42C-1946-AF21-8D323C2D2E11}" destId="{1E451457-DD00-4B41-A4F0-37590AF2BA75}" srcOrd="0" destOrd="2" presId="urn:microsoft.com/office/officeart/2005/8/layout/default#1"/>
    <dgm:cxn modelId="{0E3B64F2-676E-F04C-AA18-5DD6D9D95760}" type="presOf" srcId="{DDFBF5E8-2A4C-044C-9CDB-68882E6215CF}" destId="{1E451457-DD00-4B41-A4F0-37590AF2BA75}" srcOrd="0" destOrd="1" presId="urn:microsoft.com/office/officeart/2005/8/layout/default#1"/>
    <dgm:cxn modelId="{0AE2669A-01FD-8647-BDB4-7F400705B038}" srcId="{F9B0531B-5B08-504F-8C3C-54E76213A87A}" destId="{B0E42007-16F1-554A-A275-404587E8791A}" srcOrd="0" destOrd="0" parTransId="{1ACDF08E-F80D-E341-A68B-E0BF002D3816}" sibTransId="{C2916848-6C61-D344-ACF8-63D6872A6CDA}"/>
    <dgm:cxn modelId="{0E2C8E18-3E9D-2E4E-BE31-16EAEE34EA0D}" type="presOf" srcId="{589DADDE-2374-924B-924D-F8DC66AC5C74}" destId="{1E451457-DD00-4B41-A4F0-37590AF2BA75}" srcOrd="0" destOrd="4" presId="urn:microsoft.com/office/officeart/2005/8/layout/default#1"/>
    <dgm:cxn modelId="{8C7C5929-A8A6-8945-B7B0-072FBFBC11D8}" type="presOf" srcId="{F9B0531B-5B08-504F-8C3C-54E76213A87A}" destId="{B8FEB309-E902-3347-9921-87D41B5FF3B3}" srcOrd="0" destOrd="0" presId="urn:microsoft.com/office/officeart/2005/8/layout/default#1"/>
    <dgm:cxn modelId="{C1157E8B-D894-F94E-9BAC-BD24CE2C1D41}" type="presOf" srcId="{B0E42007-16F1-554A-A275-404587E8791A}" destId="{B1358C2D-F465-044E-9597-37F499F3B026}" srcOrd="0" destOrd="0" presId="urn:microsoft.com/office/officeart/2005/8/layout/default#1"/>
    <dgm:cxn modelId="{3177D538-8C37-314F-AD69-90E20D3ADD8A}" srcId="{F9B0531B-5B08-504F-8C3C-54E76213A87A}" destId="{26C68B96-1C15-9C43-BAB3-8B98DF300E00}" srcOrd="1" destOrd="0" parTransId="{B3C931D4-7ED1-FF4C-AAFF-4593C853EEA2}" sibTransId="{E1148C86-AA73-9048-A8FC-E504702D49C8}"/>
    <dgm:cxn modelId="{93C3E3D1-6E6F-A145-BF5E-8DD2BB8D3343}" srcId="{26C68B96-1C15-9C43-BAB3-8B98DF300E00}" destId="{7A594B9A-629D-B04C-A19A-93AFD31333FF}" srcOrd="2" destOrd="0" parTransId="{02691F2F-7E6F-BF47-87FF-4A6A78562885}" sibTransId="{A487790D-0B06-C54E-9547-DB915FB31489}"/>
    <dgm:cxn modelId="{8BE627ED-4440-4343-AECB-29EB8EB09196}" type="presOf" srcId="{7A594B9A-629D-B04C-A19A-93AFD31333FF}" destId="{1E451457-DD00-4B41-A4F0-37590AF2BA75}" srcOrd="0" destOrd="3" presId="urn:microsoft.com/office/officeart/2005/8/layout/default#1"/>
    <dgm:cxn modelId="{7C04A3C0-0F5A-A243-BF19-D61146ABC981}" srcId="{26C68B96-1C15-9C43-BAB3-8B98DF300E00}" destId="{5D34E44E-D42C-1946-AF21-8D323C2D2E11}" srcOrd="1" destOrd="0" parTransId="{A0C0724C-18BA-2C4D-A4F3-E17AB86946EE}" sibTransId="{ED837DD8-016F-A640-BF25-9019B9BD4643}"/>
    <dgm:cxn modelId="{A6076854-E947-8643-B85F-C575CA68EE58}" type="presOf" srcId="{26C68B96-1C15-9C43-BAB3-8B98DF300E00}" destId="{1E451457-DD00-4B41-A4F0-37590AF2BA75}" srcOrd="0" destOrd="0" presId="urn:microsoft.com/office/officeart/2005/8/layout/default#1"/>
    <dgm:cxn modelId="{2C7835C2-B65C-474E-9B30-81917DA8844F}" srcId="{26C68B96-1C15-9C43-BAB3-8B98DF300E00}" destId="{589DADDE-2374-924B-924D-F8DC66AC5C74}" srcOrd="3" destOrd="0" parTransId="{98CD76A1-3335-B345-BC6A-90FA5E0F3F09}" sibTransId="{EA473619-1B98-9040-BB41-CBD97F469E2F}"/>
    <dgm:cxn modelId="{D63F6A4B-5721-FF4C-9744-6700CC6F4400}" srcId="{26C68B96-1C15-9C43-BAB3-8B98DF300E00}" destId="{DDFBF5E8-2A4C-044C-9CDB-68882E6215CF}" srcOrd="0" destOrd="0" parTransId="{47278C6B-EB04-8148-9732-A013F2DC24B7}" sibTransId="{202B4878-BA64-CB4C-97F7-026403CDD226}"/>
    <dgm:cxn modelId="{9AE49C2A-CF7C-5A47-9B6A-2C46DAC8C0F1}" type="presParOf" srcId="{B8FEB309-E902-3347-9921-87D41B5FF3B3}" destId="{B1358C2D-F465-044E-9597-37F499F3B026}" srcOrd="0" destOrd="0" presId="urn:microsoft.com/office/officeart/2005/8/layout/default#1"/>
    <dgm:cxn modelId="{D25A0D54-632A-D546-8F1F-515041F47B19}" type="presParOf" srcId="{B8FEB309-E902-3347-9921-87D41B5FF3B3}" destId="{6E0D2734-DE36-734E-B10A-EAE5F8D67F69}" srcOrd="1" destOrd="0" presId="urn:microsoft.com/office/officeart/2005/8/layout/default#1"/>
    <dgm:cxn modelId="{E8789F01-C12D-5B44-AD40-C38A1ADB51DD}" type="presParOf" srcId="{B8FEB309-E902-3347-9921-87D41B5FF3B3}" destId="{1E451457-DD00-4B41-A4F0-37590AF2BA75}" srcOrd="2"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38492E-05B9-FA4B-8274-7452CDD20E3D}" type="doc">
      <dgm:prSet loTypeId="urn:microsoft.com/office/officeart/2005/8/layout/default#2" loCatId="list" qsTypeId="urn:microsoft.com/office/officeart/2005/8/quickstyle/simple4" qsCatId="simple" csTypeId="urn:microsoft.com/office/officeart/2005/8/colors/accent1_2" csCatId="accent1" phldr="1"/>
      <dgm:spPr/>
      <dgm:t>
        <a:bodyPr/>
        <a:lstStyle/>
        <a:p>
          <a:endParaRPr lang="en-US"/>
        </a:p>
      </dgm:t>
    </dgm:pt>
    <dgm:pt modelId="{AC52B55F-7833-5142-86B8-D027B56E3CDB}">
      <dgm:prSet custT="1"/>
      <dgm:spPr/>
      <dgm:t>
        <a:bodyPr/>
        <a:lstStyle/>
        <a:p>
          <a:pPr rtl="0"/>
          <a:r>
            <a:rPr lang="en-US" sz="2400" b="1" i="1" dirty="0" smtClean="0"/>
            <a:t>Characteristics of a</a:t>
          </a:r>
        </a:p>
        <a:p>
          <a:pPr rtl="0"/>
          <a:r>
            <a:rPr lang="en-US" sz="2400" b="1" i="1" dirty="0" smtClean="0"/>
            <a:t> Prediction Design</a:t>
          </a:r>
          <a:r>
            <a:rPr lang="en-US" sz="2400" i="1" dirty="0" smtClean="0"/>
            <a:t>:</a:t>
          </a:r>
          <a:endParaRPr lang="en-US" sz="2400" dirty="0"/>
        </a:p>
      </dgm:t>
    </dgm:pt>
    <dgm:pt modelId="{440C1910-FA7D-8244-BE31-C70B87C472AA}" type="parTrans" cxnId="{1E8A0E3D-107D-2048-9B72-E13A403B6545}">
      <dgm:prSet/>
      <dgm:spPr/>
      <dgm:t>
        <a:bodyPr/>
        <a:lstStyle/>
        <a:p>
          <a:endParaRPr lang="en-US"/>
        </a:p>
      </dgm:t>
    </dgm:pt>
    <dgm:pt modelId="{13348727-31ED-4542-B5CC-EF9D3D9DBC28}" type="sibTrans" cxnId="{1E8A0E3D-107D-2048-9B72-E13A403B6545}">
      <dgm:prSet/>
      <dgm:spPr/>
      <dgm:t>
        <a:bodyPr/>
        <a:lstStyle/>
        <a:p>
          <a:endParaRPr lang="en-US"/>
        </a:p>
      </dgm:t>
    </dgm:pt>
    <dgm:pt modelId="{F433B235-1845-D140-80FA-63FA6A15F2E8}">
      <dgm:prSet/>
      <dgm:spPr/>
      <dgm:t>
        <a:bodyPr/>
        <a:lstStyle/>
        <a:p>
          <a:pPr lvl="0" algn="l" defTabSz="1555750" rtl="0">
            <a:lnSpc>
              <a:spcPct val="90000"/>
            </a:lnSpc>
            <a:spcBef>
              <a:spcPct val="0"/>
            </a:spcBef>
            <a:spcAft>
              <a:spcPct val="35000"/>
            </a:spcAft>
          </a:pPr>
          <a:endParaRPr lang="en-US"/>
        </a:p>
      </dgm:t>
    </dgm:pt>
    <dgm:pt modelId="{B2CD3CE6-333D-CE43-ADC8-122B1AB1685D}" type="parTrans" cxnId="{6478BD93-ABAA-284B-9D78-593ED21BD52E}">
      <dgm:prSet/>
      <dgm:spPr/>
      <dgm:t>
        <a:bodyPr/>
        <a:lstStyle/>
        <a:p>
          <a:endParaRPr lang="en-US"/>
        </a:p>
      </dgm:t>
    </dgm:pt>
    <dgm:pt modelId="{956DB280-19FE-B141-84AB-61FE2934BFC8}" type="sibTrans" cxnId="{6478BD93-ABAA-284B-9D78-593ED21BD52E}">
      <dgm:prSet/>
      <dgm:spPr/>
      <dgm:t>
        <a:bodyPr/>
        <a:lstStyle/>
        <a:p>
          <a:endParaRPr lang="en-US"/>
        </a:p>
      </dgm:t>
    </dgm:pt>
    <dgm:pt modelId="{8AB543F4-BB3F-2548-A169-A7986FA17322}">
      <dgm:prSet/>
      <dgm:spPr/>
      <dgm:t>
        <a:bodyPr/>
        <a:lstStyle/>
        <a:p>
          <a:pPr marL="228600" lvl="1" indent="0" algn="l" defTabSz="1200150" rtl="0">
            <a:lnSpc>
              <a:spcPct val="90000"/>
            </a:lnSpc>
            <a:spcBef>
              <a:spcPct val="0"/>
            </a:spcBef>
            <a:spcAft>
              <a:spcPct val="15000"/>
            </a:spcAft>
            <a:buNone/>
          </a:pPr>
          <a:r>
            <a:rPr lang="en-US" smtClean="0"/>
            <a:t>The researchers typically measure the predictor variable(s) at one point in time and the criterion variable at a later point in time </a:t>
          </a:r>
          <a:endParaRPr lang="en-US"/>
        </a:p>
      </dgm:t>
    </dgm:pt>
    <dgm:pt modelId="{8B38E54A-11A5-724F-A26A-F0056EA34AFA}" type="parTrans" cxnId="{E1B65203-D0E0-884F-AA70-CC6371F4E3F5}">
      <dgm:prSet/>
      <dgm:spPr/>
      <dgm:t>
        <a:bodyPr/>
        <a:lstStyle/>
        <a:p>
          <a:endParaRPr lang="en-US"/>
        </a:p>
      </dgm:t>
    </dgm:pt>
    <dgm:pt modelId="{B2FAE4EC-D27B-754D-A243-561072FB1A08}" type="sibTrans" cxnId="{E1B65203-D0E0-884F-AA70-CC6371F4E3F5}">
      <dgm:prSet/>
      <dgm:spPr/>
      <dgm:t>
        <a:bodyPr/>
        <a:lstStyle/>
        <a:p>
          <a:endParaRPr lang="en-US"/>
        </a:p>
      </dgm:t>
    </dgm:pt>
    <dgm:pt modelId="{3AE34F92-E5DF-7C42-84D9-EC9039802520}">
      <dgm:prSet/>
      <dgm:spPr/>
      <dgm:t>
        <a:bodyPr/>
        <a:lstStyle/>
        <a:p>
          <a:pPr marL="228600" marR="0" lvl="1" indent="-228600" algn="l" defTabSz="1200150" rtl="0" eaLnBrk="1" fontAlgn="auto" latinLnBrk="0" hangingPunct="1">
            <a:lnSpc>
              <a:spcPct val="90000"/>
            </a:lnSpc>
            <a:spcBef>
              <a:spcPct val="0"/>
            </a:spcBef>
            <a:spcAft>
              <a:spcPct val="15000"/>
            </a:spcAft>
            <a:buClrTx/>
            <a:buSzTx/>
            <a:buFontTx/>
            <a:buNone/>
            <a:tabLst/>
            <a:defRPr/>
          </a:pPr>
          <a:endParaRPr lang="en-US" dirty="0"/>
        </a:p>
      </dgm:t>
    </dgm:pt>
    <dgm:pt modelId="{F6EB37E3-CD5D-164D-8B4C-7E446585D986}" type="parTrans" cxnId="{C159A672-7A5F-D247-89DC-A8666AA96CC1}">
      <dgm:prSet/>
      <dgm:spPr/>
      <dgm:t>
        <a:bodyPr/>
        <a:lstStyle/>
        <a:p>
          <a:endParaRPr lang="en-US"/>
        </a:p>
      </dgm:t>
    </dgm:pt>
    <dgm:pt modelId="{B153DDE6-512E-4045-8380-774726532CAD}" type="sibTrans" cxnId="{C159A672-7A5F-D247-89DC-A8666AA96CC1}">
      <dgm:prSet/>
      <dgm:spPr/>
      <dgm:t>
        <a:bodyPr/>
        <a:lstStyle/>
        <a:p>
          <a:endParaRPr lang="en-US"/>
        </a:p>
      </dgm:t>
    </dgm:pt>
    <dgm:pt modelId="{98C956DA-F387-AD46-AC20-8F0944B500DD}" type="pres">
      <dgm:prSet presAssocID="{3438492E-05B9-FA4B-8274-7452CDD20E3D}" presName="diagram" presStyleCnt="0">
        <dgm:presLayoutVars>
          <dgm:dir/>
          <dgm:resizeHandles val="exact"/>
        </dgm:presLayoutVars>
      </dgm:prSet>
      <dgm:spPr/>
      <dgm:t>
        <a:bodyPr/>
        <a:lstStyle/>
        <a:p>
          <a:endParaRPr lang="en-US"/>
        </a:p>
      </dgm:t>
    </dgm:pt>
    <dgm:pt modelId="{508854FF-638D-2246-8EE0-547FC101AAC7}" type="pres">
      <dgm:prSet presAssocID="{AC52B55F-7833-5142-86B8-D027B56E3CDB}" presName="node" presStyleLbl="node1" presStyleIdx="0" presStyleCnt="2">
        <dgm:presLayoutVars>
          <dgm:bulletEnabled val="1"/>
        </dgm:presLayoutVars>
      </dgm:prSet>
      <dgm:spPr/>
      <dgm:t>
        <a:bodyPr/>
        <a:lstStyle/>
        <a:p>
          <a:endParaRPr lang="en-US"/>
        </a:p>
      </dgm:t>
    </dgm:pt>
    <dgm:pt modelId="{A08D5AD0-2504-BD46-94ED-B437A0008D26}" type="pres">
      <dgm:prSet presAssocID="{13348727-31ED-4542-B5CC-EF9D3D9DBC28}" presName="sibTrans" presStyleCnt="0"/>
      <dgm:spPr/>
    </dgm:pt>
    <dgm:pt modelId="{F7BB3E83-1652-004E-A1D5-A398ABF914BC}" type="pres">
      <dgm:prSet presAssocID="{F433B235-1845-D140-80FA-63FA6A15F2E8}" presName="node" presStyleLbl="node1" presStyleIdx="1" presStyleCnt="2">
        <dgm:presLayoutVars>
          <dgm:bulletEnabled val="1"/>
        </dgm:presLayoutVars>
      </dgm:prSet>
      <dgm:spPr/>
      <dgm:t>
        <a:bodyPr/>
        <a:lstStyle/>
        <a:p>
          <a:endParaRPr lang="en-US"/>
        </a:p>
      </dgm:t>
    </dgm:pt>
  </dgm:ptLst>
  <dgm:cxnLst>
    <dgm:cxn modelId="{C159A672-7A5F-D247-89DC-A8666AA96CC1}" srcId="{F433B235-1845-D140-80FA-63FA6A15F2E8}" destId="{3AE34F92-E5DF-7C42-84D9-EC9039802520}" srcOrd="1" destOrd="0" parTransId="{F6EB37E3-CD5D-164D-8B4C-7E446585D986}" sibTransId="{B153DDE6-512E-4045-8380-774726532CAD}"/>
    <dgm:cxn modelId="{90BCC6AE-21DC-4947-ACE0-ED90DC1DC880}" type="presOf" srcId="{3438492E-05B9-FA4B-8274-7452CDD20E3D}" destId="{98C956DA-F387-AD46-AC20-8F0944B500DD}" srcOrd="0" destOrd="0" presId="urn:microsoft.com/office/officeart/2005/8/layout/default#2"/>
    <dgm:cxn modelId="{5DD6AAA0-29B1-C74C-B546-67F8163721A9}" type="presOf" srcId="{3AE34F92-E5DF-7C42-84D9-EC9039802520}" destId="{F7BB3E83-1652-004E-A1D5-A398ABF914BC}" srcOrd="0" destOrd="2" presId="urn:microsoft.com/office/officeart/2005/8/layout/default#2"/>
    <dgm:cxn modelId="{E1B65203-D0E0-884F-AA70-CC6371F4E3F5}" srcId="{F433B235-1845-D140-80FA-63FA6A15F2E8}" destId="{8AB543F4-BB3F-2548-A169-A7986FA17322}" srcOrd="0" destOrd="0" parTransId="{8B38E54A-11A5-724F-A26A-F0056EA34AFA}" sibTransId="{B2FAE4EC-D27B-754D-A243-561072FB1A08}"/>
    <dgm:cxn modelId="{6478BD93-ABAA-284B-9D78-593ED21BD52E}" srcId="{3438492E-05B9-FA4B-8274-7452CDD20E3D}" destId="{F433B235-1845-D140-80FA-63FA6A15F2E8}" srcOrd="1" destOrd="0" parTransId="{B2CD3CE6-333D-CE43-ADC8-122B1AB1685D}" sibTransId="{956DB280-19FE-B141-84AB-61FE2934BFC8}"/>
    <dgm:cxn modelId="{FBC536FA-6672-AC4D-AA52-CC9189CDA701}" type="presOf" srcId="{F433B235-1845-D140-80FA-63FA6A15F2E8}" destId="{F7BB3E83-1652-004E-A1D5-A398ABF914BC}" srcOrd="0" destOrd="0" presId="urn:microsoft.com/office/officeart/2005/8/layout/default#2"/>
    <dgm:cxn modelId="{1E8A0E3D-107D-2048-9B72-E13A403B6545}" srcId="{3438492E-05B9-FA4B-8274-7452CDD20E3D}" destId="{AC52B55F-7833-5142-86B8-D027B56E3CDB}" srcOrd="0" destOrd="0" parTransId="{440C1910-FA7D-8244-BE31-C70B87C472AA}" sibTransId="{13348727-31ED-4542-B5CC-EF9D3D9DBC28}"/>
    <dgm:cxn modelId="{8AE4B69C-7450-E643-85A2-6AE9F83DF94B}" type="presOf" srcId="{AC52B55F-7833-5142-86B8-D027B56E3CDB}" destId="{508854FF-638D-2246-8EE0-547FC101AAC7}" srcOrd="0" destOrd="0" presId="urn:microsoft.com/office/officeart/2005/8/layout/default#2"/>
    <dgm:cxn modelId="{C199AE82-478A-ED4A-BCCD-EEF54DA888D7}" type="presOf" srcId="{8AB543F4-BB3F-2548-A169-A7986FA17322}" destId="{F7BB3E83-1652-004E-A1D5-A398ABF914BC}" srcOrd="0" destOrd="1" presId="urn:microsoft.com/office/officeart/2005/8/layout/default#2"/>
    <dgm:cxn modelId="{9CC9A64B-B924-B04A-AC9C-9A4B6502D846}" type="presParOf" srcId="{98C956DA-F387-AD46-AC20-8F0944B500DD}" destId="{508854FF-638D-2246-8EE0-547FC101AAC7}" srcOrd="0" destOrd="0" presId="urn:microsoft.com/office/officeart/2005/8/layout/default#2"/>
    <dgm:cxn modelId="{EF109E04-60A6-B14A-B249-1003ABA8CB78}" type="presParOf" srcId="{98C956DA-F387-AD46-AC20-8F0944B500DD}" destId="{A08D5AD0-2504-BD46-94ED-B437A0008D26}" srcOrd="1" destOrd="0" presId="urn:microsoft.com/office/officeart/2005/8/layout/default#2"/>
    <dgm:cxn modelId="{C078FFB9-555B-474C-A018-DC2C60A0CE7F}" type="presParOf" srcId="{98C956DA-F387-AD46-AC20-8F0944B500DD}" destId="{F7BB3E83-1652-004E-A1D5-A398ABF914BC}" srcOrd="2" destOrd="0" presId="urn:microsoft.com/office/officeart/2005/8/layout/defaul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6CEEB7F-3170-DA44-854B-856163784710}" type="doc">
      <dgm:prSet loTypeId="urn:microsoft.com/office/officeart/2005/8/layout/vList3#1" loCatId="list" qsTypeId="urn:microsoft.com/office/officeart/2005/8/quickstyle/simple4" qsCatId="simple" csTypeId="urn:microsoft.com/office/officeart/2005/8/colors/accent1_2" csCatId="accent1" phldr="1"/>
      <dgm:spPr/>
      <dgm:t>
        <a:bodyPr/>
        <a:lstStyle/>
        <a:p>
          <a:endParaRPr lang="en-US"/>
        </a:p>
      </dgm:t>
    </dgm:pt>
    <dgm:pt modelId="{6694CBF5-982B-6545-8F3C-D37A3081AF3B}">
      <dgm:prSet/>
      <dgm:spPr/>
      <dgm:t>
        <a:bodyPr/>
        <a:lstStyle/>
        <a:p>
          <a:pPr rtl="0"/>
          <a:r>
            <a:rPr lang="en-CA" smtClean="0"/>
            <a:t>Scatter plot (graph)</a:t>
          </a:r>
          <a:endParaRPr lang="en-CA"/>
        </a:p>
      </dgm:t>
    </dgm:pt>
    <dgm:pt modelId="{B8568C73-83A6-BE42-AA32-56BB55C72717}" type="parTrans" cxnId="{020447AC-D90E-BA41-BD44-85BAB3BC3BAE}">
      <dgm:prSet/>
      <dgm:spPr/>
      <dgm:t>
        <a:bodyPr/>
        <a:lstStyle/>
        <a:p>
          <a:endParaRPr lang="en-US"/>
        </a:p>
      </dgm:t>
    </dgm:pt>
    <dgm:pt modelId="{AD5A4877-48A4-4F48-81B4-FA1A14FD71F5}" type="sibTrans" cxnId="{020447AC-D90E-BA41-BD44-85BAB3BC3BAE}">
      <dgm:prSet/>
      <dgm:spPr/>
      <dgm:t>
        <a:bodyPr/>
        <a:lstStyle/>
        <a:p>
          <a:endParaRPr lang="en-US"/>
        </a:p>
      </dgm:t>
    </dgm:pt>
    <dgm:pt modelId="{CB826F69-2A7A-384E-B044-299D014F77D4}">
      <dgm:prSet/>
      <dgm:spPr/>
      <dgm:t>
        <a:bodyPr/>
        <a:lstStyle/>
        <a:p>
          <a:pPr rtl="0"/>
          <a:r>
            <a:rPr lang="en-CA" smtClean="0"/>
            <a:t>Correlation matrix (table)</a:t>
          </a:r>
          <a:endParaRPr lang="en-CA"/>
        </a:p>
      </dgm:t>
    </dgm:pt>
    <dgm:pt modelId="{47B25511-12B4-EE4C-ACA8-E3D7E22927AA}" type="parTrans" cxnId="{5F10467D-A8CB-3140-8203-FCE01E0EAD5D}">
      <dgm:prSet/>
      <dgm:spPr/>
      <dgm:t>
        <a:bodyPr/>
        <a:lstStyle/>
        <a:p>
          <a:endParaRPr lang="en-US"/>
        </a:p>
      </dgm:t>
    </dgm:pt>
    <dgm:pt modelId="{AE530F11-443E-194E-8AA1-AAE5EDE4027F}" type="sibTrans" cxnId="{5F10467D-A8CB-3140-8203-FCE01E0EAD5D}">
      <dgm:prSet/>
      <dgm:spPr/>
      <dgm:t>
        <a:bodyPr/>
        <a:lstStyle/>
        <a:p>
          <a:endParaRPr lang="en-US"/>
        </a:p>
      </dgm:t>
    </dgm:pt>
    <dgm:pt modelId="{D5DB6A22-856F-4D4F-A1F7-51EC2A3235DB}" type="pres">
      <dgm:prSet presAssocID="{66CEEB7F-3170-DA44-854B-856163784710}" presName="linearFlow" presStyleCnt="0">
        <dgm:presLayoutVars>
          <dgm:dir/>
          <dgm:resizeHandles val="exact"/>
        </dgm:presLayoutVars>
      </dgm:prSet>
      <dgm:spPr/>
      <dgm:t>
        <a:bodyPr/>
        <a:lstStyle/>
        <a:p>
          <a:endParaRPr lang="en-US"/>
        </a:p>
      </dgm:t>
    </dgm:pt>
    <dgm:pt modelId="{8AA34901-6B93-834F-8136-5A64AA712311}" type="pres">
      <dgm:prSet presAssocID="{6694CBF5-982B-6545-8F3C-D37A3081AF3B}" presName="composite" presStyleCnt="0"/>
      <dgm:spPr/>
    </dgm:pt>
    <dgm:pt modelId="{9672D841-9810-0F42-84D7-9FD9CC89FD5F}" type="pres">
      <dgm:prSet presAssocID="{6694CBF5-982B-6545-8F3C-D37A3081AF3B}"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xmlns="" val="0"/>
              </a:ext>
            </a:extLst>
          </a:blip>
          <a:srcRect/>
          <a:stretch>
            <a:fillRect l="-31000" r="-31000"/>
          </a:stretch>
        </a:blipFill>
      </dgm:spPr>
    </dgm:pt>
    <dgm:pt modelId="{4917914C-87B4-974A-8700-47BA2F8EBA46}" type="pres">
      <dgm:prSet presAssocID="{6694CBF5-982B-6545-8F3C-D37A3081AF3B}" presName="txShp" presStyleLbl="node1" presStyleIdx="0" presStyleCnt="2">
        <dgm:presLayoutVars>
          <dgm:bulletEnabled val="1"/>
        </dgm:presLayoutVars>
      </dgm:prSet>
      <dgm:spPr/>
      <dgm:t>
        <a:bodyPr/>
        <a:lstStyle/>
        <a:p>
          <a:endParaRPr lang="en-US"/>
        </a:p>
      </dgm:t>
    </dgm:pt>
    <dgm:pt modelId="{68D81770-23A9-DE49-9228-FE4DE852C817}" type="pres">
      <dgm:prSet presAssocID="{AD5A4877-48A4-4F48-81B4-FA1A14FD71F5}" presName="spacing" presStyleCnt="0"/>
      <dgm:spPr/>
    </dgm:pt>
    <dgm:pt modelId="{A9DA75CB-507D-284B-A39D-CAC752475FB9}" type="pres">
      <dgm:prSet presAssocID="{CB826F69-2A7A-384E-B044-299D014F77D4}" presName="composite" presStyleCnt="0"/>
      <dgm:spPr/>
    </dgm:pt>
    <dgm:pt modelId="{333077AC-3136-4A4E-AA87-1B8DB634CC6B}" type="pres">
      <dgm:prSet presAssocID="{CB826F69-2A7A-384E-B044-299D014F77D4}" presName="imgShp" presStyleLbl="fgImgPlace1" presStyleIdx="1" presStyleCnt="2"/>
      <dgm:spPr>
        <a:blipFill>
          <a:blip xmlns:r="http://schemas.openxmlformats.org/officeDocument/2006/relationships" r:embed="rId2">
            <a:extLst>
              <a:ext uri="{28A0092B-C50C-407E-A947-70E740481C1C}">
                <a14:useLocalDpi xmlns:a14="http://schemas.microsoft.com/office/drawing/2010/main" xmlns="" val="0"/>
              </a:ext>
            </a:extLst>
          </a:blip>
          <a:srcRect/>
          <a:stretch>
            <a:fillRect l="-50000" r="-50000"/>
          </a:stretch>
        </a:blipFill>
      </dgm:spPr>
    </dgm:pt>
    <dgm:pt modelId="{0F9A2EBD-45AA-6141-9C14-FAE22D8B7675}" type="pres">
      <dgm:prSet presAssocID="{CB826F69-2A7A-384E-B044-299D014F77D4}" presName="txShp" presStyleLbl="node1" presStyleIdx="1" presStyleCnt="2">
        <dgm:presLayoutVars>
          <dgm:bulletEnabled val="1"/>
        </dgm:presLayoutVars>
      </dgm:prSet>
      <dgm:spPr/>
      <dgm:t>
        <a:bodyPr/>
        <a:lstStyle/>
        <a:p>
          <a:endParaRPr lang="en-US"/>
        </a:p>
      </dgm:t>
    </dgm:pt>
  </dgm:ptLst>
  <dgm:cxnLst>
    <dgm:cxn modelId="{37006EED-D02A-CE40-9E2B-6649859E5F9B}" type="presOf" srcId="{6694CBF5-982B-6545-8F3C-D37A3081AF3B}" destId="{4917914C-87B4-974A-8700-47BA2F8EBA46}" srcOrd="0" destOrd="0" presId="urn:microsoft.com/office/officeart/2005/8/layout/vList3#1"/>
    <dgm:cxn modelId="{5F10467D-A8CB-3140-8203-FCE01E0EAD5D}" srcId="{66CEEB7F-3170-DA44-854B-856163784710}" destId="{CB826F69-2A7A-384E-B044-299D014F77D4}" srcOrd="1" destOrd="0" parTransId="{47B25511-12B4-EE4C-ACA8-E3D7E22927AA}" sibTransId="{AE530F11-443E-194E-8AA1-AAE5EDE4027F}"/>
    <dgm:cxn modelId="{C0A6C146-5EA7-E44D-A03A-D274E7B84816}" type="presOf" srcId="{66CEEB7F-3170-DA44-854B-856163784710}" destId="{D5DB6A22-856F-4D4F-A1F7-51EC2A3235DB}" srcOrd="0" destOrd="0" presId="urn:microsoft.com/office/officeart/2005/8/layout/vList3#1"/>
    <dgm:cxn modelId="{0CFE20B6-F4B3-8243-84E1-975997E6D6CD}" type="presOf" srcId="{CB826F69-2A7A-384E-B044-299D014F77D4}" destId="{0F9A2EBD-45AA-6141-9C14-FAE22D8B7675}" srcOrd="0" destOrd="0" presId="urn:microsoft.com/office/officeart/2005/8/layout/vList3#1"/>
    <dgm:cxn modelId="{020447AC-D90E-BA41-BD44-85BAB3BC3BAE}" srcId="{66CEEB7F-3170-DA44-854B-856163784710}" destId="{6694CBF5-982B-6545-8F3C-D37A3081AF3B}" srcOrd="0" destOrd="0" parTransId="{B8568C73-83A6-BE42-AA32-56BB55C72717}" sibTransId="{AD5A4877-48A4-4F48-81B4-FA1A14FD71F5}"/>
    <dgm:cxn modelId="{02A7DEC7-001E-2449-BE0E-4883D5CB2EB9}" type="presParOf" srcId="{D5DB6A22-856F-4D4F-A1F7-51EC2A3235DB}" destId="{8AA34901-6B93-834F-8136-5A64AA712311}" srcOrd="0" destOrd="0" presId="urn:microsoft.com/office/officeart/2005/8/layout/vList3#1"/>
    <dgm:cxn modelId="{A4DE2FCF-00A8-BB4F-8CA4-6141B063C564}" type="presParOf" srcId="{8AA34901-6B93-834F-8136-5A64AA712311}" destId="{9672D841-9810-0F42-84D7-9FD9CC89FD5F}" srcOrd="0" destOrd="0" presId="urn:microsoft.com/office/officeart/2005/8/layout/vList3#1"/>
    <dgm:cxn modelId="{ED81AACD-DE30-C041-8FE2-E9A5392F38F1}" type="presParOf" srcId="{8AA34901-6B93-834F-8136-5A64AA712311}" destId="{4917914C-87B4-974A-8700-47BA2F8EBA46}" srcOrd="1" destOrd="0" presId="urn:microsoft.com/office/officeart/2005/8/layout/vList3#1"/>
    <dgm:cxn modelId="{E7D91D18-9D90-7245-9A65-80E71AFD7A8E}" type="presParOf" srcId="{D5DB6A22-856F-4D4F-A1F7-51EC2A3235DB}" destId="{68D81770-23A9-DE49-9228-FE4DE852C817}" srcOrd="1" destOrd="0" presId="urn:microsoft.com/office/officeart/2005/8/layout/vList3#1"/>
    <dgm:cxn modelId="{B76E963A-2BF9-D341-AA06-74097B2C4AEB}" type="presParOf" srcId="{D5DB6A22-856F-4D4F-A1F7-51EC2A3235DB}" destId="{A9DA75CB-507D-284B-A39D-CAC752475FB9}" srcOrd="2" destOrd="0" presId="urn:microsoft.com/office/officeart/2005/8/layout/vList3#1"/>
    <dgm:cxn modelId="{2A31A5FC-B8AA-D84C-B64D-9ED386EEC967}" type="presParOf" srcId="{A9DA75CB-507D-284B-A39D-CAC752475FB9}" destId="{333077AC-3136-4A4E-AA87-1B8DB634CC6B}" srcOrd="0" destOrd="0" presId="urn:microsoft.com/office/officeart/2005/8/layout/vList3#1"/>
    <dgm:cxn modelId="{101C78A2-56FB-6B43-93E5-8028527579C7}" type="presParOf" srcId="{A9DA75CB-507D-284B-A39D-CAC752475FB9}" destId="{0F9A2EBD-45AA-6141-9C14-FAE22D8B7675}"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9B2FEF-3C64-2941-A545-7AB9462EA380}" type="doc">
      <dgm:prSet loTypeId="urn:microsoft.com/office/officeart/2005/8/layout/StepDownProcess" loCatId="list" qsTypeId="urn:microsoft.com/office/officeart/2005/8/quickstyle/simple4" qsCatId="simple" csTypeId="urn:microsoft.com/office/officeart/2005/8/colors/accent1_2" csCatId="accent1" phldr="1"/>
      <dgm:spPr/>
      <dgm:t>
        <a:bodyPr/>
        <a:lstStyle/>
        <a:p>
          <a:endParaRPr lang="en-US"/>
        </a:p>
      </dgm:t>
    </dgm:pt>
    <dgm:pt modelId="{A3618416-A949-5A40-9389-FEBDEF13F501}">
      <dgm:prSet/>
      <dgm:spPr/>
      <dgm:t>
        <a:bodyPr/>
        <a:lstStyle/>
        <a:p>
          <a:pPr rtl="0"/>
          <a:r>
            <a:rPr lang="en-CA" smtClean="0"/>
            <a:t>Types of relationships</a:t>
          </a:r>
          <a:endParaRPr lang="en-CA"/>
        </a:p>
      </dgm:t>
    </dgm:pt>
    <dgm:pt modelId="{1B63707C-3256-C648-921F-8CDD07705D9C}" type="parTrans" cxnId="{53EE7178-8F4C-E249-83D8-E9663F614857}">
      <dgm:prSet/>
      <dgm:spPr/>
      <dgm:t>
        <a:bodyPr/>
        <a:lstStyle/>
        <a:p>
          <a:endParaRPr lang="en-US"/>
        </a:p>
      </dgm:t>
    </dgm:pt>
    <dgm:pt modelId="{0AC45C2F-27FC-AE42-8727-B3F0E4EB5C81}" type="sibTrans" cxnId="{53EE7178-8F4C-E249-83D8-E9663F614857}">
      <dgm:prSet/>
      <dgm:spPr/>
      <dgm:t>
        <a:bodyPr/>
        <a:lstStyle/>
        <a:p>
          <a:endParaRPr lang="en-US"/>
        </a:p>
      </dgm:t>
    </dgm:pt>
    <dgm:pt modelId="{4F3239DF-5785-9B44-AEDD-594E975D7293}">
      <dgm:prSet/>
      <dgm:spPr/>
      <dgm:t>
        <a:bodyPr/>
        <a:lstStyle/>
        <a:p>
          <a:pPr rtl="0"/>
          <a:r>
            <a:rPr lang="en-CA" smtClean="0"/>
            <a:t>Other correlation statistics (beyond Pearson’s “r”)</a:t>
          </a:r>
          <a:endParaRPr lang="en-CA"/>
        </a:p>
      </dgm:t>
    </dgm:pt>
    <dgm:pt modelId="{7DA9D0B0-4631-2B41-AA44-B999C8415C84}" type="parTrans" cxnId="{E1701AE5-EB55-9E4D-AB25-CDBE63AF5057}">
      <dgm:prSet/>
      <dgm:spPr/>
      <dgm:t>
        <a:bodyPr/>
        <a:lstStyle/>
        <a:p>
          <a:endParaRPr lang="en-US"/>
        </a:p>
      </dgm:t>
    </dgm:pt>
    <dgm:pt modelId="{7C566A56-4D8F-2645-86BF-0FCC2D55878A}" type="sibTrans" cxnId="{E1701AE5-EB55-9E4D-AB25-CDBE63AF5057}">
      <dgm:prSet/>
      <dgm:spPr/>
      <dgm:t>
        <a:bodyPr/>
        <a:lstStyle/>
        <a:p>
          <a:endParaRPr lang="en-US"/>
        </a:p>
      </dgm:t>
    </dgm:pt>
    <dgm:pt modelId="{97E64A38-8AC7-224C-B2D1-44798C79D00B}">
      <dgm:prSet/>
      <dgm:spPr/>
      <dgm:t>
        <a:bodyPr/>
        <a:lstStyle/>
        <a:p>
          <a:pPr rtl="0"/>
          <a:r>
            <a:rPr lang="en-CA" smtClean="0"/>
            <a:t>Magnitude (strength of relationship)</a:t>
          </a:r>
          <a:endParaRPr lang="en-CA"/>
        </a:p>
      </dgm:t>
    </dgm:pt>
    <dgm:pt modelId="{A5B6AE77-5EBA-C84B-9BF7-9153988B6EA7}" type="parTrans" cxnId="{158F3E09-D2AF-2D4F-BD43-E1EADB83EC9A}">
      <dgm:prSet/>
      <dgm:spPr/>
      <dgm:t>
        <a:bodyPr/>
        <a:lstStyle/>
        <a:p>
          <a:endParaRPr lang="en-US"/>
        </a:p>
      </dgm:t>
    </dgm:pt>
    <dgm:pt modelId="{4454953B-1A87-BE4E-8709-311B62E56366}" type="sibTrans" cxnId="{158F3E09-D2AF-2D4F-BD43-E1EADB83EC9A}">
      <dgm:prSet/>
      <dgm:spPr/>
      <dgm:t>
        <a:bodyPr/>
        <a:lstStyle/>
        <a:p>
          <a:endParaRPr lang="en-US"/>
        </a:p>
      </dgm:t>
    </dgm:pt>
    <dgm:pt modelId="{323F6973-09BE-DD4A-B77B-10A320279E79}" type="pres">
      <dgm:prSet presAssocID="{7B9B2FEF-3C64-2941-A545-7AB9462EA380}" presName="rootnode" presStyleCnt="0">
        <dgm:presLayoutVars>
          <dgm:chMax/>
          <dgm:chPref/>
          <dgm:dir/>
          <dgm:animLvl val="lvl"/>
        </dgm:presLayoutVars>
      </dgm:prSet>
      <dgm:spPr/>
      <dgm:t>
        <a:bodyPr/>
        <a:lstStyle/>
        <a:p>
          <a:endParaRPr lang="en-US"/>
        </a:p>
      </dgm:t>
    </dgm:pt>
    <dgm:pt modelId="{EA743FA6-955B-6D49-BC10-DE1E1CA5892C}" type="pres">
      <dgm:prSet presAssocID="{A3618416-A949-5A40-9389-FEBDEF13F501}" presName="composite" presStyleCnt="0"/>
      <dgm:spPr/>
    </dgm:pt>
    <dgm:pt modelId="{043D908F-AEA0-E549-A2ED-F01BDC38E79C}" type="pres">
      <dgm:prSet presAssocID="{A3618416-A949-5A40-9389-FEBDEF13F501}" presName="bentUpArrow1" presStyleLbl="alignImgPlace1" presStyleIdx="0" presStyleCnt="2"/>
      <dgm:spPr/>
    </dgm:pt>
    <dgm:pt modelId="{EDD813A0-C0F7-5C4B-A38F-1586D5858410}" type="pres">
      <dgm:prSet presAssocID="{A3618416-A949-5A40-9389-FEBDEF13F501}" presName="ParentText" presStyleLbl="node1" presStyleIdx="0" presStyleCnt="3">
        <dgm:presLayoutVars>
          <dgm:chMax val="1"/>
          <dgm:chPref val="1"/>
          <dgm:bulletEnabled val="1"/>
        </dgm:presLayoutVars>
      </dgm:prSet>
      <dgm:spPr/>
      <dgm:t>
        <a:bodyPr/>
        <a:lstStyle/>
        <a:p>
          <a:endParaRPr lang="en-US"/>
        </a:p>
      </dgm:t>
    </dgm:pt>
    <dgm:pt modelId="{828E58E4-D893-624F-A545-F5EEA030028E}" type="pres">
      <dgm:prSet presAssocID="{A3618416-A949-5A40-9389-FEBDEF13F501}" presName="ChildText" presStyleLbl="revTx" presStyleIdx="0" presStyleCnt="2">
        <dgm:presLayoutVars>
          <dgm:chMax val="0"/>
          <dgm:chPref val="0"/>
          <dgm:bulletEnabled val="1"/>
        </dgm:presLayoutVars>
      </dgm:prSet>
      <dgm:spPr/>
    </dgm:pt>
    <dgm:pt modelId="{FE28D08F-0B76-3B44-9465-77AE32CE9397}" type="pres">
      <dgm:prSet presAssocID="{0AC45C2F-27FC-AE42-8727-B3F0E4EB5C81}" presName="sibTrans" presStyleCnt="0"/>
      <dgm:spPr/>
    </dgm:pt>
    <dgm:pt modelId="{F01DBCAD-1F63-FD4A-AE6D-2B1645117131}" type="pres">
      <dgm:prSet presAssocID="{4F3239DF-5785-9B44-AEDD-594E975D7293}" presName="composite" presStyleCnt="0"/>
      <dgm:spPr/>
    </dgm:pt>
    <dgm:pt modelId="{FEB6B00C-E007-2247-9054-5B687B11E0CE}" type="pres">
      <dgm:prSet presAssocID="{4F3239DF-5785-9B44-AEDD-594E975D7293}" presName="bentUpArrow1" presStyleLbl="alignImgPlace1" presStyleIdx="1" presStyleCnt="2"/>
      <dgm:spPr/>
    </dgm:pt>
    <dgm:pt modelId="{274AE325-4B70-054E-9DCA-150402D7E8D8}" type="pres">
      <dgm:prSet presAssocID="{4F3239DF-5785-9B44-AEDD-594E975D7293}" presName="ParentText" presStyleLbl="node1" presStyleIdx="1" presStyleCnt="3">
        <dgm:presLayoutVars>
          <dgm:chMax val="1"/>
          <dgm:chPref val="1"/>
          <dgm:bulletEnabled val="1"/>
        </dgm:presLayoutVars>
      </dgm:prSet>
      <dgm:spPr/>
      <dgm:t>
        <a:bodyPr/>
        <a:lstStyle/>
        <a:p>
          <a:endParaRPr lang="en-US"/>
        </a:p>
      </dgm:t>
    </dgm:pt>
    <dgm:pt modelId="{B4A9657C-E634-D04B-8E42-D3E2A3B26FF8}" type="pres">
      <dgm:prSet presAssocID="{4F3239DF-5785-9B44-AEDD-594E975D7293}" presName="ChildText" presStyleLbl="revTx" presStyleIdx="1" presStyleCnt="2">
        <dgm:presLayoutVars>
          <dgm:chMax val="0"/>
          <dgm:chPref val="0"/>
          <dgm:bulletEnabled val="1"/>
        </dgm:presLayoutVars>
      </dgm:prSet>
      <dgm:spPr/>
    </dgm:pt>
    <dgm:pt modelId="{CBABCF0C-EC12-E343-9309-E7C75EAEF2B6}" type="pres">
      <dgm:prSet presAssocID="{7C566A56-4D8F-2645-86BF-0FCC2D55878A}" presName="sibTrans" presStyleCnt="0"/>
      <dgm:spPr/>
    </dgm:pt>
    <dgm:pt modelId="{95F267CF-9488-5245-91E9-A8BF05B28D39}" type="pres">
      <dgm:prSet presAssocID="{97E64A38-8AC7-224C-B2D1-44798C79D00B}" presName="composite" presStyleCnt="0"/>
      <dgm:spPr/>
    </dgm:pt>
    <dgm:pt modelId="{0A053BC7-E764-6C44-A079-F6926F043B2F}" type="pres">
      <dgm:prSet presAssocID="{97E64A38-8AC7-224C-B2D1-44798C79D00B}" presName="ParentText" presStyleLbl="node1" presStyleIdx="2" presStyleCnt="3">
        <dgm:presLayoutVars>
          <dgm:chMax val="1"/>
          <dgm:chPref val="1"/>
          <dgm:bulletEnabled val="1"/>
        </dgm:presLayoutVars>
      </dgm:prSet>
      <dgm:spPr/>
      <dgm:t>
        <a:bodyPr/>
        <a:lstStyle/>
        <a:p>
          <a:endParaRPr lang="en-US"/>
        </a:p>
      </dgm:t>
    </dgm:pt>
  </dgm:ptLst>
  <dgm:cxnLst>
    <dgm:cxn modelId="{4A81A910-ED97-9E42-90B8-099D90E882B2}" type="presOf" srcId="{97E64A38-8AC7-224C-B2D1-44798C79D00B}" destId="{0A053BC7-E764-6C44-A079-F6926F043B2F}" srcOrd="0" destOrd="0" presId="urn:microsoft.com/office/officeart/2005/8/layout/StepDownProcess"/>
    <dgm:cxn modelId="{158F3E09-D2AF-2D4F-BD43-E1EADB83EC9A}" srcId="{7B9B2FEF-3C64-2941-A545-7AB9462EA380}" destId="{97E64A38-8AC7-224C-B2D1-44798C79D00B}" srcOrd="2" destOrd="0" parTransId="{A5B6AE77-5EBA-C84B-9BF7-9153988B6EA7}" sibTransId="{4454953B-1A87-BE4E-8709-311B62E56366}"/>
    <dgm:cxn modelId="{E1701AE5-EB55-9E4D-AB25-CDBE63AF5057}" srcId="{7B9B2FEF-3C64-2941-A545-7AB9462EA380}" destId="{4F3239DF-5785-9B44-AEDD-594E975D7293}" srcOrd="1" destOrd="0" parTransId="{7DA9D0B0-4631-2B41-AA44-B999C8415C84}" sibTransId="{7C566A56-4D8F-2645-86BF-0FCC2D55878A}"/>
    <dgm:cxn modelId="{53EE7178-8F4C-E249-83D8-E9663F614857}" srcId="{7B9B2FEF-3C64-2941-A545-7AB9462EA380}" destId="{A3618416-A949-5A40-9389-FEBDEF13F501}" srcOrd="0" destOrd="0" parTransId="{1B63707C-3256-C648-921F-8CDD07705D9C}" sibTransId="{0AC45C2F-27FC-AE42-8727-B3F0E4EB5C81}"/>
    <dgm:cxn modelId="{800263F8-E38C-A449-B78A-C70A4F0F9963}" type="presOf" srcId="{A3618416-A949-5A40-9389-FEBDEF13F501}" destId="{EDD813A0-C0F7-5C4B-A38F-1586D5858410}" srcOrd="0" destOrd="0" presId="urn:microsoft.com/office/officeart/2005/8/layout/StepDownProcess"/>
    <dgm:cxn modelId="{98D8666A-3594-BD49-838F-A6609EDBD844}" type="presOf" srcId="{4F3239DF-5785-9B44-AEDD-594E975D7293}" destId="{274AE325-4B70-054E-9DCA-150402D7E8D8}" srcOrd="0" destOrd="0" presId="urn:microsoft.com/office/officeart/2005/8/layout/StepDownProcess"/>
    <dgm:cxn modelId="{A12FDAD2-3DED-9E4C-A4CE-BD1D473B8D8B}" type="presOf" srcId="{7B9B2FEF-3C64-2941-A545-7AB9462EA380}" destId="{323F6973-09BE-DD4A-B77B-10A320279E79}" srcOrd="0" destOrd="0" presId="urn:microsoft.com/office/officeart/2005/8/layout/StepDownProcess"/>
    <dgm:cxn modelId="{9E329B75-B2FC-8543-BC09-9BA1D95DB57F}" type="presParOf" srcId="{323F6973-09BE-DD4A-B77B-10A320279E79}" destId="{EA743FA6-955B-6D49-BC10-DE1E1CA5892C}" srcOrd="0" destOrd="0" presId="urn:microsoft.com/office/officeart/2005/8/layout/StepDownProcess"/>
    <dgm:cxn modelId="{2A4D3B10-C1E2-5B41-9C61-F69B2543EC2B}" type="presParOf" srcId="{EA743FA6-955B-6D49-BC10-DE1E1CA5892C}" destId="{043D908F-AEA0-E549-A2ED-F01BDC38E79C}" srcOrd="0" destOrd="0" presId="urn:microsoft.com/office/officeart/2005/8/layout/StepDownProcess"/>
    <dgm:cxn modelId="{7A32796F-C6A7-A044-AC65-120BBBB738BA}" type="presParOf" srcId="{EA743FA6-955B-6D49-BC10-DE1E1CA5892C}" destId="{EDD813A0-C0F7-5C4B-A38F-1586D5858410}" srcOrd="1" destOrd="0" presId="urn:microsoft.com/office/officeart/2005/8/layout/StepDownProcess"/>
    <dgm:cxn modelId="{B99132B9-3401-D14E-87E0-DF5D982798A1}" type="presParOf" srcId="{EA743FA6-955B-6D49-BC10-DE1E1CA5892C}" destId="{828E58E4-D893-624F-A545-F5EEA030028E}" srcOrd="2" destOrd="0" presId="urn:microsoft.com/office/officeart/2005/8/layout/StepDownProcess"/>
    <dgm:cxn modelId="{81909E14-5C7A-9846-8A44-14A27E4CC954}" type="presParOf" srcId="{323F6973-09BE-DD4A-B77B-10A320279E79}" destId="{FE28D08F-0B76-3B44-9465-77AE32CE9397}" srcOrd="1" destOrd="0" presId="urn:microsoft.com/office/officeart/2005/8/layout/StepDownProcess"/>
    <dgm:cxn modelId="{ACE00A0E-6337-284B-82E5-6A0835B0DC43}" type="presParOf" srcId="{323F6973-09BE-DD4A-B77B-10A320279E79}" destId="{F01DBCAD-1F63-FD4A-AE6D-2B1645117131}" srcOrd="2" destOrd="0" presId="urn:microsoft.com/office/officeart/2005/8/layout/StepDownProcess"/>
    <dgm:cxn modelId="{6E2587A8-2DF1-3B47-8D86-C49E15FA9488}" type="presParOf" srcId="{F01DBCAD-1F63-FD4A-AE6D-2B1645117131}" destId="{FEB6B00C-E007-2247-9054-5B687B11E0CE}" srcOrd="0" destOrd="0" presId="urn:microsoft.com/office/officeart/2005/8/layout/StepDownProcess"/>
    <dgm:cxn modelId="{B6A24C7A-AAA3-0344-9B1C-A996C919D06B}" type="presParOf" srcId="{F01DBCAD-1F63-FD4A-AE6D-2B1645117131}" destId="{274AE325-4B70-054E-9DCA-150402D7E8D8}" srcOrd="1" destOrd="0" presId="urn:microsoft.com/office/officeart/2005/8/layout/StepDownProcess"/>
    <dgm:cxn modelId="{D76EDC55-4033-C541-BF1E-3F3EB0240278}" type="presParOf" srcId="{F01DBCAD-1F63-FD4A-AE6D-2B1645117131}" destId="{B4A9657C-E634-D04B-8E42-D3E2A3B26FF8}" srcOrd="2" destOrd="0" presId="urn:microsoft.com/office/officeart/2005/8/layout/StepDownProcess"/>
    <dgm:cxn modelId="{193D4F62-171F-2D44-A838-1E4C6092D248}" type="presParOf" srcId="{323F6973-09BE-DD4A-B77B-10A320279E79}" destId="{CBABCF0C-EC12-E343-9309-E7C75EAEF2B6}" srcOrd="3" destOrd="0" presId="urn:microsoft.com/office/officeart/2005/8/layout/StepDownProcess"/>
    <dgm:cxn modelId="{A92B3047-2C03-F04B-8123-03FA75F75F30}" type="presParOf" srcId="{323F6973-09BE-DD4A-B77B-10A320279E79}" destId="{95F267CF-9488-5245-91E9-A8BF05B28D39}" srcOrd="4" destOrd="0" presId="urn:microsoft.com/office/officeart/2005/8/layout/StepDownProcess"/>
    <dgm:cxn modelId="{B3CBE0A9-97AB-F344-AF46-6F7A5894E2C9}" type="presParOf" srcId="{95F267CF-9488-5245-91E9-A8BF05B28D39}" destId="{0A053BC7-E764-6C44-A079-F6926F043B2F}" srcOrd="0" destOrd="0" presId="urn:microsoft.com/office/officeart/2005/8/layout/StepDown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9E85FFD-39B0-A94F-ADAC-30BAE93ACEA7}"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1C04657A-238C-1B41-8C8E-05232724D979}">
      <dgm:prSet/>
      <dgm:spPr/>
      <dgm:t>
        <a:bodyPr/>
        <a:lstStyle/>
        <a:p>
          <a:pPr rtl="0"/>
          <a:r>
            <a:rPr lang="en-CA" b="1" dirty="0" smtClean="0"/>
            <a:t>Linear: </a:t>
          </a:r>
        </a:p>
        <a:p>
          <a:pPr rtl="0"/>
          <a:r>
            <a:rPr lang="en-CA" dirty="0" smtClean="0"/>
            <a:t>Positive</a:t>
          </a:r>
          <a:r>
            <a:rPr lang="en-CA" baseline="0" dirty="0" smtClean="0"/>
            <a:t> vs negative</a:t>
          </a:r>
          <a:endParaRPr lang="en-CA" dirty="0"/>
        </a:p>
      </dgm:t>
    </dgm:pt>
    <dgm:pt modelId="{DFEA2F30-03CB-344B-8727-7266D80CE5E7}" type="parTrans" cxnId="{0F929D52-9CD0-DE4D-B476-ACF16220F2D7}">
      <dgm:prSet/>
      <dgm:spPr/>
      <dgm:t>
        <a:bodyPr/>
        <a:lstStyle/>
        <a:p>
          <a:endParaRPr lang="en-US"/>
        </a:p>
      </dgm:t>
    </dgm:pt>
    <dgm:pt modelId="{4258AAAD-0E13-6641-A951-28A58F1AE501}" type="sibTrans" cxnId="{0F929D52-9CD0-DE4D-B476-ACF16220F2D7}">
      <dgm:prSet/>
      <dgm:spPr/>
      <dgm:t>
        <a:bodyPr/>
        <a:lstStyle/>
        <a:p>
          <a:endParaRPr lang="en-US"/>
        </a:p>
      </dgm:t>
    </dgm:pt>
    <dgm:pt modelId="{06961CBB-0D50-6148-9975-2391A7C7ADE8}">
      <dgm:prSet/>
      <dgm:spPr/>
      <dgm:t>
        <a:bodyPr/>
        <a:lstStyle/>
        <a:p>
          <a:pPr rtl="0"/>
          <a:r>
            <a:rPr lang="en-CA" b="1" dirty="0" smtClean="0"/>
            <a:t>Uncorrelated: </a:t>
          </a:r>
        </a:p>
        <a:p>
          <a:pPr rtl="0"/>
          <a:r>
            <a:rPr lang="en-CA" dirty="0" smtClean="0"/>
            <a:t>variables are independent of each other</a:t>
          </a:r>
          <a:endParaRPr lang="en-CA" dirty="0"/>
        </a:p>
      </dgm:t>
    </dgm:pt>
    <dgm:pt modelId="{07357D10-06D1-1F4D-84F9-929210F47DA6}" type="parTrans" cxnId="{D00934A5-88AE-D248-9D2A-1CB476C9E886}">
      <dgm:prSet/>
      <dgm:spPr/>
      <dgm:t>
        <a:bodyPr/>
        <a:lstStyle/>
        <a:p>
          <a:endParaRPr lang="en-US"/>
        </a:p>
      </dgm:t>
    </dgm:pt>
    <dgm:pt modelId="{EA954281-F9EE-4946-9EA3-C1E6F172B757}" type="sibTrans" cxnId="{D00934A5-88AE-D248-9D2A-1CB476C9E886}">
      <dgm:prSet/>
      <dgm:spPr/>
      <dgm:t>
        <a:bodyPr/>
        <a:lstStyle/>
        <a:p>
          <a:endParaRPr lang="en-US"/>
        </a:p>
      </dgm:t>
    </dgm:pt>
    <dgm:pt modelId="{EA636752-7771-4C4A-B518-9D5C1D934566}">
      <dgm:prSet/>
      <dgm:spPr/>
      <dgm:t>
        <a:bodyPr/>
        <a:lstStyle/>
        <a:p>
          <a:pPr rtl="0"/>
          <a:r>
            <a:rPr lang="en-CA" b="1" dirty="0" smtClean="0"/>
            <a:t>Curvilinear or nonlinear:</a:t>
          </a:r>
        </a:p>
        <a:p>
          <a:pPr rtl="0"/>
          <a:r>
            <a:rPr lang="en-CA" b="1" dirty="0" smtClean="0"/>
            <a:t> </a:t>
          </a:r>
          <a:r>
            <a:rPr lang="en-CA" dirty="0" smtClean="0"/>
            <a:t>U-shaped relationship</a:t>
          </a:r>
          <a:endParaRPr lang="en-CA" dirty="0"/>
        </a:p>
      </dgm:t>
    </dgm:pt>
    <dgm:pt modelId="{B255EE32-02A6-EF4A-9C2E-8B616AD653CC}" type="parTrans" cxnId="{1CF70B9F-7A02-A044-8F90-C5A394D3311B}">
      <dgm:prSet/>
      <dgm:spPr/>
      <dgm:t>
        <a:bodyPr/>
        <a:lstStyle/>
        <a:p>
          <a:endParaRPr lang="en-US"/>
        </a:p>
      </dgm:t>
    </dgm:pt>
    <dgm:pt modelId="{A21183C7-7395-F344-A303-DCD0DF68EA8F}" type="sibTrans" cxnId="{1CF70B9F-7A02-A044-8F90-C5A394D3311B}">
      <dgm:prSet/>
      <dgm:spPr/>
      <dgm:t>
        <a:bodyPr/>
        <a:lstStyle/>
        <a:p>
          <a:endParaRPr lang="en-US"/>
        </a:p>
      </dgm:t>
    </dgm:pt>
    <dgm:pt modelId="{5F4BE473-67D1-3447-93C2-ED9681CB275F}" type="pres">
      <dgm:prSet presAssocID="{49E85FFD-39B0-A94F-ADAC-30BAE93ACEA7}" presName="linear" presStyleCnt="0">
        <dgm:presLayoutVars>
          <dgm:animLvl val="lvl"/>
          <dgm:resizeHandles val="exact"/>
        </dgm:presLayoutVars>
      </dgm:prSet>
      <dgm:spPr/>
      <dgm:t>
        <a:bodyPr/>
        <a:lstStyle/>
        <a:p>
          <a:endParaRPr lang="en-US"/>
        </a:p>
      </dgm:t>
    </dgm:pt>
    <dgm:pt modelId="{BAF89E20-57B1-6540-A783-DDE35D6DA25D}" type="pres">
      <dgm:prSet presAssocID="{1C04657A-238C-1B41-8C8E-05232724D979}" presName="parentText" presStyleLbl="node1" presStyleIdx="0" presStyleCnt="3" custLinFactY="-37997" custLinFactNeighborX="332" custLinFactNeighborY="-100000">
        <dgm:presLayoutVars>
          <dgm:chMax val="0"/>
          <dgm:bulletEnabled val="1"/>
        </dgm:presLayoutVars>
      </dgm:prSet>
      <dgm:spPr/>
      <dgm:t>
        <a:bodyPr/>
        <a:lstStyle/>
        <a:p>
          <a:endParaRPr lang="en-US"/>
        </a:p>
      </dgm:t>
    </dgm:pt>
    <dgm:pt modelId="{609C3D02-0BA2-724C-9567-54E467DEA631}" type="pres">
      <dgm:prSet presAssocID="{4258AAAD-0E13-6641-A951-28A58F1AE501}" presName="spacer" presStyleCnt="0"/>
      <dgm:spPr/>
    </dgm:pt>
    <dgm:pt modelId="{0FB08572-7A86-CB4C-BB8A-1336D922C7AD}" type="pres">
      <dgm:prSet presAssocID="{06961CBB-0D50-6148-9975-2391A7C7ADE8}" presName="parentText" presStyleLbl="node1" presStyleIdx="1" presStyleCnt="3">
        <dgm:presLayoutVars>
          <dgm:chMax val="0"/>
          <dgm:bulletEnabled val="1"/>
        </dgm:presLayoutVars>
      </dgm:prSet>
      <dgm:spPr/>
      <dgm:t>
        <a:bodyPr/>
        <a:lstStyle/>
        <a:p>
          <a:endParaRPr lang="en-US"/>
        </a:p>
      </dgm:t>
    </dgm:pt>
    <dgm:pt modelId="{C14AF5DC-3C1F-2B4D-9309-E64F77DCF29B}" type="pres">
      <dgm:prSet presAssocID="{EA954281-F9EE-4946-9EA3-C1E6F172B757}" presName="spacer" presStyleCnt="0"/>
      <dgm:spPr/>
    </dgm:pt>
    <dgm:pt modelId="{A97DF28D-6075-E44F-93A3-C688C778BD86}" type="pres">
      <dgm:prSet presAssocID="{EA636752-7771-4C4A-B518-9D5C1D934566}" presName="parentText" presStyleLbl="node1" presStyleIdx="2" presStyleCnt="3" custLinFactY="166896" custLinFactNeighborX="332" custLinFactNeighborY="200000">
        <dgm:presLayoutVars>
          <dgm:chMax val="0"/>
          <dgm:bulletEnabled val="1"/>
        </dgm:presLayoutVars>
      </dgm:prSet>
      <dgm:spPr/>
      <dgm:t>
        <a:bodyPr/>
        <a:lstStyle/>
        <a:p>
          <a:endParaRPr lang="en-US"/>
        </a:p>
      </dgm:t>
    </dgm:pt>
  </dgm:ptLst>
  <dgm:cxnLst>
    <dgm:cxn modelId="{24F6AE41-6C08-DA45-9CD3-2C6AA31D02BD}" type="presOf" srcId="{1C04657A-238C-1B41-8C8E-05232724D979}" destId="{BAF89E20-57B1-6540-A783-DDE35D6DA25D}" srcOrd="0" destOrd="0" presId="urn:microsoft.com/office/officeart/2005/8/layout/vList2"/>
    <dgm:cxn modelId="{2D850B28-1042-2840-9EB2-DACB12EC0F56}" type="presOf" srcId="{49E85FFD-39B0-A94F-ADAC-30BAE93ACEA7}" destId="{5F4BE473-67D1-3447-93C2-ED9681CB275F}" srcOrd="0" destOrd="0" presId="urn:microsoft.com/office/officeart/2005/8/layout/vList2"/>
    <dgm:cxn modelId="{F878D2B9-AB67-5149-BDA1-44878DB7DCA0}" type="presOf" srcId="{06961CBB-0D50-6148-9975-2391A7C7ADE8}" destId="{0FB08572-7A86-CB4C-BB8A-1336D922C7AD}" srcOrd="0" destOrd="0" presId="urn:microsoft.com/office/officeart/2005/8/layout/vList2"/>
    <dgm:cxn modelId="{D00934A5-88AE-D248-9D2A-1CB476C9E886}" srcId="{49E85FFD-39B0-A94F-ADAC-30BAE93ACEA7}" destId="{06961CBB-0D50-6148-9975-2391A7C7ADE8}" srcOrd="1" destOrd="0" parTransId="{07357D10-06D1-1F4D-84F9-929210F47DA6}" sibTransId="{EA954281-F9EE-4946-9EA3-C1E6F172B757}"/>
    <dgm:cxn modelId="{0F929D52-9CD0-DE4D-B476-ACF16220F2D7}" srcId="{49E85FFD-39B0-A94F-ADAC-30BAE93ACEA7}" destId="{1C04657A-238C-1B41-8C8E-05232724D979}" srcOrd="0" destOrd="0" parTransId="{DFEA2F30-03CB-344B-8727-7266D80CE5E7}" sibTransId="{4258AAAD-0E13-6641-A951-28A58F1AE501}"/>
    <dgm:cxn modelId="{87265F03-A0AF-F34C-A021-8A1A544683CD}" type="presOf" srcId="{EA636752-7771-4C4A-B518-9D5C1D934566}" destId="{A97DF28D-6075-E44F-93A3-C688C778BD86}" srcOrd="0" destOrd="0" presId="urn:microsoft.com/office/officeart/2005/8/layout/vList2"/>
    <dgm:cxn modelId="{1CF70B9F-7A02-A044-8F90-C5A394D3311B}" srcId="{49E85FFD-39B0-A94F-ADAC-30BAE93ACEA7}" destId="{EA636752-7771-4C4A-B518-9D5C1D934566}" srcOrd="2" destOrd="0" parTransId="{B255EE32-02A6-EF4A-9C2E-8B616AD653CC}" sibTransId="{A21183C7-7395-F344-A303-DCD0DF68EA8F}"/>
    <dgm:cxn modelId="{17F7A510-0F64-D54A-9019-11D5DEE19226}" type="presParOf" srcId="{5F4BE473-67D1-3447-93C2-ED9681CB275F}" destId="{BAF89E20-57B1-6540-A783-DDE35D6DA25D}" srcOrd="0" destOrd="0" presId="urn:microsoft.com/office/officeart/2005/8/layout/vList2"/>
    <dgm:cxn modelId="{25894175-6ECC-9A43-9482-3500D4A48701}" type="presParOf" srcId="{5F4BE473-67D1-3447-93C2-ED9681CB275F}" destId="{609C3D02-0BA2-724C-9567-54E467DEA631}" srcOrd="1" destOrd="0" presId="urn:microsoft.com/office/officeart/2005/8/layout/vList2"/>
    <dgm:cxn modelId="{7CA29430-7869-634A-9A1C-38DF3A53B66F}" type="presParOf" srcId="{5F4BE473-67D1-3447-93C2-ED9681CB275F}" destId="{0FB08572-7A86-CB4C-BB8A-1336D922C7AD}" srcOrd="2" destOrd="0" presId="urn:microsoft.com/office/officeart/2005/8/layout/vList2"/>
    <dgm:cxn modelId="{8CF2264A-C313-844B-BA2C-2E6FD6A53D76}" type="presParOf" srcId="{5F4BE473-67D1-3447-93C2-ED9681CB275F}" destId="{C14AF5DC-3C1F-2B4D-9309-E64F77DCF29B}" srcOrd="3" destOrd="0" presId="urn:microsoft.com/office/officeart/2005/8/layout/vList2"/>
    <dgm:cxn modelId="{006734C6-CCBF-7640-8E40-64A98DE1A2E2}" type="presParOf" srcId="{5F4BE473-67D1-3447-93C2-ED9681CB275F}" destId="{A97DF28D-6075-E44F-93A3-C688C778BD86}"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C1423A6-558B-C640-9FC0-BACA6BF16A80}" type="doc">
      <dgm:prSet loTypeId="urn:microsoft.com/office/officeart/2005/8/layout/default#3" loCatId="list" qsTypeId="urn:microsoft.com/office/officeart/2005/8/quickstyle/simple4" qsCatId="simple" csTypeId="urn:microsoft.com/office/officeart/2005/8/colors/accent1_2" csCatId="accent1" phldr="1"/>
      <dgm:spPr/>
      <dgm:t>
        <a:bodyPr/>
        <a:lstStyle/>
        <a:p>
          <a:endParaRPr lang="en-US"/>
        </a:p>
      </dgm:t>
    </dgm:pt>
    <dgm:pt modelId="{EFBDCBCC-48A9-064D-85E3-5BFA1B962790}">
      <dgm:prSet/>
      <dgm:spPr/>
      <dgm:t>
        <a:bodyPr/>
        <a:lstStyle/>
        <a:p>
          <a:pPr rtl="0"/>
          <a:r>
            <a:rPr lang="en-CA" b="1" u="sng" dirty="0" smtClean="0"/>
            <a:t>Pearson’s “r” </a:t>
          </a:r>
        </a:p>
        <a:p>
          <a:pPr rtl="0"/>
          <a:r>
            <a:rPr lang="en-CA" dirty="0" smtClean="0"/>
            <a:t>(product-moment correlation coefficient) only appropriate for a linear relationship between two variables, hence the need for other statistics</a:t>
          </a:r>
          <a:endParaRPr lang="en-CA" dirty="0"/>
        </a:p>
      </dgm:t>
    </dgm:pt>
    <dgm:pt modelId="{33818B09-6530-2B46-822F-213A27123F9C}" type="parTrans" cxnId="{79D4F6CD-6DFF-2944-BE34-A980EEEB366B}">
      <dgm:prSet/>
      <dgm:spPr/>
      <dgm:t>
        <a:bodyPr/>
        <a:lstStyle/>
        <a:p>
          <a:endParaRPr lang="en-US"/>
        </a:p>
      </dgm:t>
    </dgm:pt>
    <dgm:pt modelId="{49C982E2-E7FB-5742-AF46-09C290031E1A}" type="sibTrans" cxnId="{79D4F6CD-6DFF-2944-BE34-A980EEEB366B}">
      <dgm:prSet/>
      <dgm:spPr/>
      <dgm:t>
        <a:bodyPr/>
        <a:lstStyle/>
        <a:p>
          <a:endParaRPr lang="en-US"/>
        </a:p>
      </dgm:t>
    </dgm:pt>
    <dgm:pt modelId="{B17671FD-53F6-AE4A-BD08-10C81BB5EF14}">
      <dgm:prSet/>
      <dgm:spPr/>
      <dgm:t>
        <a:bodyPr/>
        <a:lstStyle/>
        <a:p>
          <a:pPr rtl="0"/>
          <a:r>
            <a:rPr lang="en-CA" b="1" u="sng" dirty="0" smtClean="0"/>
            <a:t>Spearman rho </a:t>
          </a:r>
          <a:r>
            <a:rPr lang="en-CA" dirty="0" smtClean="0"/>
            <a:t>(</a:t>
          </a:r>
          <a:r>
            <a:rPr lang="en-CA" dirty="0" err="1" smtClean="0"/>
            <a:t>r</a:t>
          </a:r>
          <a:r>
            <a:rPr lang="en-CA" baseline="-25000" dirty="0" err="1" smtClean="0"/>
            <a:t>s</a:t>
          </a:r>
          <a:r>
            <a:rPr lang="en-CA" dirty="0" smtClean="0"/>
            <a:t>) </a:t>
          </a:r>
        </a:p>
        <a:p>
          <a:pPr rtl="0"/>
          <a:r>
            <a:rPr lang="en-CA" dirty="0" smtClean="0"/>
            <a:t>used for nonlinear data and for data measured on categorical scales</a:t>
          </a:r>
          <a:endParaRPr lang="en-CA" dirty="0"/>
        </a:p>
      </dgm:t>
    </dgm:pt>
    <dgm:pt modelId="{90F330C0-B942-7942-8CA8-AA9E866D5259}" type="parTrans" cxnId="{77EB31DF-4A49-3A40-82EC-99CD29A24304}">
      <dgm:prSet/>
      <dgm:spPr/>
      <dgm:t>
        <a:bodyPr/>
        <a:lstStyle/>
        <a:p>
          <a:endParaRPr lang="en-US"/>
        </a:p>
      </dgm:t>
    </dgm:pt>
    <dgm:pt modelId="{CD6A3DD8-F37F-4A49-9DDC-D6BABE6EC116}" type="sibTrans" cxnId="{77EB31DF-4A49-3A40-82EC-99CD29A24304}">
      <dgm:prSet/>
      <dgm:spPr/>
      <dgm:t>
        <a:bodyPr/>
        <a:lstStyle/>
        <a:p>
          <a:endParaRPr lang="en-US"/>
        </a:p>
      </dgm:t>
    </dgm:pt>
    <dgm:pt modelId="{C9B175DA-BB41-B442-81DB-73BEE5141B5E}">
      <dgm:prSet/>
      <dgm:spPr/>
      <dgm:t>
        <a:bodyPr/>
        <a:lstStyle/>
        <a:p>
          <a:pPr rtl="0"/>
          <a:r>
            <a:rPr lang="en-CA" b="1" u="sng" dirty="0" smtClean="0"/>
            <a:t>Point-</a:t>
          </a:r>
          <a:r>
            <a:rPr lang="en-CA" b="1" u="sng" dirty="0" err="1" smtClean="0"/>
            <a:t>biserial</a:t>
          </a:r>
          <a:endParaRPr lang="en-CA" b="1" u="sng" dirty="0" smtClean="0"/>
        </a:p>
        <a:p>
          <a:pPr rtl="0"/>
          <a:r>
            <a:rPr lang="en-CA" b="1" dirty="0" smtClean="0"/>
            <a:t> </a:t>
          </a:r>
          <a:r>
            <a:rPr lang="en-CA" dirty="0" smtClean="0"/>
            <a:t>used when one variable is measured on a continuous scale and the other is a categorical, dichotomous scale</a:t>
          </a:r>
          <a:endParaRPr lang="en-CA" dirty="0"/>
        </a:p>
      </dgm:t>
    </dgm:pt>
    <dgm:pt modelId="{89AA152E-694E-8D4A-BB47-C4AA6C463B6B}" type="parTrans" cxnId="{C9D76D55-ED74-D144-B0DB-D04D2FB9EB91}">
      <dgm:prSet/>
      <dgm:spPr/>
      <dgm:t>
        <a:bodyPr/>
        <a:lstStyle/>
        <a:p>
          <a:endParaRPr lang="en-US"/>
        </a:p>
      </dgm:t>
    </dgm:pt>
    <dgm:pt modelId="{680877CE-3D01-1D48-9092-A398EF207849}" type="sibTrans" cxnId="{C9D76D55-ED74-D144-B0DB-D04D2FB9EB91}">
      <dgm:prSet/>
      <dgm:spPr/>
      <dgm:t>
        <a:bodyPr/>
        <a:lstStyle/>
        <a:p>
          <a:endParaRPr lang="en-US"/>
        </a:p>
      </dgm:t>
    </dgm:pt>
    <dgm:pt modelId="{67673031-6D61-1D43-BE01-FF2F9F58B7FB}">
      <dgm:prSet/>
      <dgm:spPr/>
      <dgm:t>
        <a:bodyPr/>
        <a:lstStyle/>
        <a:p>
          <a:pPr rtl="0"/>
          <a:r>
            <a:rPr lang="en-CA" b="1" u="sng" dirty="0" smtClean="0"/>
            <a:t>Phi coefficient</a:t>
          </a:r>
        </a:p>
        <a:p>
          <a:pPr rtl="0"/>
          <a:r>
            <a:rPr lang="en-CA" b="1" u="sng" dirty="0" smtClean="0"/>
            <a:t> </a:t>
          </a:r>
          <a:r>
            <a:rPr lang="en-CA" dirty="0" smtClean="0"/>
            <a:t>is used when both variable measures are dichotomous</a:t>
          </a:r>
          <a:endParaRPr lang="en-CA" dirty="0"/>
        </a:p>
      </dgm:t>
    </dgm:pt>
    <dgm:pt modelId="{13414069-B24D-934A-A9D4-7CFA1B5609A9}" type="parTrans" cxnId="{1CBBF4E5-4FDD-CA49-A738-1216EDFD1722}">
      <dgm:prSet/>
      <dgm:spPr/>
      <dgm:t>
        <a:bodyPr/>
        <a:lstStyle/>
        <a:p>
          <a:endParaRPr lang="en-US"/>
        </a:p>
      </dgm:t>
    </dgm:pt>
    <dgm:pt modelId="{4D344C4D-6DD4-1B4B-BF7C-CA1559A8F258}" type="sibTrans" cxnId="{1CBBF4E5-4FDD-CA49-A738-1216EDFD1722}">
      <dgm:prSet/>
      <dgm:spPr/>
      <dgm:t>
        <a:bodyPr/>
        <a:lstStyle/>
        <a:p>
          <a:endParaRPr lang="en-US"/>
        </a:p>
      </dgm:t>
    </dgm:pt>
    <dgm:pt modelId="{CE866ADB-02D5-5745-B930-457FB11F0B9D}" type="pres">
      <dgm:prSet presAssocID="{7C1423A6-558B-C640-9FC0-BACA6BF16A80}" presName="diagram" presStyleCnt="0">
        <dgm:presLayoutVars>
          <dgm:dir/>
          <dgm:resizeHandles val="exact"/>
        </dgm:presLayoutVars>
      </dgm:prSet>
      <dgm:spPr/>
      <dgm:t>
        <a:bodyPr/>
        <a:lstStyle/>
        <a:p>
          <a:endParaRPr lang="en-US"/>
        </a:p>
      </dgm:t>
    </dgm:pt>
    <dgm:pt modelId="{E4E3C094-950A-C940-8FD2-DAFC540FF2FD}" type="pres">
      <dgm:prSet presAssocID="{EFBDCBCC-48A9-064D-85E3-5BFA1B962790}" presName="node" presStyleLbl="node1" presStyleIdx="0" presStyleCnt="4" custLinFactNeighborX="141" custLinFactNeighborY="-2440">
        <dgm:presLayoutVars>
          <dgm:bulletEnabled val="1"/>
        </dgm:presLayoutVars>
      </dgm:prSet>
      <dgm:spPr/>
      <dgm:t>
        <a:bodyPr/>
        <a:lstStyle/>
        <a:p>
          <a:endParaRPr lang="en-US"/>
        </a:p>
      </dgm:t>
    </dgm:pt>
    <dgm:pt modelId="{92AEE1D3-CF1F-5E49-96C9-D82D9894E64B}" type="pres">
      <dgm:prSet presAssocID="{49C982E2-E7FB-5742-AF46-09C290031E1A}" presName="sibTrans" presStyleCnt="0"/>
      <dgm:spPr/>
    </dgm:pt>
    <dgm:pt modelId="{C7FFE1C6-A5B3-7043-9B74-129E87C78B3D}" type="pres">
      <dgm:prSet presAssocID="{B17671FD-53F6-AE4A-BD08-10C81BB5EF14}" presName="node" presStyleLbl="node1" presStyleIdx="1" presStyleCnt="4">
        <dgm:presLayoutVars>
          <dgm:bulletEnabled val="1"/>
        </dgm:presLayoutVars>
      </dgm:prSet>
      <dgm:spPr/>
      <dgm:t>
        <a:bodyPr/>
        <a:lstStyle/>
        <a:p>
          <a:endParaRPr lang="en-US"/>
        </a:p>
      </dgm:t>
    </dgm:pt>
    <dgm:pt modelId="{E712B165-9F07-9544-8702-D1E1FBECD170}" type="pres">
      <dgm:prSet presAssocID="{CD6A3DD8-F37F-4A49-9DDC-D6BABE6EC116}" presName="sibTrans" presStyleCnt="0"/>
      <dgm:spPr/>
    </dgm:pt>
    <dgm:pt modelId="{994DA4B5-2A9E-8F4C-A163-734D6C5D59A4}" type="pres">
      <dgm:prSet presAssocID="{C9B175DA-BB41-B442-81DB-73BEE5141B5E}" presName="node" presStyleLbl="node1" presStyleIdx="2" presStyleCnt="4">
        <dgm:presLayoutVars>
          <dgm:bulletEnabled val="1"/>
        </dgm:presLayoutVars>
      </dgm:prSet>
      <dgm:spPr/>
      <dgm:t>
        <a:bodyPr/>
        <a:lstStyle/>
        <a:p>
          <a:endParaRPr lang="en-US"/>
        </a:p>
      </dgm:t>
    </dgm:pt>
    <dgm:pt modelId="{2A022D92-2091-2042-88FE-C26B7778E3F5}" type="pres">
      <dgm:prSet presAssocID="{680877CE-3D01-1D48-9092-A398EF207849}" presName="sibTrans" presStyleCnt="0"/>
      <dgm:spPr/>
    </dgm:pt>
    <dgm:pt modelId="{2738EE85-50FB-C24B-AB36-AA1F7E2E1D83}" type="pres">
      <dgm:prSet presAssocID="{67673031-6D61-1D43-BE01-FF2F9F58B7FB}" presName="node" presStyleLbl="node1" presStyleIdx="3" presStyleCnt="4">
        <dgm:presLayoutVars>
          <dgm:bulletEnabled val="1"/>
        </dgm:presLayoutVars>
      </dgm:prSet>
      <dgm:spPr/>
      <dgm:t>
        <a:bodyPr/>
        <a:lstStyle/>
        <a:p>
          <a:endParaRPr lang="en-US"/>
        </a:p>
      </dgm:t>
    </dgm:pt>
  </dgm:ptLst>
  <dgm:cxnLst>
    <dgm:cxn modelId="{C9D76D55-ED74-D144-B0DB-D04D2FB9EB91}" srcId="{7C1423A6-558B-C640-9FC0-BACA6BF16A80}" destId="{C9B175DA-BB41-B442-81DB-73BEE5141B5E}" srcOrd="2" destOrd="0" parTransId="{89AA152E-694E-8D4A-BB47-C4AA6C463B6B}" sibTransId="{680877CE-3D01-1D48-9092-A398EF207849}"/>
    <dgm:cxn modelId="{79D4F6CD-6DFF-2944-BE34-A980EEEB366B}" srcId="{7C1423A6-558B-C640-9FC0-BACA6BF16A80}" destId="{EFBDCBCC-48A9-064D-85E3-5BFA1B962790}" srcOrd="0" destOrd="0" parTransId="{33818B09-6530-2B46-822F-213A27123F9C}" sibTransId="{49C982E2-E7FB-5742-AF46-09C290031E1A}"/>
    <dgm:cxn modelId="{B4605A38-878B-4A4F-B638-5AA3AB9DD38F}" type="presOf" srcId="{EFBDCBCC-48A9-064D-85E3-5BFA1B962790}" destId="{E4E3C094-950A-C940-8FD2-DAFC540FF2FD}" srcOrd="0" destOrd="0" presId="urn:microsoft.com/office/officeart/2005/8/layout/default#3"/>
    <dgm:cxn modelId="{A5020FB1-47A0-B448-94F5-659634F225C1}" type="presOf" srcId="{B17671FD-53F6-AE4A-BD08-10C81BB5EF14}" destId="{C7FFE1C6-A5B3-7043-9B74-129E87C78B3D}" srcOrd="0" destOrd="0" presId="urn:microsoft.com/office/officeart/2005/8/layout/default#3"/>
    <dgm:cxn modelId="{AC008858-1852-C94C-A3BB-55483199A813}" type="presOf" srcId="{C9B175DA-BB41-B442-81DB-73BEE5141B5E}" destId="{994DA4B5-2A9E-8F4C-A163-734D6C5D59A4}" srcOrd="0" destOrd="0" presId="urn:microsoft.com/office/officeart/2005/8/layout/default#3"/>
    <dgm:cxn modelId="{C89F10AB-1935-A94F-90D2-457D432895CE}" type="presOf" srcId="{7C1423A6-558B-C640-9FC0-BACA6BF16A80}" destId="{CE866ADB-02D5-5745-B930-457FB11F0B9D}" srcOrd="0" destOrd="0" presId="urn:microsoft.com/office/officeart/2005/8/layout/default#3"/>
    <dgm:cxn modelId="{F20A428C-E802-424E-BE6C-7062D8FB25AD}" type="presOf" srcId="{67673031-6D61-1D43-BE01-FF2F9F58B7FB}" destId="{2738EE85-50FB-C24B-AB36-AA1F7E2E1D83}" srcOrd="0" destOrd="0" presId="urn:microsoft.com/office/officeart/2005/8/layout/default#3"/>
    <dgm:cxn modelId="{77EB31DF-4A49-3A40-82EC-99CD29A24304}" srcId="{7C1423A6-558B-C640-9FC0-BACA6BF16A80}" destId="{B17671FD-53F6-AE4A-BD08-10C81BB5EF14}" srcOrd="1" destOrd="0" parTransId="{90F330C0-B942-7942-8CA8-AA9E866D5259}" sibTransId="{CD6A3DD8-F37F-4A49-9DDC-D6BABE6EC116}"/>
    <dgm:cxn modelId="{1CBBF4E5-4FDD-CA49-A738-1216EDFD1722}" srcId="{7C1423A6-558B-C640-9FC0-BACA6BF16A80}" destId="{67673031-6D61-1D43-BE01-FF2F9F58B7FB}" srcOrd="3" destOrd="0" parTransId="{13414069-B24D-934A-A9D4-7CFA1B5609A9}" sibTransId="{4D344C4D-6DD4-1B4B-BF7C-CA1559A8F258}"/>
    <dgm:cxn modelId="{E20430E1-C73E-0042-981A-00FA60E078E4}" type="presParOf" srcId="{CE866ADB-02D5-5745-B930-457FB11F0B9D}" destId="{E4E3C094-950A-C940-8FD2-DAFC540FF2FD}" srcOrd="0" destOrd="0" presId="urn:microsoft.com/office/officeart/2005/8/layout/default#3"/>
    <dgm:cxn modelId="{110E549E-23EC-9542-8DF2-A6AE81C09A56}" type="presParOf" srcId="{CE866ADB-02D5-5745-B930-457FB11F0B9D}" destId="{92AEE1D3-CF1F-5E49-96C9-D82D9894E64B}" srcOrd="1" destOrd="0" presId="urn:microsoft.com/office/officeart/2005/8/layout/default#3"/>
    <dgm:cxn modelId="{FFF16A54-EE0D-CE49-A267-22B6F4E1364D}" type="presParOf" srcId="{CE866ADB-02D5-5745-B930-457FB11F0B9D}" destId="{C7FFE1C6-A5B3-7043-9B74-129E87C78B3D}" srcOrd="2" destOrd="0" presId="urn:microsoft.com/office/officeart/2005/8/layout/default#3"/>
    <dgm:cxn modelId="{F24B0158-AA4E-EF45-99F2-FF5EE2C6CB8C}" type="presParOf" srcId="{CE866ADB-02D5-5745-B930-457FB11F0B9D}" destId="{E712B165-9F07-9544-8702-D1E1FBECD170}" srcOrd="3" destOrd="0" presId="urn:microsoft.com/office/officeart/2005/8/layout/default#3"/>
    <dgm:cxn modelId="{A084C411-8B07-EF42-A005-162B6423F217}" type="presParOf" srcId="{CE866ADB-02D5-5745-B930-457FB11F0B9D}" destId="{994DA4B5-2A9E-8F4C-A163-734D6C5D59A4}" srcOrd="4" destOrd="0" presId="urn:microsoft.com/office/officeart/2005/8/layout/default#3"/>
    <dgm:cxn modelId="{6F902661-7F96-EA43-AB1D-7E51480E4653}" type="presParOf" srcId="{CE866ADB-02D5-5745-B930-457FB11F0B9D}" destId="{2A022D92-2091-2042-88FE-C26B7778E3F5}" srcOrd="5" destOrd="0" presId="urn:microsoft.com/office/officeart/2005/8/layout/default#3"/>
    <dgm:cxn modelId="{AFC553A0-4DC7-9545-8278-1EF3BF85A7E1}" type="presParOf" srcId="{CE866ADB-02D5-5745-B930-457FB11F0B9D}" destId="{2738EE85-50FB-C24B-AB36-AA1F7E2E1D83}" srcOrd="6" destOrd="0" presId="urn:microsoft.com/office/officeart/2005/8/layout/defaul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A9F57E-7CE1-994B-B33F-2C7796B7B5AD}">
      <dsp:nvSpPr>
        <dsp:cNvPr id="0" name=""/>
        <dsp:cNvSpPr/>
      </dsp:nvSpPr>
      <dsp:spPr>
        <a:xfrm>
          <a:off x="0" y="1985"/>
          <a:ext cx="10871200" cy="0"/>
        </a:xfrm>
        <a:prstGeom prst="line">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w="9525" cap="flat" cmpd="sng" algn="ctr">
          <a:solidFill>
            <a:schemeClr val="accent1">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F7FADCDB-1038-D741-B6A7-50F3BD2E4C50}">
      <dsp:nvSpPr>
        <dsp:cNvPr id="0" name=""/>
        <dsp:cNvSpPr/>
      </dsp:nvSpPr>
      <dsp:spPr>
        <a:xfrm>
          <a:off x="0" y="1985"/>
          <a:ext cx="10871200" cy="67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CA" sz="2800" kern="1200" dirty="0" smtClean="0"/>
            <a:t>- how to define Correlational Research and when one can use it</a:t>
          </a:r>
          <a:endParaRPr lang="en-CA" sz="2800" kern="1200" dirty="0"/>
        </a:p>
      </dsp:txBody>
      <dsp:txXfrm>
        <a:off x="0" y="1985"/>
        <a:ext cx="10871200" cy="677000"/>
      </dsp:txXfrm>
    </dsp:sp>
    <dsp:sp modelId="{01F5E1F2-5E3A-554D-A0C4-9EF519A55E55}">
      <dsp:nvSpPr>
        <dsp:cNvPr id="0" name=""/>
        <dsp:cNvSpPr/>
      </dsp:nvSpPr>
      <dsp:spPr>
        <a:xfrm>
          <a:off x="0" y="678985"/>
          <a:ext cx="10871200" cy="0"/>
        </a:xfrm>
        <a:prstGeom prst="line">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w="9525" cap="flat" cmpd="sng" algn="ctr">
          <a:solidFill>
            <a:schemeClr val="accent1">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6AEB3387-DB6B-3F4A-A83F-7020D483A722}">
      <dsp:nvSpPr>
        <dsp:cNvPr id="0" name=""/>
        <dsp:cNvSpPr/>
      </dsp:nvSpPr>
      <dsp:spPr>
        <a:xfrm>
          <a:off x="0" y="678985"/>
          <a:ext cx="10871200" cy="67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CA" sz="2800" kern="1200" dirty="0" smtClean="0"/>
            <a:t>-</a:t>
          </a:r>
          <a:r>
            <a:rPr lang="en-CA" sz="2800" kern="1200" baseline="0" dirty="0" smtClean="0"/>
            <a:t> c</a:t>
          </a:r>
          <a:r>
            <a:rPr lang="en-CA" sz="2800" kern="1200" dirty="0" smtClean="0"/>
            <a:t>omponents of the two types of correlational designs</a:t>
          </a:r>
          <a:endParaRPr lang="en-CA" sz="2800" kern="1200" dirty="0"/>
        </a:p>
      </dsp:txBody>
      <dsp:txXfrm>
        <a:off x="0" y="678985"/>
        <a:ext cx="10871200" cy="677000"/>
      </dsp:txXfrm>
    </dsp:sp>
    <dsp:sp modelId="{896DAD15-682A-5043-81D3-4BCE1F948079}">
      <dsp:nvSpPr>
        <dsp:cNvPr id="0" name=""/>
        <dsp:cNvSpPr/>
      </dsp:nvSpPr>
      <dsp:spPr>
        <a:xfrm>
          <a:off x="0" y="1355985"/>
          <a:ext cx="10871200" cy="0"/>
        </a:xfrm>
        <a:prstGeom prst="line">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w="9525" cap="flat" cmpd="sng" algn="ctr">
          <a:solidFill>
            <a:schemeClr val="accent1">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A561F560-0CBF-8244-8B93-A6C246C34A42}">
      <dsp:nvSpPr>
        <dsp:cNvPr id="0" name=""/>
        <dsp:cNvSpPr/>
      </dsp:nvSpPr>
      <dsp:spPr>
        <a:xfrm>
          <a:off x="0" y="1355985"/>
          <a:ext cx="10871200" cy="67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CA" sz="2800" kern="1200" dirty="0" smtClean="0"/>
            <a:t>- key characteristics of this research</a:t>
          </a:r>
          <a:endParaRPr lang="en-CA" sz="2800" kern="1200" dirty="0"/>
        </a:p>
      </dsp:txBody>
      <dsp:txXfrm>
        <a:off x="0" y="1355985"/>
        <a:ext cx="10871200" cy="677000"/>
      </dsp:txXfrm>
    </dsp:sp>
    <dsp:sp modelId="{2A0FADE2-EBAA-2345-95C6-AD5A528CD398}">
      <dsp:nvSpPr>
        <dsp:cNvPr id="0" name=""/>
        <dsp:cNvSpPr/>
      </dsp:nvSpPr>
      <dsp:spPr>
        <a:xfrm>
          <a:off x="0" y="2032986"/>
          <a:ext cx="10871200" cy="0"/>
        </a:xfrm>
        <a:prstGeom prst="line">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w="9525" cap="flat" cmpd="sng" algn="ctr">
          <a:solidFill>
            <a:schemeClr val="accent1">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B89F195B-4F7C-9645-B844-E14B3D4674FA}">
      <dsp:nvSpPr>
        <dsp:cNvPr id="0" name=""/>
        <dsp:cNvSpPr/>
      </dsp:nvSpPr>
      <dsp:spPr>
        <a:xfrm>
          <a:off x="0" y="2032986"/>
          <a:ext cx="10871200" cy="67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CA" sz="2800" kern="1200" dirty="0" smtClean="0"/>
            <a:t>- potential ethical issues that may arise </a:t>
          </a:r>
          <a:endParaRPr lang="en-CA" sz="2800" kern="1200" dirty="0"/>
        </a:p>
      </dsp:txBody>
      <dsp:txXfrm>
        <a:off x="0" y="2032986"/>
        <a:ext cx="10871200" cy="677000"/>
      </dsp:txXfrm>
    </dsp:sp>
    <dsp:sp modelId="{BEDFC423-E882-F742-B311-8325C6E7B8B8}">
      <dsp:nvSpPr>
        <dsp:cNvPr id="0" name=""/>
        <dsp:cNvSpPr/>
      </dsp:nvSpPr>
      <dsp:spPr>
        <a:xfrm>
          <a:off x="0" y="2709986"/>
          <a:ext cx="10871200" cy="0"/>
        </a:xfrm>
        <a:prstGeom prst="line">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w="9525" cap="flat" cmpd="sng" algn="ctr">
          <a:solidFill>
            <a:schemeClr val="accent1">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C255006F-3C34-C045-B36F-2ECCE7DFF8D0}">
      <dsp:nvSpPr>
        <dsp:cNvPr id="0" name=""/>
        <dsp:cNvSpPr/>
      </dsp:nvSpPr>
      <dsp:spPr>
        <a:xfrm>
          <a:off x="0" y="2709986"/>
          <a:ext cx="10871200" cy="67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CA" sz="2800" kern="1200" dirty="0" smtClean="0"/>
            <a:t>- steps for conducting such research</a:t>
          </a:r>
          <a:endParaRPr lang="en-CA" sz="2800" kern="1200" dirty="0"/>
        </a:p>
      </dsp:txBody>
      <dsp:txXfrm>
        <a:off x="0" y="2709986"/>
        <a:ext cx="10871200" cy="677000"/>
      </dsp:txXfrm>
    </dsp:sp>
    <dsp:sp modelId="{F6872EBD-0CB7-BC48-A77A-33BE81F330DB}">
      <dsp:nvSpPr>
        <dsp:cNvPr id="0" name=""/>
        <dsp:cNvSpPr/>
      </dsp:nvSpPr>
      <dsp:spPr>
        <a:xfrm>
          <a:off x="0" y="3386986"/>
          <a:ext cx="10871200" cy="0"/>
        </a:xfrm>
        <a:prstGeom prst="line">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w="9525" cap="flat" cmpd="sng" algn="ctr">
          <a:solidFill>
            <a:schemeClr val="accent1">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BEE17A7C-C227-464B-9F1E-8B0D6BF0F36D}">
      <dsp:nvSpPr>
        <dsp:cNvPr id="0" name=""/>
        <dsp:cNvSpPr/>
      </dsp:nvSpPr>
      <dsp:spPr>
        <a:xfrm>
          <a:off x="0" y="3386986"/>
          <a:ext cx="10871200" cy="67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CA" sz="2800" kern="1200" dirty="0" smtClean="0"/>
            <a:t>- criteria for evaluating such a study</a:t>
          </a:r>
          <a:endParaRPr lang="en-CA" sz="2800" kern="1200" dirty="0"/>
        </a:p>
      </dsp:txBody>
      <dsp:txXfrm>
        <a:off x="0" y="3386986"/>
        <a:ext cx="10871200" cy="67700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10703A-C986-514F-9471-2D53E69604AF}">
      <dsp:nvSpPr>
        <dsp:cNvPr id="0" name=""/>
        <dsp:cNvSpPr/>
      </dsp:nvSpPr>
      <dsp:spPr>
        <a:xfrm>
          <a:off x="0" y="2164"/>
          <a:ext cx="11357111" cy="0"/>
        </a:xfrm>
        <a:prstGeom prst="line">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w="9525" cap="flat" cmpd="sng" algn="ctr">
          <a:solidFill>
            <a:schemeClr val="accent1">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A3396B08-7D22-C74C-832F-2061B8FC4251}">
      <dsp:nvSpPr>
        <dsp:cNvPr id="0" name=""/>
        <dsp:cNvSpPr/>
      </dsp:nvSpPr>
      <dsp:spPr>
        <a:xfrm>
          <a:off x="0" y="2164"/>
          <a:ext cx="11357111" cy="1475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n-CA" sz="2700" kern="1200" dirty="0" smtClean="0"/>
            <a:t>The degree of association between variables is expressed in a numerical coefficient, ranging from</a:t>
          </a:r>
          <a:r>
            <a:rPr lang="en-CA" sz="2700" kern="1200" baseline="0" dirty="0" smtClean="0"/>
            <a:t> -</a:t>
          </a:r>
          <a:r>
            <a:rPr lang="en-CA" sz="2700" kern="1200" dirty="0" smtClean="0"/>
            <a:t>1.00 to +1.00</a:t>
          </a:r>
          <a:endParaRPr lang="en-CA" sz="2700" kern="1200" dirty="0"/>
        </a:p>
      </dsp:txBody>
      <dsp:txXfrm>
        <a:off x="0" y="2164"/>
        <a:ext cx="11357111" cy="1475957"/>
      </dsp:txXfrm>
    </dsp:sp>
    <dsp:sp modelId="{B3EF66E0-B4D9-DB48-B4E1-EBCA5F8BB85F}">
      <dsp:nvSpPr>
        <dsp:cNvPr id="0" name=""/>
        <dsp:cNvSpPr/>
      </dsp:nvSpPr>
      <dsp:spPr>
        <a:xfrm>
          <a:off x="0" y="1478121"/>
          <a:ext cx="11357111" cy="0"/>
        </a:xfrm>
        <a:prstGeom prst="line">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w="9525" cap="flat" cmpd="sng" algn="ctr">
          <a:solidFill>
            <a:schemeClr val="accent1">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5B485F85-923B-5247-9C97-B22869837B5E}">
      <dsp:nvSpPr>
        <dsp:cNvPr id="0" name=""/>
        <dsp:cNvSpPr/>
      </dsp:nvSpPr>
      <dsp:spPr>
        <a:xfrm>
          <a:off x="0" y="1478121"/>
          <a:ext cx="11357111" cy="1475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n-CA" sz="2700" kern="1200" dirty="0" smtClean="0"/>
            <a:t>Coefficient of determination (r</a:t>
          </a:r>
          <a:r>
            <a:rPr lang="en-CA" sz="2700" kern="1200" baseline="30000" dirty="0" smtClean="0"/>
            <a:t>2</a:t>
          </a:r>
          <a:r>
            <a:rPr lang="en-CA" sz="2700" kern="1200" dirty="0" smtClean="0"/>
            <a:t>): square value of correlation</a:t>
          </a:r>
        </a:p>
        <a:p>
          <a:pPr lvl="0" algn="l" defTabSz="1200150" rtl="0">
            <a:lnSpc>
              <a:spcPct val="90000"/>
            </a:lnSpc>
            <a:spcBef>
              <a:spcPct val="0"/>
            </a:spcBef>
            <a:spcAft>
              <a:spcPct val="35000"/>
            </a:spcAft>
          </a:pPr>
          <a:r>
            <a:rPr lang="en-CA" sz="2700" kern="1200" dirty="0" smtClean="0"/>
            <a:t>The squared value of the correlation assesses the proportion of variability in one variable that can be determined by a second </a:t>
          </a:r>
          <a:endParaRPr lang="en-CA" sz="2700" kern="1200" dirty="0"/>
        </a:p>
      </dsp:txBody>
      <dsp:txXfrm>
        <a:off x="0" y="1478121"/>
        <a:ext cx="11357111" cy="1475957"/>
      </dsp:txXfrm>
    </dsp:sp>
    <dsp:sp modelId="{6700AF1C-B96C-994E-B0D1-60B66AEADE44}">
      <dsp:nvSpPr>
        <dsp:cNvPr id="0" name=""/>
        <dsp:cNvSpPr/>
      </dsp:nvSpPr>
      <dsp:spPr>
        <a:xfrm>
          <a:off x="0" y="2954079"/>
          <a:ext cx="11357111" cy="0"/>
        </a:xfrm>
        <a:prstGeom prst="line">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w="9525" cap="flat" cmpd="sng" algn="ctr">
          <a:solidFill>
            <a:schemeClr val="accent1">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C8463E70-A7B6-D145-937F-A80369A0E307}">
      <dsp:nvSpPr>
        <dsp:cNvPr id="0" name=""/>
        <dsp:cNvSpPr/>
      </dsp:nvSpPr>
      <dsp:spPr>
        <a:xfrm>
          <a:off x="0" y="2954079"/>
          <a:ext cx="11357111" cy="1475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n-CA" sz="2700" kern="1200" dirty="0" smtClean="0"/>
            <a:t>Hypothesis testing in correlational research is examining whether the correlation coefficient value is high enough to reject the null hypothesis </a:t>
          </a:r>
          <a:endParaRPr lang="en-CA" sz="2700" kern="1200" dirty="0"/>
        </a:p>
      </dsp:txBody>
      <dsp:txXfrm>
        <a:off x="0" y="2954079"/>
        <a:ext cx="11357111" cy="1475957"/>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C44AF6-1C3A-274C-8FEA-A781EC9CC8A8}">
      <dsp:nvSpPr>
        <dsp:cNvPr id="0" name=""/>
        <dsp:cNvSpPr/>
      </dsp:nvSpPr>
      <dsp:spPr>
        <a:xfrm rot="5400000">
          <a:off x="744335" y="1380432"/>
          <a:ext cx="2226892" cy="3705499"/>
        </a:xfrm>
        <a:prstGeom prst="corner">
          <a:avLst>
            <a:gd name="adj1" fmla="val 16120"/>
            <a:gd name="adj2" fmla="val 1611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w="9525" cap="flat" cmpd="sng" algn="ctr">
          <a:solidFill>
            <a:schemeClr val="accent1">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52FB3AF0-D215-8B41-A46E-B54E1AD725E7}">
      <dsp:nvSpPr>
        <dsp:cNvPr id="0" name=""/>
        <dsp:cNvSpPr/>
      </dsp:nvSpPr>
      <dsp:spPr>
        <a:xfrm>
          <a:off x="372611" y="2487578"/>
          <a:ext cx="3345345" cy="2932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CA" sz="2200" kern="1200" smtClean="0"/>
            <a:t>Since the 19</a:t>
          </a:r>
          <a:r>
            <a:rPr lang="en-CA" sz="2200" kern="1200" baseline="30000" smtClean="0"/>
            <a:t>th</a:t>
          </a:r>
          <a:r>
            <a:rPr lang="en-CA" sz="2200" kern="1200" smtClean="0"/>
            <a:t> century statitions were using correlational research and had procedures for calculating the data. </a:t>
          </a:r>
          <a:endParaRPr lang="en-CA" sz="2200" kern="1200"/>
        </a:p>
      </dsp:txBody>
      <dsp:txXfrm>
        <a:off x="372611" y="2487578"/>
        <a:ext cx="3345345" cy="2932391"/>
      </dsp:txXfrm>
    </dsp:sp>
    <dsp:sp modelId="{C334608B-8EA2-CD4E-8065-484F651027C8}">
      <dsp:nvSpPr>
        <dsp:cNvPr id="0" name=""/>
        <dsp:cNvSpPr/>
      </dsp:nvSpPr>
      <dsp:spPr>
        <a:xfrm>
          <a:off x="3086760" y="1107629"/>
          <a:ext cx="631197" cy="631197"/>
        </a:xfrm>
        <a:prstGeom prst="triangle">
          <a:avLst>
            <a:gd name="adj" fmla="val 10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w="9525" cap="flat" cmpd="sng" algn="ctr">
          <a:solidFill>
            <a:schemeClr val="accent1">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B6713268-0604-6A4B-8CE3-A84977322CD5}">
      <dsp:nvSpPr>
        <dsp:cNvPr id="0" name=""/>
        <dsp:cNvSpPr/>
      </dsp:nvSpPr>
      <dsp:spPr>
        <a:xfrm rot="5400000">
          <a:off x="4839692" y="367031"/>
          <a:ext cx="2226892" cy="3705499"/>
        </a:xfrm>
        <a:prstGeom prst="corner">
          <a:avLst>
            <a:gd name="adj1" fmla="val 16120"/>
            <a:gd name="adj2" fmla="val 1611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w="9525" cap="flat" cmpd="sng" algn="ctr">
          <a:solidFill>
            <a:schemeClr val="accent1">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A25E20A0-B196-EA40-9661-2EBC8F7B7FB6}">
      <dsp:nvSpPr>
        <dsp:cNvPr id="0" name=""/>
        <dsp:cNvSpPr/>
      </dsp:nvSpPr>
      <dsp:spPr>
        <a:xfrm>
          <a:off x="4467968" y="1474177"/>
          <a:ext cx="3345345" cy="2932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CA" sz="2200" kern="1200" dirty="0" smtClean="0"/>
            <a:t>Karl Pearson – late 1800s -one of the first to elaborate on the formula and present essential elements such as adequate sample size, precise measurement, and the unbiased samples. </a:t>
          </a:r>
          <a:endParaRPr lang="en-CA" sz="2200" kern="1200" dirty="0"/>
        </a:p>
      </dsp:txBody>
      <dsp:txXfrm>
        <a:off x="4467968" y="1474177"/>
        <a:ext cx="3345345" cy="2932391"/>
      </dsp:txXfrm>
    </dsp:sp>
    <dsp:sp modelId="{BFFEC437-4606-3B4E-A7D0-E67CFDCB6FDE}">
      <dsp:nvSpPr>
        <dsp:cNvPr id="0" name=""/>
        <dsp:cNvSpPr/>
      </dsp:nvSpPr>
      <dsp:spPr>
        <a:xfrm>
          <a:off x="7182116" y="94228"/>
          <a:ext cx="631197" cy="631197"/>
        </a:xfrm>
        <a:prstGeom prst="triangle">
          <a:avLst>
            <a:gd name="adj" fmla="val 10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w="9525" cap="flat" cmpd="sng" algn="ctr">
          <a:solidFill>
            <a:schemeClr val="accent1">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444BE268-609F-E440-93FF-7612A760CB1E}">
      <dsp:nvSpPr>
        <dsp:cNvPr id="0" name=""/>
        <dsp:cNvSpPr/>
      </dsp:nvSpPr>
      <dsp:spPr>
        <a:xfrm rot="5400000">
          <a:off x="8935048" y="-646368"/>
          <a:ext cx="2226892" cy="3705499"/>
        </a:xfrm>
        <a:prstGeom prst="corner">
          <a:avLst>
            <a:gd name="adj1" fmla="val 16120"/>
            <a:gd name="adj2" fmla="val 1611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w="9525" cap="flat" cmpd="sng" algn="ctr">
          <a:solidFill>
            <a:schemeClr val="accent1">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A89E0606-FCA3-AF49-8132-97BC3724B867}">
      <dsp:nvSpPr>
        <dsp:cNvPr id="0" name=""/>
        <dsp:cNvSpPr/>
      </dsp:nvSpPr>
      <dsp:spPr>
        <a:xfrm>
          <a:off x="8563325" y="460777"/>
          <a:ext cx="3345345" cy="2932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CA" sz="2200" kern="1200" smtClean="0"/>
            <a:t>In the 1970s and 80s, the introduction of computers allowed researchers to conduct more complex studies consisting of various variables. </a:t>
          </a:r>
          <a:endParaRPr lang="en-CA" sz="2200" kern="1200"/>
        </a:p>
      </dsp:txBody>
      <dsp:txXfrm>
        <a:off x="8563325" y="460777"/>
        <a:ext cx="3345345" cy="293239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D9028E-00E9-3C40-8AB9-F5853D19EC50}">
      <dsp:nvSpPr>
        <dsp:cNvPr id="0" name=""/>
        <dsp:cNvSpPr/>
      </dsp:nvSpPr>
      <dsp:spPr>
        <a:xfrm>
          <a:off x="45" y="10576"/>
          <a:ext cx="4399697" cy="1109569"/>
        </a:xfrm>
        <a:prstGeom prst="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w="9525" cap="flat" cmpd="sng" algn="ctr">
          <a:solidFill>
            <a:schemeClr val="accent1">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rtl="0">
            <a:lnSpc>
              <a:spcPct val="90000"/>
            </a:lnSpc>
            <a:spcBef>
              <a:spcPct val="0"/>
            </a:spcBef>
            <a:spcAft>
              <a:spcPct val="35000"/>
            </a:spcAft>
          </a:pPr>
          <a:r>
            <a:rPr lang="en-US" sz="3100" b="1" u="sng" kern="1200" dirty="0" smtClean="0">
              <a:solidFill>
                <a:schemeClr val="tx1"/>
              </a:solidFill>
            </a:rPr>
            <a:t>Explanatory Design </a:t>
          </a:r>
          <a:endParaRPr lang="en-US" sz="3100" kern="1200" dirty="0">
            <a:solidFill>
              <a:schemeClr val="tx1"/>
            </a:solidFill>
          </a:endParaRPr>
        </a:p>
      </dsp:txBody>
      <dsp:txXfrm>
        <a:off x="45" y="10576"/>
        <a:ext cx="4399697" cy="1109569"/>
      </dsp:txXfrm>
    </dsp:sp>
    <dsp:sp modelId="{AD260C24-13BE-E445-9477-D2C96136D4BA}">
      <dsp:nvSpPr>
        <dsp:cNvPr id="0" name=""/>
        <dsp:cNvSpPr/>
      </dsp:nvSpPr>
      <dsp:spPr>
        <a:xfrm>
          <a:off x="45" y="1120146"/>
          <a:ext cx="4399697" cy="255285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rtl="0">
            <a:lnSpc>
              <a:spcPct val="90000"/>
            </a:lnSpc>
            <a:spcBef>
              <a:spcPct val="0"/>
            </a:spcBef>
            <a:spcAft>
              <a:spcPct val="15000"/>
            </a:spcAft>
            <a:buChar char="••"/>
          </a:pPr>
          <a:r>
            <a:rPr lang="en-US" sz="3100" kern="1200" dirty="0" smtClean="0"/>
            <a:t>The extent to which two variables or more co-vary</a:t>
          </a:r>
          <a:endParaRPr lang="en-US" sz="3100" kern="1200" dirty="0"/>
        </a:p>
      </dsp:txBody>
      <dsp:txXfrm>
        <a:off x="45" y="1120146"/>
        <a:ext cx="4399697" cy="2552850"/>
      </dsp:txXfrm>
    </dsp:sp>
    <dsp:sp modelId="{5D4D6000-505C-B64E-95F6-E89D7AFC232B}">
      <dsp:nvSpPr>
        <dsp:cNvPr id="0" name=""/>
        <dsp:cNvSpPr/>
      </dsp:nvSpPr>
      <dsp:spPr>
        <a:xfrm>
          <a:off x="5015701" y="10576"/>
          <a:ext cx="4399697" cy="1109569"/>
        </a:xfrm>
        <a:prstGeom prst="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w="9525" cap="flat" cmpd="sng" algn="ctr">
          <a:solidFill>
            <a:schemeClr val="accent1">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rtl="0">
            <a:lnSpc>
              <a:spcPct val="90000"/>
            </a:lnSpc>
            <a:spcBef>
              <a:spcPct val="0"/>
            </a:spcBef>
            <a:spcAft>
              <a:spcPct val="35000"/>
            </a:spcAft>
          </a:pPr>
          <a:r>
            <a:rPr lang="en-US" sz="3100" b="1" u="sng" kern="1200" dirty="0" smtClean="0">
              <a:solidFill>
                <a:schemeClr val="tx1"/>
              </a:solidFill>
            </a:rPr>
            <a:t>Prediction Design </a:t>
          </a:r>
          <a:endParaRPr lang="en-US" sz="3100" kern="1200" dirty="0">
            <a:solidFill>
              <a:schemeClr val="tx1"/>
            </a:solidFill>
          </a:endParaRPr>
        </a:p>
      </dsp:txBody>
      <dsp:txXfrm>
        <a:off x="5015701" y="10576"/>
        <a:ext cx="4399697" cy="1109569"/>
      </dsp:txXfrm>
    </dsp:sp>
    <dsp:sp modelId="{D5E3E85B-BEA1-A845-B3F8-74F69392F3D8}">
      <dsp:nvSpPr>
        <dsp:cNvPr id="0" name=""/>
        <dsp:cNvSpPr/>
      </dsp:nvSpPr>
      <dsp:spPr>
        <a:xfrm>
          <a:off x="5015701" y="1120146"/>
          <a:ext cx="4399697" cy="255285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rtl="0">
            <a:lnSpc>
              <a:spcPct val="90000"/>
            </a:lnSpc>
            <a:spcBef>
              <a:spcPct val="0"/>
            </a:spcBef>
            <a:spcAft>
              <a:spcPct val="15000"/>
            </a:spcAft>
            <a:buChar char="••"/>
          </a:pPr>
          <a:r>
            <a:rPr lang="en-US" sz="3100" kern="1200" dirty="0" smtClean="0"/>
            <a:t>Researchers seek to anticipate outcomes by using certain variables as predictors</a:t>
          </a:r>
          <a:endParaRPr lang="en-US" sz="3100" kern="1200" dirty="0"/>
        </a:p>
      </dsp:txBody>
      <dsp:txXfrm>
        <a:off x="5015701" y="1120146"/>
        <a:ext cx="4399697" cy="255285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358C2D-F465-044E-9597-37F499F3B026}">
      <dsp:nvSpPr>
        <dsp:cNvPr id="0" name=""/>
        <dsp:cNvSpPr/>
      </dsp:nvSpPr>
      <dsp:spPr>
        <a:xfrm>
          <a:off x="1437" y="904806"/>
          <a:ext cx="5604774" cy="3362864"/>
        </a:xfrm>
        <a:prstGeom prst="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i="1" kern="1200" dirty="0" smtClean="0"/>
            <a:t>Characteristics of an</a:t>
          </a:r>
        </a:p>
        <a:p>
          <a:pPr lvl="0" algn="ctr" defTabSz="1244600" rtl="0">
            <a:lnSpc>
              <a:spcPct val="90000"/>
            </a:lnSpc>
            <a:spcBef>
              <a:spcPct val="0"/>
            </a:spcBef>
            <a:spcAft>
              <a:spcPct val="35000"/>
            </a:spcAft>
          </a:pPr>
          <a:r>
            <a:rPr lang="en-US" sz="2800" b="1" i="1" kern="1200" dirty="0" smtClean="0"/>
            <a:t> Explanatory Design:</a:t>
          </a:r>
          <a:endParaRPr lang="en-US" sz="2800" kern="1200" dirty="0"/>
        </a:p>
      </dsp:txBody>
      <dsp:txXfrm>
        <a:off x="1437" y="904806"/>
        <a:ext cx="5604774" cy="3362864"/>
      </dsp:txXfrm>
    </dsp:sp>
    <dsp:sp modelId="{1E451457-DD00-4B41-A4F0-37590AF2BA75}">
      <dsp:nvSpPr>
        <dsp:cNvPr id="0" name=""/>
        <dsp:cNvSpPr/>
      </dsp:nvSpPr>
      <dsp:spPr>
        <a:xfrm>
          <a:off x="6166688" y="904806"/>
          <a:ext cx="5604774" cy="3362864"/>
        </a:xfrm>
        <a:prstGeom prst="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endParaRPr lang="en-US" sz="2800" kern="1200" dirty="0"/>
        </a:p>
        <a:p>
          <a:pPr marL="228600" lvl="1" indent="-228600" algn="l" defTabSz="977900" rtl="0">
            <a:lnSpc>
              <a:spcPct val="90000"/>
            </a:lnSpc>
            <a:spcBef>
              <a:spcPct val="0"/>
            </a:spcBef>
            <a:spcAft>
              <a:spcPct val="15000"/>
            </a:spcAft>
            <a:buChar char="••"/>
          </a:pPr>
          <a:r>
            <a:rPr lang="en-US" sz="2200" kern="1200" dirty="0" smtClean="0"/>
            <a:t>Two or more variables are correlated </a:t>
          </a:r>
          <a:endParaRPr lang="en-US" sz="2200" kern="1200" dirty="0"/>
        </a:p>
        <a:p>
          <a:pPr marL="228600" lvl="1" indent="-228600" algn="l" defTabSz="977900" rtl="0">
            <a:lnSpc>
              <a:spcPct val="90000"/>
            </a:lnSpc>
            <a:spcBef>
              <a:spcPct val="0"/>
            </a:spcBef>
            <a:spcAft>
              <a:spcPct val="15000"/>
            </a:spcAft>
            <a:buChar char="••"/>
          </a:pPr>
          <a:r>
            <a:rPr lang="en-US" sz="2200" kern="1200" dirty="0" smtClean="0"/>
            <a:t>The researchers collect data at one point in time </a:t>
          </a:r>
          <a:endParaRPr lang="en-US" sz="2200" kern="1200" dirty="0"/>
        </a:p>
        <a:p>
          <a:pPr marL="228600" lvl="1" indent="-228600" algn="l" defTabSz="977900" rtl="0">
            <a:lnSpc>
              <a:spcPct val="90000"/>
            </a:lnSpc>
            <a:spcBef>
              <a:spcPct val="0"/>
            </a:spcBef>
            <a:spcAft>
              <a:spcPct val="15000"/>
            </a:spcAft>
            <a:buChar char="••"/>
          </a:pPr>
          <a:r>
            <a:rPr lang="en-US" sz="2200" kern="1200" dirty="0" smtClean="0"/>
            <a:t>The investigator analyzes all participants as a single group </a:t>
          </a:r>
          <a:endParaRPr lang="en-US" sz="2200" kern="1200" dirty="0"/>
        </a:p>
        <a:p>
          <a:pPr marL="228600" lvl="1" indent="-228600" algn="l" defTabSz="977900" rtl="0">
            <a:lnSpc>
              <a:spcPct val="90000"/>
            </a:lnSpc>
            <a:spcBef>
              <a:spcPct val="0"/>
            </a:spcBef>
            <a:spcAft>
              <a:spcPct val="15000"/>
            </a:spcAft>
            <a:buChar char="••"/>
          </a:pPr>
          <a:r>
            <a:rPr lang="en-US" sz="2200" kern="1200" dirty="0" smtClean="0"/>
            <a:t>The researcher obtains at least two scores for each individual in the group- one for each variable </a:t>
          </a:r>
          <a:endParaRPr lang="en-US" sz="2200" kern="1200" dirty="0"/>
        </a:p>
      </dsp:txBody>
      <dsp:txXfrm>
        <a:off x="6166688" y="904806"/>
        <a:ext cx="5604774" cy="336286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8854FF-638D-2246-8EE0-547FC101AAC7}">
      <dsp:nvSpPr>
        <dsp:cNvPr id="0" name=""/>
        <dsp:cNvSpPr/>
      </dsp:nvSpPr>
      <dsp:spPr>
        <a:xfrm>
          <a:off x="1379" y="735179"/>
          <a:ext cx="5381066" cy="3228640"/>
        </a:xfrm>
        <a:prstGeom prst="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i="1" kern="1200" dirty="0" smtClean="0"/>
            <a:t>Characteristics of a</a:t>
          </a:r>
        </a:p>
        <a:p>
          <a:pPr lvl="0" algn="ctr" defTabSz="1066800" rtl="0">
            <a:lnSpc>
              <a:spcPct val="90000"/>
            </a:lnSpc>
            <a:spcBef>
              <a:spcPct val="0"/>
            </a:spcBef>
            <a:spcAft>
              <a:spcPct val="35000"/>
            </a:spcAft>
          </a:pPr>
          <a:r>
            <a:rPr lang="en-US" sz="2400" b="1" i="1" kern="1200" dirty="0" smtClean="0"/>
            <a:t> Prediction Design</a:t>
          </a:r>
          <a:r>
            <a:rPr lang="en-US" sz="2400" i="1" kern="1200" dirty="0" smtClean="0"/>
            <a:t>:</a:t>
          </a:r>
          <a:endParaRPr lang="en-US" sz="2400" kern="1200" dirty="0"/>
        </a:p>
      </dsp:txBody>
      <dsp:txXfrm>
        <a:off x="1379" y="735179"/>
        <a:ext cx="5381066" cy="3228640"/>
      </dsp:txXfrm>
    </dsp:sp>
    <dsp:sp modelId="{F7BB3E83-1652-004E-A1D5-A398ABF914BC}">
      <dsp:nvSpPr>
        <dsp:cNvPr id="0" name=""/>
        <dsp:cNvSpPr/>
      </dsp:nvSpPr>
      <dsp:spPr>
        <a:xfrm>
          <a:off x="5920553" y="735179"/>
          <a:ext cx="5381066" cy="3228640"/>
        </a:xfrm>
        <a:prstGeom prst="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t" anchorCtr="0">
          <a:noAutofit/>
        </a:bodyPr>
        <a:lstStyle/>
        <a:p>
          <a:pPr lvl="0" algn="l" defTabSz="1555750" rtl="0">
            <a:lnSpc>
              <a:spcPct val="90000"/>
            </a:lnSpc>
            <a:spcBef>
              <a:spcPct val="0"/>
            </a:spcBef>
            <a:spcAft>
              <a:spcPct val="35000"/>
            </a:spcAft>
          </a:pPr>
          <a:endParaRPr lang="en-US" sz="3500" kern="1200"/>
        </a:p>
        <a:p>
          <a:pPr marL="228600" lvl="1" indent="0" algn="l" defTabSz="1200150" rtl="0">
            <a:lnSpc>
              <a:spcPct val="90000"/>
            </a:lnSpc>
            <a:spcBef>
              <a:spcPct val="0"/>
            </a:spcBef>
            <a:spcAft>
              <a:spcPct val="15000"/>
            </a:spcAft>
            <a:buChar char="••"/>
          </a:pPr>
          <a:r>
            <a:rPr lang="en-US" sz="2700" kern="1200" smtClean="0"/>
            <a:t>The researchers typically measure the predictor variable(s) at one point in time and the criterion variable at a later point in time </a:t>
          </a:r>
          <a:endParaRPr lang="en-US" sz="2700" kern="1200"/>
        </a:p>
        <a:p>
          <a:pPr marL="228600" marR="0" lvl="1" indent="-228600" algn="l" defTabSz="1200150" rtl="0" eaLnBrk="1" fontAlgn="auto" latinLnBrk="0" hangingPunct="1">
            <a:lnSpc>
              <a:spcPct val="90000"/>
            </a:lnSpc>
            <a:spcBef>
              <a:spcPct val="0"/>
            </a:spcBef>
            <a:spcAft>
              <a:spcPct val="15000"/>
            </a:spcAft>
            <a:buClrTx/>
            <a:buSzTx/>
            <a:buFontTx/>
            <a:buChar char="••"/>
            <a:tabLst/>
            <a:defRPr/>
          </a:pPr>
          <a:endParaRPr lang="en-US" sz="2700" kern="1200" dirty="0"/>
        </a:p>
      </dsp:txBody>
      <dsp:txXfrm>
        <a:off x="5920553" y="735179"/>
        <a:ext cx="5381066" cy="322864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17914C-87B4-974A-8700-47BA2F8EBA46}">
      <dsp:nvSpPr>
        <dsp:cNvPr id="0" name=""/>
        <dsp:cNvSpPr/>
      </dsp:nvSpPr>
      <dsp:spPr>
        <a:xfrm rot="10800000">
          <a:off x="1762249" y="325"/>
          <a:ext cx="5818847" cy="1186398"/>
        </a:xfrm>
        <a:prstGeom prst="homePlate">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523169" tIns="125730" rIns="234696" bIns="125730" numCol="1" spcCol="1270" anchor="ctr" anchorCtr="0">
          <a:noAutofit/>
        </a:bodyPr>
        <a:lstStyle/>
        <a:p>
          <a:pPr lvl="0" algn="ctr" defTabSz="1466850" rtl="0">
            <a:lnSpc>
              <a:spcPct val="90000"/>
            </a:lnSpc>
            <a:spcBef>
              <a:spcPct val="0"/>
            </a:spcBef>
            <a:spcAft>
              <a:spcPct val="35000"/>
            </a:spcAft>
          </a:pPr>
          <a:r>
            <a:rPr lang="en-CA" sz="3300" kern="1200" smtClean="0"/>
            <a:t>Scatter plot (graph)</a:t>
          </a:r>
          <a:endParaRPr lang="en-CA" sz="3300" kern="1200"/>
        </a:p>
      </dsp:txBody>
      <dsp:txXfrm rot="10800000">
        <a:off x="1762249" y="325"/>
        <a:ext cx="5818847" cy="1186398"/>
      </dsp:txXfrm>
    </dsp:sp>
    <dsp:sp modelId="{9672D841-9810-0F42-84D7-9FD9CC89FD5F}">
      <dsp:nvSpPr>
        <dsp:cNvPr id="0" name=""/>
        <dsp:cNvSpPr/>
      </dsp:nvSpPr>
      <dsp:spPr>
        <a:xfrm>
          <a:off x="1169050" y="325"/>
          <a:ext cx="1186398" cy="1186398"/>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31000" r="-31000"/>
          </a:stretch>
        </a:blipFill>
        <a:ln>
          <a:noFill/>
        </a:ln>
        <a:effectLst/>
        <a:scene3d>
          <a:camera prst="orthographicFront">
            <a:rot lat="0" lon="0" rev="0"/>
          </a:camera>
          <a:lightRig rig="threePt" dir="t"/>
        </a:scene3d>
        <a:sp3d>
          <a:bevelT w="25400" h="12700"/>
        </a:sp3d>
      </dsp:spPr>
      <dsp:style>
        <a:lnRef idx="0">
          <a:scrgbClr r="0" g="0" b="0"/>
        </a:lnRef>
        <a:fillRef idx="1">
          <a:scrgbClr r="0" g="0" b="0"/>
        </a:fillRef>
        <a:effectRef idx="2">
          <a:scrgbClr r="0" g="0" b="0"/>
        </a:effectRef>
        <a:fontRef idx="minor"/>
      </dsp:style>
    </dsp:sp>
    <dsp:sp modelId="{0F9A2EBD-45AA-6141-9C14-FAE22D8B7675}">
      <dsp:nvSpPr>
        <dsp:cNvPr id="0" name=""/>
        <dsp:cNvSpPr/>
      </dsp:nvSpPr>
      <dsp:spPr>
        <a:xfrm rot="10800000">
          <a:off x="1762249" y="1483323"/>
          <a:ext cx="5818847" cy="1186398"/>
        </a:xfrm>
        <a:prstGeom prst="homePlate">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523169" tIns="125730" rIns="234696" bIns="125730" numCol="1" spcCol="1270" anchor="ctr" anchorCtr="0">
          <a:noAutofit/>
        </a:bodyPr>
        <a:lstStyle/>
        <a:p>
          <a:pPr lvl="0" algn="ctr" defTabSz="1466850" rtl="0">
            <a:lnSpc>
              <a:spcPct val="90000"/>
            </a:lnSpc>
            <a:spcBef>
              <a:spcPct val="0"/>
            </a:spcBef>
            <a:spcAft>
              <a:spcPct val="35000"/>
            </a:spcAft>
          </a:pPr>
          <a:r>
            <a:rPr lang="en-CA" sz="3300" kern="1200" smtClean="0"/>
            <a:t>Correlation matrix (table)</a:t>
          </a:r>
          <a:endParaRPr lang="en-CA" sz="3300" kern="1200"/>
        </a:p>
      </dsp:txBody>
      <dsp:txXfrm rot="10800000">
        <a:off x="1762249" y="1483323"/>
        <a:ext cx="5818847" cy="1186398"/>
      </dsp:txXfrm>
    </dsp:sp>
    <dsp:sp modelId="{333077AC-3136-4A4E-AA87-1B8DB634CC6B}">
      <dsp:nvSpPr>
        <dsp:cNvPr id="0" name=""/>
        <dsp:cNvSpPr/>
      </dsp:nvSpPr>
      <dsp:spPr>
        <a:xfrm>
          <a:off x="1169050" y="1483323"/>
          <a:ext cx="1186398" cy="1186398"/>
        </a:xfrm>
        <a:prstGeom prst="ellipse">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l="-50000" r="-50000"/>
          </a:stretch>
        </a:blipFill>
        <a:ln>
          <a:noFill/>
        </a:ln>
        <a:effectLst/>
        <a:scene3d>
          <a:camera prst="orthographicFront">
            <a:rot lat="0" lon="0" rev="0"/>
          </a:camera>
          <a:lightRig rig="threePt" dir="t"/>
        </a:scene3d>
        <a:sp3d>
          <a:bevelT w="25400" h="12700"/>
        </a:sp3d>
      </dsp:spPr>
      <dsp:style>
        <a:lnRef idx="0">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3D908F-AEA0-E549-A2ED-F01BDC38E79C}">
      <dsp:nvSpPr>
        <dsp:cNvPr id="0" name=""/>
        <dsp:cNvSpPr/>
      </dsp:nvSpPr>
      <dsp:spPr>
        <a:xfrm rot="5400000">
          <a:off x="2524669" y="1442661"/>
          <a:ext cx="1275909" cy="1452577"/>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cene3d>
          <a:camera prst="orthographicFront">
            <a:rot lat="0" lon="0" rev="0"/>
          </a:camera>
          <a:lightRig rig="threePt" dir="t"/>
        </a:scene3d>
        <a:sp3d>
          <a:bevelT w="25400" h="12700"/>
        </a:sp3d>
      </dsp:spPr>
      <dsp:style>
        <a:lnRef idx="0">
          <a:scrgbClr r="0" g="0" b="0"/>
        </a:lnRef>
        <a:fillRef idx="1">
          <a:scrgbClr r="0" g="0" b="0"/>
        </a:fillRef>
        <a:effectRef idx="2">
          <a:scrgbClr r="0" g="0" b="0"/>
        </a:effectRef>
        <a:fontRef idx="minor"/>
      </dsp:style>
    </dsp:sp>
    <dsp:sp modelId="{EDD813A0-C0F7-5C4B-A38F-1586D5858410}">
      <dsp:nvSpPr>
        <dsp:cNvPr id="0" name=""/>
        <dsp:cNvSpPr/>
      </dsp:nvSpPr>
      <dsp:spPr>
        <a:xfrm>
          <a:off x="2186630" y="28289"/>
          <a:ext cx="2147880" cy="1503446"/>
        </a:xfrm>
        <a:prstGeom prst="roundRect">
          <a:avLst>
            <a:gd name="adj" fmla="val 1667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CA" sz="1800" kern="1200" smtClean="0"/>
            <a:t>Types of relationships</a:t>
          </a:r>
          <a:endParaRPr lang="en-CA" sz="1800" kern="1200"/>
        </a:p>
      </dsp:txBody>
      <dsp:txXfrm>
        <a:off x="2186630" y="28289"/>
        <a:ext cx="2147880" cy="1503446"/>
      </dsp:txXfrm>
    </dsp:sp>
    <dsp:sp modelId="{828E58E4-D893-624F-A545-F5EEA030028E}">
      <dsp:nvSpPr>
        <dsp:cNvPr id="0" name=""/>
        <dsp:cNvSpPr/>
      </dsp:nvSpPr>
      <dsp:spPr>
        <a:xfrm>
          <a:off x="4334511" y="171677"/>
          <a:ext cx="1562163" cy="1215151"/>
        </a:xfrm>
        <a:prstGeom prst="rect">
          <a:avLst/>
        </a:prstGeom>
        <a:noFill/>
        <a:ln>
          <a:noFill/>
        </a:ln>
        <a:effectLst/>
      </dsp:spPr>
      <dsp:style>
        <a:lnRef idx="0">
          <a:scrgbClr r="0" g="0" b="0"/>
        </a:lnRef>
        <a:fillRef idx="0">
          <a:scrgbClr r="0" g="0" b="0"/>
        </a:fillRef>
        <a:effectRef idx="0">
          <a:scrgbClr r="0" g="0" b="0"/>
        </a:effectRef>
        <a:fontRef idx="minor"/>
      </dsp:style>
    </dsp:sp>
    <dsp:sp modelId="{FEB6B00C-E007-2247-9054-5B687B11E0CE}">
      <dsp:nvSpPr>
        <dsp:cNvPr id="0" name=""/>
        <dsp:cNvSpPr/>
      </dsp:nvSpPr>
      <dsp:spPr>
        <a:xfrm rot="5400000">
          <a:off x="4305490" y="3131527"/>
          <a:ext cx="1275909" cy="1452577"/>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cene3d>
          <a:camera prst="orthographicFront">
            <a:rot lat="0" lon="0" rev="0"/>
          </a:camera>
          <a:lightRig rig="threePt" dir="t"/>
        </a:scene3d>
        <a:sp3d>
          <a:bevelT w="25400" h="12700"/>
        </a:sp3d>
      </dsp:spPr>
      <dsp:style>
        <a:lnRef idx="0">
          <a:scrgbClr r="0" g="0" b="0"/>
        </a:lnRef>
        <a:fillRef idx="1">
          <a:scrgbClr r="0" g="0" b="0"/>
        </a:fillRef>
        <a:effectRef idx="2">
          <a:scrgbClr r="0" g="0" b="0"/>
        </a:effectRef>
        <a:fontRef idx="minor"/>
      </dsp:style>
    </dsp:sp>
    <dsp:sp modelId="{274AE325-4B70-054E-9DCA-150402D7E8D8}">
      <dsp:nvSpPr>
        <dsp:cNvPr id="0" name=""/>
        <dsp:cNvSpPr/>
      </dsp:nvSpPr>
      <dsp:spPr>
        <a:xfrm>
          <a:off x="3967451" y="1717156"/>
          <a:ext cx="2147880" cy="1503446"/>
        </a:xfrm>
        <a:prstGeom prst="roundRect">
          <a:avLst>
            <a:gd name="adj" fmla="val 1667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CA" sz="1800" kern="1200" smtClean="0"/>
            <a:t>Other correlation statistics (beyond Pearson’s “r”)</a:t>
          </a:r>
          <a:endParaRPr lang="en-CA" sz="1800" kern="1200"/>
        </a:p>
      </dsp:txBody>
      <dsp:txXfrm>
        <a:off x="3967451" y="1717156"/>
        <a:ext cx="2147880" cy="1503446"/>
      </dsp:txXfrm>
    </dsp:sp>
    <dsp:sp modelId="{B4A9657C-E634-D04B-8E42-D3E2A3B26FF8}">
      <dsp:nvSpPr>
        <dsp:cNvPr id="0" name=""/>
        <dsp:cNvSpPr/>
      </dsp:nvSpPr>
      <dsp:spPr>
        <a:xfrm>
          <a:off x="6115332" y="1860544"/>
          <a:ext cx="1562163" cy="1215151"/>
        </a:xfrm>
        <a:prstGeom prst="rect">
          <a:avLst/>
        </a:prstGeom>
        <a:noFill/>
        <a:ln>
          <a:noFill/>
        </a:ln>
        <a:effectLst/>
      </dsp:spPr>
      <dsp:style>
        <a:lnRef idx="0">
          <a:scrgbClr r="0" g="0" b="0"/>
        </a:lnRef>
        <a:fillRef idx="0">
          <a:scrgbClr r="0" g="0" b="0"/>
        </a:fillRef>
        <a:effectRef idx="0">
          <a:scrgbClr r="0" g="0" b="0"/>
        </a:effectRef>
        <a:fontRef idx="minor"/>
      </dsp:style>
    </dsp:sp>
    <dsp:sp modelId="{0A053BC7-E764-6C44-A079-F6926F043B2F}">
      <dsp:nvSpPr>
        <dsp:cNvPr id="0" name=""/>
        <dsp:cNvSpPr/>
      </dsp:nvSpPr>
      <dsp:spPr>
        <a:xfrm>
          <a:off x="5748272" y="3406023"/>
          <a:ext cx="2147880" cy="1503446"/>
        </a:xfrm>
        <a:prstGeom prst="roundRect">
          <a:avLst>
            <a:gd name="adj" fmla="val 1667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CA" sz="1800" kern="1200" smtClean="0"/>
            <a:t>Magnitude (strength of relationship)</a:t>
          </a:r>
          <a:endParaRPr lang="en-CA" sz="1800" kern="1200"/>
        </a:p>
      </dsp:txBody>
      <dsp:txXfrm>
        <a:off x="5748272" y="3406023"/>
        <a:ext cx="2147880" cy="1503446"/>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F89E20-57B1-6540-A783-DDE35D6DA25D}">
      <dsp:nvSpPr>
        <dsp:cNvPr id="0" name=""/>
        <dsp:cNvSpPr/>
      </dsp:nvSpPr>
      <dsp:spPr>
        <a:xfrm>
          <a:off x="0" y="0"/>
          <a:ext cx="11004073" cy="1323270"/>
        </a:xfrm>
        <a:prstGeom prst="round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CA" sz="2900" b="1" kern="1200" dirty="0" smtClean="0"/>
            <a:t>Linear: </a:t>
          </a:r>
        </a:p>
        <a:p>
          <a:pPr lvl="0" algn="l" defTabSz="1289050" rtl="0">
            <a:lnSpc>
              <a:spcPct val="90000"/>
            </a:lnSpc>
            <a:spcBef>
              <a:spcPct val="0"/>
            </a:spcBef>
            <a:spcAft>
              <a:spcPct val="35000"/>
            </a:spcAft>
          </a:pPr>
          <a:r>
            <a:rPr lang="en-CA" sz="2900" kern="1200" dirty="0" smtClean="0"/>
            <a:t>Positive</a:t>
          </a:r>
          <a:r>
            <a:rPr lang="en-CA" sz="2900" kern="1200" baseline="0" dirty="0" smtClean="0"/>
            <a:t> vs negative</a:t>
          </a:r>
          <a:endParaRPr lang="en-CA" sz="2900" kern="1200" dirty="0"/>
        </a:p>
      </dsp:txBody>
      <dsp:txXfrm>
        <a:off x="0" y="0"/>
        <a:ext cx="11004073" cy="1323270"/>
      </dsp:txXfrm>
    </dsp:sp>
    <dsp:sp modelId="{0FB08572-7A86-CB4C-BB8A-1336D922C7AD}">
      <dsp:nvSpPr>
        <dsp:cNvPr id="0" name=""/>
        <dsp:cNvSpPr/>
      </dsp:nvSpPr>
      <dsp:spPr>
        <a:xfrm>
          <a:off x="0" y="1413692"/>
          <a:ext cx="11004073" cy="1323270"/>
        </a:xfrm>
        <a:prstGeom prst="round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CA" sz="2900" b="1" kern="1200" dirty="0" smtClean="0"/>
            <a:t>Uncorrelated: </a:t>
          </a:r>
        </a:p>
        <a:p>
          <a:pPr lvl="0" algn="l" defTabSz="1289050" rtl="0">
            <a:lnSpc>
              <a:spcPct val="90000"/>
            </a:lnSpc>
            <a:spcBef>
              <a:spcPct val="0"/>
            </a:spcBef>
            <a:spcAft>
              <a:spcPct val="35000"/>
            </a:spcAft>
          </a:pPr>
          <a:r>
            <a:rPr lang="en-CA" sz="2900" kern="1200" dirty="0" smtClean="0"/>
            <a:t>variables are independent of each other</a:t>
          </a:r>
          <a:endParaRPr lang="en-CA" sz="2900" kern="1200" dirty="0"/>
        </a:p>
      </dsp:txBody>
      <dsp:txXfrm>
        <a:off x="0" y="1413692"/>
        <a:ext cx="11004073" cy="1323270"/>
      </dsp:txXfrm>
    </dsp:sp>
    <dsp:sp modelId="{A97DF28D-6075-E44F-93A3-C688C778BD86}">
      <dsp:nvSpPr>
        <dsp:cNvPr id="0" name=""/>
        <dsp:cNvSpPr/>
      </dsp:nvSpPr>
      <dsp:spPr>
        <a:xfrm>
          <a:off x="0" y="2827383"/>
          <a:ext cx="11004073" cy="1323270"/>
        </a:xfrm>
        <a:prstGeom prst="round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CA" sz="2900" b="1" kern="1200" dirty="0" smtClean="0"/>
            <a:t>Curvilinear or nonlinear:</a:t>
          </a:r>
        </a:p>
        <a:p>
          <a:pPr lvl="0" algn="l" defTabSz="1289050" rtl="0">
            <a:lnSpc>
              <a:spcPct val="90000"/>
            </a:lnSpc>
            <a:spcBef>
              <a:spcPct val="0"/>
            </a:spcBef>
            <a:spcAft>
              <a:spcPct val="35000"/>
            </a:spcAft>
          </a:pPr>
          <a:r>
            <a:rPr lang="en-CA" sz="2900" b="1" kern="1200" dirty="0" smtClean="0"/>
            <a:t> </a:t>
          </a:r>
          <a:r>
            <a:rPr lang="en-CA" sz="2900" kern="1200" dirty="0" smtClean="0"/>
            <a:t>U-shaped relationship</a:t>
          </a:r>
          <a:endParaRPr lang="en-CA" sz="2900" kern="1200" dirty="0"/>
        </a:p>
      </dsp:txBody>
      <dsp:txXfrm>
        <a:off x="0" y="2827383"/>
        <a:ext cx="11004073" cy="132327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E3C094-950A-C940-8FD2-DAFC540FF2FD}">
      <dsp:nvSpPr>
        <dsp:cNvPr id="0" name=""/>
        <dsp:cNvSpPr/>
      </dsp:nvSpPr>
      <dsp:spPr>
        <a:xfrm>
          <a:off x="6842" y="17291"/>
          <a:ext cx="4106298" cy="2463778"/>
        </a:xfrm>
        <a:prstGeom prst="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CA" sz="2200" b="1" u="sng" kern="1200" dirty="0" smtClean="0"/>
            <a:t>Pearson’s “r” </a:t>
          </a:r>
        </a:p>
        <a:p>
          <a:pPr lvl="0" algn="ctr" defTabSz="977900" rtl="0">
            <a:lnSpc>
              <a:spcPct val="90000"/>
            </a:lnSpc>
            <a:spcBef>
              <a:spcPct val="0"/>
            </a:spcBef>
            <a:spcAft>
              <a:spcPct val="35000"/>
            </a:spcAft>
          </a:pPr>
          <a:r>
            <a:rPr lang="en-CA" sz="2200" kern="1200" dirty="0" smtClean="0"/>
            <a:t>(product-moment correlation coefficient) only appropriate for a linear relationship between two variables, hence the need for other statistics</a:t>
          </a:r>
          <a:endParaRPr lang="en-CA" sz="2200" kern="1200" dirty="0"/>
        </a:p>
      </dsp:txBody>
      <dsp:txXfrm>
        <a:off x="6842" y="17291"/>
        <a:ext cx="4106298" cy="2463778"/>
      </dsp:txXfrm>
    </dsp:sp>
    <dsp:sp modelId="{C7FFE1C6-A5B3-7043-9B74-129E87C78B3D}">
      <dsp:nvSpPr>
        <dsp:cNvPr id="0" name=""/>
        <dsp:cNvSpPr/>
      </dsp:nvSpPr>
      <dsp:spPr>
        <a:xfrm>
          <a:off x="4517980" y="77408"/>
          <a:ext cx="4106298" cy="2463778"/>
        </a:xfrm>
        <a:prstGeom prst="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CA" sz="2200" b="1" u="sng" kern="1200" dirty="0" smtClean="0"/>
            <a:t>Spearman rho </a:t>
          </a:r>
          <a:r>
            <a:rPr lang="en-CA" sz="2200" kern="1200" dirty="0" smtClean="0"/>
            <a:t>(</a:t>
          </a:r>
          <a:r>
            <a:rPr lang="en-CA" sz="2200" kern="1200" dirty="0" err="1" smtClean="0"/>
            <a:t>r</a:t>
          </a:r>
          <a:r>
            <a:rPr lang="en-CA" sz="2200" kern="1200" baseline="-25000" dirty="0" err="1" smtClean="0"/>
            <a:t>s</a:t>
          </a:r>
          <a:r>
            <a:rPr lang="en-CA" sz="2200" kern="1200" dirty="0" smtClean="0"/>
            <a:t>) </a:t>
          </a:r>
        </a:p>
        <a:p>
          <a:pPr lvl="0" algn="ctr" defTabSz="977900" rtl="0">
            <a:lnSpc>
              <a:spcPct val="90000"/>
            </a:lnSpc>
            <a:spcBef>
              <a:spcPct val="0"/>
            </a:spcBef>
            <a:spcAft>
              <a:spcPct val="35000"/>
            </a:spcAft>
          </a:pPr>
          <a:r>
            <a:rPr lang="en-CA" sz="2200" kern="1200" dirty="0" smtClean="0"/>
            <a:t>used for nonlinear data and for data measured on categorical scales</a:t>
          </a:r>
          <a:endParaRPr lang="en-CA" sz="2200" kern="1200" dirty="0"/>
        </a:p>
      </dsp:txBody>
      <dsp:txXfrm>
        <a:off x="4517980" y="77408"/>
        <a:ext cx="4106298" cy="2463778"/>
      </dsp:txXfrm>
    </dsp:sp>
    <dsp:sp modelId="{994DA4B5-2A9E-8F4C-A163-734D6C5D59A4}">
      <dsp:nvSpPr>
        <dsp:cNvPr id="0" name=""/>
        <dsp:cNvSpPr/>
      </dsp:nvSpPr>
      <dsp:spPr>
        <a:xfrm>
          <a:off x="1052" y="2951816"/>
          <a:ext cx="4106298" cy="2463778"/>
        </a:xfrm>
        <a:prstGeom prst="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CA" sz="2200" b="1" u="sng" kern="1200" dirty="0" smtClean="0"/>
            <a:t>Point-</a:t>
          </a:r>
          <a:r>
            <a:rPr lang="en-CA" sz="2200" b="1" u="sng" kern="1200" dirty="0" err="1" smtClean="0"/>
            <a:t>biserial</a:t>
          </a:r>
          <a:endParaRPr lang="en-CA" sz="2200" b="1" u="sng" kern="1200" dirty="0" smtClean="0"/>
        </a:p>
        <a:p>
          <a:pPr lvl="0" algn="ctr" defTabSz="977900" rtl="0">
            <a:lnSpc>
              <a:spcPct val="90000"/>
            </a:lnSpc>
            <a:spcBef>
              <a:spcPct val="0"/>
            </a:spcBef>
            <a:spcAft>
              <a:spcPct val="35000"/>
            </a:spcAft>
          </a:pPr>
          <a:r>
            <a:rPr lang="en-CA" sz="2200" b="1" kern="1200" dirty="0" smtClean="0"/>
            <a:t> </a:t>
          </a:r>
          <a:r>
            <a:rPr lang="en-CA" sz="2200" kern="1200" dirty="0" smtClean="0"/>
            <a:t>used when one variable is measured on a continuous scale and the other is a categorical, dichotomous scale</a:t>
          </a:r>
          <a:endParaRPr lang="en-CA" sz="2200" kern="1200" dirty="0"/>
        </a:p>
      </dsp:txBody>
      <dsp:txXfrm>
        <a:off x="1052" y="2951816"/>
        <a:ext cx="4106298" cy="2463778"/>
      </dsp:txXfrm>
    </dsp:sp>
    <dsp:sp modelId="{2738EE85-50FB-C24B-AB36-AA1F7E2E1D83}">
      <dsp:nvSpPr>
        <dsp:cNvPr id="0" name=""/>
        <dsp:cNvSpPr/>
      </dsp:nvSpPr>
      <dsp:spPr>
        <a:xfrm>
          <a:off x="4517980" y="2951816"/>
          <a:ext cx="4106298" cy="2463778"/>
        </a:xfrm>
        <a:prstGeom prst="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CA" sz="2200" b="1" u="sng" kern="1200" dirty="0" smtClean="0"/>
            <a:t>Phi coefficient</a:t>
          </a:r>
        </a:p>
        <a:p>
          <a:pPr lvl="0" algn="ctr" defTabSz="977900" rtl="0">
            <a:lnSpc>
              <a:spcPct val="90000"/>
            </a:lnSpc>
            <a:spcBef>
              <a:spcPct val="0"/>
            </a:spcBef>
            <a:spcAft>
              <a:spcPct val="35000"/>
            </a:spcAft>
          </a:pPr>
          <a:r>
            <a:rPr lang="en-CA" sz="2200" b="1" u="sng" kern="1200" dirty="0" smtClean="0"/>
            <a:t> </a:t>
          </a:r>
          <a:r>
            <a:rPr lang="en-CA" sz="2200" kern="1200" dirty="0" smtClean="0"/>
            <a:t>is used when both variable measures are dichotomous</a:t>
          </a:r>
          <a:endParaRPr lang="en-CA" sz="2200" kern="1200" dirty="0"/>
        </a:p>
      </dsp:txBody>
      <dsp:txXfrm>
        <a:off x="4517980" y="2951816"/>
        <a:ext cx="4106298" cy="246377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0.35189</cdr:x>
      <cdr:y>0.90682</cdr:y>
    </cdr:from>
    <cdr:to>
      <cdr:x>0.45284</cdr:x>
      <cdr:y>0.97205</cdr:y>
    </cdr:to>
    <cdr:sp macro="" textlink="">
      <cdr:nvSpPr>
        <cdr:cNvPr id="2" name="TextBox 1"/>
        <cdr:cNvSpPr txBox="1"/>
      </cdr:nvSpPr>
      <cdr:spPr>
        <a:xfrm xmlns:a="http://schemas.openxmlformats.org/drawingml/2006/main">
          <a:off x="3440442" y="5134652"/>
          <a:ext cx="986971" cy="3693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0.34892</cdr:x>
      <cdr:y>0.90165</cdr:y>
    </cdr:from>
    <cdr:to>
      <cdr:x>0.4469</cdr:x>
      <cdr:y>0.97205</cdr:y>
    </cdr:to>
    <cdr:sp macro="" textlink="">
      <cdr:nvSpPr>
        <cdr:cNvPr id="3" name="TextBox 2"/>
        <cdr:cNvSpPr txBox="1"/>
      </cdr:nvSpPr>
      <cdr:spPr>
        <a:xfrm xmlns:a="http://schemas.openxmlformats.org/drawingml/2006/main">
          <a:off x="3411413" y="5105344"/>
          <a:ext cx="957943" cy="3986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0.35362</cdr:x>
      <cdr:y>0.88782</cdr:y>
    </cdr:from>
    <cdr:to>
      <cdr:x>0.47535</cdr:x>
      <cdr:y>0.95305</cdr:y>
    </cdr:to>
    <cdr:sp macro="" textlink="">
      <cdr:nvSpPr>
        <cdr:cNvPr id="4" name="TextBox 3"/>
        <cdr:cNvSpPr txBox="1"/>
      </cdr:nvSpPr>
      <cdr:spPr>
        <a:xfrm xmlns:a="http://schemas.openxmlformats.org/drawingml/2006/main">
          <a:off x="3316437" y="4241034"/>
          <a:ext cx="1141652" cy="3116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800" dirty="0" smtClean="0"/>
            <a:t>    19-25</a:t>
          </a:r>
          <a:endParaRPr lang="en-US" sz="1800" dirty="0"/>
        </a:p>
      </cdr:txBody>
    </cdr:sp>
  </cdr:relSizeAnchor>
  <cdr:relSizeAnchor xmlns:cdr="http://schemas.openxmlformats.org/drawingml/2006/chartDrawing">
    <cdr:from>
      <cdr:x>0.58199</cdr:x>
      <cdr:y>0.91743</cdr:y>
    </cdr:from>
    <cdr:to>
      <cdr:x>0.70224</cdr:x>
      <cdr:y>0.96145</cdr:y>
    </cdr:to>
    <cdr:sp macro="" textlink="">
      <cdr:nvSpPr>
        <cdr:cNvPr id="5" name="TextBox 4"/>
        <cdr:cNvSpPr txBox="1"/>
      </cdr:nvSpPr>
      <cdr:spPr>
        <a:xfrm xmlns:a="http://schemas.openxmlformats.org/drawingml/2006/main">
          <a:off x="5690156" y="5194690"/>
          <a:ext cx="1175657" cy="2492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0.57754</cdr:x>
      <cdr:y>0.89904</cdr:y>
    </cdr:from>
    <cdr:to>
      <cdr:x>0.69185</cdr:x>
      <cdr:y>0.95391</cdr:y>
    </cdr:to>
    <cdr:sp macro="" textlink="">
      <cdr:nvSpPr>
        <cdr:cNvPr id="6" name="TextBox 5"/>
        <cdr:cNvSpPr txBox="1"/>
      </cdr:nvSpPr>
      <cdr:spPr>
        <a:xfrm xmlns:a="http://schemas.openxmlformats.org/drawingml/2006/main">
          <a:off x="5416493" y="4294645"/>
          <a:ext cx="1072063" cy="26211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100" dirty="0" smtClean="0"/>
            <a:t>          </a:t>
          </a:r>
          <a:r>
            <a:rPr lang="en-US" sz="1800" dirty="0" smtClean="0"/>
            <a:t>26-45</a:t>
          </a:r>
          <a:endParaRPr lang="en-US" sz="1800" dirty="0"/>
        </a:p>
      </cdr:txBody>
    </cdr:sp>
  </cdr:relSizeAnchor>
  <cdr:relSizeAnchor xmlns:cdr="http://schemas.openxmlformats.org/drawingml/2006/chartDrawing">
    <cdr:from>
      <cdr:x>0.80875</cdr:x>
      <cdr:y>0.9087</cdr:y>
    </cdr:from>
    <cdr:to>
      <cdr:x>0.93828</cdr:x>
      <cdr:y>0.97018</cdr:y>
    </cdr:to>
    <cdr:sp macro="" textlink="">
      <cdr:nvSpPr>
        <cdr:cNvPr id="7" name="TextBox 6"/>
        <cdr:cNvSpPr txBox="1"/>
      </cdr:nvSpPr>
      <cdr:spPr>
        <a:xfrm xmlns:a="http://schemas.openxmlformats.org/drawingml/2006/main">
          <a:off x="7907213" y="5145258"/>
          <a:ext cx="1266371" cy="3481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0.83547</cdr:x>
      <cdr:y>0.90287</cdr:y>
    </cdr:from>
    <cdr:to>
      <cdr:x>0.96055</cdr:x>
      <cdr:y>0.95811</cdr:y>
    </cdr:to>
    <cdr:sp macro="" textlink="">
      <cdr:nvSpPr>
        <cdr:cNvPr id="8" name="TextBox 7"/>
        <cdr:cNvSpPr txBox="1"/>
      </cdr:nvSpPr>
      <cdr:spPr>
        <a:xfrm xmlns:a="http://schemas.openxmlformats.org/drawingml/2006/main">
          <a:off x="7835505" y="4312936"/>
          <a:ext cx="1173070" cy="263878"/>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800" dirty="0" smtClean="0"/>
            <a:t>46-65</a:t>
          </a:r>
          <a:endParaRPr lang="en-US" sz="1800" dirty="0"/>
        </a:p>
      </cdr:txBody>
    </cdr:sp>
  </cdr:relSizeAnchor>
  <cdr:relSizeAnchor xmlns:cdr="http://schemas.openxmlformats.org/drawingml/2006/chartDrawing">
    <cdr:from>
      <cdr:x>0.46768</cdr:x>
      <cdr:y>0.92384</cdr:y>
    </cdr:from>
    <cdr:to>
      <cdr:x>0.6102</cdr:x>
      <cdr:y>1</cdr:y>
    </cdr:to>
    <cdr:sp macro="" textlink="">
      <cdr:nvSpPr>
        <cdr:cNvPr id="9" name="TextBox 8"/>
        <cdr:cNvSpPr txBox="1"/>
      </cdr:nvSpPr>
      <cdr:spPr>
        <a:xfrm xmlns:a="http://schemas.openxmlformats.org/drawingml/2006/main">
          <a:off x="4572555" y="5363251"/>
          <a:ext cx="1393372" cy="442113"/>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800" dirty="0" smtClean="0"/>
            <a:t>Age Groups</a:t>
          </a:r>
          <a:endParaRPr lang="en-US" sz="1800" dirty="0"/>
        </a:p>
      </cdr:txBody>
    </cdr:sp>
  </cdr:relSizeAnchor>
  <cdr:relSizeAnchor xmlns:cdr="http://schemas.openxmlformats.org/drawingml/2006/chartDrawing">
    <cdr:from>
      <cdr:x>0</cdr:x>
      <cdr:y>0.57155</cdr:y>
    </cdr:from>
    <cdr:to>
      <cdr:x>0.06367</cdr:x>
      <cdr:y>0.68354</cdr:y>
    </cdr:to>
    <cdr:sp macro="" textlink="">
      <cdr:nvSpPr>
        <cdr:cNvPr id="10" name="TextBox 9"/>
        <cdr:cNvSpPr txBox="1"/>
      </cdr:nvSpPr>
      <cdr:spPr>
        <a:xfrm xmlns:a="http://schemas.openxmlformats.org/drawingml/2006/main">
          <a:off x="-2610444" y="2730246"/>
          <a:ext cx="597145" cy="534989"/>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800" dirty="0" smtClean="0"/>
            <a:t>3.15</a:t>
          </a:r>
          <a:endParaRPr lang="en-US" sz="1800" dirty="0"/>
        </a:p>
      </cdr:txBody>
    </cdr:sp>
  </cdr:relSizeAnchor>
  <cdr:relSizeAnchor xmlns:cdr="http://schemas.openxmlformats.org/drawingml/2006/chartDrawing">
    <cdr:from>
      <cdr:x>0.01011</cdr:x>
      <cdr:y>0.65698</cdr:y>
    </cdr:from>
    <cdr:to>
      <cdr:x>0.06208</cdr:x>
      <cdr:y>0.73469</cdr:y>
    </cdr:to>
    <cdr:sp macro="" textlink="">
      <cdr:nvSpPr>
        <cdr:cNvPr id="11" name="TextBox 10"/>
        <cdr:cNvSpPr txBox="1"/>
      </cdr:nvSpPr>
      <cdr:spPr>
        <a:xfrm xmlns:a="http://schemas.openxmlformats.org/drawingml/2006/main">
          <a:off x="94857" y="3138338"/>
          <a:ext cx="487404" cy="371215"/>
        </a:xfrm>
        <a:prstGeom xmlns:a="http://schemas.openxmlformats.org/drawingml/2006/main" prst="rect">
          <a:avLst/>
        </a:prstGeom>
        <a:solidFill xmlns:a="http://schemas.openxmlformats.org/drawingml/2006/main">
          <a:sysClr val="window" lastClr="FFFFFF"/>
        </a:solidFill>
      </cdr:spPr>
      <cdr:txBody>
        <a:bodyPr xmlns:a="http://schemas.openxmlformats.org/drawingml/2006/main" vertOverflow="clip" wrap="square" rtlCol="0"/>
        <a:lstStyle xmlns:a="http://schemas.openxmlformats.org/drawingml/2006/main"/>
        <a:p xmlns:a="http://schemas.openxmlformats.org/drawingml/2006/main">
          <a:r>
            <a:rPr lang="en-US" sz="1800" dirty="0" smtClean="0"/>
            <a:t>3.1</a:t>
          </a:r>
          <a:endParaRPr lang="en-US" sz="1800" dirty="0"/>
        </a:p>
      </cdr:txBody>
    </cdr:sp>
  </cdr:relSizeAnchor>
  <cdr:relSizeAnchor xmlns:cdr="http://schemas.openxmlformats.org/drawingml/2006/chartDrawing">
    <cdr:from>
      <cdr:x>0.02748</cdr:x>
      <cdr:y>0.81816</cdr:y>
    </cdr:from>
    <cdr:to>
      <cdr:x>0.05889</cdr:x>
      <cdr:y>0.91047</cdr:y>
    </cdr:to>
    <cdr:sp macro="" textlink="">
      <cdr:nvSpPr>
        <cdr:cNvPr id="12" name="TextBox 11"/>
        <cdr:cNvSpPr txBox="1"/>
      </cdr:nvSpPr>
      <cdr:spPr>
        <a:xfrm xmlns:a="http://schemas.openxmlformats.org/drawingml/2006/main">
          <a:off x="257749" y="3908298"/>
          <a:ext cx="294511" cy="440941"/>
        </a:xfrm>
        <a:prstGeom xmlns:a="http://schemas.openxmlformats.org/drawingml/2006/main" prst="rect">
          <a:avLst/>
        </a:prstGeom>
        <a:solidFill xmlns:a="http://schemas.openxmlformats.org/drawingml/2006/main">
          <a:sysClr val="window" lastClr="FFFFFF"/>
        </a:solidFill>
      </cdr:spPr>
      <cdr:txBody>
        <a:bodyPr xmlns:a="http://schemas.openxmlformats.org/drawingml/2006/main" vertOverflow="clip" wrap="square" rtlCol="0"/>
        <a:lstStyle xmlns:a="http://schemas.openxmlformats.org/drawingml/2006/main"/>
        <a:p xmlns:a="http://schemas.openxmlformats.org/drawingml/2006/main">
          <a:r>
            <a:rPr lang="en-US" sz="1800" dirty="0" smtClean="0"/>
            <a:t>3</a:t>
          </a:r>
          <a:endParaRPr lang="en-US" sz="1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A09E8A-6FF4-49E4-9461-1CD515B8B51D}" type="datetimeFigureOut">
              <a:rPr lang="en-US" smtClean="0"/>
              <a:pPr/>
              <a:t>11/10/2015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CD581D-AE7D-49C4-97E5-8112055EBC46}" type="slidenum">
              <a:rPr lang="en-US" smtClean="0"/>
              <a:pPr/>
              <a:t>‹#›</a:t>
            </a:fld>
            <a:endParaRPr lang="en-US" dirty="0"/>
          </a:p>
        </p:txBody>
      </p:sp>
    </p:spTree>
    <p:extLst>
      <p:ext uri="{BB962C8B-B14F-4D97-AF65-F5344CB8AC3E}">
        <p14:creationId xmlns:p14="http://schemas.microsoft.com/office/powerpoint/2010/main" xmlns="" val="4809896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0B838D-4189-48DC-8E02-094401C6C380}" type="datetimeFigureOut">
              <a:rPr lang="en-US" smtClean="0"/>
              <a:pPr/>
              <a:t>11/10/2015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C043CD-2971-411B-A541-1558886812B1}" type="slidenum">
              <a:rPr lang="en-US" smtClean="0"/>
              <a:pPr/>
              <a:t>‹#›</a:t>
            </a:fld>
            <a:endParaRPr lang="en-US" dirty="0"/>
          </a:p>
        </p:txBody>
      </p:sp>
    </p:spTree>
    <p:extLst>
      <p:ext uri="{BB962C8B-B14F-4D97-AF65-F5344CB8AC3E}">
        <p14:creationId xmlns:p14="http://schemas.microsoft.com/office/powerpoint/2010/main" xmlns="" val="14486037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  in a way the Freud of correlational research – as in he did not ‘invent’ the method, but one of the first to elaborate on the formula and present essential elements for validity and reliability such as adequate sample size, precise measurement, and the importance of unbiased samples. </a:t>
            </a:r>
          </a:p>
          <a:p>
            <a:endParaRPr lang="en-US" dirty="0"/>
          </a:p>
        </p:txBody>
      </p:sp>
      <p:sp>
        <p:nvSpPr>
          <p:cNvPr id="4" name="Slide Number Placeholder 3"/>
          <p:cNvSpPr>
            <a:spLocks noGrp="1"/>
          </p:cNvSpPr>
          <p:nvPr>
            <p:ph type="sldNum" sz="quarter" idx="10"/>
          </p:nvPr>
        </p:nvSpPr>
        <p:spPr/>
        <p:txBody>
          <a:bodyPr/>
          <a:lstStyle/>
          <a:p>
            <a:fld id="{BAC043CD-2971-411B-A541-1558886812B1}" type="slidenum">
              <a:rPr lang="en-US" smtClean="0"/>
              <a:pPr/>
              <a:t>6</a:t>
            </a:fld>
            <a:endParaRPr lang="en-US" dirty="0"/>
          </a:p>
        </p:txBody>
      </p:sp>
    </p:spTree>
    <p:extLst>
      <p:ext uri="{BB962C8B-B14F-4D97-AF65-F5344CB8AC3E}">
        <p14:creationId xmlns:p14="http://schemas.microsoft.com/office/powerpoint/2010/main" xmlns="" val="2050942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charset="0"/>
              <a:buChar char="•"/>
            </a:pPr>
            <a:r>
              <a:rPr lang="en-CA" i="1" dirty="0" smtClean="0"/>
              <a:t>All variables are listed both horizontally and vertically</a:t>
            </a:r>
            <a:endParaRPr lang="en-US" dirty="0" smtClean="0"/>
          </a:p>
          <a:p>
            <a:pPr marL="285750" lvl="0" indent="-285750">
              <a:buFont typeface="Arial" charset="0"/>
              <a:buChar char="•"/>
            </a:pPr>
            <a:r>
              <a:rPr lang="en-CA" i="1" dirty="0" smtClean="0"/>
              <a:t>Shows strength of correlation between each of the variables</a:t>
            </a:r>
            <a:endParaRPr lang="en-US" dirty="0" smtClean="0"/>
          </a:p>
          <a:p>
            <a:pPr marL="285750" lvl="0" indent="-285750">
              <a:buFont typeface="Arial" charset="0"/>
              <a:buChar char="•"/>
            </a:pPr>
            <a:r>
              <a:rPr lang="en-CA" i="1" dirty="0" smtClean="0"/>
              <a:t>Only half of table is filled as to not repeat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BAC043CD-2971-411B-A541-1558886812B1}" type="slidenum">
              <a:rPr lang="en-US" smtClean="0"/>
              <a:pPr/>
              <a:t>12</a:t>
            </a:fld>
            <a:endParaRPr lang="en-US" dirty="0"/>
          </a:p>
        </p:txBody>
      </p:sp>
    </p:spTree>
    <p:extLst>
      <p:ext uri="{BB962C8B-B14F-4D97-AF65-F5344CB8AC3E}">
        <p14:creationId xmlns:p14="http://schemas.microsoft.com/office/powerpoint/2010/main" xmlns="" val="1726975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as one variable increase, the other also increases (e.g. class attendance and student grades); negative linear relationship means that as one variable increases, the other decreases (e.g. depression and social engagement)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 no predictable relationship between the two variables being studied, i.e. the variables do not “</a:t>
            </a:r>
            <a:r>
              <a:rPr lang="en-CA" dirty="0" err="1" smtClean="0"/>
              <a:t>covary</a:t>
            </a: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 distribution can be upright (decrease, plateau, increase) or “inverted” (increase, plateau, decrease)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AC043CD-2971-411B-A541-1558886812B1}" type="slidenum">
              <a:rPr lang="en-US" smtClean="0"/>
              <a:pPr/>
              <a:t>14</a:t>
            </a:fld>
            <a:endParaRPr lang="en-US" dirty="0"/>
          </a:p>
        </p:txBody>
      </p:sp>
    </p:spTree>
    <p:extLst>
      <p:ext uri="{BB962C8B-B14F-4D97-AF65-F5344CB8AC3E}">
        <p14:creationId xmlns:p14="http://schemas.microsoft.com/office/powerpoint/2010/main" xmlns="" val="1921124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In research, if a correlation is found to be &gt;.85, the variables are understood to be measuring the same underlying trait and should thus be combined as one in analysis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Plus or minus sign in coefficient simply denotes whether the relationship is positive or negative; the numerical value denotes the strength, with 1 being a perfect correlation and 0 as no relationship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a:p>
            <a:endParaRPr lang="en-US" dirty="0"/>
          </a:p>
        </p:txBody>
      </p:sp>
      <p:sp>
        <p:nvSpPr>
          <p:cNvPr id="4" name="Slide Number Placeholder 3"/>
          <p:cNvSpPr>
            <a:spLocks noGrp="1"/>
          </p:cNvSpPr>
          <p:nvPr>
            <p:ph type="sldNum" sz="quarter" idx="10"/>
          </p:nvPr>
        </p:nvSpPr>
        <p:spPr/>
        <p:txBody>
          <a:bodyPr/>
          <a:lstStyle/>
          <a:p>
            <a:fld id="{BAC043CD-2971-411B-A541-1558886812B1}" type="slidenum">
              <a:rPr lang="en-US" smtClean="0"/>
              <a:pPr/>
              <a:t>16</a:t>
            </a:fld>
            <a:endParaRPr lang="en-US" dirty="0"/>
          </a:p>
        </p:txBody>
      </p:sp>
    </p:spTree>
    <p:extLst>
      <p:ext uri="{BB962C8B-B14F-4D97-AF65-F5344CB8AC3E}">
        <p14:creationId xmlns:p14="http://schemas.microsoft.com/office/powerpoint/2010/main" xmlns="" val="1969425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Factor analysis, path analysis &amp; regression are all special cases of SEM </a:t>
            </a:r>
          </a:p>
          <a:p>
            <a:endParaRPr lang="en-US" dirty="0"/>
          </a:p>
        </p:txBody>
      </p:sp>
      <p:sp>
        <p:nvSpPr>
          <p:cNvPr id="4" name="Slide Number Placeholder 3"/>
          <p:cNvSpPr>
            <a:spLocks noGrp="1"/>
          </p:cNvSpPr>
          <p:nvPr>
            <p:ph type="sldNum" sz="quarter" idx="10"/>
          </p:nvPr>
        </p:nvSpPr>
        <p:spPr/>
        <p:txBody>
          <a:bodyPr/>
          <a:lstStyle/>
          <a:p>
            <a:fld id="{BAC043CD-2971-411B-A541-1558886812B1}" type="slidenum">
              <a:rPr lang="en-US" smtClean="0"/>
              <a:pPr/>
              <a:t>27</a:t>
            </a:fld>
            <a:endParaRPr lang="en-US" dirty="0"/>
          </a:p>
        </p:txBody>
      </p:sp>
    </p:spTree>
    <p:extLst>
      <p:ext uri="{BB962C8B-B14F-4D97-AF65-F5344CB8AC3E}">
        <p14:creationId xmlns:p14="http://schemas.microsoft.com/office/powerpoint/2010/main" xmlns="" val="192389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Participants rated 80 attributes based on how well, according to them, each of them described a highly moral person. Then they narrowed the list to 12 to 15 attributes that defined the core of</a:t>
            </a:r>
            <a:r>
              <a:rPr lang="en-CA" baseline="0" dirty="0" smtClean="0"/>
              <a:t> a highly moral person</a:t>
            </a:r>
            <a:endParaRPr lang="en-CA" dirty="0"/>
          </a:p>
        </p:txBody>
      </p:sp>
      <p:sp>
        <p:nvSpPr>
          <p:cNvPr id="4" name="Slide Number Placeholder 3"/>
          <p:cNvSpPr>
            <a:spLocks noGrp="1"/>
          </p:cNvSpPr>
          <p:nvPr>
            <p:ph type="sldNum" sz="quarter" idx="10"/>
          </p:nvPr>
        </p:nvSpPr>
        <p:spPr/>
        <p:txBody>
          <a:bodyPr/>
          <a:lstStyle/>
          <a:p>
            <a:fld id="{BAC043CD-2971-411B-A541-1558886812B1}" type="slidenum">
              <a:rPr lang="en-US" smtClean="0"/>
              <a:pPr/>
              <a:t>32</a:t>
            </a:fld>
            <a:endParaRPr lang="en-US"/>
          </a:p>
        </p:txBody>
      </p:sp>
    </p:spTree>
    <p:extLst>
      <p:ext uri="{BB962C8B-B14F-4D97-AF65-F5344CB8AC3E}">
        <p14:creationId xmlns:p14="http://schemas.microsoft.com/office/powerpoint/2010/main" xmlns="" val="717877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Everything verbally</a:t>
            </a:r>
            <a:endParaRPr lang="en-US" dirty="0"/>
          </a:p>
        </p:txBody>
      </p:sp>
      <p:sp>
        <p:nvSpPr>
          <p:cNvPr id="4" name="Slide Number Placeholder 3"/>
          <p:cNvSpPr>
            <a:spLocks noGrp="1"/>
          </p:cNvSpPr>
          <p:nvPr>
            <p:ph type="sldNum" sz="quarter" idx="10"/>
          </p:nvPr>
        </p:nvSpPr>
        <p:spPr/>
        <p:txBody>
          <a:bodyPr/>
          <a:lstStyle/>
          <a:p>
            <a:fld id="{BAC043CD-2971-411B-A541-1558886812B1}" type="slidenum">
              <a:rPr lang="en-US" smtClean="0"/>
              <a:pPr/>
              <a:t>36</a:t>
            </a:fld>
            <a:endParaRPr lang="en-US" dirty="0"/>
          </a:p>
        </p:txBody>
      </p:sp>
    </p:spTree>
    <p:extLst>
      <p:ext uri="{BB962C8B-B14F-4D97-AF65-F5344CB8AC3E}">
        <p14:creationId xmlns:p14="http://schemas.microsoft.com/office/powerpoint/2010/main" xmlns="" val="1225786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Age groups marginally differ with regard to moral identity (neuroticism)</a:t>
            </a:r>
          </a:p>
          <a:p>
            <a:endParaRPr lang="en-US" dirty="0"/>
          </a:p>
        </p:txBody>
      </p:sp>
      <p:sp>
        <p:nvSpPr>
          <p:cNvPr id="4" name="Slide Number Placeholder 3"/>
          <p:cNvSpPr>
            <a:spLocks noGrp="1"/>
          </p:cNvSpPr>
          <p:nvPr>
            <p:ph type="sldNum" sz="quarter" idx="10"/>
          </p:nvPr>
        </p:nvSpPr>
        <p:spPr/>
        <p:txBody>
          <a:bodyPr/>
          <a:lstStyle/>
          <a:p>
            <a:fld id="{BAC043CD-2971-411B-A541-1558886812B1}" type="slidenum">
              <a:rPr lang="en-US" smtClean="0"/>
              <a:pPr/>
              <a:t>37</a:t>
            </a:fld>
            <a:endParaRPr lang="en-US" dirty="0"/>
          </a:p>
        </p:txBody>
      </p:sp>
    </p:spTree>
    <p:extLst>
      <p:ext uri="{BB962C8B-B14F-4D97-AF65-F5344CB8AC3E}">
        <p14:creationId xmlns:p14="http://schemas.microsoft.com/office/powerpoint/2010/main" xmlns="" val="1968805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CA"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DA9515C6-E467-48AA-A3C0-84BA3A735F4A}" type="datetime1">
              <a:rPr lang="en-US" smtClean="0"/>
              <a:pPr/>
              <a:t>11/10/2015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FB527107-C97E-43D3-8678-9994F84BBA41}" type="slidenum">
              <a:rPr lang="en-US" smtClean="0"/>
              <a:pPr/>
              <a:t>‹#›</a:t>
            </a:fld>
            <a:endParaRPr lang="en-US" dirty="0"/>
          </a:p>
        </p:txBody>
      </p:sp>
    </p:spTree>
    <p:extLst>
      <p:ext uri="{BB962C8B-B14F-4D97-AF65-F5344CB8AC3E}">
        <p14:creationId xmlns:p14="http://schemas.microsoft.com/office/powerpoint/2010/main" xmlns="" val="473209312"/>
      </p:ext>
    </p:extLst>
  </p:cSld>
  <p:clrMapOvr>
    <a:masterClrMapping/>
  </p:clrMapOvr>
  <p:transition spd="slow">
    <p:pull dir="lu"/>
  </p:transition>
  <p:extLst mod="1">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CA"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5D721D4-596E-48CE-82BF-847E275AE0F1}" type="datetime1">
              <a:rPr lang="en-US" smtClean="0"/>
              <a:pPr/>
              <a:t>11/10/2015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527107-C97E-43D3-8678-9994F84BBA41}" type="slidenum">
              <a:rPr lang="en-US" smtClean="0"/>
              <a:pPr/>
              <a:t>‹#›</a:t>
            </a:fld>
            <a:endParaRPr lang="en-US" dirty="0"/>
          </a:p>
        </p:txBody>
      </p:sp>
    </p:spTree>
    <p:extLst>
      <p:ext uri="{BB962C8B-B14F-4D97-AF65-F5344CB8AC3E}">
        <p14:creationId xmlns:p14="http://schemas.microsoft.com/office/powerpoint/2010/main" xmlns="" val="1825395528"/>
      </p:ext>
    </p:extLst>
  </p:cSld>
  <p:clrMapOvr>
    <a:masterClrMapping/>
  </p:clrMapOvr>
  <p:transition spd="slow">
    <p:pull dir="lu"/>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CA"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5D721D4-596E-48CE-82BF-847E275AE0F1}" type="datetime1">
              <a:rPr lang="en-US" smtClean="0"/>
              <a:pPr/>
              <a:t>11/10/2015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FB527107-C97E-43D3-8678-9994F84BBA41}" type="slidenum">
              <a:rPr lang="en-US" smtClean="0"/>
              <a:pPr/>
              <a:t>‹#›</a:t>
            </a:fld>
            <a:endParaRPr lang="en-US" dirty="0"/>
          </a:p>
        </p:txBody>
      </p:sp>
    </p:spTree>
    <p:extLst>
      <p:ext uri="{BB962C8B-B14F-4D97-AF65-F5344CB8AC3E}">
        <p14:creationId xmlns:p14="http://schemas.microsoft.com/office/powerpoint/2010/main" xmlns="" val="471258054"/>
      </p:ext>
    </p:extLst>
  </p:cSld>
  <p:clrMapOvr>
    <a:masterClrMapping/>
  </p:clrMapOvr>
  <p:transition spd="slow">
    <p:pull dir="lu"/>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CA"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5D721D4-596E-48CE-82BF-847E275AE0F1}" type="datetime1">
              <a:rPr lang="en-US" smtClean="0"/>
              <a:pPr/>
              <a:t>11/10/2015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FB527107-C97E-43D3-8678-9994F84BBA41}"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514423442"/>
      </p:ext>
    </p:extLst>
  </p:cSld>
  <p:clrMapOvr>
    <a:masterClrMapping/>
  </p:clrMapOvr>
  <p:transition spd="slow">
    <p:pull dir="lu"/>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CA"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E5D721D4-596E-48CE-82BF-847E275AE0F1}" type="datetime1">
              <a:rPr lang="en-US" smtClean="0"/>
              <a:pPr/>
              <a:t>11/10/2015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FB527107-C97E-43D3-8678-9994F84BBA41}" type="slidenum">
              <a:rPr lang="en-US" smtClean="0"/>
              <a:pPr/>
              <a:t>‹#›</a:t>
            </a:fld>
            <a:endParaRPr lang="en-US" dirty="0"/>
          </a:p>
        </p:txBody>
      </p:sp>
    </p:spTree>
    <p:extLst>
      <p:ext uri="{BB962C8B-B14F-4D97-AF65-F5344CB8AC3E}">
        <p14:creationId xmlns:p14="http://schemas.microsoft.com/office/powerpoint/2010/main" xmlns="" val="145626872"/>
      </p:ext>
    </p:extLst>
  </p:cSld>
  <p:clrMapOvr>
    <a:masterClrMapping/>
  </p:clrMapOvr>
  <p:transition spd="slow">
    <p:pull dir="lu"/>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CA"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3" name="Date Placeholder 2"/>
          <p:cNvSpPr>
            <a:spLocks noGrp="1"/>
          </p:cNvSpPr>
          <p:nvPr>
            <p:ph type="dt" sz="half" idx="10"/>
          </p:nvPr>
        </p:nvSpPr>
        <p:spPr/>
        <p:txBody>
          <a:bodyPr/>
          <a:lstStyle/>
          <a:p>
            <a:fld id="{E5D721D4-596E-48CE-82BF-847E275AE0F1}" type="datetime1">
              <a:rPr lang="en-US" smtClean="0"/>
              <a:pPr/>
              <a:t>11/10/2015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527107-C97E-43D3-8678-9994F84BBA41}" type="slidenum">
              <a:rPr lang="en-US" smtClean="0"/>
              <a:pPr/>
              <a:t>‹#›</a:t>
            </a:fld>
            <a:endParaRPr lang="en-US" dirty="0"/>
          </a:p>
        </p:txBody>
      </p:sp>
    </p:spTree>
    <p:extLst>
      <p:ext uri="{BB962C8B-B14F-4D97-AF65-F5344CB8AC3E}">
        <p14:creationId xmlns:p14="http://schemas.microsoft.com/office/powerpoint/2010/main" xmlns="" val="1566963771"/>
      </p:ext>
    </p:extLst>
  </p:cSld>
  <p:clrMapOvr>
    <a:masterClrMapping/>
  </p:clrMapOvr>
  <p:transition spd="slow">
    <p:pull dir="lu"/>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CA"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CA" smtClean="0"/>
              <a:t>Drag picture to placeholder or click icon to add</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CA" smtClean="0"/>
              <a:t>Drag picture to placeholder or click icon to add</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CA" smtClean="0"/>
              <a:t>Drag picture to placeholder or click icon to add</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3" name="Date Placeholder 2"/>
          <p:cNvSpPr>
            <a:spLocks noGrp="1"/>
          </p:cNvSpPr>
          <p:nvPr>
            <p:ph type="dt" sz="half" idx="10"/>
          </p:nvPr>
        </p:nvSpPr>
        <p:spPr/>
        <p:txBody>
          <a:bodyPr/>
          <a:lstStyle/>
          <a:p>
            <a:fld id="{E5D721D4-596E-48CE-82BF-847E275AE0F1}" type="datetime1">
              <a:rPr lang="en-US" smtClean="0"/>
              <a:pPr/>
              <a:t>11/10/2015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527107-C97E-43D3-8678-9994F84BBA41}" type="slidenum">
              <a:rPr lang="en-US" smtClean="0"/>
              <a:pPr/>
              <a:t>‹#›</a:t>
            </a:fld>
            <a:endParaRPr lang="en-US" dirty="0"/>
          </a:p>
        </p:txBody>
      </p:sp>
    </p:spTree>
    <p:extLst>
      <p:ext uri="{BB962C8B-B14F-4D97-AF65-F5344CB8AC3E}">
        <p14:creationId xmlns:p14="http://schemas.microsoft.com/office/powerpoint/2010/main" xmlns="" val="1368136036"/>
      </p:ext>
    </p:extLst>
  </p:cSld>
  <p:clrMapOvr>
    <a:masterClrMapping/>
  </p:clrMapOvr>
  <p:transition spd="slow">
    <p:pull dir="lu"/>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74707D5B-32EC-494A-9B5E-EAC0EA6AA4C4}" type="datetime1">
              <a:rPr lang="en-US" smtClean="0"/>
              <a:pPr/>
              <a:t>11/10/2015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527107-C97E-43D3-8678-9994F84BBA41}" type="slidenum">
              <a:rPr lang="en-US" smtClean="0"/>
              <a:pPr/>
              <a:t>‹#›</a:t>
            </a:fld>
            <a:endParaRPr lang="en-US" dirty="0"/>
          </a:p>
        </p:txBody>
      </p:sp>
    </p:spTree>
    <p:extLst>
      <p:ext uri="{BB962C8B-B14F-4D97-AF65-F5344CB8AC3E}">
        <p14:creationId xmlns:p14="http://schemas.microsoft.com/office/powerpoint/2010/main" xmlns="" val="1154948623"/>
      </p:ext>
    </p:extLst>
  </p:cSld>
  <p:clrMapOvr>
    <a:masterClrMapping/>
  </p:clrMapOvr>
  <p:transition spd="slow">
    <p:pull dir="l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50FCE08-AE22-41C8-817A-EC3B43DA874A}" type="datetime1">
              <a:rPr lang="en-US" smtClean="0"/>
              <a:pPr/>
              <a:t>11/10/2015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FB527107-C97E-43D3-8678-9994F84BBA41}" type="slidenum">
              <a:rPr lang="en-US" smtClean="0"/>
              <a:pPr/>
              <a:t>‹#›</a:t>
            </a:fld>
            <a:endParaRPr lang="en-US" dirty="0"/>
          </a:p>
        </p:txBody>
      </p:sp>
    </p:spTree>
    <p:extLst>
      <p:ext uri="{BB962C8B-B14F-4D97-AF65-F5344CB8AC3E}">
        <p14:creationId xmlns:p14="http://schemas.microsoft.com/office/powerpoint/2010/main" xmlns="" val="116821528"/>
      </p:ext>
    </p:extLst>
  </p:cSld>
  <p:clrMapOvr>
    <a:masterClrMapping/>
  </p:clrMapOvr>
  <p:transition spd="slow">
    <p:pull dir="lu"/>
  </p:transition>
  <p:extLst mod="1">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956390D3-4A59-4668-8E94-769286EB548A}" type="datetime1">
              <a:rPr lang="en-US" smtClean="0"/>
              <a:pPr/>
              <a:t>11/10/2015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527107-C97E-43D3-8678-9994F84BBA41}" type="slidenum">
              <a:rPr lang="en-US" smtClean="0"/>
              <a:pPr/>
              <a:t>‹#›</a:t>
            </a:fld>
            <a:endParaRPr lang="en-US" dirty="0"/>
          </a:p>
        </p:txBody>
      </p:sp>
    </p:spTree>
    <p:extLst>
      <p:ext uri="{BB962C8B-B14F-4D97-AF65-F5344CB8AC3E}">
        <p14:creationId xmlns:p14="http://schemas.microsoft.com/office/powerpoint/2010/main" xmlns="" val="1096961943"/>
      </p:ext>
    </p:extLst>
  </p:cSld>
  <p:clrMapOvr>
    <a:masterClrMapping/>
  </p:clrMapOvr>
  <p:transition spd="slow">
    <p:pull dir="l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CA"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932A8B5B-106F-416E-9011-29CF24B81DC3}" type="datetime1">
              <a:rPr lang="en-US" smtClean="0"/>
              <a:pPr/>
              <a:t>11/10/2015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FB527107-C97E-43D3-8678-9994F84BBA41}" type="slidenum">
              <a:rPr lang="en-US" smtClean="0"/>
              <a:pPr/>
              <a:t>‹#›</a:t>
            </a:fld>
            <a:endParaRPr lang="en-US" dirty="0"/>
          </a:p>
        </p:txBody>
      </p:sp>
    </p:spTree>
    <p:extLst>
      <p:ext uri="{BB962C8B-B14F-4D97-AF65-F5344CB8AC3E}">
        <p14:creationId xmlns:p14="http://schemas.microsoft.com/office/powerpoint/2010/main" xmlns="" val="492266506"/>
      </p:ext>
    </p:extLst>
  </p:cSld>
  <p:clrMapOvr>
    <a:masterClrMapping/>
  </p:clrMapOvr>
  <p:transition spd="slow">
    <p:pull dir="lu"/>
  </p:transition>
  <p:extLst mod="1">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Date Placeholder 4"/>
          <p:cNvSpPr>
            <a:spLocks noGrp="1"/>
          </p:cNvSpPr>
          <p:nvPr>
            <p:ph type="dt" sz="half" idx="10"/>
          </p:nvPr>
        </p:nvSpPr>
        <p:spPr/>
        <p:txBody>
          <a:bodyPr/>
          <a:lstStyle/>
          <a:p>
            <a:fld id="{B4E0A270-E04E-4C26-B32F-0613D86D2A6F}" type="datetime1">
              <a:rPr lang="en-US" smtClean="0"/>
              <a:pPr/>
              <a:t>11/10/2015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527107-C97E-43D3-8678-9994F84BBA41}" type="slidenum">
              <a:rPr lang="en-US" smtClean="0"/>
              <a:pPr/>
              <a:t>‹#›</a:t>
            </a:fld>
            <a:endParaRPr lang="en-US" dirty="0"/>
          </a:p>
        </p:txBody>
      </p:sp>
    </p:spTree>
    <p:extLst>
      <p:ext uri="{BB962C8B-B14F-4D97-AF65-F5344CB8AC3E}">
        <p14:creationId xmlns:p14="http://schemas.microsoft.com/office/powerpoint/2010/main" xmlns="" val="1416158098"/>
      </p:ext>
    </p:extLst>
  </p:cSld>
  <p:clrMapOvr>
    <a:masterClrMapping/>
  </p:clrMapOvr>
  <p:transition spd="slow">
    <p:pull dir="lu"/>
  </p:transition>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CA"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Date Placeholder 6"/>
          <p:cNvSpPr>
            <a:spLocks noGrp="1"/>
          </p:cNvSpPr>
          <p:nvPr>
            <p:ph type="dt" sz="half" idx="10"/>
          </p:nvPr>
        </p:nvSpPr>
        <p:spPr/>
        <p:txBody>
          <a:bodyPr/>
          <a:lstStyle/>
          <a:p>
            <a:fld id="{2DB2EF8A-6AD3-4D4F-8FA9-2C2D1A495397}" type="datetime1">
              <a:rPr lang="en-US" smtClean="0"/>
              <a:pPr/>
              <a:t>11/10/2015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527107-C97E-43D3-8678-9994F84BBA41}" type="slidenum">
              <a:rPr lang="en-US" smtClean="0"/>
              <a:pPr/>
              <a:t>‹#›</a:t>
            </a:fld>
            <a:endParaRPr lang="en-US" dirty="0"/>
          </a:p>
        </p:txBody>
      </p:sp>
    </p:spTree>
    <p:extLst>
      <p:ext uri="{BB962C8B-B14F-4D97-AF65-F5344CB8AC3E}">
        <p14:creationId xmlns:p14="http://schemas.microsoft.com/office/powerpoint/2010/main" xmlns="" val="807893385"/>
      </p:ext>
    </p:extLst>
  </p:cSld>
  <p:clrMapOvr>
    <a:masterClrMapping/>
  </p:clrMapOvr>
  <p:transition spd="slow">
    <p:pull dir="lu"/>
  </p:transition>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Date Placeholder 2"/>
          <p:cNvSpPr>
            <a:spLocks noGrp="1"/>
          </p:cNvSpPr>
          <p:nvPr>
            <p:ph type="dt" sz="half" idx="10"/>
          </p:nvPr>
        </p:nvSpPr>
        <p:spPr/>
        <p:txBody>
          <a:bodyPr/>
          <a:lstStyle/>
          <a:p>
            <a:fld id="{6A948515-7165-45DA-98C3-36298CBDFC17}" type="datetime1">
              <a:rPr lang="en-US" smtClean="0"/>
              <a:pPr/>
              <a:t>11/10/2015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527107-C97E-43D3-8678-9994F84BBA41}" type="slidenum">
              <a:rPr lang="en-US" smtClean="0"/>
              <a:pPr/>
              <a:t>‹#›</a:t>
            </a:fld>
            <a:endParaRPr lang="en-US" dirty="0"/>
          </a:p>
        </p:txBody>
      </p:sp>
    </p:spTree>
    <p:extLst>
      <p:ext uri="{BB962C8B-B14F-4D97-AF65-F5344CB8AC3E}">
        <p14:creationId xmlns:p14="http://schemas.microsoft.com/office/powerpoint/2010/main" xmlns="" val="1872505361"/>
      </p:ext>
    </p:extLst>
  </p:cSld>
  <p:clrMapOvr>
    <a:masterClrMapping/>
  </p:clrMapOvr>
  <p:transition spd="slow">
    <p:pull dir="l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36ECF-D121-4A75-BFEB-82D7F82303C7}" type="datetime1">
              <a:rPr lang="en-US" smtClean="0"/>
              <a:pPr/>
              <a:t>11/10/2015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B527107-C97E-43D3-8678-9994F84BBA41}" type="slidenum">
              <a:rPr lang="en-US" smtClean="0"/>
              <a:pPr/>
              <a:t>‹#›</a:t>
            </a:fld>
            <a:endParaRPr lang="en-US" dirty="0"/>
          </a:p>
        </p:txBody>
      </p:sp>
    </p:spTree>
    <p:extLst>
      <p:ext uri="{BB962C8B-B14F-4D97-AF65-F5344CB8AC3E}">
        <p14:creationId xmlns:p14="http://schemas.microsoft.com/office/powerpoint/2010/main" xmlns="" val="1972239189"/>
      </p:ext>
    </p:extLst>
  </p:cSld>
  <p:clrMapOvr>
    <a:masterClrMapping/>
  </p:clrMapOvr>
  <p:transition spd="slow">
    <p:pull dir="lu"/>
  </p:transition>
  <p:extLst mod="1">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CA"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188B137-9FD2-4FC2-86D1-A5343883DA32}" type="datetime1">
              <a:rPr lang="en-US" smtClean="0"/>
              <a:pPr/>
              <a:t>11/10/2015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527107-C97E-43D3-8678-9994F84BBA41}" type="slidenum">
              <a:rPr lang="en-US" smtClean="0"/>
              <a:pPr/>
              <a:t>‹#›</a:t>
            </a:fld>
            <a:endParaRPr lang="en-US" dirty="0"/>
          </a:p>
        </p:txBody>
      </p:sp>
    </p:spTree>
    <p:extLst>
      <p:ext uri="{BB962C8B-B14F-4D97-AF65-F5344CB8AC3E}">
        <p14:creationId xmlns:p14="http://schemas.microsoft.com/office/powerpoint/2010/main" xmlns="" val="1013958078"/>
      </p:ext>
    </p:extLst>
  </p:cSld>
  <p:clrMapOvr>
    <a:masterClrMapping/>
  </p:clrMapOvr>
  <p:transition spd="slow">
    <p:pull dir="lu"/>
  </p:transition>
  <p:extLst mod="1">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CA"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842129A-9D9C-41C1-8352-F552F6EEBB12}" type="datetime1">
              <a:rPr lang="en-US" smtClean="0"/>
              <a:pPr/>
              <a:t>11/10/2015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527107-C97E-43D3-8678-9994F84BBA41}" type="slidenum">
              <a:rPr lang="en-US" smtClean="0"/>
              <a:pPr/>
              <a:t>‹#›</a:t>
            </a:fld>
            <a:endParaRPr lang="en-US" dirty="0"/>
          </a:p>
        </p:txBody>
      </p:sp>
    </p:spTree>
    <p:extLst>
      <p:ext uri="{BB962C8B-B14F-4D97-AF65-F5344CB8AC3E}">
        <p14:creationId xmlns:p14="http://schemas.microsoft.com/office/powerpoint/2010/main" xmlns="" val="1310678001"/>
      </p:ext>
    </p:extLst>
  </p:cSld>
  <p:clrMapOvr>
    <a:masterClrMapping/>
  </p:clrMapOvr>
  <p:transition spd="slow">
    <p:pull dir="l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5D721D4-596E-48CE-82BF-847E275AE0F1}" type="datetime1">
              <a:rPr lang="en-US" smtClean="0"/>
              <a:pPr/>
              <a:t>11/10/2015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B527107-C97E-43D3-8678-9994F84BBA41}" type="slidenum">
              <a:rPr lang="en-US" smtClean="0"/>
              <a:pPr/>
              <a:t>‹#›</a:t>
            </a:fld>
            <a:endParaRPr lang="en-US" dirty="0"/>
          </a:p>
        </p:txBody>
      </p:sp>
    </p:spTree>
    <p:extLst>
      <p:ext uri="{BB962C8B-B14F-4D97-AF65-F5344CB8AC3E}">
        <p14:creationId xmlns:p14="http://schemas.microsoft.com/office/powerpoint/2010/main" xmlns="" val="1726882531"/>
      </p:ext>
    </p:extLst>
  </p:cSld>
  <p:clrMap bg1="dk1" tx1="lt1" bg2="dk2" tx2="lt2" accent1="accent1" accent2="accent2" accent3="accent3" accent4="accent4" accent5="accent5" accent6="accent6" hlink="hlink" folHlink="folHlink"/>
  <p:sldLayoutIdLst>
    <p:sldLayoutId id="2147484972" r:id="rId1"/>
    <p:sldLayoutId id="2147484973" r:id="rId2"/>
    <p:sldLayoutId id="2147484974" r:id="rId3"/>
    <p:sldLayoutId id="2147484975" r:id="rId4"/>
    <p:sldLayoutId id="2147484976" r:id="rId5"/>
    <p:sldLayoutId id="2147484977" r:id="rId6"/>
    <p:sldLayoutId id="2147484978" r:id="rId7"/>
    <p:sldLayoutId id="2147484979" r:id="rId8"/>
    <p:sldLayoutId id="2147484980" r:id="rId9"/>
    <p:sldLayoutId id="2147484981" r:id="rId10"/>
    <p:sldLayoutId id="2147484982" r:id="rId11"/>
    <p:sldLayoutId id="2147484983" r:id="rId12"/>
    <p:sldLayoutId id="2147484984" r:id="rId13"/>
    <p:sldLayoutId id="2147484985" r:id="rId14"/>
    <p:sldLayoutId id="2147484986" r:id="rId15"/>
    <p:sldLayoutId id="2147484987" r:id="rId16"/>
    <p:sldLayoutId id="2147484988" r:id="rId17"/>
  </p:sldLayoutIdLst>
  <p:transition spd="slow">
    <p:pull dir="lu"/>
  </p:transition>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twentytwowords.com/funny-graphs-show-correlation-between-completely-unrelated-stats-9-pictures/" TargetMode="External"/><Relationship Id="rId2" Type="http://schemas.openxmlformats.org/officeDocument/2006/relationships/hyperlink" Target="http://www.tylervigen.com/spurious-correlations" TargetMode="External"/><Relationship Id="rId1" Type="http://schemas.openxmlformats.org/officeDocument/2006/relationships/slideLayout" Target="../slideLayouts/slideLayout7.xml"/><Relationship Id="rId4" Type="http://schemas.openxmlformats.org/officeDocument/2006/relationships/hyperlink" Target="http://www.buzzfeed.com/kjh2110/the-10-most-bizarre-correlations"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B527107-C97E-43D3-8678-9994F84BBA41}" type="slidenum">
              <a:rPr lang="en-US" smtClean="0"/>
              <a:pPr/>
              <a:t>1</a:t>
            </a:fld>
            <a:endParaRPr lang="en-US" dirty="0"/>
          </a:p>
        </p:txBody>
      </p:sp>
      <p:sp>
        <p:nvSpPr>
          <p:cNvPr id="3" name="TextBox 2"/>
          <p:cNvSpPr txBox="1"/>
          <p:nvPr/>
        </p:nvSpPr>
        <p:spPr>
          <a:xfrm>
            <a:off x="2457157" y="1934818"/>
            <a:ext cx="6667210" cy="2308324"/>
          </a:xfrm>
          <a:prstGeom prst="rect">
            <a:avLst/>
          </a:prstGeom>
          <a:noFill/>
        </p:spPr>
        <p:txBody>
          <a:bodyPr wrap="none" rtlCol="0">
            <a:spAutoFit/>
          </a:bodyPr>
          <a:lstStyle/>
          <a:p>
            <a:pPr algn="ctr"/>
            <a:r>
              <a:rPr lang="en-US" sz="7200" b="1" dirty="0" smtClean="0"/>
              <a:t>Correlational</a:t>
            </a:r>
          </a:p>
          <a:p>
            <a:pPr algn="ctr"/>
            <a:r>
              <a:rPr lang="en-US" sz="7200" b="1" dirty="0" smtClean="0"/>
              <a:t> Designs</a:t>
            </a:r>
            <a:endParaRPr lang="en-US" sz="7200" b="1" dirty="0"/>
          </a:p>
        </p:txBody>
      </p:sp>
    </p:spTree>
    <p:extLst>
      <p:ext uri="{BB962C8B-B14F-4D97-AF65-F5344CB8AC3E}">
        <p14:creationId xmlns:p14="http://schemas.microsoft.com/office/powerpoint/2010/main" xmlns="" val="1037754947"/>
      </p:ext>
    </p:extLst>
  </p:cSld>
  <p:clrMapOvr>
    <a:masterClrMapping/>
  </p:clrMapOvr>
  <p:transition spd="slow">
    <p:pull dir="l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B527107-C97E-43D3-8678-9994F84BBA41}" type="slidenum">
              <a:rPr lang="en-US" smtClean="0"/>
              <a:pPr/>
              <a:t>10</a:t>
            </a:fld>
            <a:endParaRPr lang="en-US" dirty="0"/>
          </a:p>
        </p:txBody>
      </p:sp>
      <p:graphicFrame>
        <p:nvGraphicFramePr>
          <p:cNvPr id="5" name="Diagram 4"/>
          <p:cNvGraphicFramePr/>
          <p:nvPr>
            <p:extLst>
              <p:ext uri="{D42A27DB-BD31-4B8C-83A1-F6EECF244321}">
                <p14:modId xmlns:p14="http://schemas.microsoft.com/office/powerpoint/2010/main" xmlns="" val="67368501"/>
              </p:ext>
            </p:extLst>
          </p:nvPr>
        </p:nvGraphicFramePr>
        <p:xfrm>
          <a:off x="1417981" y="2401824"/>
          <a:ext cx="8750147" cy="2670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417981" y="450575"/>
            <a:ext cx="8918713" cy="1077218"/>
          </a:xfrm>
          <a:prstGeom prst="rect">
            <a:avLst/>
          </a:prstGeom>
          <a:noFill/>
        </p:spPr>
        <p:txBody>
          <a:bodyPr wrap="square" rtlCol="0">
            <a:spAutoFit/>
          </a:bodyPr>
          <a:lstStyle/>
          <a:p>
            <a:pPr algn="ctr"/>
            <a:r>
              <a:rPr lang="en-CA" sz="4000" b="1" u="sng" dirty="0"/>
              <a:t>Displays of </a:t>
            </a:r>
            <a:r>
              <a:rPr lang="en-CA" sz="4000" b="1" u="sng" dirty="0" smtClean="0"/>
              <a:t>Scores</a:t>
            </a:r>
            <a:endParaRPr lang="en-US" sz="4000" b="1" u="sng" dirty="0"/>
          </a:p>
          <a:p>
            <a:pPr algn="ctr"/>
            <a:endParaRPr lang="en-US" sz="2400" b="1" dirty="0"/>
          </a:p>
        </p:txBody>
      </p:sp>
    </p:spTree>
    <p:extLst>
      <p:ext uri="{BB962C8B-B14F-4D97-AF65-F5344CB8AC3E}">
        <p14:creationId xmlns:p14="http://schemas.microsoft.com/office/powerpoint/2010/main" xmlns="" val="2035891295"/>
      </p:ext>
    </p:extLst>
  </p:cSld>
  <p:clrMapOvr>
    <a:masterClrMapping/>
  </p:clrMapOvr>
  <p:transition spd="slow">
    <p:pull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B527107-C97E-43D3-8678-9994F84BBA41}" type="slidenum">
              <a:rPr lang="en-US" smtClean="0"/>
              <a:pPr/>
              <a:t>11</a:t>
            </a:fld>
            <a:endParaRPr lang="en-US" dirty="0"/>
          </a:p>
        </p:txBody>
      </p:sp>
      <p:sp>
        <p:nvSpPr>
          <p:cNvPr id="3" name="TextBox 2"/>
          <p:cNvSpPr txBox="1"/>
          <p:nvPr/>
        </p:nvSpPr>
        <p:spPr>
          <a:xfrm>
            <a:off x="336981" y="1239310"/>
            <a:ext cx="11315523" cy="2985433"/>
          </a:xfrm>
          <a:prstGeom prst="rect">
            <a:avLst/>
          </a:prstGeom>
          <a:noFill/>
        </p:spPr>
        <p:txBody>
          <a:bodyPr wrap="square" rtlCol="0">
            <a:spAutoFit/>
          </a:bodyPr>
          <a:lstStyle/>
          <a:p>
            <a:pPr marL="285750" lvl="0" indent="-285750">
              <a:buFont typeface="Wingdings" charset="2"/>
              <a:buChar char="Ø"/>
            </a:pPr>
            <a:r>
              <a:rPr lang="en-CA" sz="2800" dirty="0" smtClean="0"/>
              <a:t>Visual </a:t>
            </a:r>
            <a:r>
              <a:rPr lang="en-CA" sz="2800" dirty="0"/>
              <a:t>representation of relationship (strength and direction) between independent and dependent </a:t>
            </a:r>
            <a:r>
              <a:rPr lang="en-CA" sz="2800" dirty="0" smtClean="0"/>
              <a:t>variables</a:t>
            </a:r>
          </a:p>
          <a:p>
            <a:pPr marL="285750" lvl="0" indent="-285750">
              <a:buFont typeface="Wingdings" charset="2"/>
              <a:buChar char="Ø"/>
            </a:pPr>
            <a:endParaRPr lang="en-US" sz="2800" dirty="0"/>
          </a:p>
          <a:p>
            <a:pPr marL="285750" lvl="0" indent="-285750">
              <a:buFont typeface="Wingdings" charset="2"/>
              <a:buChar char="Ø"/>
            </a:pPr>
            <a:r>
              <a:rPr lang="en-CA" sz="2800" dirty="0"/>
              <a:t>Shows correlation between two variables </a:t>
            </a:r>
            <a:r>
              <a:rPr lang="en-CA" sz="2800" u="sng" dirty="0"/>
              <a:t>only; </a:t>
            </a:r>
            <a:endParaRPr lang="en-CA" sz="2800" u="sng" dirty="0" smtClean="0"/>
          </a:p>
          <a:p>
            <a:pPr marL="285750" lvl="0" indent="-285750">
              <a:buFont typeface="Wingdings" charset="2"/>
              <a:buChar char="Ø"/>
            </a:pPr>
            <a:endParaRPr lang="en-US" sz="2800" dirty="0"/>
          </a:p>
          <a:p>
            <a:pPr marL="285750" lvl="0" indent="-285750">
              <a:buFont typeface="Wingdings" charset="2"/>
              <a:buChar char="Ø"/>
            </a:pPr>
            <a:r>
              <a:rPr lang="en-CA" sz="2800" dirty="0"/>
              <a:t>I.V. on horizontal or x-axis and D.V. on vertical or </a:t>
            </a:r>
            <a:r>
              <a:rPr lang="en-CA" sz="2800" dirty="0" smtClean="0"/>
              <a:t>y-axis</a:t>
            </a:r>
          </a:p>
          <a:p>
            <a:pPr marL="285750" lvl="0" indent="-285750">
              <a:buFont typeface="Wingdings" charset="2"/>
              <a:buChar char="Ø"/>
            </a:pPr>
            <a:endParaRPr lang="en-US" sz="2000" dirty="0"/>
          </a:p>
        </p:txBody>
      </p:sp>
      <p:sp>
        <p:nvSpPr>
          <p:cNvPr id="4" name="TextBox 3"/>
          <p:cNvSpPr txBox="1"/>
          <p:nvPr/>
        </p:nvSpPr>
        <p:spPr>
          <a:xfrm>
            <a:off x="630749" y="240396"/>
            <a:ext cx="10137913" cy="646331"/>
          </a:xfrm>
          <a:prstGeom prst="rect">
            <a:avLst/>
          </a:prstGeom>
          <a:noFill/>
        </p:spPr>
        <p:txBody>
          <a:bodyPr wrap="square" rtlCol="0">
            <a:spAutoFit/>
          </a:bodyPr>
          <a:lstStyle/>
          <a:p>
            <a:pPr algn="ctr"/>
            <a:r>
              <a:rPr lang="en-CA" sz="3600" b="1" u="sng" dirty="0"/>
              <a:t>Scatter P</a:t>
            </a:r>
            <a:r>
              <a:rPr lang="en-CA" sz="3600" b="1" u="sng" dirty="0" smtClean="0"/>
              <a:t>lot</a:t>
            </a:r>
            <a:endParaRPr lang="en-US" sz="3600" b="1" u="sng"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42101" y="4622800"/>
            <a:ext cx="3632200" cy="2046224"/>
          </a:xfrm>
          <a:prstGeom prst="rect">
            <a:avLst/>
          </a:prstGeom>
        </p:spPr>
      </p:pic>
    </p:spTree>
    <p:extLst>
      <p:ext uri="{BB962C8B-B14F-4D97-AF65-F5344CB8AC3E}">
        <p14:creationId xmlns:p14="http://schemas.microsoft.com/office/powerpoint/2010/main" xmlns="" val="739318045"/>
      </p:ext>
    </p:extLst>
  </p:cSld>
  <p:clrMapOvr>
    <a:masterClrMapping/>
  </p:clrMapOvr>
  <p:transition spd="slow">
    <p:pull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B527107-C97E-43D3-8678-9994F84BBA41}" type="slidenum">
              <a:rPr lang="en-US" smtClean="0"/>
              <a:pPr/>
              <a:t>12</a:t>
            </a:fld>
            <a:endParaRPr lang="en-US" dirty="0"/>
          </a:p>
        </p:txBody>
      </p:sp>
      <p:sp>
        <p:nvSpPr>
          <p:cNvPr id="8" name="TextBox 7"/>
          <p:cNvSpPr txBox="1"/>
          <p:nvPr/>
        </p:nvSpPr>
        <p:spPr>
          <a:xfrm>
            <a:off x="1172022" y="298069"/>
            <a:ext cx="9594574" cy="1015663"/>
          </a:xfrm>
          <a:prstGeom prst="rect">
            <a:avLst/>
          </a:prstGeom>
          <a:noFill/>
        </p:spPr>
        <p:txBody>
          <a:bodyPr wrap="square" rtlCol="0">
            <a:spAutoFit/>
          </a:bodyPr>
          <a:lstStyle/>
          <a:p>
            <a:pPr algn="ctr"/>
            <a:r>
              <a:rPr lang="en-CA" sz="3600" b="1" u="sng" dirty="0"/>
              <a:t>Correlation </a:t>
            </a:r>
            <a:r>
              <a:rPr lang="en-CA" sz="3600" b="1" u="sng" dirty="0" smtClean="0"/>
              <a:t>Matrix</a:t>
            </a:r>
            <a:endParaRPr lang="en-US" sz="3600" b="1" u="sng" dirty="0"/>
          </a:p>
          <a:p>
            <a:pPr algn="ctr"/>
            <a:endParaRPr lang="en-US" sz="2400" b="1" dirty="0"/>
          </a:p>
        </p:txBody>
      </p:sp>
      <p:sp>
        <p:nvSpPr>
          <p:cNvPr id="10" name="Rectangle 5"/>
          <p:cNvSpPr>
            <a:spLocks noChangeArrowheads="1"/>
          </p:cNvSpPr>
          <p:nvPr/>
        </p:nvSpPr>
        <p:spPr bwMode="auto">
          <a:xfrm>
            <a:off x="1373187" y="1520974"/>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4"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72022" y="2160736"/>
            <a:ext cx="9594574" cy="4201963"/>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6"/>
          <p:cNvSpPr>
            <a:spLocks noChangeArrowheads="1"/>
          </p:cNvSpPr>
          <p:nvPr/>
        </p:nvSpPr>
        <p:spPr bwMode="auto">
          <a:xfrm>
            <a:off x="349059" y="1448185"/>
            <a:ext cx="9508437" cy="738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rPr>
              <a:t>Table featuring the correlation coefficients for all variables in a </a:t>
            </a:r>
            <a:r>
              <a:rPr kumimoji="0" lang="en-US" altLang="en-US" sz="2400" b="0" i="0" u="none" strike="noStrike" cap="none" normalizeH="0" baseline="0" dirty="0" smtClean="0">
                <a:ln>
                  <a:noFill/>
                </a:ln>
                <a:solidFill>
                  <a:schemeClr val="tx1"/>
                </a:solidFill>
                <a:effectLst/>
                <a:latin typeface="Arial" charset="0"/>
              </a:rPr>
              <a:t>study:</a:t>
            </a:r>
            <a:endParaRPr kumimoji="0" lang="en-US" altLang="en-US" sz="24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xmlns="" val="1078812277"/>
      </p:ext>
    </p:extLst>
  </p:cSld>
  <p:clrMapOvr>
    <a:masterClrMapping/>
  </p:clrMapOvr>
  <p:transition spd="slow">
    <p:pull dir="l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B527107-C97E-43D3-8678-9994F84BBA41}" type="slidenum">
              <a:rPr lang="en-US" smtClean="0"/>
              <a:pPr/>
              <a:t>13</a:t>
            </a:fld>
            <a:endParaRPr lang="en-US" dirty="0"/>
          </a:p>
        </p:txBody>
      </p:sp>
      <p:sp>
        <p:nvSpPr>
          <p:cNvPr id="3" name="TextBox 2"/>
          <p:cNvSpPr txBox="1"/>
          <p:nvPr/>
        </p:nvSpPr>
        <p:spPr>
          <a:xfrm>
            <a:off x="1833041" y="381000"/>
            <a:ext cx="7739269" cy="923330"/>
          </a:xfrm>
          <a:prstGeom prst="rect">
            <a:avLst/>
          </a:prstGeom>
          <a:noFill/>
        </p:spPr>
        <p:txBody>
          <a:bodyPr wrap="square" rtlCol="0">
            <a:spAutoFit/>
          </a:bodyPr>
          <a:lstStyle/>
          <a:p>
            <a:pPr algn="ctr"/>
            <a:r>
              <a:rPr lang="en-CA" sz="3600" b="1" u="sng" dirty="0"/>
              <a:t>Associations B</a:t>
            </a:r>
            <a:r>
              <a:rPr lang="en-CA" sz="3600" b="1" u="sng" dirty="0" smtClean="0"/>
              <a:t>etween Scores</a:t>
            </a:r>
            <a:endParaRPr lang="en-US" sz="3600" b="1" u="sng" dirty="0"/>
          </a:p>
          <a:p>
            <a:pPr algn="ctr"/>
            <a:endParaRPr lang="en-US" b="1" dirty="0"/>
          </a:p>
        </p:txBody>
      </p:sp>
      <p:graphicFrame>
        <p:nvGraphicFramePr>
          <p:cNvPr id="5" name="Diagram 4"/>
          <p:cNvGraphicFramePr/>
          <p:nvPr>
            <p:extLst>
              <p:ext uri="{D42A27DB-BD31-4B8C-83A1-F6EECF244321}">
                <p14:modId xmlns:p14="http://schemas.microsoft.com/office/powerpoint/2010/main" xmlns="" val="1204302235"/>
              </p:ext>
            </p:extLst>
          </p:nvPr>
        </p:nvGraphicFramePr>
        <p:xfrm>
          <a:off x="499872" y="1511808"/>
          <a:ext cx="10082784"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746265963"/>
      </p:ext>
    </p:extLst>
  </p:cSld>
  <p:clrMapOvr>
    <a:masterClrMapping/>
  </p:clrMapOvr>
  <p:transition spd="slow">
    <p:pull dir="l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B527107-C97E-43D3-8678-9994F84BBA41}" type="slidenum">
              <a:rPr lang="en-US" smtClean="0"/>
              <a:pPr/>
              <a:t>14</a:t>
            </a:fld>
            <a:endParaRPr lang="en-US" dirty="0"/>
          </a:p>
        </p:txBody>
      </p:sp>
      <p:graphicFrame>
        <p:nvGraphicFramePr>
          <p:cNvPr id="5" name="Diagram 4"/>
          <p:cNvGraphicFramePr/>
          <p:nvPr>
            <p:extLst>
              <p:ext uri="{D42A27DB-BD31-4B8C-83A1-F6EECF244321}">
                <p14:modId xmlns:p14="http://schemas.microsoft.com/office/powerpoint/2010/main" xmlns="" val="1122533473"/>
              </p:ext>
            </p:extLst>
          </p:nvPr>
        </p:nvGraphicFramePr>
        <p:xfrm>
          <a:off x="502127" y="1640546"/>
          <a:ext cx="11004073" cy="4150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845186" y="624883"/>
            <a:ext cx="8547653" cy="1015663"/>
          </a:xfrm>
          <a:prstGeom prst="rect">
            <a:avLst/>
          </a:prstGeom>
          <a:noFill/>
        </p:spPr>
        <p:txBody>
          <a:bodyPr wrap="square" rtlCol="0">
            <a:spAutoFit/>
          </a:bodyPr>
          <a:lstStyle/>
          <a:p>
            <a:pPr algn="ctr"/>
            <a:r>
              <a:rPr lang="en-CA" sz="3600" b="1" dirty="0"/>
              <a:t>Types </a:t>
            </a:r>
            <a:r>
              <a:rPr lang="en-CA" sz="3600" b="1" dirty="0" smtClean="0"/>
              <a:t>of Relationships</a:t>
            </a:r>
            <a:endParaRPr lang="en-US" sz="3600" b="1" dirty="0"/>
          </a:p>
          <a:p>
            <a:pPr algn="ctr"/>
            <a:endParaRPr lang="en-US" sz="2400" b="1" dirty="0"/>
          </a:p>
        </p:txBody>
      </p:sp>
    </p:spTree>
    <p:extLst>
      <p:ext uri="{BB962C8B-B14F-4D97-AF65-F5344CB8AC3E}">
        <p14:creationId xmlns:p14="http://schemas.microsoft.com/office/powerpoint/2010/main" xmlns="" val="1418047992"/>
      </p:ext>
    </p:extLst>
  </p:cSld>
  <p:clrMapOvr>
    <a:masterClrMapping/>
  </p:clrMapOvr>
  <p:transition spd="slow">
    <p:pull dir="l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B527107-C97E-43D3-8678-9994F84BBA41}" type="slidenum">
              <a:rPr lang="en-US" smtClean="0"/>
              <a:pPr/>
              <a:t>15</a:t>
            </a:fld>
            <a:endParaRPr lang="en-US" dirty="0"/>
          </a:p>
        </p:txBody>
      </p:sp>
      <p:graphicFrame>
        <p:nvGraphicFramePr>
          <p:cNvPr id="3" name="Diagram 2"/>
          <p:cNvGraphicFramePr/>
          <p:nvPr>
            <p:extLst>
              <p:ext uri="{D42A27DB-BD31-4B8C-83A1-F6EECF244321}">
                <p14:modId xmlns:p14="http://schemas.microsoft.com/office/powerpoint/2010/main" xmlns="" val="1669947733"/>
              </p:ext>
            </p:extLst>
          </p:nvPr>
        </p:nvGraphicFramePr>
        <p:xfrm>
          <a:off x="1509268" y="1071393"/>
          <a:ext cx="8625332" cy="5493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260435" y="55730"/>
            <a:ext cx="9766853" cy="1015663"/>
          </a:xfrm>
          <a:prstGeom prst="rect">
            <a:avLst/>
          </a:prstGeom>
          <a:noFill/>
        </p:spPr>
        <p:txBody>
          <a:bodyPr wrap="square" rtlCol="0">
            <a:spAutoFit/>
          </a:bodyPr>
          <a:lstStyle/>
          <a:p>
            <a:pPr algn="ctr"/>
            <a:r>
              <a:rPr lang="en-CA" sz="3600" b="1" u="sng" dirty="0"/>
              <a:t>Correlation Statistics</a:t>
            </a:r>
            <a:endParaRPr lang="en-US" sz="3600" b="1" u="sng" dirty="0"/>
          </a:p>
          <a:p>
            <a:pPr algn="ctr"/>
            <a:endParaRPr lang="en-US" sz="2400" b="1" dirty="0"/>
          </a:p>
        </p:txBody>
      </p:sp>
    </p:spTree>
    <p:extLst>
      <p:ext uri="{BB962C8B-B14F-4D97-AF65-F5344CB8AC3E}">
        <p14:creationId xmlns:p14="http://schemas.microsoft.com/office/powerpoint/2010/main" xmlns="" val="785223756"/>
      </p:ext>
    </p:extLst>
  </p:cSld>
  <p:clrMapOvr>
    <a:masterClrMapping/>
  </p:clrMapOvr>
  <p:transition spd="slow">
    <p:pull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B527107-C97E-43D3-8678-9994F84BBA41}" type="slidenum">
              <a:rPr lang="en-US" smtClean="0"/>
              <a:pPr/>
              <a:t>16</a:t>
            </a:fld>
            <a:endParaRPr lang="en-US" dirty="0"/>
          </a:p>
        </p:txBody>
      </p:sp>
      <p:sp>
        <p:nvSpPr>
          <p:cNvPr id="4" name="TextBox 3"/>
          <p:cNvSpPr txBox="1"/>
          <p:nvPr/>
        </p:nvSpPr>
        <p:spPr>
          <a:xfrm>
            <a:off x="992809" y="240396"/>
            <a:ext cx="9568069" cy="646331"/>
          </a:xfrm>
          <a:prstGeom prst="rect">
            <a:avLst/>
          </a:prstGeom>
          <a:noFill/>
        </p:spPr>
        <p:txBody>
          <a:bodyPr wrap="square" rtlCol="0">
            <a:spAutoFit/>
          </a:bodyPr>
          <a:lstStyle/>
          <a:p>
            <a:pPr algn="ctr"/>
            <a:r>
              <a:rPr lang="en-CA" sz="3600" b="1" dirty="0"/>
              <a:t>Strength of </a:t>
            </a:r>
            <a:r>
              <a:rPr lang="en-CA" sz="3600" b="1" dirty="0" smtClean="0"/>
              <a:t>Relationship </a:t>
            </a:r>
            <a:r>
              <a:rPr lang="en-CA" sz="3600" b="1" dirty="0"/>
              <a:t>(magnitude)</a:t>
            </a:r>
            <a:endParaRPr lang="en-US" sz="3600" b="1" dirty="0"/>
          </a:p>
        </p:txBody>
      </p:sp>
      <p:graphicFrame>
        <p:nvGraphicFramePr>
          <p:cNvPr id="3" name="Diagram 2"/>
          <p:cNvGraphicFramePr/>
          <p:nvPr>
            <p:extLst>
              <p:ext uri="{D42A27DB-BD31-4B8C-83A1-F6EECF244321}">
                <p14:modId xmlns:p14="http://schemas.microsoft.com/office/powerpoint/2010/main" xmlns="" val="1802906401"/>
              </p:ext>
            </p:extLst>
          </p:nvPr>
        </p:nvGraphicFramePr>
        <p:xfrm>
          <a:off x="265044" y="1470992"/>
          <a:ext cx="11357112" cy="4432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12544735"/>
      </p:ext>
    </p:extLst>
  </p:cSld>
  <p:clrMapOvr>
    <a:masterClrMapping/>
  </p:clrMapOvr>
  <p:transition spd="slow">
    <p:pull dir="l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B527107-C97E-43D3-8678-9994F84BBA41}" type="slidenum">
              <a:rPr lang="en-US" smtClean="0"/>
              <a:pPr/>
              <a:t>17</a:t>
            </a:fld>
            <a:endParaRPr lang="en-US" dirty="0"/>
          </a:p>
        </p:txBody>
      </p:sp>
      <p:sp>
        <p:nvSpPr>
          <p:cNvPr id="3" name="TextBox 2"/>
          <p:cNvSpPr txBox="1"/>
          <p:nvPr/>
        </p:nvSpPr>
        <p:spPr>
          <a:xfrm>
            <a:off x="1192696" y="17857"/>
            <a:ext cx="9515059" cy="1384995"/>
          </a:xfrm>
          <a:prstGeom prst="rect">
            <a:avLst/>
          </a:prstGeom>
          <a:noFill/>
        </p:spPr>
        <p:txBody>
          <a:bodyPr wrap="square" rtlCol="0">
            <a:spAutoFit/>
          </a:bodyPr>
          <a:lstStyle/>
          <a:p>
            <a:pPr algn="ctr"/>
            <a:r>
              <a:rPr lang="en-US" sz="2400" dirty="0"/>
              <a:t> </a:t>
            </a:r>
          </a:p>
          <a:p>
            <a:pPr algn="ctr"/>
            <a:r>
              <a:rPr lang="en-US" sz="3600" b="1" u="sng" dirty="0"/>
              <a:t>Multiple Variable Analysis</a:t>
            </a:r>
            <a:endParaRPr lang="en-US" sz="3600" u="sng" dirty="0"/>
          </a:p>
          <a:p>
            <a:pPr algn="ctr"/>
            <a:endParaRPr lang="en-US" sz="2400" dirty="0"/>
          </a:p>
        </p:txBody>
      </p:sp>
      <p:sp>
        <p:nvSpPr>
          <p:cNvPr id="7" name="Rectangle 2"/>
          <p:cNvSpPr>
            <a:spLocks noChangeArrowheads="1"/>
          </p:cNvSpPr>
          <p:nvPr/>
        </p:nvSpPr>
        <p:spPr bwMode="auto">
          <a:xfrm>
            <a:off x="92762" y="1402852"/>
            <a:ext cx="9597338" cy="35394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charset="2"/>
              <a:buChar char="Ø"/>
              <a:tabLst/>
            </a:pPr>
            <a:r>
              <a:rPr kumimoji="0" lang="en-US" altLang="en-US" sz="2800" b="0" i="0" u="none" strike="noStrike" cap="none" normalizeH="0" baseline="0" dirty="0">
                <a:ln>
                  <a:noFill/>
                </a:ln>
                <a:solidFill>
                  <a:schemeClr val="tx1"/>
                </a:solidFill>
                <a:effectLst/>
                <a:latin typeface="Arial" charset="0"/>
              </a:rPr>
              <a:t>Correlations can have more than one predictor variable </a:t>
            </a:r>
            <a:endParaRPr kumimoji="0" lang="en-US" altLang="en-US" sz="2800" b="0" i="0" u="none" strike="noStrike" cap="none" normalizeH="0" baseline="0" dirty="0" smtClean="0">
              <a:ln>
                <a:noFill/>
              </a:ln>
              <a:solidFill>
                <a:schemeClr val="tx1"/>
              </a:solidFill>
              <a:effectLst/>
              <a:latin typeface="Arial" charset="0"/>
            </a:endParaRPr>
          </a:p>
          <a:p>
            <a:pPr marR="0" lvl="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dirty="0" smtClean="0">
                <a:ln>
                  <a:noFill/>
                </a:ln>
                <a:solidFill>
                  <a:schemeClr val="tx1"/>
                </a:solidFill>
                <a:effectLst/>
                <a:latin typeface="Arial" charset="0"/>
              </a:rPr>
              <a:t>   </a:t>
            </a:r>
            <a:endParaRPr kumimoji="0" lang="en-US" altLang="en-US" sz="2800" b="0" i="0" u="none" strike="noStrike" cap="none" normalizeH="0" baseline="0" dirty="0">
              <a:ln>
                <a:noFill/>
              </a:ln>
              <a:solidFill>
                <a:schemeClr val="tx1"/>
              </a:solidFill>
              <a:effectLst/>
              <a:latin typeface="Arial" charset="0"/>
            </a:endParaRPr>
          </a:p>
          <a:p>
            <a:pPr marL="285750" marR="0" lvl="0" indent="-285750" algn="l" defTabSz="914400" rtl="0" eaLnBrk="0" fontAlgn="base" latinLnBrk="0" hangingPunct="0">
              <a:lnSpc>
                <a:spcPct val="100000"/>
              </a:lnSpc>
              <a:spcBef>
                <a:spcPct val="0"/>
              </a:spcBef>
              <a:spcAft>
                <a:spcPct val="0"/>
              </a:spcAft>
              <a:buClrTx/>
              <a:buSzTx/>
              <a:buFont typeface="Wingdings" charset="2"/>
              <a:buChar char="Ø"/>
              <a:tabLst/>
            </a:pPr>
            <a:r>
              <a:rPr kumimoji="0" lang="en-US" altLang="en-US" sz="2800" b="0" i="0" u="none" strike="noStrike" cap="none" normalizeH="0" baseline="0" dirty="0">
                <a:ln>
                  <a:noFill/>
                </a:ln>
                <a:solidFill>
                  <a:schemeClr val="tx1"/>
                </a:solidFill>
                <a:effectLst/>
                <a:latin typeface="Arial" charset="0"/>
              </a:rPr>
              <a:t>Account for the impact of each </a:t>
            </a:r>
            <a:r>
              <a:rPr kumimoji="0" lang="en-US" altLang="en-US" sz="2800" b="0" i="0" u="none" strike="noStrike" cap="none" normalizeH="0" baseline="0" dirty="0" smtClean="0">
                <a:ln>
                  <a:noFill/>
                </a:ln>
                <a:solidFill>
                  <a:schemeClr val="tx1"/>
                </a:solidFill>
                <a:effectLst/>
                <a:latin typeface="Arial" charset="0"/>
              </a:rPr>
              <a:t>variable</a:t>
            </a:r>
          </a:p>
          <a:p>
            <a:pPr marR="0" lvl="0" algn="l" defTabSz="914400" rtl="0" eaLnBrk="0" fontAlgn="base" latinLnBrk="0" hangingPunct="0">
              <a:lnSpc>
                <a:spcPct val="100000"/>
              </a:lnSpc>
              <a:spcBef>
                <a:spcPct val="0"/>
              </a:spcBef>
              <a:spcAft>
                <a:spcPct val="0"/>
              </a:spcAft>
              <a:buClrTx/>
              <a:buSzTx/>
              <a:tabLst/>
            </a:pPr>
            <a:endParaRPr kumimoji="0" lang="en-US" altLang="en-US" sz="2800" b="0" i="0" u="none" strike="noStrike" cap="none" normalizeH="0" baseline="0" dirty="0" smtClean="0">
              <a:ln>
                <a:noFill/>
              </a:ln>
              <a:solidFill>
                <a:schemeClr val="tx1"/>
              </a:solidFill>
              <a:effectLst/>
              <a:latin typeface="Arial" charset="0"/>
            </a:endParaRPr>
          </a:p>
          <a:p>
            <a:pPr marL="285750" lvl="0" indent="-285750" eaLnBrk="0" fontAlgn="base" hangingPunct="0">
              <a:spcBef>
                <a:spcPct val="0"/>
              </a:spcBef>
              <a:spcAft>
                <a:spcPct val="0"/>
              </a:spcAft>
              <a:buFont typeface="Wingdings" charset="2"/>
              <a:buChar char="Ø"/>
            </a:pPr>
            <a:r>
              <a:rPr lang="en-US" altLang="en-US" sz="2800" dirty="0">
                <a:latin typeface="Arial" charset="0"/>
              </a:rPr>
              <a:t>Partial Correlations </a:t>
            </a:r>
            <a:endParaRPr lang="en-US" altLang="en-US" sz="2800" dirty="0" smtClean="0">
              <a:latin typeface="Arial" charset="0"/>
            </a:endParaRPr>
          </a:p>
          <a:p>
            <a:pPr lvl="0" eaLnBrk="0" fontAlgn="base" hangingPunct="0">
              <a:spcBef>
                <a:spcPct val="0"/>
              </a:spcBef>
              <a:spcAft>
                <a:spcPct val="0"/>
              </a:spcAft>
            </a:pPr>
            <a:endParaRPr lang="en-US" altLang="en-US" sz="2800" dirty="0">
              <a:latin typeface="Arial" charset="0"/>
            </a:endParaRPr>
          </a:p>
          <a:p>
            <a:pPr marL="285750" lvl="0" indent="-285750" eaLnBrk="0" fontAlgn="base" hangingPunct="0">
              <a:spcBef>
                <a:spcPct val="0"/>
              </a:spcBef>
              <a:spcAft>
                <a:spcPct val="0"/>
              </a:spcAft>
              <a:buFont typeface="Wingdings" charset="2"/>
              <a:buChar char="Ø"/>
            </a:pPr>
            <a:r>
              <a:rPr lang="en-US" altLang="en-US" sz="2800" dirty="0">
                <a:latin typeface="Arial" charset="0"/>
              </a:rPr>
              <a:t>Multiple Regression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charset="0"/>
            </a:endParaRPr>
          </a:p>
        </p:txBody>
      </p:sp>
      <p:pic>
        <p:nvPicPr>
          <p:cNvPr id="1025" name="officeArt objec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07107" y="2358887"/>
            <a:ext cx="4305449" cy="36538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Tree>
    <p:extLst>
      <p:ext uri="{BB962C8B-B14F-4D97-AF65-F5344CB8AC3E}">
        <p14:creationId xmlns:p14="http://schemas.microsoft.com/office/powerpoint/2010/main" xmlns="" val="1498705517"/>
      </p:ext>
    </p:extLst>
  </p:cSld>
  <p:clrMapOvr>
    <a:masterClrMapping/>
  </p:clrMapOvr>
  <p:transition spd="slow">
    <p:pull dir="l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B527107-C97E-43D3-8678-9994F84BBA41}" type="slidenum">
              <a:rPr lang="en-US" smtClean="0"/>
              <a:pPr/>
              <a:t>18</a:t>
            </a:fld>
            <a:endParaRPr lang="en-US" dirty="0"/>
          </a:p>
        </p:txBody>
      </p:sp>
      <p:sp>
        <p:nvSpPr>
          <p:cNvPr id="3" name="TextBox 2"/>
          <p:cNvSpPr txBox="1"/>
          <p:nvPr/>
        </p:nvSpPr>
        <p:spPr>
          <a:xfrm>
            <a:off x="1324665" y="381000"/>
            <a:ext cx="9037982" cy="1015663"/>
          </a:xfrm>
          <a:prstGeom prst="rect">
            <a:avLst/>
          </a:prstGeom>
          <a:noFill/>
        </p:spPr>
        <p:txBody>
          <a:bodyPr wrap="square" rtlCol="0">
            <a:spAutoFit/>
          </a:bodyPr>
          <a:lstStyle/>
          <a:p>
            <a:pPr algn="ctr"/>
            <a:r>
              <a:rPr lang="en-US" sz="3600" b="1" u="sng" dirty="0"/>
              <a:t>Partial Correlations</a:t>
            </a:r>
            <a:endParaRPr lang="en-US" sz="3600" u="sng" dirty="0"/>
          </a:p>
          <a:p>
            <a:pPr algn="ctr"/>
            <a:endParaRPr lang="en-US" sz="2400" u="sng" dirty="0"/>
          </a:p>
        </p:txBody>
      </p:sp>
      <p:sp>
        <p:nvSpPr>
          <p:cNvPr id="4" name="TextBox 3"/>
          <p:cNvSpPr txBox="1"/>
          <p:nvPr/>
        </p:nvSpPr>
        <p:spPr>
          <a:xfrm>
            <a:off x="968512" y="1610630"/>
            <a:ext cx="9978887" cy="3447098"/>
          </a:xfrm>
          <a:prstGeom prst="rect">
            <a:avLst/>
          </a:prstGeom>
          <a:noFill/>
        </p:spPr>
        <p:txBody>
          <a:bodyPr wrap="square" rtlCol="0">
            <a:spAutoFit/>
          </a:bodyPr>
          <a:lstStyle/>
          <a:p>
            <a:pPr marL="285750" lvl="0" indent="-285750" fontAlgn="base">
              <a:buFont typeface="Wingdings" charset="2"/>
              <a:buChar char="v"/>
            </a:pPr>
            <a:r>
              <a:rPr lang="en-US" sz="2800" dirty="0"/>
              <a:t>An association between two variables by controlling the </a:t>
            </a:r>
            <a:r>
              <a:rPr lang="en-US" sz="2800" dirty="0" smtClean="0"/>
              <a:t>effects </a:t>
            </a:r>
            <a:r>
              <a:rPr lang="en-US" sz="2800" dirty="0"/>
              <a:t>of a third </a:t>
            </a:r>
            <a:r>
              <a:rPr lang="en-US" sz="2800" dirty="0" smtClean="0"/>
              <a:t>variable</a:t>
            </a:r>
          </a:p>
          <a:p>
            <a:pPr lvl="0" fontAlgn="base"/>
            <a:endParaRPr lang="en-US" sz="2800" dirty="0"/>
          </a:p>
          <a:p>
            <a:pPr marL="285750" lvl="0" indent="-285750" fontAlgn="base">
              <a:buFont typeface="Wingdings" charset="2"/>
              <a:buChar char="v"/>
            </a:pPr>
            <a:r>
              <a:rPr lang="en-US" sz="2800" dirty="0"/>
              <a:t>Intervening variable (influences both the DV and IV</a:t>
            </a:r>
            <a:r>
              <a:rPr lang="en-US" sz="2800" dirty="0" smtClean="0"/>
              <a:t>)</a:t>
            </a:r>
          </a:p>
          <a:p>
            <a:pPr lvl="0" fontAlgn="base"/>
            <a:endParaRPr lang="en-US" sz="2800" dirty="0"/>
          </a:p>
          <a:p>
            <a:pPr marL="285750" lvl="0" indent="-285750" fontAlgn="base">
              <a:buFont typeface="Wingdings" charset="2"/>
              <a:buChar char="v"/>
            </a:pPr>
            <a:r>
              <a:rPr lang="en-US" sz="2800" dirty="0" smtClean="0"/>
              <a:t>Determine </a:t>
            </a:r>
            <a:r>
              <a:rPr lang="en-US" sz="2800" dirty="0"/>
              <a:t>shared variance between the DV and IV</a:t>
            </a:r>
          </a:p>
          <a:p>
            <a:r>
              <a:rPr lang="en-US" sz="2200" dirty="0"/>
              <a:t> </a:t>
            </a:r>
          </a:p>
          <a:p>
            <a:pPr algn="ctr"/>
            <a:r>
              <a:rPr lang="en-US" sz="2800" i="1" dirty="0">
                <a:solidFill>
                  <a:srgbClr val="FFFF00"/>
                </a:solidFill>
              </a:rPr>
              <a:t>—&gt; Shared variance  or  r squared</a:t>
            </a:r>
          </a:p>
        </p:txBody>
      </p:sp>
    </p:spTree>
    <p:extLst>
      <p:ext uri="{BB962C8B-B14F-4D97-AF65-F5344CB8AC3E}">
        <p14:creationId xmlns:p14="http://schemas.microsoft.com/office/powerpoint/2010/main" xmlns="" val="226777854"/>
      </p:ext>
    </p:extLst>
  </p:cSld>
  <p:clrMapOvr>
    <a:masterClrMapping/>
  </p:clrMapOvr>
  <p:transition spd="slow">
    <p:pull dir="l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B527107-C97E-43D3-8678-9994F84BBA41}" type="slidenum">
              <a:rPr lang="en-US" smtClean="0"/>
              <a:pPr/>
              <a:t>19</a:t>
            </a:fld>
            <a:endParaRPr lang="en-US" dirty="0"/>
          </a:p>
        </p:txBody>
      </p:sp>
      <p:sp>
        <p:nvSpPr>
          <p:cNvPr id="3" name="TextBox 2"/>
          <p:cNvSpPr txBox="1"/>
          <p:nvPr/>
        </p:nvSpPr>
        <p:spPr>
          <a:xfrm>
            <a:off x="1134175" y="634091"/>
            <a:ext cx="9422295" cy="1200329"/>
          </a:xfrm>
          <a:prstGeom prst="rect">
            <a:avLst/>
          </a:prstGeom>
          <a:noFill/>
        </p:spPr>
        <p:txBody>
          <a:bodyPr wrap="square" rtlCol="0">
            <a:spAutoFit/>
          </a:bodyPr>
          <a:lstStyle/>
          <a:p>
            <a:pPr algn="ctr"/>
            <a:r>
              <a:rPr lang="en-US" sz="3600" b="1" u="sng" dirty="0"/>
              <a:t>Simple Regression</a:t>
            </a:r>
            <a:endParaRPr lang="en-US" sz="3600" u="sng" dirty="0"/>
          </a:p>
          <a:p>
            <a:endParaRPr lang="en-US" sz="3600" u="sng" dirty="0"/>
          </a:p>
        </p:txBody>
      </p:sp>
      <p:sp>
        <p:nvSpPr>
          <p:cNvPr id="5" name="Rectangle 2"/>
          <p:cNvSpPr>
            <a:spLocks noChangeArrowheads="1"/>
          </p:cNvSpPr>
          <p:nvPr/>
        </p:nvSpPr>
        <p:spPr bwMode="auto">
          <a:xfrm>
            <a:off x="100584" y="1700144"/>
            <a:ext cx="4630442" cy="2739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en-US" altLang="en-US" sz="2200" b="0" i="0" u="none" strike="noStrike" cap="none" normalizeH="0" baseline="0" dirty="0">
                <a:ln>
                  <a:noFill/>
                </a:ln>
                <a:solidFill>
                  <a:schemeClr val="tx1"/>
                </a:solidFill>
                <a:effectLst/>
                <a:latin typeface="Arial" charset="0"/>
              </a:rPr>
              <a:t>How one variable (IV) predicts an outcome (DV</a:t>
            </a:r>
            <a:r>
              <a:rPr kumimoji="0" lang="en-US" altLang="en-US" sz="2200" b="0" i="0" u="none" strike="noStrike" cap="none" normalizeH="0" baseline="0" dirty="0" smtClean="0">
                <a:ln>
                  <a:noFill/>
                </a:ln>
                <a:solidFill>
                  <a:schemeClr val="tx1"/>
                </a:solidFill>
                <a:effectLst/>
                <a:latin typeface="Arial" charset="0"/>
              </a:rPr>
              <a:t>)</a:t>
            </a:r>
          </a:p>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endParaRPr kumimoji="0" lang="en-US" altLang="en-US" sz="2200" b="0" i="0" u="none" strike="noStrike" cap="none" normalizeH="0" baseline="0" dirty="0">
              <a:ln>
                <a:noFill/>
              </a:ln>
              <a:solidFill>
                <a:schemeClr val="tx1"/>
              </a:solidFill>
              <a:effectLst/>
              <a:latin typeface="Arial" charset="0"/>
            </a:endParaRPr>
          </a:p>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en-US" altLang="en-US" sz="2200" b="0" i="0" u="none" strike="noStrike" cap="none" normalizeH="0" baseline="0" dirty="0">
                <a:ln>
                  <a:noFill/>
                </a:ln>
                <a:solidFill>
                  <a:schemeClr val="tx1"/>
                </a:solidFill>
                <a:effectLst/>
                <a:latin typeface="Arial" charset="0"/>
              </a:rPr>
              <a:t>Regression line or “line of best fit</a:t>
            </a:r>
            <a:r>
              <a:rPr kumimoji="0" lang="en-US" altLang="en-US" sz="2200" b="0" i="0" u="none" strike="noStrike" cap="none" normalizeH="0" baseline="0" dirty="0" smtClean="0">
                <a:ln>
                  <a:noFill/>
                </a:ln>
                <a:solidFill>
                  <a:schemeClr val="tx1"/>
                </a:solidFill>
                <a:effectLst/>
                <a:latin typeface="Arial" charset="0"/>
              </a:rPr>
              <a:t>”</a:t>
            </a:r>
          </a:p>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endParaRPr kumimoji="0" lang="en-US" altLang="en-US" sz="2200" b="0" i="0" u="none" strike="noStrike" cap="none" normalizeH="0" baseline="0" dirty="0">
              <a:ln>
                <a:noFill/>
              </a:ln>
              <a:solidFill>
                <a:schemeClr val="tx1"/>
              </a:solidFill>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1" i="1" u="none" strike="noStrike" cap="none" normalizeH="0" baseline="0" dirty="0">
                <a:ln>
                  <a:noFill/>
                </a:ln>
                <a:solidFill>
                  <a:srgbClr val="FF0000"/>
                </a:solidFill>
                <a:effectLst/>
                <a:latin typeface="Arial" charset="0"/>
              </a:rPr>
              <a:t>Y (predicted) = b (X) + 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p:txBody>
      </p:sp>
      <p:pic>
        <p:nvPicPr>
          <p:cNvPr id="2049" name="officeArt objec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37043" y="1537253"/>
            <a:ext cx="6753018" cy="47045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6" name="Rectangle 3"/>
          <p:cNvSpPr>
            <a:spLocks noChangeArrowheads="1"/>
          </p:cNvSpPr>
          <p:nvPr/>
        </p:nvSpPr>
        <p:spPr bwMode="auto">
          <a:xfrm>
            <a:off x="2650434" y="2577548"/>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xmlns="" val="1364873513"/>
      </p:ext>
    </p:extLst>
  </p:cSld>
  <p:clrMapOvr>
    <a:masterClrMapping/>
  </p:clrMapOvr>
  <p:transition spd="slow">
    <p:pull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B527107-C97E-43D3-8678-9994F84BBA41}" type="slidenum">
              <a:rPr lang="en-US" smtClean="0"/>
              <a:pPr/>
              <a:t>2</a:t>
            </a:fld>
            <a:endParaRPr lang="en-US" dirty="0"/>
          </a:p>
        </p:txBody>
      </p:sp>
      <p:sp>
        <p:nvSpPr>
          <p:cNvPr id="3" name="TextBox 2"/>
          <p:cNvSpPr txBox="1"/>
          <p:nvPr/>
        </p:nvSpPr>
        <p:spPr>
          <a:xfrm>
            <a:off x="2349102" y="1316736"/>
            <a:ext cx="6413898" cy="4862870"/>
          </a:xfrm>
          <a:prstGeom prst="rect">
            <a:avLst/>
          </a:prstGeom>
          <a:noFill/>
        </p:spPr>
        <p:txBody>
          <a:bodyPr wrap="square" rtlCol="0">
            <a:spAutoFit/>
          </a:bodyPr>
          <a:lstStyle/>
          <a:p>
            <a:pPr algn="ctr"/>
            <a:endParaRPr lang="en-CA" sz="1400" dirty="0" smtClean="0"/>
          </a:p>
          <a:p>
            <a:pPr algn="ctr"/>
            <a:r>
              <a:rPr lang="en-CA" sz="4000" dirty="0"/>
              <a:t>  </a:t>
            </a:r>
            <a:r>
              <a:rPr lang="en-CA" sz="4000" i="1" dirty="0" smtClean="0"/>
              <a:t>Objective:</a:t>
            </a:r>
          </a:p>
          <a:p>
            <a:pPr algn="ctr"/>
            <a:endParaRPr lang="en-US" sz="1600" dirty="0"/>
          </a:p>
          <a:p>
            <a:pPr algn="ctr"/>
            <a:r>
              <a:rPr lang="en-CA" sz="4000" dirty="0" smtClean="0"/>
              <a:t>to </a:t>
            </a:r>
            <a:r>
              <a:rPr lang="en-CA" sz="4000" dirty="0">
                <a:solidFill>
                  <a:srgbClr val="FFFF00"/>
                </a:solidFill>
              </a:rPr>
              <a:t>relate</a:t>
            </a:r>
            <a:r>
              <a:rPr lang="en-CA" sz="4000" dirty="0"/>
              <a:t> variables to one another as opposed to attempting to manipulate them as in experimental </a:t>
            </a:r>
            <a:r>
              <a:rPr lang="en-CA" sz="4000" dirty="0" smtClean="0"/>
              <a:t>designs. </a:t>
            </a:r>
            <a:endParaRPr lang="en-US" sz="4000" dirty="0"/>
          </a:p>
          <a:p>
            <a:endParaRPr lang="en-US" sz="4000" dirty="0"/>
          </a:p>
        </p:txBody>
      </p:sp>
      <p:sp>
        <p:nvSpPr>
          <p:cNvPr id="5" name="TextBox 4"/>
          <p:cNvSpPr txBox="1"/>
          <p:nvPr/>
        </p:nvSpPr>
        <p:spPr>
          <a:xfrm>
            <a:off x="2277749" y="381000"/>
            <a:ext cx="6556603" cy="984885"/>
          </a:xfrm>
          <a:prstGeom prst="rect">
            <a:avLst/>
          </a:prstGeom>
          <a:noFill/>
        </p:spPr>
        <p:txBody>
          <a:bodyPr wrap="none" rtlCol="0">
            <a:spAutoFit/>
          </a:bodyPr>
          <a:lstStyle/>
          <a:p>
            <a:r>
              <a:rPr lang="en-CA" sz="4000" b="1" u="sng" dirty="0"/>
              <a:t>Correlational Research </a:t>
            </a:r>
            <a:endParaRPr lang="en-US" sz="4000" b="1" u="sng" dirty="0"/>
          </a:p>
          <a:p>
            <a:endParaRPr lang="en-US" dirty="0"/>
          </a:p>
        </p:txBody>
      </p:sp>
    </p:spTree>
    <p:extLst>
      <p:ext uri="{BB962C8B-B14F-4D97-AF65-F5344CB8AC3E}">
        <p14:creationId xmlns:p14="http://schemas.microsoft.com/office/powerpoint/2010/main" xmlns="" val="52145215"/>
      </p:ext>
    </p:extLst>
  </p:cSld>
  <p:clrMapOvr>
    <a:masterClrMapping/>
  </p:clrMapOvr>
  <p:transition spd="slow">
    <p:pull dir="l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B527107-C97E-43D3-8678-9994F84BBA41}" type="slidenum">
              <a:rPr lang="en-US" smtClean="0"/>
              <a:pPr/>
              <a:t>20</a:t>
            </a:fld>
            <a:endParaRPr lang="en-US" dirty="0"/>
          </a:p>
        </p:txBody>
      </p:sp>
      <p:sp>
        <p:nvSpPr>
          <p:cNvPr id="3" name="TextBox 2"/>
          <p:cNvSpPr txBox="1"/>
          <p:nvPr/>
        </p:nvSpPr>
        <p:spPr>
          <a:xfrm>
            <a:off x="1192696" y="335976"/>
            <a:ext cx="9621078" cy="1015663"/>
          </a:xfrm>
          <a:prstGeom prst="rect">
            <a:avLst/>
          </a:prstGeom>
          <a:noFill/>
        </p:spPr>
        <p:txBody>
          <a:bodyPr wrap="square" rtlCol="0">
            <a:spAutoFit/>
          </a:bodyPr>
          <a:lstStyle/>
          <a:p>
            <a:pPr algn="ctr"/>
            <a:r>
              <a:rPr lang="en-US" sz="3600" b="1" u="sng" dirty="0"/>
              <a:t>Multiple Regression</a:t>
            </a:r>
            <a:endParaRPr lang="en-US" sz="3600" u="sng" dirty="0"/>
          </a:p>
          <a:p>
            <a:pPr algn="ctr"/>
            <a:endParaRPr lang="en-US" sz="2400" dirty="0"/>
          </a:p>
        </p:txBody>
      </p:sp>
      <p:sp>
        <p:nvSpPr>
          <p:cNvPr id="5" name="Rectangle 2"/>
          <p:cNvSpPr>
            <a:spLocks noChangeArrowheads="1"/>
          </p:cNvSpPr>
          <p:nvPr/>
        </p:nvSpPr>
        <p:spPr bwMode="auto">
          <a:xfrm>
            <a:off x="374374" y="1647545"/>
            <a:ext cx="11131826" cy="41549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en-US" altLang="en-US" sz="2400" b="0" i="0" u="none" strike="noStrike" cap="none" normalizeH="0" baseline="0" dirty="0">
                <a:ln>
                  <a:noFill/>
                </a:ln>
                <a:solidFill>
                  <a:schemeClr val="tx1"/>
                </a:solidFill>
                <a:effectLst/>
                <a:latin typeface="Arial" charset="0"/>
              </a:rPr>
              <a:t>How multiple variables (IV) combine to correlate with an outcome variable (DV)</a:t>
            </a:r>
          </a:p>
          <a:p>
            <a:pPr marR="0" lvl="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smtClean="0">
                <a:ln>
                  <a:noFill/>
                </a:ln>
                <a:solidFill>
                  <a:schemeClr val="tx1"/>
                </a:solidFill>
                <a:effectLst/>
                <a:latin typeface="Arial" charset="0"/>
              </a:rPr>
              <a:t>                           </a:t>
            </a:r>
          </a:p>
          <a:p>
            <a:pPr marR="0" lvl="0" algn="l" defTabSz="914400" rtl="0" eaLnBrk="0" fontAlgn="base" latinLnBrk="0" hangingPunct="0">
              <a:lnSpc>
                <a:spcPct val="100000"/>
              </a:lnSpc>
              <a:spcBef>
                <a:spcPct val="0"/>
              </a:spcBef>
              <a:spcAft>
                <a:spcPct val="0"/>
              </a:spcAft>
              <a:buClrTx/>
              <a:buSzTx/>
              <a:tabLst/>
            </a:pPr>
            <a:r>
              <a:rPr kumimoji="0" lang="en-US" altLang="en-US" sz="2400" b="1" i="1" u="none" strike="noStrike" cap="none" normalizeH="0" baseline="0" dirty="0" smtClean="0">
                <a:ln>
                  <a:noFill/>
                </a:ln>
                <a:solidFill>
                  <a:srgbClr val="FF0000"/>
                </a:solidFill>
                <a:effectLst/>
                <a:latin typeface="Arial" charset="0"/>
              </a:rPr>
              <a:t>                        Y </a:t>
            </a:r>
            <a:r>
              <a:rPr kumimoji="0" lang="en-US" altLang="en-US" sz="2400" b="1" i="1" u="none" strike="noStrike" cap="none" normalizeH="0" baseline="0" dirty="0">
                <a:ln>
                  <a:noFill/>
                </a:ln>
                <a:solidFill>
                  <a:srgbClr val="FF0000"/>
                </a:solidFill>
                <a:effectLst/>
                <a:latin typeface="Arial" charset="0"/>
              </a:rPr>
              <a:t>(predicted) = b1 (X1) + b2 (X2) + </a:t>
            </a:r>
            <a:r>
              <a:rPr kumimoji="0" lang="en-US" altLang="en-US" sz="2400" b="1" i="1" u="none" strike="noStrike" cap="none" normalizeH="0" baseline="0" dirty="0" smtClean="0">
                <a:ln>
                  <a:noFill/>
                </a:ln>
                <a:solidFill>
                  <a:srgbClr val="FF0000"/>
                </a:solidFill>
                <a:effectLst/>
                <a:latin typeface="Arial" charset="0"/>
              </a:rPr>
              <a:t>a</a:t>
            </a:r>
          </a:p>
          <a:p>
            <a:pPr marR="0" lvl="0" algn="l" defTabSz="914400" rtl="0" eaLnBrk="0" fontAlgn="base" latinLnBrk="0" hangingPunct="0">
              <a:lnSpc>
                <a:spcPct val="100000"/>
              </a:lnSpc>
              <a:spcBef>
                <a:spcPct val="0"/>
              </a:spcBef>
              <a:spcAft>
                <a:spcPct val="0"/>
              </a:spcAft>
              <a:buClrTx/>
              <a:buSzTx/>
              <a:tabLst/>
            </a:pPr>
            <a:endParaRPr kumimoji="0" lang="en-US" altLang="en-US" sz="2400" b="1" i="0" u="none" strike="noStrike" cap="none" normalizeH="0" baseline="0" dirty="0">
              <a:ln>
                <a:noFill/>
              </a:ln>
              <a:solidFill>
                <a:schemeClr val="tx1"/>
              </a:solidFill>
              <a:effectLst/>
              <a:latin typeface="Arial" charset="0"/>
            </a:endParaRPr>
          </a:p>
          <a:p>
            <a:pPr marL="285750" indent="-285750" eaLnBrk="0" fontAlgn="base" hangingPunct="0">
              <a:spcBef>
                <a:spcPct val="0"/>
              </a:spcBef>
              <a:spcAft>
                <a:spcPct val="0"/>
              </a:spcAft>
              <a:buFont typeface="Arial" charset="0"/>
              <a:buChar char="•"/>
            </a:pPr>
            <a:r>
              <a:rPr lang="en-US" altLang="en-US" sz="2400" b="1" dirty="0">
                <a:latin typeface="Arial" charset="0"/>
              </a:rPr>
              <a:t>Regression table: </a:t>
            </a:r>
            <a:r>
              <a:rPr lang="en-US" altLang="en-US" sz="2400" dirty="0">
                <a:latin typeface="Arial" charset="0"/>
              </a:rPr>
              <a:t>Useful for </a:t>
            </a:r>
            <a:r>
              <a:rPr lang="en-US" altLang="en-US" sz="2400" dirty="0" smtClean="0">
                <a:latin typeface="Arial" charset="0"/>
              </a:rPr>
              <a:t>selecting </a:t>
            </a:r>
            <a:r>
              <a:rPr lang="en-US" altLang="en-US" sz="2400" dirty="0">
                <a:latin typeface="Arial" charset="0"/>
              </a:rPr>
              <a:t>variables and evaluating </a:t>
            </a:r>
            <a:r>
              <a:rPr lang="en-US" altLang="en-US" sz="2400" dirty="0" smtClean="0">
                <a:latin typeface="Arial" charset="0"/>
              </a:rPr>
              <a:t>their importance</a:t>
            </a:r>
            <a:endParaRPr kumimoji="0" lang="en-US" altLang="en-US" sz="2400" b="1" i="0" u="none" strike="noStrike" cap="none" normalizeH="0" baseline="0" dirty="0" smtClean="0">
              <a:ln>
                <a:noFill/>
              </a:ln>
              <a:solidFill>
                <a:schemeClr val="tx1"/>
              </a:solidFill>
              <a:effectLst/>
              <a:latin typeface="Arial" charset="0"/>
            </a:endParaRPr>
          </a:p>
          <a:p>
            <a:pPr marR="0" lvl="0" algn="l" defTabSz="914400" rtl="0" eaLnBrk="0" fontAlgn="base" latinLnBrk="0" hangingPunct="0">
              <a:lnSpc>
                <a:spcPct val="100000"/>
              </a:lnSpc>
              <a:spcBef>
                <a:spcPct val="0"/>
              </a:spcBef>
              <a:spcAft>
                <a:spcPct val="0"/>
              </a:spcAft>
              <a:buClrTx/>
              <a:buSzTx/>
              <a:tabLst/>
            </a:pPr>
            <a:endParaRPr kumimoji="0" lang="en-US" altLang="en-US" sz="2400" b="1" i="0" u="none" strike="noStrike" cap="none" normalizeH="0" baseline="0" dirty="0" smtClean="0">
              <a:ln>
                <a:noFill/>
              </a:ln>
              <a:solidFill>
                <a:schemeClr val="tx1"/>
              </a:solidFill>
              <a:effectLst/>
              <a:latin typeface="Arial" charset="0"/>
            </a:endParaRPr>
          </a:p>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en-US" altLang="en-US" sz="2400" b="1" i="0" u="none" strike="noStrike" cap="none" normalizeH="0" baseline="0" dirty="0" smtClean="0">
                <a:ln>
                  <a:noFill/>
                </a:ln>
                <a:solidFill>
                  <a:schemeClr val="tx1"/>
                </a:solidFill>
                <a:effectLst/>
                <a:latin typeface="Arial" charset="0"/>
              </a:rPr>
              <a:t>Beta </a:t>
            </a:r>
            <a:r>
              <a:rPr kumimoji="0" lang="en-US" altLang="en-US" sz="2400" b="1" i="0" u="none" strike="noStrike" cap="none" normalizeH="0" baseline="0" dirty="0">
                <a:ln>
                  <a:noFill/>
                </a:ln>
                <a:solidFill>
                  <a:schemeClr val="tx1"/>
                </a:solidFill>
                <a:effectLst/>
                <a:latin typeface="Arial" charset="0"/>
              </a:rPr>
              <a:t>weight: </a:t>
            </a:r>
            <a:r>
              <a:rPr kumimoji="0" lang="en-US" altLang="en-US" sz="2400" i="0" u="none" strike="noStrike" cap="none" normalizeH="0" baseline="0" dirty="0">
                <a:ln>
                  <a:noFill/>
                </a:ln>
                <a:solidFill>
                  <a:schemeClr val="tx1"/>
                </a:solidFill>
                <a:effectLst/>
                <a:latin typeface="Arial" charset="0"/>
              </a:rPr>
              <a:t>Magnitude how each variable contributes to the outcome variable by </a:t>
            </a:r>
            <a:r>
              <a:rPr kumimoji="0" lang="en-US" altLang="en-US" sz="2400" i="0" u="none" strike="noStrike" cap="none" normalizeH="0" baseline="0" dirty="0" smtClean="0">
                <a:ln>
                  <a:noFill/>
                </a:ln>
                <a:solidFill>
                  <a:schemeClr val="tx1"/>
                </a:solidFill>
                <a:effectLst/>
                <a:latin typeface="Arial" charset="0"/>
              </a:rPr>
              <a:t>controlling the </a:t>
            </a:r>
            <a:r>
              <a:rPr kumimoji="0" lang="en-US" altLang="en-US" sz="2400" i="0" u="none" strike="noStrike" cap="none" normalizeH="0" baseline="0" dirty="0">
                <a:ln>
                  <a:noFill/>
                </a:ln>
                <a:solidFill>
                  <a:schemeClr val="tx1"/>
                </a:solidFill>
                <a:effectLst/>
                <a:latin typeface="Arial" charset="0"/>
              </a:rPr>
              <a:t>effects all other predictor </a:t>
            </a:r>
            <a:r>
              <a:rPr kumimoji="0" lang="en-US" altLang="en-US" sz="2400" i="0" u="none" strike="noStrike" cap="none" normalizeH="0" baseline="0" dirty="0" smtClean="0">
                <a:ln>
                  <a:noFill/>
                </a:ln>
                <a:solidFill>
                  <a:schemeClr val="tx1"/>
                </a:solidFill>
                <a:effectLst/>
                <a:latin typeface="Arial" charset="0"/>
              </a:rPr>
              <a:t>variables</a:t>
            </a:r>
          </a:p>
          <a:p>
            <a:pPr marR="0" lvl="0" algn="l" defTabSz="914400" rtl="0" eaLnBrk="0" fontAlgn="base" latinLnBrk="0" hangingPunct="0">
              <a:lnSpc>
                <a:spcPct val="100000"/>
              </a:lnSpc>
              <a:spcBef>
                <a:spcPct val="0"/>
              </a:spcBef>
              <a:spcAft>
                <a:spcPct val="0"/>
              </a:spcAft>
              <a:buClrTx/>
              <a:buSzTx/>
              <a:tabLst/>
            </a:pPr>
            <a:endParaRPr kumimoji="0" lang="en-US" altLang="en-US" sz="240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charset="0"/>
            </a:endParaRPr>
          </a:p>
        </p:txBody>
      </p:sp>
      <p:sp>
        <p:nvSpPr>
          <p:cNvPr id="6" name="Rectangle 3"/>
          <p:cNvSpPr>
            <a:spLocks noChangeArrowheads="1"/>
          </p:cNvSpPr>
          <p:nvPr/>
        </p:nvSpPr>
        <p:spPr bwMode="auto">
          <a:xfrm>
            <a:off x="503583" y="240527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xmlns="" val="985482045"/>
      </p:ext>
    </p:extLst>
  </p:cSld>
  <p:clrMapOvr>
    <a:masterClrMapping/>
  </p:clrMapOvr>
  <p:transition spd="slow">
    <p:pull dir="l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B527107-C97E-43D3-8678-9994F84BBA41}" type="slidenum">
              <a:rPr lang="en-US" smtClean="0"/>
              <a:pPr/>
              <a:t>21</a:t>
            </a:fld>
            <a:endParaRPr lang="en-US" dirty="0"/>
          </a:p>
        </p:txBody>
      </p:sp>
      <p:pic>
        <p:nvPicPr>
          <p:cNvPr id="4" name="officeArt objec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43269" y="1317186"/>
            <a:ext cx="9157252" cy="4770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7" name="TextBox 6"/>
          <p:cNvSpPr txBox="1"/>
          <p:nvPr/>
        </p:nvSpPr>
        <p:spPr>
          <a:xfrm>
            <a:off x="1147427" y="483704"/>
            <a:ext cx="9501808" cy="646331"/>
          </a:xfrm>
          <a:prstGeom prst="rect">
            <a:avLst/>
          </a:prstGeom>
          <a:noFill/>
        </p:spPr>
        <p:txBody>
          <a:bodyPr wrap="square" rtlCol="0">
            <a:spAutoFit/>
          </a:bodyPr>
          <a:lstStyle/>
          <a:p>
            <a:pPr algn="ctr"/>
            <a:r>
              <a:rPr lang="en-US" sz="3600" b="1" dirty="0" smtClean="0">
                <a:solidFill>
                  <a:srgbClr val="FFFF00"/>
                </a:solidFill>
              </a:rPr>
              <a:t>Example – Regression Table: </a:t>
            </a:r>
            <a:endParaRPr lang="en-US" sz="3600" b="1" dirty="0">
              <a:solidFill>
                <a:srgbClr val="FFFF00"/>
              </a:solidFill>
            </a:endParaRPr>
          </a:p>
        </p:txBody>
      </p:sp>
    </p:spTree>
    <p:extLst>
      <p:ext uri="{BB962C8B-B14F-4D97-AF65-F5344CB8AC3E}">
        <p14:creationId xmlns:p14="http://schemas.microsoft.com/office/powerpoint/2010/main" xmlns="" val="1722700998"/>
      </p:ext>
    </p:extLst>
  </p:cSld>
  <p:clrMapOvr>
    <a:masterClrMapping/>
  </p:clrMapOvr>
  <p:transition spd="slow">
    <p:pull dir="l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B527107-C97E-43D3-8678-9994F84BBA41}" type="slidenum">
              <a:rPr lang="en-US" smtClean="0"/>
              <a:pPr/>
              <a:t>22</a:t>
            </a:fld>
            <a:endParaRPr lang="en-US" dirty="0"/>
          </a:p>
        </p:txBody>
      </p:sp>
      <p:sp>
        <p:nvSpPr>
          <p:cNvPr id="3" name="TextBox 2"/>
          <p:cNvSpPr txBox="1"/>
          <p:nvPr/>
        </p:nvSpPr>
        <p:spPr>
          <a:xfrm>
            <a:off x="1288641" y="71215"/>
            <a:ext cx="10031896" cy="1015663"/>
          </a:xfrm>
          <a:prstGeom prst="rect">
            <a:avLst/>
          </a:prstGeom>
          <a:noFill/>
        </p:spPr>
        <p:txBody>
          <a:bodyPr wrap="square" rtlCol="0">
            <a:spAutoFit/>
          </a:bodyPr>
          <a:lstStyle/>
          <a:p>
            <a:pPr algn="ctr"/>
            <a:r>
              <a:rPr lang="en-US" sz="3600" b="1" u="sng" dirty="0"/>
              <a:t>Meta-Analysis</a:t>
            </a:r>
            <a:endParaRPr lang="en-US" sz="3600" u="sng" dirty="0"/>
          </a:p>
          <a:p>
            <a:pPr algn="ctr"/>
            <a:endParaRPr lang="en-US" sz="2400" dirty="0"/>
          </a:p>
        </p:txBody>
      </p:sp>
      <p:sp>
        <p:nvSpPr>
          <p:cNvPr id="6" name="Rectangle 2"/>
          <p:cNvSpPr>
            <a:spLocks noChangeArrowheads="1"/>
          </p:cNvSpPr>
          <p:nvPr/>
        </p:nvSpPr>
        <p:spPr bwMode="auto">
          <a:xfrm>
            <a:off x="104733" y="1438356"/>
            <a:ext cx="7657529" cy="48936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charset="2"/>
              <a:buChar char="Ø"/>
              <a:tabLst/>
            </a:pPr>
            <a:r>
              <a:rPr kumimoji="0" lang="en-US" altLang="en-US" sz="2400" b="0" i="0" u="none" strike="noStrike" cap="none" normalizeH="0" baseline="0" dirty="0">
                <a:ln>
                  <a:noFill/>
                </a:ln>
                <a:solidFill>
                  <a:schemeClr val="tx1"/>
                </a:solidFill>
                <a:effectLst/>
                <a:latin typeface="Arial" charset="0"/>
              </a:rPr>
              <a:t>Quantitative analysis of studies with a similar topic </a:t>
            </a:r>
            <a:endParaRPr kumimoji="0" lang="en-US" altLang="en-US" sz="2400" b="0" i="0" u="none" strike="noStrike" cap="none" normalizeH="0" baseline="0" dirty="0" smtClean="0">
              <a:ln>
                <a:noFill/>
              </a:ln>
              <a:solidFill>
                <a:schemeClr val="tx1"/>
              </a:solidFill>
              <a:effectLst/>
              <a:latin typeface="Arial" charset="0"/>
            </a:endParaRPr>
          </a:p>
          <a:p>
            <a:pPr marL="285750" marR="0" lvl="0" indent="-285750" algn="l" defTabSz="914400" rtl="0" eaLnBrk="0" fontAlgn="base" latinLnBrk="0" hangingPunct="0">
              <a:lnSpc>
                <a:spcPct val="100000"/>
              </a:lnSpc>
              <a:spcBef>
                <a:spcPct val="0"/>
              </a:spcBef>
              <a:spcAft>
                <a:spcPct val="0"/>
              </a:spcAft>
              <a:buClrTx/>
              <a:buSzTx/>
              <a:buFont typeface="Wingdings" charset="2"/>
              <a:buChar char="Ø"/>
              <a:tabLst/>
            </a:pPr>
            <a:endParaRPr kumimoji="0" lang="en-US" altLang="en-US" sz="2400" b="0" i="0" u="none" strike="noStrike" cap="none" normalizeH="0" baseline="0" dirty="0">
              <a:ln>
                <a:noFill/>
              </a:ln>
              <a:solidFill>
                <a:schemeClr val="tx1"/>
              </a:solidFill>
              <a:effectLst/>
              <a:latin typeface="Arial" charset="0"/>
            </a:endParaRPr>
          </a:p>
          <a:p>
            <a:pPr marL="285750" marR="0" lvl="0" indent="-285750" algn="l" defTabSz="914400" rtl="0" eaLnBrk="0" fontAlgn="base" latinLnBrk="0" hangingPunct="0">
              <a:lnSpc>
                <a:spcPct val="100000"/>
              </a:lnSpc>
              <a:spcBef>
                <a:spcPct val="0"/>
              </a:spcBef>
              <a:spcAft>
                <a:spcPct val="0"/>
              </a:spcAft>
              <a:buClrTx/>
              <a:buSzTx/>
              <a:buFont typeface="Wingdings" charset="2"/>
              <a:buChar char="Ø"/>
              <a:tabLst/>
            </a:pPr>
            <a:r>
              <a:rPr kumimoji="0" lang="en-US" altLang="en-US" sz="2400" b="0" i="0" u="none" strike="noStrike" cap="none" normalizeH="0" baseline="0" dirty="0">
                <a:ln>
                  <a:noFill/>
                </a:ln>
                <a:solidFill>
                  <a:schemeClr val="tx1"/>
                </a:solidFill>
                <a:effectLst/>
                <a:latin typeface="Arial" charset="0"/>
              </a:rPr>
              <a:t>Coined by Gene Glass (1976) to synthesize the growing </a:t>
            </a:r>
            <a:r>
              <a:rPr kumimoji="0" lang="en-US" altLang="en-US" sz="2400" b="0" i="0" u="none" strike="noStrike" cap="none" normalizeH="0" baseline="0" dirty="0" smtClean="0">
                <a:ln>
                  <a:noFill/>
                </a:ln>
                <a:solidFill>
                  <a:schemeClr val="tx1"/>
                </a:solidFill>
                <a:effectLst/>
                <a:latin typeface="Arial" charset="0"/>
              </a:rPr>
              <a:t>literature of research</a:t>
            </a:r>
          </a:p>
          <a:p>
            <a:pPr marL="285750" marR="0" lvl="0" indent="-285750" algn="l" defTabSz="914400" rtl="0" eaLnBrk="0" fontAlgn="base" latinLnBrk="0" hangingPunct="0">
              <a:lnSpc>
                <a:spcPct val="100000"/>
              </a:lnSpc>
              <a:spcBef>
                <a:spcPct val="0"/>
              </a:spcBef>
              <a:spcAft>
                <a:spcPct val="0"/>
              </a:spcAft>
              <a:buClrTx/>
              <a:buSzTx/>
              <a:buFont typeface="Wingdings" charset="2"/>
              <a:buChar char="Ø"/>
              <a:tabLst/>
            </a:pPr>
            <a:endParaRPr kumimoji="0" lang="en-US" altLang="en-US" sz="2400" b="0" i="0" u="none" strike="noStrike" cap="none" normalizeH="0" baseline="0" dirty="0">
              <a:ln>
                <a:noFill/>
              </a:ln>
              <a:solidFill>
                <a:schemeClr val="tx1"/>
              </a:solidFill>
              <a:effectLst/>
              <a:latin typeface="Arial" charset="0"/>
            </a:endParaRPr>
          </a:p>
          <a:p>
            <a:pPr marL="285750" marR="0" lvl="0" indent="-285750" algn="l" defTabSz="914400" rtl="0" eaLnBrk="0" fontAlgn="base" latinLnBrk="0" hangingPunct="0">
              <a:lnSpc>
                <a:spcPct val="100000"/>
              </a:lnSpc>
              <a:spcBef>
                <a:spcPct val="0"/>
              </a:spcBef>
              <a:spcAft>
                <a:spcPct val="0"/>
              </a:spcAft>
              <a:buClrTx/>
              <a:buSzTx/>
              <a:buFont typeface="Wingdings" charset="2"/>
              <a:buChar char="Ø"/>
              <a:tabLst/>
            </a:pPr>
            <a:r>
              <a:rPr kumimoji="0" lang="en-US" altLang="en-US" sz="2400" b="0" i="0" u="none" strike="noStrike" cap="none" normalizeH="0" baseline="0" dirty="0">
                <a:ln>
                  <a:noFill/>
                </a:ln>
                <a:solidFill>
                  <a:schemeClr val="tx1"/>
                </a:solidFill>
                <a:effectLst/>
                <a:latin typeface="Arial" charset="0"/>
              </a:rPr>
              <a:t>Needed to find a way to compare and understand results of similar studies </a:t>
            </a:r>
            <a:endParaRPr kumimoji="0" lang="en-US" altLang="en-US" sz="2400" b="0" i="0" u="none" strike="noStrike" cap="none" normalizeH="0" baseline="0" dirty="0" smtClean="0">
              <a:ln>
                <a:noFill/>
              </a:ln>
              <a:solidFill>
                <a:schemeClr val="tx1"/>
              </a:solidFill>
              <a:effectLst/>
              <a:latin typeface="Arial" charset="0"/>
            </a:endParaRPr>
          </a:p>
          <a:p>
            <a:pPr marL="285750" marR="0" lvl="0" indent="-285750" algn="l" defTabSz="914400" rtl="0" eaLnBrk="0" fontAlgn="base" latinLnBrk="0" hangingPunct="0">
              <a:lnSpc>
                <a:spcPct val="100000"/>
              </a:lnSpc>
              <a:spcBef>
                <a:spcPct val="0"/>
              </a:spcBef>
              <a:spcAft>
                <a:spcPct val="0"/>
              </a:spcAft>
              <a:buClrTx/>
              <a:buSzTx/>
              <a:buFont typeface="Wingdings" charset="2"/>
              <a:buChar char="Ø"/>
              <a:tabLst/>
            </a:pPr>
            <a:endParaRPr kumimoji="0" lang="en-US" altLang="en-US" sz="2400" b="0" i="0" u="none" strike="noStrike" cap="none" normalizeH="0" baseline="0" dirty="0">
              <a:ln>
                <a:noFill/>
              </a:ln>
              <a:solidFill>
                <a:schemeClr val="tx1"/>
              </a:solidFill>
              <a:effectLst/>
              <a:latin typeface="Arial" charset="0"/>
            </a:endParaRPr>
          </a:p>
          <a:p>
            <a:pPr marL="285750" marR="0" lvl="0" indent="-285750" algn="l" defTabSz="914400" rtl="0" eaLnBrk="0" fontAlgn="base" latinLnBrk="0" hangingPunct="0">
              <a:lnSpc>
                <a:spcPct val="100000"/>
              </a:lnSpc>
              <a:spcBef>
                <a:spcPct val="0"/>
              </a:spcBef>
              <a:spcAft>
                <a:spcPct val="0"/>
              </a:spcAft>
              <a:buClrTx/>
              <a:buSzTx/>
              <a:buFont typeface="Wingdings" charset="2"/>
              <a:buChar char="Ø"/>
              <a:tabLst/>
            </a:pPr>
            <a:r>
              <a:rPr kumimoji="0" lang="en-US" altLang="en-US" sz="2400" b="0" i="0" u="none" strike="noStrike" cap="none" normalizeH="0" baseline="0" dirty="0">
                <a:ln>
                  <a:noFill/>
                </a:ln>
                <a:solidFill>
                  <a:schemeClr val="tx1"/>
                </a:solidFill>
                <a:effectLst/>
                <a:latin typeface="Arial" charset="0"/>
              </a:rPr>
              <a:t>Effect sizes (magnitude of differences) allow us to make comparisons </a:t>
            </a:r>
            <a:endParaRPr kumimoji="0" lang="en-US" altLang="en-US" sz="2400" b="0" i="0" u="none" strike="noStrike" cap="none" normalizeH="0" baseline="0" dirty="0" smtClean="0">
              <a:ln>
                <a:noFill/>
              </a:ln>
              <a:solidFill>
                <a:schemeClr val="tx1"/>
              </a:solidFill>
              <a:effectLst/>
              <a:latin typeface="Arial" charset="0"/>
            </a:endParaRPr>
          </a:p>
          <a:p>
            <a:pPr marL="285750" marR="0" lvl="0" indent="-285750" algn="l" defTabSz="914400" rtl="0" eaLnBrk="0" fontAlgn="base" latinLnBrk="0" hangingPunct="0">
              <a:lnSpc>
                <a:spcPct val="100000"/>
              </a:lnSpc>
              <a:spcBef>
                <a:spcPct val="0"/>
              </a:spcBef>
              <a:spcAft>
                <a:spcPct val="0"/>
              </a:spcAft>
              <a:buClrTx/>
              <a:buSzTx/>
              <a:buFont typeface="Wingdings" charset="2"/>
              <a:buChar char="Ø"/>
              <a:tabLst/>
            </a:pPr>
            <a:endParaRPr kumimoji="0" lang="en-US" altLang="en-US" sz="2400" b="0" i="0" u="none" strike="noStrike" cap="none" normalizeH="0" baseline="0" dirty="0">
              <a:ln>
                <a:noFill/>
              </a:ln>
              <a:solidFill>
                <a:schemeClr val="tx1"/>
              </a:solidFill>
              <a:effectLst/>
              <a:latin typeface="Arial" charset="0"/>
            </a:endParaRPr>
          </a:p>
          <a:p>
            <a:pPr marL="285750" marR="0" lvl="0" indent="-285750" algn="l" defTabSz="914400" rtl="0" eaLnBrk="0" fontAlgn="base" latinLnBrk="0" hangingPunct="0">
              <a:lnSpc>
                <a:spcPct val="100000"/>
              </a:lnSpc>
              <a:spcBef>
                <a:spcPct val="0"/>
              </a:spcBef>
              <a:spcAft>
                <a:spcPct val="0"/>
              </a:spcAft>
              <a:buClrTx/>
              <a:buSzTx/>
              <a:buFont typeface="Wingdings" charset="2"/>
              <a:buChar char="Ø"/>
              <a:tabLst/>
            </a:pPr>
            <a:r>
              <a:rPr kumimoji="0" lang="en-US" altLang="en-US" sz="2400" b="0" i="0" u="none" strike="noStrike" cap="none" normalizeH="0" baseline="0" dirty="0" err="1">
                <a:ln>
                  <a:noFill/>
                </a:ln>
                <a:solidFill>
                  <a:schemeClr val="tx1"/>
                </a:solidFill>
                <a:effectLst/>
                <a:latin typeface="Arial" charset="0"/>
              </a:rPr>
              <a:t>Pearon’s</a:t>
            </a:r>
            <a:r>
              <a:rPr kumimoji="0" lang="en-US" altLang="en-US" sz="2400" b="0" i="0" u="none" strike="noStrike" cap="none" normalizeH="0" baseline="0" dirty="0">
                <a:ln>
                  <a:noFill/>
                </a:ln>
                <a:solidFill>
                  <a:schemeClr val="tx1"/>
                </a:solidFill>
                <a:effectLst/>
                <a:latin typeface="Arial" charset="0"/>
              </a:rPr>
              <a:t> </a:t>
            </a:r>
            <a:r>
              <a:rPr kumimoji="0" lang="en-US" altLang="en-US" sz="2400" b="0" i="1" u="none" strike="noStrike" cap="none" normalizeH="0" baseline="0" dirty="0">
                <a:ln>
                  <a:noFill/>
                </a:ln>
                <a:solidFill>
                  <a:schemeClr val="tx1"/>
                </a:solidFill>
                <a:effectLst/>
                <a:latin typeface="Arial" charset="0"/>
              </a:rPr>
              <a:t>r</a:t>
            </a:r>
            <a:r>
              <a:rPr kumimoji="0" lang="en-US" altLang="en-US" sz="2400" b="0" i="0" u="none" strike="noStrike" cap="none" normalizeH="0" baseline="0" dirty="0">
                <a:ln>
                  <a:noFill/>
                </a:ln>
                <a:solidFill>
                  <a:schemeClr val="tx1"/>
                </a:solidFill>
                <a:effectLst/>
                <a:latin typeface="Arial" charset="0"/>
              </a:rPr>
              <a:t>, Cohen’s </a:t>
            </a:r>
            <a:r>
              <a:rPr kumimoji="0" lang="en-US" altLang="en-US" sz="2400" b="0" i="1" u="none" strike="noStrike" cap="none" normalizeH="0" baseline="0" dirty="0" smtClean="0">
                <a:ln>
                  <a:noFill/>
                </a:ln>
                <a:solidFill>
                  <a:schemeClr val="tx1"/>
                </a:solidFill>
                <a:effectLst/>
                <a:latin typeface="Arial" charset="0"/>
              </a:rPr>
              <a:t>d</a:t>
            </a:r>
          </a:p>
          <a:p>
            <a:pPr marR="0" lvl="0" algn="l" defTabSz="914400" rtl="0" eaLnBrk="0" fontAlgn="base" latinLnBrk="0" hangingPunct="0">
              <a:lnSpc>
                <a:spcPct val="100000"/>
              </a:lnSpc>
              <a:spcBef>
                <a:spcPct val="0"/>
              </a:spcBef>
              <a:spcAft>
                <a:spcPct val="0"/>
              </a:spcAft>
              <a:buClrTx/>
              <a:buSzTx/>
              <a:tabLst/>
            </a:pPr>
            <a:endParaRPr kumimoji="0" lang="en-US" altLang="en-US" sz="2400" b="0" i="0" u="none" strike="noStrike" cap="none" normalizeH="0" baseline="0" dirty="0">
              <a:ln>
                <a:noFill/>
              </a:ln>
              <a:solidFill>
                <a:schemeClr val="tx1"/>
              </a:solidFill>
              <a:effectLst/>
              <a:latin typeface="Arial" charset="0"/>
            </a:endParaRPr>
          </a:p>
        </p:txBody>
      </p:sp>
      <p:pic>
        <p:nvPicPr>
          <p:cNvPr id="4097" name="officeArt objec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0" y="2237011"/>
            <a:ext cx="4150693" cy="44190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7" name="Rectangle 3"/>
          <p:cNvSpPr>
            <a:spLocks noChangeArrowheads="1"/>
          </p:cNvSpPr>
          <p:nvPr/>
        </p:nvSpPr>
        <p:spPr bwMode="auto">
          <a:xfrm>
            <a:off x="1524000" y="275340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xmlns="" val="1156933203"/>
      </p:ext>
    </p:extLst>
  </p:cSld>
  <p:clrMapOvr>
    <a:masterClrMapping/>
  </p:clrMapOvr>
  <p:transition spd="slow">
    <p:pull dir="l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B527107-C97E-43D3-8678-9994F84BBA41}" type="slidenum">
              <a:rPr lang="en-US" smtClean="0"/>
              <a:pPr/>
              <a:t>23</a:t>
            </a:fld>
            <a:endParaRPr lang="en-US" dirty="0"/>
          </a:p>
        </p:txBody>
      </p:sp>
      <p:sp>
        <p:nvSpPr>
          <p:cNvPr id="4" name="TextBox 3"/>
          <p:cNvSpPr txBox="1"/>
          <p:nvPr/>
        </p:nvSpPr>
        <p:spPr>
          <a:xfrm>
            <a:off x="236608" y="207516"/>
            <a:ext cx="10764630" cy="1077218"/>
          </a:xfrm>
          <a:prstGeom prst="rect">
            <a:avLst/>
          </a:prstGeom>
          <a:noFill/>
        </p:spPr>
        <p:txBody>
          <a:bodyPr wrap="square" rtlCol="0">
            <a:spAutoFit/>
          </a:bodyPr>
          <a:lstStyle/>
          <a:p>
            <a:pPr algn="ctr"/>
            <a:r>
              <a:rPr lang="en-US" sz="3200" b="1" u="sng" dirty="0"/>
              <a:t>Advanced Correlational Statistical Procedures </a:t>
            </a:r>
          </a:p>
          <a:p>
            <a:endParaRPr lang="en-US" sz="3200" dirty="0"/>
          </a:p>
        </p:txBody>
      </p:sp>
      <p:graphicFrame>
        <p:nvGraphicFramePr>
          <p:cNvPr id="3" name="Diagram 2"/>
          <p:cNvGraphicFramePr/>
          <p:nvPr>
            <p:extLst>
              <p:ext uri="{D42A27DB-BD31-4B8C-83A1-F6EECF244321}">
                <p14:modId xmlns:p14="http://schemas.microsoft.com/office/powerpoint/2010/main" xmlns="" val="670184470"/>
              </p:ext>
            </p:extLst>
          </p:nvPr>
        </p:nvGraphicFramePr>
        <p:xfrm>
          <a:off x="927100" y="1458218"/>
          <a:ext cx="10223499" cy="4224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953837966"/>
      </p:ext>
    </p:extLst>
  </p:cSld>
  <p:clrMapOvr>
    <a:masterClrMapping/>
  </p:clrMapOvr>
  <p:transition spd="slow">
    <p:pull dir="l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B527107-C97E-43D3-8678-9994F84BBA41}" type="slidenum">
              <a:rPr lang="en-US" smtClean="0"/>
              <a:pPr/>
              <a:t>24</a:t>
            </a:fld>
            <a:endParaRPr lang="en-US" dirty="0"/>
          </a:p>
        </p:txBody>
      </p:sp>
      <p:sp>
        <p:nvSpPr>
          <p:cNvPr id="3" name="TextBox 2"/>
          <p:cNvSpPr txBox="1"/>
          <p:nvPr/>
        </p:nvSpPr>
        <p:spPr>
          <a:xfrm>
            <a:off x="1321905" y="381000"/>
            <a:ext cx="8812695" cy="1200329"/>
          </a:xfrm>
          <a:prstGeom prst="rect">
            <a:avLst/>
          </a:prstGeom>
          <a:noFill/>
        </p:spPr>
        <p:txBody>
          <a:bodyPr wrap="square" rtlCol="0">
            <a:spAutoFit/>
          </a:bodyPr>
          <a:lstStyle/>
          <a:p>
            <a:pPr algn="ctr"/>
            <a:r>
              <a:rPr lang="en-US" sz="3600" b="1" u="sng" dirty="0"/>
              <a:t>Factor Analysis  </a:t>
            </a:r>
            <a:endParaRPr lang="en-US" sz="3600" u="sng" dirty="0"/>
          </a:p>
          <a:p>
            <a:endParaRPr lang="en-US" sz="3600" u="sng" dirty="0"/>
          </a:p>
        </p:txBody>
      </p:sp>
      <p:sp>
        <p:nvSpPr>
          <p:cNvPr id="4" name="TextBox 3"/>
          <p:cNvSpPr txBox="1"/>
          <p:nvPr/>
        </p:nvSpPr>
        <p:spPr>
          <a:xfrm>
            <a:off x="546101" y="1924879"/>
            <a:ext cx="11137900" cy="4031873"/>
          </a:xfrm>
          <a:prstGeom prst="rect">
            <a:avLst/>
          </a:prstGeom>
          <a:noFill/>
        </p:spPr>
        <p:txBody>
          <a:bodyPr wrap="square" rtlCol="0">
            <a:spAutoFit/>
          </a:bodyPr>
          <a:lstStyle/>
          <a:p>
            <a:r>
              <a:rPr lang="en-US" sz="2800" i="1" dirty="0"/>
              <a:t>A multivariate technique for identifying whether variables are moderately or highly </a:t>
            </a:r>
            <a:r>
              <a:rPr lang="en-US" sz="2800" i="1" dirty="0" smtClean="0"/>
              <a:t>correlated</a:t>
            </a:r>
          </a:p>
          <a:p>
            <a:r>
              <a:rPr lang="en-US" sz="2800" i="1" dirty="0" smtClean="0"/>
              <a:t> </a:t>
            </a:r>
            <a:endParaRPr lang="en-US" sz="2800" i="1" dirty="0"/>
          </a:p>
          <a:p>
            <a:r>
              <a:rPr lang="en-US" sz="2800" dirty="0"/>
              <a:t> </a:t>
            </a:r>
          </a:p>
          <a:p>
            <a:pPr marL="285750" lvl="0" indent="-285750">
              <a:buFont typeface="Wingdings" charset="2"/>
              <a:buChar char="§"/>
            </a:pPr>
            <a:r>
              <a:rPr lang="en-US" sz="2800" dirty="0"/>
              <a:t>Highly correlated variables can then be combined into one </a:t>
            </a:r>
            <a:r>
              <a:rPr lang="en-US" sz="2800" dirty="0" smtClean="0"/>
              <a:t>variable</a:t>
            </a:r>
          </a:p>
          <a:p>
            <a:pPr marL="285750" lvl="0" indent="-285750">
              <a:buFont typeface="Wingdings" charset="2"/>
              <a:buChar char="§"/>
            </a:pPr>
            <a:endParaRPr lang="en-US" sz="2000" dirty="0" smtClean="0"/>
          </a:p>
          <a:p>
            <a:pPr lvl="0"/>
            <a:endParaRPr lang="en-US" sz="2000" dirty="0"/>
          </a:p>
          <a:p>
            <a:r>
              <a:rPr lang="en-US" sz="2000" i="1" dirty="0"/>
              <a:t> </a:t>
            </a:r>
            <a:r>
              <a:rPr lang="en-US" sz="2000" i="1" dirty="0" smtClean="0"/>
              <a:t> </a:t>
            </a:r>
            <a:r>
              <a:rPr lang="en-US" sz="2000" i="1" dirty="0" smtClean="0">
                <a:solidFill>
                  <a:srgbClr val="00B050"/>
                </a:solidFill>
              </a:rPr>
              <a:t> </a:t>
            </a:r>
            <a:r>
              <a:rPr lang="en-US" sz="2400" i="1" dirty="0">
                <a:solidFill>
                  <a:srgbClr val="00B050"/>
                </a:solidFill>
              </a:rPr>
              <a:t>i.e. peer friend influence, best friend influence &amp; family influence</a:t>
            </a:r>
            <a:r>
              <a:rPr lang="en-US" sz="2400" i="1" dirty="0">
                <a:solidFill>
                  <a:srgbClr val="00B050"/>
                </a:solidFill>
                <a:sym typeface="Wingdings" charset="2"/>
              </a:rPr>
              <a:t></a:t>
            </a:r>
            <a:r>
              <a:rPr lang="en-US" sz="2400" i="1" dirty="0">
                <a:solidFill>
                  <a:srgbClr val="00B050"/>
                </a:solidFill>
              </a:rPr>
              <a:t> close proximity influence </a:t>
            </a:r>
          </a:p>
        </p:txBody>
      </p:sp>
    </p:spTree>
    <p:extLst>
      <p:ext uri="{BB962C8B-B14F-4D97-AF65-F5344CB8AC3E}">
        <p14:creationId xmlns:p14="http://schemas.microsoft.com/office/powerpoint/2010/main" xmlns="" val="1913229389"/>
      </p:ext>
    </p:extLst>
  </p:cSld>
  <p:clrMapOvr>
    <a:masterClrMapping/>
  </p:clrMapOvr>
  <p:transition spd="slow">
    <p:pull dir="l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B527107-C97E-43D3-8678-9994F84BBA41}" type="slidenum">
              <a:rPr lang="en-US" smtClean="0"/>
              <a:pPr/>
              <a:t>25</a:t>
            </a:fld>
            <a:endParaRPr lang="en-US" dirty="0"/>
          </a:p>
        </p:txBody>
      </p:sp>
      <p:sp>
        <p:nvSpPr>
          <p:cNvPr id="3" name="TextBox 2"/>
          <p:cNvSpPr txBox="1"/>
          <p:nvPr/>
        </p:nvSpPr>
        <p:spPr>
          <a:xfrm>
            <a:off x="1229802" y="284460"/>
            <a:ext cx="9541565" cy="923330"/>
          </a:xfrm>
          <a:prstGeom prst="rect">
            <a:avLst/>
          </a:prstGeom>
          <a:noFill/>
        </p:spPr>
        <p:txBody>
          <a:bodyPr wrap="square" rtlCol="0">
            <a:spAutoFit/>
          </a:bodyPr>
          <a:lstStyle/>
          <a:p>
            <a:pPr algn="ctr"/>
            <a:r>
              <a:rPr lang="en-US" sz="3600" b="1" u="sng" dirty="0"/>
              <a:t>Discriminant Functional Analysis  </a:t>
            </a:r>
          </a:p>
          <a:p>
            <a:endParaRPr lang="en-US" dirty="0"/>
          </a:p>
        </p:txBody>
      </p:sp>
      <p:sp>
        <p:nvSpPr>
          <p:cNvPr id="4" name="TextBox 3"/>
          <p:cNvSpPr txBox="1"/>
          <p:nvPr/>
        </p:nvSpPr>
        <p:spPr>
          <a:xfrm>
            <a:off x="1229802" y="1304330"/>
            <a:ext cx="9422295" cy="769441"/>
          </a:xfrm>
          <a:prstGeom prst="rect">
            <a:avLst/>
          </a:prstGeom>
          <a:noFill/>
        </p:spPr>
        <p:txBody>
          <a:bodyPr wrap="square" rtlCol="0">
            <a:spAutoFit/>
          </a:bodyPr>
          <a:lstStyle/>
          <a:p>
            <a:pPr marL="342900" indent="-342900">
              <a:buFont typeface="Wingdings" charset="2"/>
              <a:buChar char="Ø"/>
            </a:pPr>
            <a:r>
              <a:rPr lang="en-US" sz="2200" dirty="0"/>
              <a:t>Used for determining what independent variables best explain the differences among the categories in the dependent </a:t>
            </a:r>
            <a:r>
              <a:rPr lang="en-US" sz="2200"/>
              <a:t>variable </a:t>
            </a:r>
            <a:endParaRPr lang="en-US" sz="2200" dirty="0" smtClean="0"/>
          </a:p>
        </p:txBody>
      </p:sp>
      <p:graphicFrame>
        <p:nvGraphicFramePr>
          <p:cNvPr id="8" name="Diagram 7"/>
          <p:cNvGraphicFramePr/>
          <p:nvPr>
            <p:extLst>
              <p:ext uri="{D42A27DB-BD31-4B8C-83A1-F6EECF244321}">
                <p14:modId xmlns:p14="http://schemas.microsoft.com/office/powerpoint/2010/main" xmlns="" val="1557731964"/>
              </p:ext>
            </p:extLst>
          </p:nvPr>
        </p:nvGraphicFramePr>
        <p:xfrm>
          <a:off x="3111783" y="2683814"/>
          <a:ext cx="5555495" cy="1675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extLst>
              <p:ext uri="{D42A27DB-BD31-4B8C-83A1-F6EECF244321}">
                <p14:modId xmlns:p14="http://schemas.microsoft.com/office/powerpoint/2010/main" xmlns="" val="1184813758"/>
              </p:ext>
            </p:extLst>
          </p:nvPr>
        </p:nvGraphicFramePr>
        <p:xfrm>
          <a:off x="3170714" y="4815839"/>
          <a:ext cx="5437632" cy="16824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1049427038"/>
      </p:ext>
    </p:extLst>
  </p:cSld>
  <p:clrMapOvr>
    <a:masterClrMapping/>
  </p:clrMapOvr>
  <p:transition spd="slow">
    <p:pull dir="l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B527107-C97E-43D3-8678-9994F84BBA41}" type="slidenum">
              <a:rPr lang="en-US" smtClean="0"/>
              <a:pPr/>
              <a:t>26</a:t>
            </a:fld>
            <a:endParaRPr lang="en-US" dirty="0"/>
          </a:p>
        </p:txBody>
      </p:sp>
      <p:sp>
        <p:nvSpPr>
          <p:cNvPr id="3" name="TextBox 2"/>
          <p:cNvSpPr txBox="1"/>
          <p:nvPr/>
        </p:nvSpPr>
        <p:spPr>
          <a:xfrm>
            <a:off x="2161189" y="583096"/>
            <a:ext cx="7739269" cy="1200329"/>
          </a:xfrm>
          <a:prstGeom prst="rect">
            <a:avLst/>
          </a:prstGeom>
          <a:noFill/>
        </p:spPr>
        <p:txBody>
          <a:bodyPr wrap="square" rtlCol="0">
            <a:spAutoFit/>
          </a:bodyPr>
          <a:lstStyle/>
          <a:p>
            <a:pPr algn="ctr"/>
            <a:r>
              <a:rPr lang="en-US" sz="3600" b="1" u="sng" dirty="0"/>
              <a:t>Path Analysis </a:t>
            </a:r>
            <a:endParaRPr lang="en-US" sz="3600" u="sng" dirty="0"/>
          </a:p>
          <a:p>
            <a:pPr algn="ctr"/>
            <a:endParaRPr lang="en-US" sz="3600" u="sng" dirty="0"/>
          </a:p>
        </p:txBody>
      </p:sp>
      <p:sp>
        <p:nvSpPr>
          <p:cNvPr id="4" name="TextBox 3"/>
          <p:cNvSpPr txBox="1"/>
          <p:nvPr/>
        </p:nvSpPr>
        <p:spPr>
          <a:xfrm>
            <a:off x="182881" y="1431235"/>
            <a:ext cx="11323320" cy="1785104"/>
          </a:xfrm>
          <a:prstGeom prst="rect">
            <a:avLst/>
          </a:prstGeom>
          <a:noFill/>
        </p:spPr>
        <p:txBody>
          <a:bodyPr wrap="square" rtlCol="0">
            <a:spAutoFit/>
          </a:bodyPr>
          <a:lstStyle/>
          <a:p>
            <a:r>
              <a:rPr lang="en-US" sz="2200" i="1" u="sng" dirty="0"/>
              <a:t>Extension of multiple regression</a:t>
            </a:r>
            <a:r>
              <a:rPr lang="en-US" sz="2200" u="sng" dirty="0"/>
              <a:t> </a:t>
            </a:r>
          </a:p>
          <a:p>
            <a:r>
              <a:rPr lang="en-US" sz="2200" dirty="0"/>
              <a:t> </a:t>
            </a:r>
          </a:p>
          <a:p>
            <a:r>
              <a:rPr lang="en-US" sz="2200" dirty="0"/>
              <a:t>A statistical procedure for looking at the likely causal relationship among three or more variables that influence an </a:t>
            </a:r>
            <a:r>
              <a:rPr lang="en-US" sz="2200" dirty="0" smtClean="0"/>
              <a:t>outcome:</a:t>
            </a:r>
            <a:endParaRPr lang="en-US" sz="2200" dirty="0"/>
          </a:p>
          <a:p>
            <a:r>
              <a:rPr lang="en-US" sz="2200" dirty="0"/>
              <a:t> </a:t>
            </a:r>
          </a:p>
        </p:txBody>
      </p:sp>
      <p:graphicFrame>
        <p:nvGraphicFramePr>
          <p:cNvPr id="7" name="Diagram 6"/>
          <p:cNvGraphicFramePr/>
          <p:nvPr>
            <p:extLst>
              <p:ext uri="{D42A27DB-BD31-4B8C-83A1-F6EECF244321}">
                <p14:modId xmlns:p14="http://schemas.microsoft.com/office/powerpoint/2010/main" xmlns="" val="1055522244"/>
              </p:ext>
            </p:extLst>
          </p:nvPr>
        </p:nvGraphicFramePr>
        <p:xfrm>
          <a:off x="1072896" y="3486912"/>
          <a:ext cx="9963404" cy="2308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17243369"/>
      </p:ext>
    </p:extLst>
  </p:cSld>
  <p:clrMapOvr>
    <a:masterClrMapping/>
  </p:clrMapOvr>
  <p:transition spd="slow">
    <p:pull dir="l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B527107-C97E-43D3-8678-9994F84BBA41}" type="slidenum">
              <a:rPr lang="en-US" smtClean="0"/>
              <a:pPr/>
              <a:t>27</a:t>
            </a:fld>
            <a:endParaRPr lang="en-US" dirty="0"/>
          </a:p>
        </p:txBody>
      </p:sp>
      <p:sp>
        <p:nvSpPr>
          <p:cNvPr id="3" name="TextBox 2"/>
          <p:cNvSpPr txBox="1"/>
          <p:nvPr/>
        </p:nvSpPr>
        <p:spPr>
          <a:xfrm>
            <a:off x="2406335" y="101897"/>
            <a:ext cx="7550465" cy="923330"/>
          </a:xfrm>
          <a:prstGeom prst="rect">
            <a:avLst/>
          </a:prstGeom>
          <a:noFill/>
        </p:spPr>
        <p:txBody>
          <a:bodyPr wrap="none" rtlCol="0">
            <a:spAutoFit/>
          </a:bodyPr>
          <a:lstStyle/>
          <a:p>
            <a:r>
              <a:rPr lang="en-US" sz="3600" b="1" u="sng" dirty="0"/>
              <a:t>Structural Equation Modeling </a:t>
            </a:r>
          </a:p>
          <a:p>
            <a:endParaRPr lang="en-US" dirty="0"/>
          </a:p>
        </p:txBody>
      </p:sp>
      <p:sp>
        <p:nvSpPr>
          <p:cNvPr id="5" name="TextBox 4"/>
          <p:cNvSpPr txBox="1"/>
          <p:nvPr/>
        </p:nvSpPr>
        <p:spPr>
          <a:xfrm>
            <a:off x="330200" y="885527"/>
            <a:ext cx="11328400" cy="6340197"/>
          </a:xfrm>
          <a:prstGeom prst="rect">
            <a:avLst/>
          </a:prstGeom>
          <a:noFill/>
        </p:spPr>
        <p:txBody>
          <a:bodyPr wrap="square" rtlCol="0">
            <a:spAutoFit/>
          </a:bodyPr>
          <a:lstStyle/>
          <a:p>
            <a:pPr marL="285750" indent="-285750">
              <a:buFont typeface="Wingdings" charset="2"/>
              <a:buChar char="v"/>
            </a:pPr>
            <a:endParaRPr lang="en-US" dirty="0"/>
          </a:p>
          <a:p>
            <a:pPr marL="285750" indent="-285750">
              <a:buFont typeface="Wingdings" charset="2"/>
              <a:buChar char="v"/>
            </a:pPr>
            <a:r>
              <a:rPr lang="en-US" sz="2400" dirty="0"/>
              <a:t>SEM provides information about which variables influence each other and the direction of these effects </a:t>
            </a:r>
          </a:p>
          <a:p>
            <a:pPr marL="285750" indent="-285750">
              <a:buFont typeface="Wingdings" charset="2"/>
              <a:buChar char="v"/>
            </a:pPr>
            <a:endParaRPr lang="en-US" sz="2400" dirty="0"/>
          </a:p>
          <a:p>
            <a:pPr marL="285750" indent="-285750">
              <a:buFont typeface="Wingdings" charset="2"/>
              <a:buChar char="v"/>
            </a:pPr>
            <a:r>
              <a:rPr lang="en-US" sz="2400" dirty="0"/>
              <a:t>Confirmatory procedure </a:t>
            </a:r>
          </a:p>
          <a:p>
            <a:pPr marL="285750" indent="-285750">
              <a:buFont typeface="Wingdings" charset="2"/>
              <a:buChar char="v"/>
            </a:pPr>
            <a:endParaRPr lang="en-US" sz="2400" dirty="0"/>
          </a:p>
          <a:p>
            <a:pPr marL="285750" indent="-285750">
              <a:buFont typeface="Wingdings" charset="2"/>
              <a:buChar char="v"/>
            </a:pPr>
            <a:r>
              <a:rPr lang="en-US" sz="2400" dirty="0"/>
              <a:t>Two classes of variables: Observed &amp; latent  </a:t>
            </a:r>
          </a:p>
          <a:p>
            <a:pPr marL="285750" indent="-285750">
              <a:buFont typeface="Wingdings" charset="2"/>
              <a:buChar char="v"/>
            </a:pPr>
            <a:endParaRPr lang="en-US" sz="2400" dirty="0"/>
          </a:p>
          <a:p>
            <a:pPr marL="285750" indent="-285750">
              <a:buFont typeface="Wingdings" charset="2"/>
              <a:buChar char="v"/>
            </a:pPr>
            <a:r>
              <a:rPr lang="en-US" sz="2400" dirty="0"/>
              <a:t>Observed variables (extrovert behavior): Measured by continuous scores from collected data </a:t>
            </a:r>
          </a:p>
          <a:p>
            <a:pPr marL="285750" indent="-285750">
              <a:buFont typeface="Wingdings" charset="2"/>
              <a:buChar char="v"/>
            </a:pPr>
            <a:endParaRPr lang="en-US" sz="2400" dirty="0"/>
          </a:p>
          <a:p>
            <a:pPr marL="285750" indent="-285750">
              <a:buFont typeface="Wingdings" charset="2"/>
              <a:buChar char="v"/>
            </a:pPr>
            <a:r>
              <a:rPr lang="en-US" sz="2400" dirty="0"/>
              <a:t>Latent variables (socialization): hypothetical constructs that are not directly observed</a:t>
            </a:r>
          </a:p>
          <a:p>
            <a:pPr marL="285750" indent="-285750">
              <a:buFont typeface="Wingdings" charset="2"/>
              <a:buChar char="v"/>
            </a:pPr>
            <a:endParaRPr lang="en-US" sz="2800" dirty="0"/>
          </a:p>
          <a:p>
            <a:pPr marL="285750" indent="-285750">
              <a:buFont typeface="Wingdings" charset="2"/>
              <a:buChar char="v"/>
            </a:pPr>
            <a:r>
              <a:rPr lang="en-US" sz="2400" dirty="0"/>
              <a:t>This ability to analyze both observed variables and latent variables distinguishes SEM from analysis of variance and multiple regression </a:t>
            </a:r>
          </a:p>
          <a:p>
            <a:endParaRPr lang="en-US" sz="2400" dirty="0"/>
          </a:p>
        </p:txBody>
      </p:sp>
    </p:spTree>
    <p:extLst>
      <p:ext uri="{BB962C8B-B14F-4D97-AF65-F5344CB8AC3E}">
        <p14:creationId xmlns:p14="http://schemas.microsoft.com/office/powerpoint/2010/main" xmlns="" val="1348237244"/>
      </p:ext>
    </p:extLst>
  </p:cSld>
  <p:clrMapOvr>
    <a:masterClrMapping/>
  </p:clrMapOvr>
  <p:transition spd="slow">
    <p:pull dir="l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B527107-C97E-43D3-8678-9994F84BBA41}" type="slidenum">
              <a:rPr lang="en-US" smtClean="0"/>
              <a:pPr/>
              <a:t>28</a:t>
            </a:fld>
            <a:endParaRPr lang="en-US" dirty="0"/>
          </a:p>
        </p:txBody>
      </p:sp>
      <p:sp>
        <p:nvSpPr>
          <p:cNvPr id="3" name="TextBox 2"/>
          <p:cNvSpPr txBox="1"/>
          <p:nvPr/>
        </p:nvSpPr>
        <p:spPr>
          <a:xfrm>
            <a:off x="218085" y="861819"/>
            <a:ext cx="10866783" cy="800219"/>
          </a:xfrm>
          <a:prstGeom prst="rect">
            <a:avLst/>
          </a:prstGeom>
          <a:noFill/>
        </p:spPr>
        <p:txBody>
          <a:bodyPr wrap="square" rtlCol="0">
            <a:spAutoFit/>
          </a:bodyPr>
          <a:lstStyle/>
          <a:p>
            <a:r>
              <a:rPr lang="en-US" sz="2800" dirty="0"/>
              <a:t>Provides an advanced approach to linear </a:t>
            </a:r>
            <a:r>
              <a:rPr lang="en-US" sz="2800" dirty="0" smtClean="0"/>
              <a:t>regression:</a:t>
            </a:r>
            <a:endParaRPr lang="en-US" sz="2800" dirty="0"/>
          </a:p>
          <a:p>
            <a:r>
              <a:rPr lang="en-US" dirty="0"/>
              <a:t> </a:t>
            </a:r>
          </a:p>
        </p:txBody>
      </p:sp>
      <p:sp>
        <p:nvSpPr>
          <p:cNvPr id="4" name="TextBox 3"/>
          <p:cNvSpPr txBox="1"/>
          <p:nvPr/>
        </p:nvSpPr>
        <p:spPr>
          <a:xfrm>
            <a:off x="477078" y="57834"/>
            <a:ext cx="10508973" cy="646331"/>
          </a:xfrm>
          <a:prstGeom prst="rect">
            <a:avLst/>
          </a:prstGeom>
          <a:noFill/>
        </p:spPr>
        <p:txBody>
          <a:bodyPr wrap="square" rtlCol="0">
            <a:spAutoFit/>
          </a:bodyPr>
          <a:lstStyle/>
          <a:p>
            <a:pPr algn="ctr"/>
            <a:r>
              <a:rPr lang="en-US" sz="3600" b="1" u="sng" dirty="0" err="1"/>
              <a:t>Hierarchial</a:t>
            </a:r>
            <a:r>
              <a:rPr lang="en-US" sz="3600" b="1" u="sng" dirty="0"/>
              <a:t> Linear Modeling </a:t>
            </a:r>
            <a:endParaRPr lang="en-US" sz="3600" u="sng" dirty="0"/>
          </a:p>
        </p:txBody>
      </p:sp>
      <p:graphicFrame>
        <p:nvGraphicFramePr>
          <p:cNvPr id="7" name="Diagram 6"/>
          <p:cNvGraphicFramePr/>
          <p:nvPr>
            <p:extLst>
              <p:ext uri="{D42A27DB-BD31-4B8C-83A1-F6EECF244321}">
                <p14:modId xmlns:p14="http://schemas.microsoft.com/office/powerpoint/2010/main" xmlns="" val="247551870"/>
              </p:ext>
            </p:extLst>
          </p:nvPr>
        </p:nvGraphicFramePr>
        <p:xfrm>
          <a:off x="328168" y="1662037"/>
          <a:ext cx="10460736" cy="3120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0" y="4824803"/>
            <a:ext cx="11911584" cy="1862048"/>
          </a:xfrm>
          <a:prstGeom prst="rect">
            <a:avLst/>
          </a:prstGeom>
          <a:noFill/>
        </p:spPr>
        <p:txBody>
          <a:bodyPr wrap="square" rtlCol="0">
            <a:spAutoFit/>
          </a:bodyPr>
          <a:lstStyle/>
          <a:p>
            <a:pPr marL="285750" indent="-285750">
              <a:buFont typeface="Wingdings" charset="2"/>
              <a:buChar char="v"/>
            </a:pPr>
            <a:r>
              <a:rPr lang="en-US" sz="2300" dirty="0"/>
              <a:t>Conceptual and statistical approach for investigating and drawing conclusions regarding the influence of phenomena at difference levels of analysis  </a:t>
            </a:r>
          </a:p>
          <a:p>
            <a:r>
              <a:rPr lang="en-US" sz="2300" dirty="0"/>
              <a:t> </a:t>
            </a:r>
          </a:p>
          <a:p>
            <a:pPr marL="285750" indent="-285750">
              <a:buFont typeface="Wingdings" charset="2"/>
              <a:buChar char="v"/>
            </a:pPr>
            <a:r>
              <a:rPr lang="en-US" sz="2300" dirty="0"/>
              <a:t>Enable researchers to compare the variations that exist within each level with the variations that exist among the different levels in terms of outcome variables </a:t>
            </a:r>
          </a:p>
        </p:txBody>
      </p:sp>
    </p:spTree>
    <p:extLst>
      <p:ext uri="{BB962C8B-B14F-4D97-AF65-F5344CB8AC3E}">
        <p14:creationId xmlns:p14="http://schemas.microsoft.com/office/powerpoint/2010/main" xmlns="" val="1949268788"/>
      </p:ext>
    </p:extLst>
  </p:cSld>
  <p:clrMapOvr>
    <a:masterClrMapping/>
  </p:clrMapOvr>
  <p:transition spd="slow">
    <p:pull dir="l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B527107-C97E-43D3-8678-9994F84BBA41}" type="slidenum">
              <a:rPr lang="en-US" smtClean="0"/>
              <a:pPr/>
              <a:t>29</a:t>
            </a:fld>
            <a:endParaRPr lang="en-US" dirty="0"/>
          </a:p>
        </p:txBody>
      </p:sp>
      <p:sp>
        <p:nvSpPr>
          <p:cNvPr id="3" name="TextBox 2"/>
          <p:cNvSpPr txBox="1"/>
          <p:nvPr/>
        </p:nvSpPr>
        <p:spPr>
          <a:xfrm>
            <a:off x="398157" y="-87865"/>
            <a:ext cx="10827026" cy="1015663"/>
          </a:xfrm>
          <a:prstGeom prst="rect">
            <a:avLst/>
          </a:prstGeom>
          <a:noFill/>
        </p:spPr>
        <p:txBody>
          <a:bodyPr wrap="square" rtlCol="0">
            <a:spAutoFit/>
          </a:bodyPr>
          <a:lstStyle/>
          <a:p>
            <a:pPr algn="ctr"/>
            <a:r>
              <a:rPr lang="en-US" sz="3600" b="1" u="sng" dirty="0"/>
              <a:t>Steps in a Research Process </a:t>
            </a:r>
            <a:endParaRPr lang="en-US" sz="3600" u="sng" dirty="0"/>
          </a:p>
          <a:p>
            <a:pPr algn="ctr"/>
            <a:endParaRPr lang="en-US" sz="2400" dirty="0"/>
          </a:p>
        </p:txBody>
      </p:sp>
      <p:graphicFrame>
        <p:nvGraphicFramePr>
          <p:cNvPr id="11" name="Diagram 10"/>
          <p:cNvGraphicFramePr/>
          <p:nvPr>
            <p:extLst>
              <p:ext uri="{D42A27DB-BD31-4B8C-83A1-F6EECF244321}">
                <p14:modId xmlns:p14="http://schemas.microsoft.com/office/powerpoint/2010/main" xmlns="" val="567765271"/>
              </p:ext>
            </p:extLst>
          </p:nvPr>
        </p:nvGraphicFramePr>
        <p:xfrm>
          <a:off x="1104460" y="1109472"/>
          <a:ext cx="9868340" cy="5571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980339412"/>
      </p:ext>
    </p:extLst>
  </p:cSld>
  <p:clrMapOvr>
    <a:masterClrMapping/>
  </p:clrMapOvr>
  <p:transition spd="slow">
    <p:pull dir="l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B527107-C97E-43D3-8678-9994F84BBA41}" type="slidenum">
              <a:rPr lang="en-US" smtClean="0"/>
              <a:pPr/>
              <a:t>3</a:t>
            </a:fld>
            <a:endParaRPr lang="en-US" dirty="0"/>
          </a:p>
        </p:txBody>
      </p:sp>
      <p:graphicFrame>
        <p:nvGraphicFramePr>
          <p:cNvPr id="6" name="Diagram 5"/>
          <p:cNvGraphicFramePr/>
          <p:nvPr>
            <p:extLst>
              <p:ext uri="{D42A27DB-BD31-4B8C-83A1-F6EECF244321}">
                <p14:modId xmlns:p14="http://schemas.microsoft.com/office/powerpoint/2010/main" xmlns="" val="1202454551"/>
              </p:ext>
            </p:extLst>
          </p:nvPr>
        </p:nvGraphicFramePr>
        <p:xfrm>
          <a:off x="444500" y="1890679"/>
          <a:ext cx="10871200" cy="4065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85928" y="130572"/>
            <a:ext cx="5788152" cy="1231106"/>
          </a:xfrm>
          <a:prstGeom prst="rect">
            <a:avLst/>
          </a:prstGeom>
          <a:noFill/>
        </p:spPr>
        <p:txBody>
          <a:bodyPr wrap="square" rtlCol="0">
            <a:spAutoFit/>
          </a:bodyPr>
          <a:lstStyle/>
          <a:p>
            <a:pPr algn="ctr"/>
            <a:r>
              <a:rPr lang="en-CA" sz="3600" b="1" u="sng" dirty="0" smtClean="0">
                <a:latin typeface="Calibri" charset="0"/>
                <a:ea typeface="Calibri" charset="0"/>
                <a:cs typeface="Times New Roman" charset="0"/>
              </a:rPr>
              <a:t>Today’s </a:t>
            </a:r>
            <a:r>
              <a:rPr lang="en-CA" sz="3800" b="1" u="sng" dirty="0" smtClean="0">
                <a:latin typeface="Calibri" charset="0"/>
                <a:ea typeface="Calibri" charset="0"/>
                <a:cs typeface="Times New Roman" charset="0"/>
              </a:rPr>
              <a:t>Learning</a:t>
            </a:r>
            <a:r>
              <a:rPr lang="en-CA" sz="3600" b="1" u="sng" dirty="0" smtClean="0">
                <a:latin typeface="Calibri" charset="0"/>
                <a:ea typeface="Calibri" charset="0"/>
                <a:cs typeface="Times New Roman" charset="0"/>
              </a:rPr>
              <a:t> Objectives:</a:t>
            </a:r>
            <a:endParaRPr lang="en-US" sz="3600" b="1" u="sng" dirty="0">
              <a:latin typeface="Calibri" charset="0"/>
              <a:ea typeface="Calibri" charset="0"/>
              <a:cs typeface="Times New Roman" charset="0"/>
            </a:endParaRPr>
          </a:p>
          <a:p>
            <a:endParaRPr lang="en-US" sz="3600" b="1" u="sng" dirty="0"/>
          </a:p>
        </p:txBody>
      </p:sp>
      <p:sp>
        <p:nvSpPr>
          <p:cNvPr id="5" name="TextBox 4"/>
          <p:cNvSpPr txBox="1"/>
          <p:nvPr/>
        </p:nvSpPr>
        <p:spPr>
          <a:xfrm>
            <a:off x="755904" y="1059682"/>
            <a:ext cx="4654672" cy="892552"/>
          </a:xfrm>
          <a:prstGeom prst="rect">
            <a:avLst/>
          </a:prstGeom>
          <a:noFill/>
        </p:spPr>
        <p:txBody>
          <a:bodyPr wrap="none" rtlCol="0">
            <a:spAutoFit/>
          </a:bodyPr>
          <a:lstStyle/>
          <a:p>
            <a:r>
              <a:rPr lang="en-CA" sz="2800" b="1" dirty="0">
                <a:latin typeface="Calibri" charset="0"/>
                <a:ea typeface="Calibri" charset="0"/>
                <a:cs typeface="Times New Roman" charset="0"/>
              </a:rPr>
              <a:t>T</a:t>
            </a:r>
            <a:r>
              <a:rPr lang="en-CA" sz="2800" b="1" dirty="0" smtClean="0">
                <a:latin typeface="Calibri" charset="0"/>
                <a:ea typeface="Calibri" charset="0"/>
                <a:cs typeface="Times New Roman" charset="0"/>
              </a:rPr>
              <a:t>o </a:t>
            </a:r>
            <a:r>
              <a:rPr lang="en-CA" sz="2800" b="1" dirty="0">
                <a:latin typeface="Calibri" charset="0"/>
                <a:ea typeface="Calibri" charset="0"/>
                <a:cs typeface="Times New Roman" charset="0"/>
              </a:rPr>
              <a:t>learn </a:t>
            </a:r>
            <a:r>
              <a:rPr lang="en-CA" sz="2800" b="1" dirty="0" smtClean="0">
                <a:latin typeface="Calibri" charset="0"/>
                <a:ea typeface="Calibri" charset="0"/>
                <a:cs typeface="Times New Roman" charset="0"/>
              </a:rPr>
              <a:t>and get familiar with:</a:t>
            </a:r>
            <a:endParaRPr lang="en-US" sz="2800" b="1" dirty="0">
              <a:latin typeface="Calibri" charset="0"/>
              <a:ea typeface="Calibri" charset="0"/>
              <a:cs typeface="Times New Roman" charset="0"/>
            </a:endParaRPr>
          </a:p>
          <a:p>
            <a:endParaRPr lang="en-US" sz="2400" dirty="0"/>
          </a:p>
        </p:txBody>
      </p:sp>
    </p:spTree>
    <p:extLst>
      <p:ext uri="{BB962C8B-B14F-4D97-AF65-F5344CB8AC3E}">
        <p14:creationId xmlns:p14="http://schemas.microsoft.com/office/powerpoint/2010/main" xmlns="" val="609145294"/>
      </p:ext>
    </p:extLst>
  </p:cSld>
  <p:clrMapOvr>
    <a:masterClrMapping/>
  </p:clrMapOvr>
  <p:transition spd="slow">
    <p:pull dir="l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212" y="248996"/>
            <a:ext cx="3059723" cy="584775"/>
          </a:xfrm>
          <a:prstGeom prst="rect">
            <a:avLst/>
          </a:prstGeom>
          <a:noFill/>
        </p:spPr>
        <p:txBody>
          <a:bodyPr wrap="square" rtlCol="0">
            <a:spAutoFit/>
          </a:bodyPr>
          <a:lstStyle/>
          <a:p>
            <a:r>
              <a:rPr lang="en-CA" sz="3200" b="1" dirty="0" smtClean="0"/>
              <a:t>Method</a:t>
            </a:r>
            <a:endParaRPr lang="en-CA" sz="3200" b="1" dirty="0"/>
          </a:p>
        </p:txBody>
      </p:sp>
      <p:sp>
        <p:nvSpPr>
          <p:cNvPr id="3" name="TextBox 2"/>
          <p:cNvSpPr txBox="1"/>
          <p:nvPr/>
        </p:nvSpPr>
        <p:spPr>
          <a:xfrm>
            <a:off x="287213" y="1167357"/>
            <a:ext cx="3059723" cy="523220"/>
          </a:xfrm>
          <a:prstGeom prst="rect">
            <a:avLst/>
          </a:prstGeom>
          <a:noFill/>
        </p:spPr>
        <p:txBody>
          <a:bodyPr wrap="square" rtlCol="0">
            <a:spAutoFit/>
          </a:bodyPr>
          <a:lstStyle/>
          <a:p>
            <a:r>
              <a:rPr lang="en-CA" sz="2800" b="1" dirty="0" smtClean="0"/>
              <a:t>Participants</a:t>
            </a:r>
            <a:endParaRPr lang="en-CA" sz="2800" b="1" dirty="0"/>
          </a:p>
        </p:txBody>
      </p:sp>
      <p:sp>
        <p:nvSpPr>
          <p:cNvPr id="22" name="Slide Number Placeholder 21"/>
          <p:cNvSpPr>
            <a:spLocks noGrp="1"/>
          </p:cNvSpPr>
          <p:nvPr>
            <p:ph type="sldNum" sz="quarter" idx="12"/>
          </p:nvPr>
        </p:nvSpPr>
        <p:spPr/>
        <p:txBody>
          <a:bodyPr/>
          <a:lstStyle/>
          <a:p>
            <a:fld id="{FB527107-C97E-43D3-8678-9994F84BBA41}" type="slidenum">
              <a:rPr lang="en-US" smtClean="0"/>
              <a:pPr/>
              <a:t>30</a:t>
            </a:fld>
            <a:endParaRPr lang="en-US"/>
          </a:p>
        </p:txBody>
      </p:sp>
      <p:sp>
        <p:nvSpPr>
          <p:cNvPr id="6" name="Rectangle 5"/>
          <p:cNvSpPr/>
          <p:nvPr/>
        </p:nvSpPr>
        <p:spPr>
          <a:xfrm>
            <a:off x="532724" y="2824398"/>
            <a:ext cx="11150302" cy="1466235"/>
          </a:xfrm>
          <a:prstGeom prst="rect">
            <a:avLst/>
          </a:prstGeom>
        </p:spPr>
        <p:txBody>
          <a:bodyPr wrap="square">
            <a:spAutoFit/>
          </a:bodyPr>
          <a:lstStyle/>
          <a:p>
            <a:pPr marL="820738" lvl="1" indent="-363538">
              <a:lnSpc>
                <a:spcPct val="200000"/>
              </a:lnSpc>
              <a:buFont typeface="Arial" pitchFamily="34" charset="0"/>
              <a:buChar char="•"/>
              <a:tabLst>
                <a:tab pos="449263" algn="l"/>
              </a:tabLst>
            </a:pPr>
            <a:r>
              <a:rPr lang="en-CA" sz="2400" dirty="0" smtClean="0"/>
              <a:t>Age range: 14 </a:t>
            </a:r>
            <a:r>
              <a:rPr lang="en-CA" sz="2400" dirty="0"/>
              <a:t>to 65 years (58.73</a:t>
            </a:r>
            <a:r>
              <a:rPr lang="en-CA" sz="2400" dirty="0" smtClean="0"/>
              <a:t>% females</a:t>
            </a:r>
            <a:r>
              <a:rPr lang="en-CA" sz="2400" dirty="0"/>
              <a:t>; </a:t>
            </a:r>
            <a:r>
              <a:rPr lang="en-CA" sz="2400" i="1" dirty="0"/>
              <a:t>M</a:t>
            </a:r>
            <a:r>
              <a:rPr lang="en-CA" sz="2400" dirty="0"/>
              <a:t> </a:t>
            </a:r>
            <a:r>
              <a:rPr lang="en-CA" sz="2400" dirty="0" smtClean="0"/>
              <a:t>=33.47;</a:t>
            </a:r>
            <a:r>
              <a:rPr lang="en-CA" sz="2400" dirty="0"/>
              <a:t> </a:t>
            </a:r>
            <a:r>
              <a:rPr lang="en-CA" sz="2400" i="1" dirty="0"/>
              <a:t>SD</a:t>
            </a:r>
            <a:r>
              <a:rPr lang="en-CA" sz="2400" dirty="0"/>
              <a:t> </a:t>
            </a:r>
            <a:r>
              <a:rPr lang="en-CA" sz="2400" dirty="0" smtClean="0"/>
              <a:t>=16.98) </a:t>
            </a:r>
          </a:p>
          <a:p>
            <a:pPr lvl="1">
              <a:lnSpc>
                <a:spcPct val="200000"/>
              </a:lnSpc>
              <a:tabLst>
                <a:tab pos="449263" algn="l"/>
              </a:tabLst>
            </a:pPr>
            <a:endParaRPr lang="en-CA" sz="2400" dirty="0"/>
          </a:p>
        </p:txBody>
      </p:sp>
      <p:sp>
        <p:nvSpPr>
          <p:cNvPr id="4" name="Rectangle 3"/>
          <p:cNvSpPr/>
          <p:nvPr/>
        </p:nvSpPr>
        <p:spPr>
          <a:xfrm>
            <a:off x="1013213" y="4059800"/>
            <a:ext cx="6724533" cy="461665"/>
          </a:xfrm>
          <a:prstGeom prst="rect">
            <a:avLst/>
          </a:prstGeom>
        </p:spPr>
        <p:txBody>
          <a:bodyPr wrap="none">
            <a:spAutoFit/>
          </a:bodyPr>
          <a:lstStyle/>
          <a:p>
            <a:pPr marL="342900" indent="-342900">
              <a:buFont typeface="Arial" panose="020B0604020202020204" pitchFamily="34" charset="0"/>
              <a:buChar char="•"/>
            </a:pPr>
            <a:r>
              <a:rPr lang="en-CA" sz="2400" dirty="0"/>
              <a:t>Age groups: 14-18, 19-25, 26-45, and 46-65 years.</a:t>
            </a:r>
            <a:endParaRPr lang="en-US" sz="2400" dirty="0"/>
          </a:p>
        </p:txBody>
      </p:sp>
      <p:sp>
        <p:nvSpPr>
          <p:cNvPr id="5" name="Rectangle 4"/>
          <p:cNvSpPr/>
          <p:nvPr/>
        </p:nvSpPr>
        <p:spPr>
          <a:xfrm>
            <a:off x="287213" y="1875243"/>
            <a:ext cx="2547813" cy="830997"/>
          </a:xfrm>
          <a:prstGeom prst="rect">
            <a:avLst/>
          </a:prstGeom>
        </p:spPr>
        <p:txBody>
          <a:bodyPr wrap="none">
            <a:spAutoFit/>
          </a:bodyPr>
          <a:lstStyle/>
          <a:p>
            <a:pPr marL="342900" indent="-342900">
              <a:lnSpc>
                <a:spcPct val="200000"/>
              </a:lnSpc>
              <a:buFont typeface="Arial" panose="020B0604020202020204" pitchFamily="34" charset="0"/>
              <a:buChar char="•"/>
              <a:tabLst>
                <a:tab pos="449263" algn="l"/>
              </a:tabLst>
            </a:pPr>
            <a:r>
              <a:rPr lang="en-CA" sz="2400" dirty="0"/>
              <a:t>252 participants</a:t>
            </a:r>
          </a:p>
        </p:txBody>
      </p:sp>
      <p:sp>
        <p:nvSpPr>
          <p:cNvPr id="7" name="TextBox 6"/>
          <p:cNvSpPr txBox="1"/>
          <p:nvPr/>
        </p:nvSpPr>
        <p:spPr>
          <a:xfrm>
            <a:off x="36576" y="19507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186301081"/>
      </p:ext>
    </p:extLst>
  </p:cSld>
  <p:clrMapOvr>
    <a:masterClrMapping/>
  </p:clrMapOvr>
  <p:transition spd="slow">
    <p:pull dir="l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258630" y="781110"/>
            <a:ext cx="2264228" cy="5923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480455" y="774624"/>
            <a:ext cx="2061028" cy="5930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FB527107-C97E-43D3-8678-9994F84BBA41}" type="slidenum">
              <a:rPr lang="en-US" smtClean="0"/>
              <a:pPr/>
              <a:t>31</a:t>
            </a:fld>
            <a:endParaRPr lang="en-US" dirty="0"/>
          </a:p>
        </p:txBody>
      </p:sp>
      <p:sp>
        <p:nvSpPr>
          <p:cNvPr id="3" name="TextBox 2"/>
          <p:cNvSpPr txBox="1"/>
          <p:nvPr/>
        </p:nvSpPr>
        <p:spPr>
          <a:xfrm>
            <a:off x="1509481" y="923691"/>
            <a:ext cx="9855200" cy="5632311"/>
          </a:xfrm>
          <a:prstGeom prst="rect">
            <a:avLst/>
          </a:prstGeom>
          <a:noFill/>
        </p:spPr>
        <p:txBody>
          <a:bodyPr wrap="square" rtlCol="0">
            <a:spAutoFit/>
          </a:bodyPr>
          <a:lstStyle/>
          <a:p>
            <a:r>
              <a:rPr lang="en-US" sz="2000" b="1" dirty="0" smtClean="0"/>
              <a:t>Accepting                                                                                Generous</a:t>
            </a:r>
          </a:p>
          <a:p>
            <a:endParaRPr lang="en-US" sz="2000" b="1" dirty="0"/>
          </a:p>
          <a:p>
            <a:r>
              <a:rPr lang="en-US" sz="2000" b="1" dirty="0" smtClean="0"/>
              <a:t>Benevolent                                                                             Loving</a:t>
            </a:r>
          </a:p>
          <a:p>
            <a:endParaRPr lang="en-US" sz="2000" b="1" dirty="0"/>
          </a:p>
          <a:p>
            <a:r>
              <a:rPr lang="en-US" sz="2000" b="1" dirty="0" smtClean="0"/>
              <a:t>Caring                                                                                     Loyal</a:t>
            </a:r>
          </a:p>
          <a:p>
            <a:endParaRPr lang="en-US" sz="2000" b="1" dirty="0"/>
          </a:p>
          <a:p>
            <a:r>
              <a:rPr lang="en-US" sz="2000" b="1" dirty="0" smtClean="0"/>
              <a:t>Kind                                                                                        Non-judgmental</a:t>
            </a:r>
          </a:p>
          <a:p>
            <a:endParaRPr lang="en-US" sz="2000" b="1" dirty="0"/>
          </a:p>
          <a:p>
            <a:r>
              <a:rPr lang="en-US" sz="2000" b="1" dirty="0" smtClean="0"/>
              <a:t>Compassionate                                                                      Tolerant</a:t>
            </a:r>
          </a:p>
          <a:p>
            <a:endParaRPr lang="en-US" sz="2000" b="1" dirty="0"/>
          </a:p>
          <a:p>
            <a:r>
              <a:rPr lang="en-US" sz="2000" b="1" dirty="0" smtClean="0"/>
              <a:t>Confident                                                                               Truthful</a:t>
            </a:r>
          </a:p>
          <a:p>
            <a:endParaRPr lang="en-US" sz="2000" b="1" dirty="0"/>
          </a:p>
          <a:p>
            <a:r>
              <a:rPr lang="en-US" sz="2000" b="1" dirty="0" smtClean="0"/>
              <a:t>Considerate                                                                            Understanding</a:t>
            </a:r>
          </a:p>
          <a:p>
            <a:endParaRPr lang="en-US" sz="2000" b="1" dirty="0"/>
          </a:p>
          <a:p>
            <a:r>
              <a:rPr lang="en-US" sz="2000" b="1" dirty="0" smtClean="0"/>
              <a:t>Genuine                                                                                  Virtuous</a:t>
            </a:r>
          </a:p>
          <a:p>
            <a:endParaRPr lang="en-US" sz="2000" b="1" dirty="0"/>
          </a:p>
          <a:p>
            <a:r>
              <a:rPr lang="en-US" sz="2000" b="1" dirty="0" smtClean="0"/>
              <a:t>Grateful                                                                                  Wise</a:t>
            </a:r>
          </a:p>
          <a:p>
            <a:endParaRPr lang="en-US" sz="2000" b="1" dirty="0"/>
          </a:p>
        </p:txBody>
      </p:sp>
      <p:sp>
        <p:nvSpPr>
          <p:cNvPr id="4" name="TextBox 3"/>
          <p:cNvSpPr txBox="1"/>
          <p:nvPr/>
        </p:nvSpPr>
        <p:spPr>
          <a:xfrm>
            <a:off x="3410856" y="620604"/>
            <a:ext cx="5733145" cy="400110"/>
          </a:xfrm>
          <a:prstGeom prst="rect">
            <a:avLst/>
          </a:prstGeom>
          <a:noFill/>
        </p:spPr>
        <p:txBody>
          <a:bodyPr wrap="square" rtlCol="0">
            <a:spAutoFit/>
          </a:bodyPr>
          <a:lstStyle/>
          <a:p>
            <a:r>
              <a:rPr lang="en-US" sz="2000" b="1" dirty="0" smtClean="0"/>
              <a:t>EXAMPLE  OF  MORAL  ATTRIBUTES</a:t>
            </a:r>
            <a:endParaRPr lang="en-US" sz="2000" b="1" dirty="0"/>
          </a:p>
        </p:txBody>
      </p:sp>
    </p:spTree>
    <p:extLst>
      <p:ext uri="{BB962C8B-B14F-4D97-AF65-F5344CB8AC3E}">
        <p14:creationId xmlns:p14="http://schemas.microsoft.com/office/powerpoint/2010/main" xmlns="" val="131111041"/>
      </p:ext>
    </p:extLst>
  </p:cSld>
  <p:clrMapOvr>
    <a:masterClrMapping/>
  </p:clrMapOvr>
  <p:transition spd="slow">
    <p:pull dir="l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31039" y="599962"/>
            <a:ext cx="6287894" cy="56036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Flowchart: Connector 4"/>
          <p:cNvSpPr/>
          <p:nvPr/>
        </p:nvSpPr>
        <p:spPr>
          <a:xfrm>
            <a:off x="586285" y="739077"/>
            <a:ext cx="5858057" cy="5064405"/>
          </a:xfrm>
          <a:prstGeom prst="flowChartConnector">
            <a:avLst/>
          </a:prstGeom>
          <a:solidFill>
            <a:schemeClr val="accent2">
              <a:lumMod val="60000"/>
              <a:lumOff val="40000"/>
            </a:schemeClr>
          </a:solidFill>
          <a:ln>
            <a:solidFill>
              <a:schemeClr val="tx1">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Flowchart: Connector 5"/>
          <p:cNvSpPr/>
          <p:nvPr/>
        </p:nvSpPr>
        <p:spPr>
          <a:xfrm>
            <a:off x="1317945" y="1519323"/>
            <a:ext cx="4458741" cy="3568693"/>
          </a:xfrm>
          <a:prstGeom prst="flowChartConnector">
            <a:avLst/>
          </a:prstGeom>
          <a:solidFill>
            <a:schemeClr val="accent2">
              <a:lumMod val="40000"/>
              <a:lumOff val="60000"/>
            </a:schemeClr>
          </a:solidFill>
          <a:ln>
            <a:solidFill>
              <a:schemeClr val="tx1">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Flowchart: Connector 6"/>
          <p:cNvSpPr/>
          <p:nvPr/>
        </p:nvSpPr>
        <p:spPr>
          <a:xfrm>
            <a:off x="2099301" y="2281102"/>
            <a:ext cx="3053270" cy="2004646"/>
          </a:xfrm>
          <a:prstGeom prst="flowChartConnector">
            <a:avLst/>
          </a:prstGeom>
          <a:solidFill>
            <a:schemeClr val="accent2">
              <a:lumMod val="20000"/>
              <a:lumOff val="80000"/>
            </a:schemeClr>
          </a:solidFill>
          <a:ln>
            <a:solidFill>
              <a:schemeClr val="tx1">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1742682" y="5080426"/>
            <a:ext cx="3659282" cy="400110"/>
          </a:xfrm>
          <a:prstGeom prst="rect">
            <a:avLst/>
          </a:prstGeom>
          <a:noFill/>
        </p:spPr>
        <p:txBody>
          <a:bodyPr wrap="square" rtlCol="0">
            <a:spAutoFit/>
          </a:bodyPr>
          <a:lstStyle/>
          <a:p>
            <a:r>
              <a:rPr lang="en-CA" sz="2000" b="1" dirty="0" smtClean="0">
                <a:solidFill>
                  <a:schemeClr val="bg1"/>
                </a:solidFill>
              </a:rPr>
              <a:t>Somewhat Important to me</a:t>
            </a:r>
            <a:endParaRPr lang="en-CA" sz="2000" b="1" dirty="0">
              <a:solidFill>
                <a:schemeClr val="bg1"/>
              </a:solidFill>
            </a:endParaRPr>
          </a:p>
        </p:txBody>
      </p:sp>
      <p:sp>
        <p:nvSpPr>
          <p:cNvPr id="9" name="TextBox 8"/>
          <p:cNvSpPr txBox="1"/>
          <p:nvPr/>
        </p:nvSpPr>
        <p:spPr>
          <a:xfrm>
            <a:off x="2291868" y="4303493"/>
            <a:ext cx="2446889" cy="400110"/>
          </a:xfrm>
          <a:prstGeom prst="rect">
            <a:avLst/>
          </a:prstGeom>
          <a:noFill/>
        </p:spPr>
        <p:txBody>
          <a:bodyPr wrap="square" rtlCol="0">
            <a:spAutoFit/>
          </a:bodyPr>
          <a:lstStyle/>
          <a:p>
            <a:r>
              <a:rPr lang="en-CA" sz="2000" b="1" dirty="0" smtClean="0">
                <a:solidFill>
                  <a:schemeClr val="bg1"/>
                </a:solidFill>
              </a:rPr>
              <a:t>Important to me</a:t>
            </a:r>
            <a:endParaRPr lang="en-CA" sz="2000" b="1" dirty="0">
              <a:solidFill>
                <a:schemeClr val="bg1"/>
              </a:solidFill>
            </a:endParaRPr>
          </a:p>
        </p:txBody>
      </p:sp>
      <p:sp>
        <p:nvSpPr>
          <p:cNvPr id="10" name="TextBox 9"/>
          <p:cNvSpPr txBox="1"/>
          <p:nvPr/>
        </p:nvSpPr>
        <p:spPr>
          <a:xfrm>
            <a:off x="2503128" y="2877591"/>
            <a:ext cx="2446890" cy="707886"/>
          </a:xfrm>
          <a:prstGeom prst="rect">
            <a:avLst/>
          </a:prstGeom>
          <a:noFill/>
        </p:spPr>
        <p:txBody>
          <a:bodyPr wrap="square" rtlCol="0">
            <a:spAutoFit/>
          </a:bodyPr>
          <a:lstStyle/>
          <a:p>
            <a:r>
              <a:rPr lang="en-CA" sz="2000" b="1" dirty="0" smtClean="0">
                <a:solidFill>
                  <a:schemeClr val="bg1"/>
                </a:solidFill>
              </a:rPr>
              <a:t>Very important</a:t>
            </a:r>
          </a:p>
          <a:p>
            <a:r>
              <a:rPr lang="en-CA" sz="2000" b="1" dirty="0" smtClean="0">
                <a:solidFill>
                  <a:schemeClr val="bg1"/>
                </a:solidFill>
              </a:rPr>
              <a:t>          to me</a:t>
            </a:r>
            <a:endParaRPr lang="en-CA" sz="2000" b="1" dirty="0">
              <a:solidFill>
                <a:schemeClr val="bg1"/>
              </a:solidFill>
            </a:endParaRPr>
          </a:p>
        </p:txBody>
      </p:sp>
      <p:sp>
        <p:nvSpPr>
          <p:cNvPr id="17" name="TextBox 16"/>
          <p:cNvSpPr txBox="1"/>
          <p:nvPr/>
        </p:nvSpPr>
        <p:spPr>
          <a:xfrm>
            <a:off x="2137633" y="5795190"/>
            <a:ext cx="3177881" cy="400110"/>
          </a:xfrm>
          <a:prstGeom prst="rect">
            <a:avLst/>
          </a:prstGeom>
          <a:noFill/>
        </p:spPr>
        <p:txBody>
          <a:bodyPr wrap="square" rtlCol="0">
            <a:spAutoFit/>
          </a:bodyPr>
          <a:lstStyle/>
          <a:p>
            <a:r>
              <a:rPr lang="en-CA" sz="2000" b="1" dirty="0" smtClean="0"/>
              <a:t>Not important to me</a:t>
            </a:r>
            <a:endParaRPr lang="en-CA" sz="2000" b="1" dirty="0"/>
          </a:p>
        </p:txBody>
      </p:sp>
      <p:sp>
        <p:nvSpPr>
          <p:cNvPr id="3" name="Slide Number Placeholder 2"/>
          <p:cNvSpPr>
            <a:spLocks noGrp="1"/>
          </p:cNvSpPr>
          <p:nvPr>
            <p:ph type="sldNum" sz="quarter" idx="12"/>
          </p:nvPr>
        </p:nvSpPr>
        <p:spPr/>
        <p:txBody>
          <a:bodyPr/>
          <a:lstStyle/>
          <a:p>
            <a:fld id="{FB527107-C97E-43D3-8678-9994F84BBA41}" type="slidenum">
              <a:rPr lang="en-US" smtClean="0"/>
              <a:pPr/>
              <a:t>32</a:t>
            </a:fld>
            <a:endParaRPr lang="en-US"/>
          </a:p>
        </p:txBody>
      </p:sp>
      <p:sp>
        <p:nvSpPr>
          <p:cNvPr id="2" name="TextBox 1"/>
          <p:cNvSpPr txBox="1"/>
          <p:nvPr/>
        </p:nvSpPr>
        <p:spPr>
          <a:xfrm>
            <a:off x="344589" y="23034"/>
            <a:ext cx="4090747" cy="584775"/>
          </a:xfrm>
          <a:prstGeom prst="rect">
            <a:avLst/>
          </a:prstGeom>
          <a:noFill/>
        </p:spPr>
        <p:txBody>
          <a:bodyPr wrap="square" rtlCol="0">
            <a:spAutoFit/>
          </a:bodyPr>
          <a:lstStyle/>
          <a:p>
            <a:r>
              <a:rPr lang="en-US" sz="3200" b="1" dirty="0" smtClean="0"/>
              <a:t>Measure</a:t>
            </a:r>
            <a:endParaRPr lang="en-US" sz="3200" b="1" dirty="0"/>
          </a:p>
        </p:txBody>
      </p:sp>
      <p:sp>
        <p:nvSpPr>
          <p:cNvPr id="4" name="Rectangle 3"/>
          <p:cNvSpPr/>
          <p:nvPr/>
        </p:nvSpPr>
        <p:spPr>
          <a:xfrm>
            <a:off x="6718933" y="3503274"/>
            <a:ext cx="6096000" cy="1200329"/>
          </a:xfrm>
          <a:prstGeom prst="rect">
            <a:avLst/>
          </a:prstGeom>
        </p:spPr>
        <p:txBody>
          <a:bodyPr>
            <a:spAutoFit/>
          </a:bodyPr>
          <a:lstStyle/>
          <a:p>
            <a:pPr marL="342900" indent="-342900">
              <a:buFont typeface="Arial" panose="020B0604020202020204" pitchFamily="34" charset="0"/>
              <a:buChar char="•"/>
            </a:pPr>
            <a:r>
              <a:rPr lang="en-CA" sz="2400" dirty="0"/>
              <a:t>To assess people’s current moral identity in </a:t>
            </a:r>
            <a:r>
              <a:rPr lang="en-CA" sz="2400" dirty="0" smtClean="0"/>
              <a:t>the contexts: family</a:t>
            </a:r>
            <a:r>
              <a:rPr lang="en-CA" sz="2400" dirty="0"/>
              <a:t>, school/work, </a:t>
            </a:r>
            <a:r>
              <a:rPr lang="en-CA" sz="2400" dirty="0" smtClean="0"/>
              <a:t>community</a:t>
            </a:r>
            <a:endParaRPr lang="en-CA" sz="2400" dirty="0"/>
          </a:p>
        </p:txBody>
      </p:sp>
      <p:sp>
        <p:nvSpPr>
          <p:cNvPr id="18" name="TextBox 17"/>
          <p:cNvSpPr txBox="1"/>
          <p:nvPr/>
        </p:nvSpPr>
        <p:spPr>
          <a:xfrm>
            <a:off x="7067276" y="1717681"/>
            <a:ext cx="3241963" cy="461665"/>
          </a:xfrm>
          <a:prstGeom prst="rect">
            <a:avLst/>
          </a:prstGeom>
          <a:noFill/>
        </p:spPr>
        <p:txBody>
          <a:bodyPr wrap="square" rtlCol="0">
            <a:spAutoFit/>
          </a:bodyPr>
          <a:lstStyle/>
          <a:p>
            <a:r>
              <a:rPr lang="en-US" sz="2400" b="1" dirty="0" smtClean="0"/>
              <a:t>l.  Moral Identity</a:t>
            </a:r>
            <a:endParaRPr lang="en-US" sz="2400" b="1" dirty="0"/>
          </a:p>
        </p:txBody>
      </p:sp>
      <p:sp>
        <p:nvSpPr>
          <p:cNvPr id="11" name="Rectangle 10"/>
          <p:cNvSpPr/>
          <p:nvPr/>
        </p:nvSpPr>
        <p:spPr>
          <a:xfrm>
            <a:off x="7067276" y="2356562"/>
            <a:ext cx="4254050" cy="738664"/>
          </a:xfrm>
          <a:prstGeom prst="rect">
            <a:avLst/>
          </a:prstGeom>
        </p:spPr>
        <p:txBody>
          <a:bodyPr wrap="none">
            <a:spAutoFit/>
          </a:bodyPr>
          <a:lstStyle/>
          <a:p>
            <a:r>
              <a:rPr lang="en-CA" sz="2400" dirty="0"/>
              <a:t>The Good Self-Assessment scale </a:t>
            </a:r>
            <a:endParaRPr lang="en-CA" sz="2400" dirty="0" smtClean="0"/>
          </a:p>
          <a:p>
            <a:r>
              <a:rPr lang="en-CA" dirty="0" smtClean="0"/>
              <a:t>(Arnold, 1994</a:t>
            </a:r>
            <a:r>
              <a:rPr lang="en-CA" dirty="0"/>
              <a:t>)</a:t>
            </a:r>
          </a:p>
        </p:txBody>
      </p:sp>
    </p:spTree>
    <p:extLst>
      <p:ext uri="{BB962C8B-B14F-4D97-AF65-F5344CB8AC3E}">
        <p14:creationId xmlns:p14="http://schemas.microsoft.com/office/powerpoint/2010/main" xmlns="" val="265044265"/>
      </p:ext>
    </p:extLst>
  </p:cSld>
  <p:clrMapOvr>
    <a:masterClrMapping/>
  </p:clrMapOvr>
  <p:transition spd="slow">
    <p:pull dir="l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901543" y="3091543"/>
            <a:ext cx="3432629" cy="142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914400" y="2946400"/>
            <a:ext cx="3904343" cy="3439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FB527107-C97E-43D3-8678-9994F84BBA41}" type="slidenum">
              <a:rPr lang="en-US" smtClean="0"/>
              <a:pPr/>
              <a:t>33</a:t>
            </a:fld>
            <a:endParaRPr lang="en-US" dirty="0"/>
          </a:p>
        </p:txBody>
      </p:sp>
      <p:sp>
        <p:nvSpPr>
          <p:cNvPr id="3" name="TextBox 2"/>
          <p:cNvSpPr txBox="1"/>
          <p:nvPr/>
        </p:nvSpPr>
        <p:spPr>
          <a:xfrm>
            <a:off x="2699658" y="869340"/>
            <a:ext cx="9027886" cy="461665"/>
          </a:xfrm>
          <a:prstGeom prst="rect">
            <a:avLst/>
          </a:prstGeom>
          <a:noFill/>
        </p:spPr>
        <p:txBody>
          <a:bodyPr wrap="square" rtlCol="0">
            <a:spAutoFit/>
          </a:bodyPr>
          <a:lstStyle/>
          <a:p>
            <a:r>
              <a:rPr lang="en-US" sz="2400" b="1" dirty="0" smtClean="0"/>
              <a:t>There are age group differences in moral identity</a:t>
            </a:r>
            <a:endParaRPr lang="en-US" sz="2400" b="1" dirty="0"/>
          </a:p>
        </p:txBody>
      </p:sp>
      <p:sp>
        <p:nvSpPr>
          <p:cNvPr id="4" name="TextBox 3"/>
          <p:cNvSpPr txBox="1"/>
          <p:nvPr/>
        </p:nvSpPr>
        <p:spPr>
          <a:xfrm>
            <a:off x="3468915" y="1915886"/>
            <a:ext cx="6865257" cy="461665"/>
          </a:xfrm>
          <a:prstGeom prst="rect">
            <a:avLst/>
          </a:prstGeom>
          <a:noFill/>
        </p:spPr>
        <p:txBody>
          <a:bodyPr wrap="square" rtlCol="0">
            <a:spAutoFit/>
          </a:bodyPr>
          <a:lstStyle/>
          <a:p>
            <a:r>
              <a:rPr lang="en-CA" dirty="0" smtClean="0"/>
              <a:t> </a:t>
            </a:r>
            <a:r>
              <a:rPr lang="en-CA" sz="2400" b="1" dirty="0"/>
              <a:t>M</a:t>
            </a:r>
            <a:r>
              <a:rPr lang="en-CA" sz="2400" b="1" dirty="0" smtClean="0"/>
              <a:t>ultivariate </a:t>
            </a:r>
            <a:r>
              <a:rPr lang="en-CA" sz="2400" b="1" dirty="0"/>
              <a:t>A</a:t>
            </a:r>
            <a:r>
              <a:rPr lang="en-CA" sz="2400" b="1" dirty="0" smtClean="0"/>
              <a:t>nalyses </a:t>
            </a:r>
            <a:r>
              <a:rPr lang="en-CA" sz="2400" b="1" dirty="0"/>
              <a:t>of </a:t>
            </a:r>
            <a:r>
              <a:rPr lang="en-CA" sz="2400" b="1" dirty="0" smtClean="0"/>
              <a:t>Variance</a:t>
            </a:r>
            <a:endParaRPr lang="en-US" sz="2400" b="1" dirty="0"/>
          </a:p>
        </p:txBody>
      </p:sp>
      <p:sp>
        <p:nvSpPr>
          <p:cNvPr id="5" name="TextBox 4"/>
          <p:cNvSpPr txBox="1"/>
          <p:nvPr/>
        </p:nvSpPr>
        <p:spPr>
          <a:xfrm>
            <a:off x="1204686" y="3310183"/>
            <a:ext cx="4528457" cy="2677656"/>
          </a:xfrm>
          <a:prstGeom prst="rect">
            <a:avLst/>
          </a:prstGeom>
          <a:noFill/>
        </p:spPr>
        <p:txBody>
          <a:bodyPr wrap="square" rtlCol="0">
            <a:spAutoFit/>
          </a:bodyPr>
          <a:lstStyle/>
          <a:p>
            <a:r>
              <a:rPr lang="en-US" sz="2400" b="1" dirty="0" smtClean="0"/>
              <a:t>DV: Moral Identity</a:t>
            </a:r>
          </a:p>
          <a:p>
            <a:endParaRPr lang="en-US" sz="2400" b="1" dirty="0"/>
          </a:p>
          <a:p>
            <a:r>
              <a:rPr lang="en-US" sz="2400" b="1" dirty="0" smtClean="0"/>
              <a:t>        Family</a:t>
            </a:r>
          </a:p>
          <a:p>
            <a:pPr marL="623888" indent="-623888"/>
            <a:r>
              <a:rPr lang="en-US" sz="2400" b="1" dirty="0"/>
              <a:t> </a:t>
            </a:r>
            <a:r>
              <a:rPr lang="en-US" sz="2400" b="1" dirty="0" smtClean="0"/>
              <a:t>                                         Community</a:t>
            </a:r>
          </a:p>
          <a:p>
            <a:pPr marL="623888" indent="-623888"/>
            <a:r>
              <a:rPr lang="en-US" sz="2400" b="1" dirty="0"/>
              <a:t> </a:t>
            </a:r>
            <a:r>
              <a:rPr lang="en-US" sz="2400" b="1" dirty="0" smtClean="0"/>
              <a:t>                                   School/work</a:t>
            </a:r>
            <a:endParaRPr lang="en-US" sz="2400" b="1" dirty="0"/>
          </a:p>
        </p:txBody>
      </p:sp>
      <p:sp>
        <p:nvSpPr>
          <p:cNvPr id="7" name="TextBox 6"/>
          <p:cNvSpPr txBox="1"/>
          <p:nvPr/>
        </p:nvSpPr>
        <p:spPr>
          <a:xfrm>
            <a:off x="7576457" y="3404063"/>
            <a:ext cx="4354285" cy="461665"/>
          </a:xfrm>
          <a:prstGeom prst="rect">
            <a:avLst/>
          </a:prstGeom>
          <a:noFill/>
        </p:spPr>
        <p:txBody>
          <a:bodyPr wrap="square" rtlCol="0">
            <a:spAutoFit/>
          </a:bodyPr>
          <a:lstStyle/>
          <a:p>
            <a:r>
              <a:rPr lang="en-US" sz="2400" b="1" dirty="0" smtClean="0"/>
              <a:t>IV: Age groups</a:t>
            </a:r>
            <a:endParaRPr lang="en-US" sz="2400" b="1" dirty="0"/>
          </a:p>
        </p:txBody>
      </p:sp>
    </p:spTree>
    <p:extLst>
      <p:ext uri="{BB962C8B-B14F-4D97-AF65-F5344CB8AC3E}">
        <p14:creationId xmlns:p14="http://schemas.microsoft.com/office/powerpoint/2010/main" xmlns="" val="812030593"/>
      </p:ext>
    </p:extLst>
  </p:cSld>
  <p:clrMapOvr>
    <a:masterClrMapping/>
  </p:clrMapOvr>
  <p:transition spd="slow">
    <p:pull dir="l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B527107-C97E-43D3-8678-9994F84BBA41}" type="slidenum">
              <a:rPr lang="en-US" smtClean="0"/>
              <a:pPr/>
              <a:t>34</a:t>
            </a:fld>
            <a:endParaRPr lang="en-US" dirty="0"/>
          </a:p>
        </p:txBody>
      </p:sp>
      <p:pic>
        <p:nvPicPr>
          <p:cNvPr id="3" name="Picture 2"/>
          <p:cNvPicPr>
            <a:picLocks noChangeAspect="1"/>
          </p:cNvPicPr>
          <p:nvPr/>
        </p:nvPicPr>
        <p:blipFill>
          <a:blip r:embed="rId2" cstate="print"/>
          <a:stretch>
            <a:fillRect/>
          </a:stretch>
        </p:blipFill>
        <p:spPr>
          <a:xfrm>
            <a:off x="362857" y="308014"/>
            <a:ext cx="11263085" cy="2555344"/>
          </a:xfrm>
          <a:prstGeom prst="rect">
            <a:avLst/>
          </a:prstGeom>
        </p:spPr>
      </p:pic>
      <p:pic>
        <p:nvPicPr>
          <p:cNvPr id="4" name="Picture 3"/>
          <p:cNvPicPr>
            <a:picLocks noChangeAspect="1"/>
          </p:cNvPicPr>
          <p:nvPr/>
        </p:nvPicPr>
        <p:blipFill>
          <a:blip r:embed="rId3" cstate="print"/>
          <a:stretch>
            <a:fillRect/>
          </a:stretch>
        </p:blipFill>
        <p:spPr>
          <a:xfrm>
            <a:off x="362857" y="2863358"/>
            <a:ext cx="11263086" cy="3517170"/>
          </a:xfrm>
          <a:prstGeom prst="rect">
            <a:avLst/>
          </a:prstGeom>
        </p:spPr>
      </p:pic>
    </p:spTree>
    <p:extLst>
      <p:ext uri="{BB962C8B-B14F-4D97-AF65-F5344CB8AC3E}">
        <p14:creationId xmlns:p14="http://schemas.microsoft.com/office/powerpoint/2010/main" xmlns="" val="539599866"/>
      </p:ext>
    </p:extLst>
  </p:cSld>
  <p:clrMapOvr>
    <a:masterClrMapping/>
  </p:clrMapOvr>
  <p:transition spd="slow">
    <p:pull dir="l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320800" y="1587083"/>
            <a:ext cx="10185400" cy="44508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FB527107-C97E-43D3-8678-9994F84BBA41}" type="slidenum">
              <a:rPr lang="en-US" smtClean="0"/>
              <a:pPr/>
              <a:t>35</a:t>
            </a:fld>
            <a:endParaRPr lang="en-US" dirty="0"/>
          </a:p>
        </p:txBody>
      </p:sp>
      <p:sp>
        <p:nvSpPr>
          <p:cNvPr id="4" name="Rectangle 3"/>
          <p:cNvSpPr/>
          <p:nvPr/>
        </p:nvSpPr>
        <p:spPr>
          <a:xfrm>
            <a:off x="1770743" y="2220464"/>
            <a:ext cx="9898743" cy="461665"/>
          </a:xfrm>
          <a:prstGeom prst="rect">
            <a:avLst/>
          </a:prstGeom>
        </p:spPr>
        <p:txBody>
          <a:bodyPr wrap="square">
            <a:spAutoFit/>
          </a:bodyPr>
          <a:lstStyle/>
          <a:p>
            <a:r>
              <a:rPr lang="en-CA" sz="2400" dirty="0"/>
              <a:t>Age-group differences in moral identity   </a:t>
            </a:r>
            <a:r>
              <a:rPr lang="en-CA" sz="2400" i="1" dirty="0"/>
              <a:t>F</a:t>
            </a:r>
            <a:r>
              <a:rPr lang="en-CA" sz="2400" dirty="0"/>
              <a:t> (9, 741) = 3.13, </a:t>
            </a:r>
            <a:r>
              <a:rPr lang="en-CA" sz="2400" i="1" dirty="0"/>
              <a:t>p</a:t>
            </a:r>
            <a:r>
              <a:rPr lang="en-CA" sz="2400" dirty="0"/>
              <a:t> &lt; .</a:t>
            </a:r>
            <a:r>
              <a:rPr lang="en-CA" sz="2400" dirty="0" smtClean="0"/>
              <a:t>001</a:t>
            </a:r>
            <a:endParaRPr lang="en-CA" sz="2400" dirty="0"/>
          </a:p>
        </p:txBody>
      </p:sp>
      <p:sp>
        <p:nvSpPr>
          <p:cNvPr id="5" name="Rectangle 4"/>
          <p:cNvSpPr/>
          <p:nvPr/>
        </p:nvSpPr>
        <p:spPr>
          <a:xfrm>
            <a:off x="1770743" y="3084677"/>
            <a:ext cx="5407249" cy="461665"/>
          </a:xfrm>
          <a:prstGeom prst="rect">
            <a:avLst/>
          </a:prstGeom>
        </p:spPr>
        <p:txBody>
          <a:bodyPr wrap="none">
            <a:spAutoFit/>
          </a:bodyPr>
          <a:lstStyle/>
          <a:p>
            <a:r>
              <a:rPr lang="en-CA" sz="2400" dirty="0"/>
              <a:t>Family context     </a:t>
            </a:r>
            <a:r>
              <a:rPr lang="en-CA" sz="2400" i="1" dirty="0"/>
              <a:t>F</a:t>
            </a:r>
            <a:r>
              <a:rPr lang="en-CA" sz="2400" dirty="0"/>
              <a:t> (3, 247) =5.48, </a:t>
            </a:r>
            <a:r>
              <a:rPr lang="en-CA" sz="2400" i="1" dirty="0"/>
              <a:t>p</a:t>
            </a:r>
            <a:r>
              <a:rPr lang="en-CA" sz="2400" dirty="0"/>
              <a:t> &lt; .</a:t>
            </a:r>
            <a:r>
              <a:rPr lang="en-CA" sz="2400" dirty="0" smtClean="0"/>
              <a:t>001</a:t>
            </a:r>
            <a:endParaRPr lang="en-CA" sz="2400" dirty="0"/>
          </a:p>
        </p:txBody>
      </p:sp>
      <p:sp>
        <p:nvSpPr>
          <p:cNvPr id="6" name="Rectangle 5"/>
          <p:cNvSpPr/>
          <p:nvPr/>
        </p:nvSpPr>
        <p:spPr>
          <a:xfrm>
            <a:off x="1645358" y="3948890"/>
            <a:ext cx="6356355" cy="461665"/>
          </a:xfrm>
          <a:prstGeom prst="rect">
            <a:avLst/>
          </a:prstGeom>
        </p:spPr>
        <p:txBody>
          <a:bodyPr wrap="none">
            <a:spAutoFit/>
          </a:bodyPr>
          <a:lstStyle/>
          <a:p>
            <a:r>
              <a:rPr lang="en-CA" dirty="0" smtClean="0"/>
              <a:t> </a:t>
            </a:r>
            <a:r>
              <a:rPr lang="en-CA" sz="2400" dirty="0" smtClean="0"/>
              <a:t>Work/School </a:t>
            </a:r>
            <a:r>
              <a:rPr lang="en-CA" sz="2400" dirty="0"/>
              <a:t>context    </a:t>
            </a:r>
            <a:r>
              <a:rPr lang="en-CA" sz="2400" i="1" dirty="0"/>
              <a:t>F</a:t>
            </a:r>
            <a:r>
              <a:rPr lang="en-CA" sz="2400" dirty="0"/>
              <a:t> (3, 247) =5.62, </a:t>
            </a:r>
            <a:r>
              <a:rPr lang="en-CA" sz="2400" i="1" dirty="0"/>
              <a:t>p</a:t>
            </a:r>
            <a:r>
              <a:rPr lang="en-CA" sz="2400" dirty="0"/>
              <a:t> &lt; .</a:t>
            </a:r>
            <a:r>
              <a:rPr lang="en-CA" sz="2400" dirty="0" smtClean="0"/>
              <a:t>001</a:t>
            </a:r>
            <a:endParaRPr lang="en-CA" sz="2400" dirty="0"/>
          </a:p>
        </p:txBody>
      </p:sp>
      <p:sp>
        <p:nvSpPr>
          <p:cNvPr id="7" name="Rectangle 6"/>
          <p:cNvSpPr/>
          <p:nvPr/>
        </p:nvSpPr>
        <p:spPr>
          <a:xfrm>
            <a:off x="1770743" y="4874972"/>
            <a:ext cx="6209007" cy="461665"/>
          </a:xfrm>
          <a:prstGeom prst="rect">
            <a:avLst/>
          </a:prstGeom>
        </p:spPr>
        <p:txBody>
          <a:bodyPr wrap="none">
            <a:spAutoFit/>
          </a:bodyPr>
          <a:lstStyle/>
          <a:p>
            <a:r>
              <a:rPr lang="en-CA" sz="2400" dirty="0"/>
              <a:t>Community context     </a:t>
            </a:r>
            <a:r>
              <a:rPr lang="en-CA" sz="2400" i="1" dirty="0"/>
              <a:t>F</a:t>
            </a:r>
            <a:r>
              <a:rPr lang="en-CA" sz="2400" dirty="0"/>
              <a:t> (3, 247) = 3.10, </a:t>
            </a:r>
            <a:r>
              <a:rPr lang="en-CA" sz="2400" i="1" dirty="0"/>
              <a:t>p=</a:t>
            </a:r>
            <a:r>
              <a:rPr lang="en-CA" sz="2400" dirty="0"/>
              <a:t> .</a:t>
            </a:r>
            <a:r>
              <a:rPr lang="en-CA" sz="2400" dirty="0" smtClean="0"/>
              <a:t>027</a:t>
            </a:r>
            <a:endParaRPr lang="en-CA" sz="2400" dirty="0"/>
          </a:p>
        </p:txBody>
      </p:sp>
    </p:spTree>
    <p:extLst>
      <p:ext uri="{BB962C8B-B14F-4D97-AF65-F5344CB8AC3E}">
        <p14:creationId xmlns:p14="http://schemas.microsoft.com/office/powerpoint/2010/main" xmlns="" val="231506581"/>
      </p:ext>
    </p:extLst>
  </p:cSld>
  <p:clrMapOvr>
    <a:masterClrMapping/>
  </p:clrMapOvr>
  <p:transition spd="slow">
    <p:pull dir="l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2320" y="4496089"/>
            <a:ext cx="1840522" cy="17780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2" name="Chart 1"/>
          <p:cNvGraphicFramePr/>
          <p:nvPr>
            <p:extLst>
              <p:ext uri="{D42A27DB-BD31-4B8C-83A1-F6EECF244321}">
                <p14:modId xmlns:p14="http://schemas.microsoft.com/office/powerpoint/2010/main" xmlns="" val="253937308"/>
              </p:ext>
            </p:extLst>
          </p:nvPr>
        </p:nvGraphicFramePr>
        <p:xfrm>
          <a:off x="2610444" y="1498348"/>
          <a:ext cx="9378559" cy="477693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1"/>
          <p:cNvSpPr txBox="1"/>
          <p:nvPr/>
        </p:nvSpPr>
        <p:spPr>
          <a:xfrm>
            <a:off x="240384" y="4496089"/>
            <a:ext cx="1078523" cy="2930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1800" dirty="0" smtClean="0"/>
              <a:t>Family</a:t>
            </a:r>
            <a:endParaRPr lang="en-CA" sz="1800" dirty="0"/>
          </a:p>
        </p:txBody>
      </p:sp>
      <p:sp>
        <p:nvSpPr>
          <p:cNvPr id="4" name="Oval 3"/>
          <p:cNvSpPr/>
          <p:nvPr/>
        </p:nvSpPr>
        <p:spPr>
          <a:xfrm>
            <a:off x="1105458" y="4589874"/>
            <a:ext cx="281841" cy="199291"/>
          </a:xfrm>
          <a:prstGeom prst="ellipse">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ct val="115000"/>
              </a:lnSpc>
              <a:spcAft>
                <a:spcPts val="1000"/>
              </a:spcAft>
            </a:pPr>
            <a:r>
              <a:rPr lang="en-CA" sz="1100">
                <a:effectLst/>
                <a:ea typeface="Calibri"/>
                <a:cs typeface="Times New Roman"/>
              </a:rPr>
              <a:t> </a:t>
            </a:r>
          </a:p>
        </p:txBody>
      </p:sp>
      <p:sp>
        <p:nvSpPr>
          <p:cNvPr id="5" name="TextBox 1"/>
          <p:cNvSpPr txBox="1"/>
          <p:nvPr/>
        </p:nvSpPr>
        <p:spPr>
          <a:xfrm>
            <a:off x="194381" y="5099373"/>
            <a:ext cx="1676400" cy="2579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1800" dirty="0" smtClean="0"/>
              <a:t>Work/School</a:t>
            </a:r>
            <a:endParaRPr lang="en-CA" sz="1800" dirty="0"/>
          </a:p>
        </p:txBody>
      </p:sp>
      <p:sp>
        <p:nvSpPr>
          <p:cNvPr id="6" name="Oval 5"/>
          <p:cNvSpPr/>
          <p:nvPr/>
        </p:nvSpPr>
        <p:spPr>
          <a:xfrm>
            <a:off x="1611715" y="5166301"/>
            <a:ext cx="267309" cy="269629"/>
          </a:xfrm>
          <a:prstGeom prst="ellipse">
            <a:avLst/>
          </a:prstGeom>
          <a:pattFill prst="dkDnDiag">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CA"/>
          </a:p>
        </p:txBody>
      </p:sp>
      <p:sp>
        <p:nvSpPr>
          <p:cNvPr id="7" name="Oval 6"/>
          <p:cNvSpPr/>
          <p:nvPr/>
        </p:nvSpPr>
        <p:spPr>
          <a:xfrm>
            <a:off x="1532726" y="5799559"/>
            <a:ext cx="357492" cy="234462"/>
          </a:xfrm>
          <a:prstGeom prst="ellipse">
            <a:avLst/>
          </a:prstGeom>
          <a:pattFill prst="dkVert">
            <a:fgClr>
              <a:schemeClr val="accent2">
                <a:lumMod val="75000"/>
              </a:schemeClr>
            </a:fgClr>
            <a:bgClr>
              <a:schemeClr val="bg1"/>
            </a:bgClr>
          </a:patt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8" name="TextBox 7"/>
          <p:cNvSpPr txBox="1"/>
          <p:nvPr/>
        </p:nvSpPr>
        <p:spPr>
          <a:xfrm>
            <a:off x="202626" y="5730342"/>
            <a:ext cx="1542744" cy="369332"/>
          </a:xfrm>
          <a:prstGeom prst="rect">
            <a:avLst/>
          </a:prstGeom>
          <a:noFill/>
        </p:spPr>
        <p:txBody>
          <a:bodyPr wrap="square" rtlCol="0">
            <a:spAutoFit/>
          </a:bodyPr>
          <a:lstStyle/>
          <a:p>
            <a:r>
              <a:rPr lang="en-CA" dirty="0" smtClean="0"/>
              <a:t>Community</a:t>
            </a:r>
            <a:endParaRPr lang="en-CA" dirty="0"/>
          </a:p>
        </p:txBody>
      </p:sp>
      <p:sp>
        <p:nvSpPr>
          <p:cNvPr id="9" name="Slide Number Placeholder 8"/>
          <p:cNvSpPr>
            <a:spLocks noGrp="1"/>
          </p:cNvSpPr>
          <p:nvPr>
            <p:ph type="sldNum" sz="quarter" idx="12"/>
          </p:nvPr>
        </p:nvSpPr>
        <p:spPr/>
        <p:txBody>
          <a:bodyPr/>
          <a:lstStyle/>
          <a:p>
            <a:fld id="{FB527107-C97E-43D3-8678-9994F84BBA41}" type="slidenum">
              <a:rPr lang="en-US" smtClean="0"/>
              <a:pPr/>
              <a:t>36</a:t>
            </a:fld>
            <a:endParaRPr lang="en-US"/>
          </a:p>
        </p:txBody>
      </p:sp>
      <p:sp>
        <p:nvSpPr>
          <p:cNvPr id="12" name="TextBox 11"/>
          <p:cNvSpPr txBox="1"/>
          <p:nvPr/>
        </p:nvSpPr>
        <p:spPr>
          <a:xfrm>
            <a:off x="3258488" y="5759252"/>
            <a:ext cx="1349828" cy="369332"/>
          </a:xfrm>
          <a:prstGeom prst="rect">
            <a:avLst/>
          </a:prstGeom>
          <a:solidFill>
            <a:schemeClr val="tx1"/>
          </a:solidFill>
        </p:spPr>
        <p:txBody>
          <a:bodyPr wrap="square" rtlCol="0">
            <a:spAutoFit/>
          </a:bodyPr>
          <a:lstStyle/>
          <a:p>
            <a:r>
              <a:rPr lang="en-US" dirty="0" smtClean="0">
                <a:solidFill>
                  <a:schemeClr val="bg1"/>
                </a:solidFill>
              </a:rPr>
              <a:t>    14-18</a:t>
            </a:r>
            <a:endParaRPr lang="en-US" dirty="0">
              <a:solidFill>
                <a:schemeClr val="bg1"/>
              </a:solidFill>
            </a:endParaRPr>
          </a:p>
        </p:txBody>
      </p:sp>
      <p:sp>
        <p:nvSpPr>
          <p:cNvPr id="13" name="TextBox 12"/>
          <p:cNvSpPr txBox="1"/>
          <p:nvPr/>
        </p:nvSpPr>
        <p:spPr>
          <a:xfrm rot="16200000">
            <a:off x="1091150" y="3670097"/>
            <a:ext cx="2608561" cy="383846"/>
          </a:xfrm>
          <a:prstGeom prst="rect">
            <a:avLst/>
          </a:prstGeom>
          <a:solidFill>
            <a:schemeClr val="bg1"/>
          </a:solidFill>
        </p:spPr>
        <p:txBody>
          <a:bodyPr wrap="square" rtlCol="0">
            <a:spAutoFit/>
          </a:bodyPr>
          <a:lstStyle/>
          <a:p>
            <a:r>
              <a:rPr lang="en-US" dirty="0" smtClean="0"/>
              <a:t>Moral Identity</a:t>
            </a:r>
            <a:endParaRPr lang="en-US" dirty="0"/>
          </a:p>
        </p:txBody>
      </p:sp>
      <p:sp>
        <p:nvSpPr>
          <p:cNvPr id="11" name="TextBox 10"/>
          <p:cNvSpPr txBox="1"/>
          <p:nvPr/>
        </p:nvSpPr>
        <p:spPr>
          <a:xfrm>
            <a:off x="120330" y="30003"/>
            <a:ext cx="8847824" cy="1292662"/>
          </a:xfrm>
          <a:prstGeom prst="rect">
            <a:avLst/>
          </a:prstGeom>
          <a:noFill/>
        </p:spPr>
        <p:txBody>
          <a:bodyPr wrap="square" rtlCol="0">
            <a:spAutoFit/>
          </a:bodyPr>
          <a:lstStyle/>
          <a:p>
            <a:r>
              <a:rPr lang="en-US" sz="3200" b="1" dirty="0" smtClean="0"/>
              <a:t>Results</a:t>
            </a:r>
          </a:p>
          <a:p>
            <a:endParaRPr lang="en-US" dirty="0"/>
          </a:p>
          <a:p>
            <a:r>
              <a:rPr lang="en-US" sz="2800" dirty="0" smtClean="0"/>
              <a:t>        </a:t>
            </a:r>
            <a:r>
              <a:rPr lang="en-US" sz="2800" b="1" dirty="0" smtClean="0"/>
              <a:t>Age group differences in Moral Identity</a:t>
            </a:r>
            <a:endParaRPr lang="en-US" sz="2800" b="1" dirty="0"/>
          </a:p>
        </p:txBody>
      </p:sp>
      <p:sp>
        <p:nvSpPr>
          <p:cNvPr id="14" name="TextBox 13"/>
          <p:cNvSpPr txBox="1"/>
          <p:nvPr/>
        </p:nvSpPr>
        <p:spPr>
          <a:xfrm>
            <a:off x="2623500" y="1756388"/>
            <a:ext cx="682572" cy="369332"/>
          </a:xfrm>
          <a:prstGeom prst="rect">
            <a:avLst/>
          </a:prstGeom>
          <a:solidFill>
            <a:schemeClr val="tx1"/>
          </a:solidFill>
        </p:spPr>
        <p:txBody>
          <a:bodyPr wrap="square" rtlCol="0">
            <a:spAutoFit/>
          </a:bodyPr>
          <a:lstStyle/>
          <a:p>
            <a:r>
              <a:rPr lang="en-US" dirty="0" smtClean="0">
                <a:solidFill>
                  <a:schemeClr val="bg1"/>
                </a:solidFill>
              </a:rPr>
              <a:t>3.45</a:t>
            </a:r>
            <a:endParaRPr lang="en-US" dirty="0">
              <a:solidFill>
                <a:schemeClr val="bg1"/>
              </a:solidFill>
            </a:endParaRPr>
          </a:p>
        </p:txBody>
      </p:sp>
      <p:sp>
        <p:nvSpPr>
          <p:cNvPr id="15" name="TextBox 14"/>
          <p:cNvSpPr txBox="1"/>
          <p:nvPr/>
        </p:nvSpPr>
        <p:spPr>
          <a:xfrm>
            <a:off x="2709289" y="2170194"/>
            <a:ext cx="510994" cy="369332"/>
          </a:xfrm>
          <a:prstGeom prst="rect">
            <a:avLst/>
          </a:prstGeom>
          <a:solidFill>
            <a:schemeClr val="tx1"/>
          </a:solidFill>
        </p:spPr>
        <p:txBody>
          <a:bodyPr wrap="square" rtlCol="0">
            <a:spAutoFit/>
          </a:bodyPr>
          <a:lstStyle/>
          <a:p>
            <a:r>
              <a:rPr lang="en-US" dirty="0" smtClean="0">
                <a:solidFill>
                  <a:schemeClr val="bg1"/>
                </a:solidFill>
              </a:rPr>
              <a:t>3.4</a:t>
            </a:r>
            <a:endParaRPr lang="en-US" dirty="0">
              <a:solidFill>
                <a:schemeClr val="bg1"/>
              </a:solidFill>
            </a:endParaRPr>
          </a:p>
        </p:txBody>
      </p:sp>
      <p:sp>
        <p:nvSpPr>
          <p:cNvPr id="16" name="TextBox 15"/>
          <p:cNvSpPr txBox="1"/>
          <p:nvPr/>
        </p:nvSpPr>
        <p:spPr>
          <a:xfrm>
            <a:off x="2618668" y="2581679"/>
            <a:ext cx="639820" cy="369332"/>
          </a:xfrm>
          <a:prstGeom prst="rect">
            <a:avLst/>
          </a:prstGeom>
          <a:solidFill>
            <a:schemeClr val="tx1"/>
          </a:solidFill>
        </p:spPr>
        <p:txBody>
          <a:bodyPr wrap="square" rtlCol="0">
            <a:spAutoFit/>
          </a:bodyPr>
          <a:lstStyle/>
          <a:p>
            <a:r>
              <a:rPr lang="en-US" dirty="0" smtClean="0">
                <a:solidFill>
                  <a:schemeClr val="bg1"/>
                </a:solidFill>
              </a:rPr>
              <a:t>3.35</a:t>
            </a:r>
            <a:endParaRPr lang="en-US" dirty="0">
              <a:solidFill>
                <a:schemeClr val="bg1"/>
              </a:solidFill>
            </a:endParaRPr>
          </a:p>
        </p:txBody>
      </p:sp>
      <p:sp>
        <p:nvSpPr>
          <p:cNvPr id="17" name="TextBox 16"/>
          <p:cNvSpPr txBox="1"/>
          <p:nvPr/>
        </p:nvSpPr>
        <p:spPr>
          <a:xfrm>
            <a:off x="2656162" y="2987055"/>
            <a:ext cx="721339" cy="369332"/>
          </a:xfrm>
          <a:prstGeom prst="rect">
            <a:avLst/>
          </a:prstGeom>
          <a:solidFill>
            <a:schemeClr val="tx1"/>
          </a:solidFill>
        </p:spPr>
        <p:txBody>
          <a:bodyPr wrap="square" rtlCol="0">
            <a:spAutoFit/>
          </a:bodyPr>
          <a:lstStyle/>
          <a:p>
            <a:r>
              <a:rPr lang="en-US" dirty="0" smtClean="0">
                <a:solidFill>
                  <a:schemeClr val="bg1"/>
                </a:solidFill>
              </a:rPr>
              <a:t>3.3</a:t>
            </a:r>
            <a:endParaRPr lang="en-US" dirty="0">
              <a:solidFill>
                <a:schemeClr val="bg1"/>
              </a:solidFill>
            </a:endParaRPr>
          </a:p>
        </p:txBody>
      </p:sp>
      <p:sp>
        <p:nvSpPr>
          <p:cNvPr id="18" name="TextBox 17"/>
          <p:cNvSpPr txBox="1"/>
          <p:nvPr/>
        </p:nvSpPr>
        <p:spPr>
          <a:xfrm>
            <a:off x="2604028" y="3387683"/>
            <a:ext cx="603688" cy="646331"/>
          </a:xfrm>
          <a:prstGeom prst="rect">
            <a:avLst/>
          </a:prstGeom>
          <a:solidFill>
            <a:schemeClr val="tx1"/>
          </a:solidFill>
        </p:spPr>
        <p:txBody>
          <a:bodyPr wrap="square" rtlCol="0">
            <a:spAutoFit/>
          </a:bodyPr>
          <a:lstStyle/>
          <a:p>
            <a:r>
              <a:rPr lang="en-US" dirty="0" smtClean="0">
                <a:solidFill>
                  <a:schemeClr val="bg1"/>
                </a:solidFill>
              </a:rPr>
              <a:t>3.2</a:t>
            </a:r>
            <a:r>
              <a:rPr lang="en-US" dirty="0" smtClean="0"/>
              <a:t>5</a:t>
            </a:r>
            <a:endParaRPr lang="en-US" dirty="0"/>
          </a:p>
        </p:txBody>
      </p:sp>
      <p:sp>
        <p:nvSpPr>
          <p:cNvPr id="19" name="TextBox 18"/>
          <p:cNvSpPr txBox="1"/>
          <p:nvPr/>
        </p:nvSpPr>
        <p:spPr>
          <a:xfrm>
            <a:off x="2709289" y="3768767"/>
            <a:ext cx="549199" cy="369332"/>
          </a:xfrm>
          <a:prstGeom prst="rect">
            <a:avLst/>
          </a:prstGeom>
          <a:solidFill>
            <a:schemeClr val="tx1"/>
          </a:solidFill>
        </p:spPr>
        <p:txBody>
          <a:bodyPr wrap="square" rtlCol="0">
            <a:spAutoFit/>
          </a:bodyPr>
          <a:lstStyle/>
          <a:p>
            <a:r>
              <a:rPr lang="en-US" dirty="0" smtClean="0">
                <a:solidFill>
                  <a:schemeClr val="bg1"/>
                </a:solidFill>
              </a:rPr>
              <a:t>3.2</a:t>
            </a:r>
            <a:endParaRPr lang="en-US" dirty="0">
              <a:solidFill>
                <a:schemeClr val="bg1"/>
              </a:solidFill>
            </a:endParaRPr>
          </a:p>
        </p:txBody>
      </p:sp>
      <p:sp>
        <p:nvSpPr>
          <p:cNvPr id="20" name="TextBox 19"/>
          <p:cNvSpPr txBox="1"/>
          <p:nvPr/>
        </p:nvSpPr>
        <p:spPr>
          <a:xfrm>
            <a:off x="2587355" y="5037314"/>
            <a:ext cx="609108" cy="646331"/>
          </a:xfrm>
          <a:prstGeom prst="rect">
            <a:avLst/>
          </a:prstGeom>
          <a:solidFill>
            <a:schemeClr val="tx1"/>
          </a:solidFill>
        </p:spPr>
        <p:txBody>
          <a:bodyPr wrap="square" rtlCol="0">
            <a:spAutoFit/>
          </a:bodyPr>
          <a:lstStyle/>
          <a:p>
            <a:pPr marL="87313"/>
            <a:r>
              <a:rPr lang="en-US" dirty="0" smtClean="0">
                <a:solidFill>
                  <a:schemeClr val="bg1"/>
                </a:solidFill>
              </a:rPr>
              <a:t>3.0</a:t>
            </a:r>
          </a:p>
          <a:p>
            <a:pPr marL="87313"/>
            <a:r>
              <a:rPr lang="en-US" dirty="0" smtClean="0">
                <a:solidFill>
                  <a:schemeClr val="bg1"/>
                </a:solidFill>
              </a:rPr>
              <a:t> 3</a:t>
            </a:r>
            <a:endParaRPr lang="en-US" dirty="0">
              <a:solidFill>
                <a:schemeClr val="bg1"/>
              </a:solidFill>
            </a:endParaRPr>
          </a:p>
        </p:txBody>
      </p:sp>
      <p:sp>
        <p:nvSpPr>
          <p:cNvPr id="23" name="Rectangle 22"/>
          <p:cNvSpPr/>
          <p:nvPr/>
        </p:nvSpPr>
        <p:spPr>
          <a:xfrm>
            <a:off x="2587354" y="1458917"/>
            <a:ext cx="45719" cy="4815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p:cNvSpPr/>
          <p:nvPr/>
        </p:nvSpPr>
        <p:spPr>
          <a:xfrm>
            <a:off x="2765920" y="3671170"/>
            <a:ext cx="268282" cy="156314"/>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flipH="1">
            <a:off x="2177299" y="1500514"/>
            <a:ext cx="7612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2176221" y="1500514"/>
            <a:ext cx="1078" cy="47735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176221" y="6274092"/>
            <a:ext cx="5330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lowchart: Connector 21"/>
          <p:cNvSpPr/>
          <p:nvPr/>
        </p:nvSpPr>
        <p:spPr>
          <a:xfrm>
            <a:off x="2765920" y="3265419"/>
            <a:ext cx="134141" cy="18466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79140521"/>
      </p:ext>
    </p:extLst>
  </p:cSld>
  <p:clrMapOvr>
    <a:masterClrMapping/>
  </p:clrMapOvr>
  <p:transition spd="slow">
    <p:pull dir="l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B527107-C97E-43D3-8678-9994F84BBA41}" type="slidenum">
              <a:rPr lang="en-US" smtClean="0"/>
              <a:pPr/>
              <a:t>37</a:t>
            </a:fld>
            <a:endParaRPr lang="en-US" dirty="0"/>
          </a:p>
        </p:txBody>
      </p:sp>
      <p:sp>
        <p:nvSpPr>
          <p:cNvPr id="5" name="Rectangle 4"/>
          <p:cNvSpPr/>
          <p:nvPr/>
        </p:nvSpPr>
        <p:spPr>
          <a:xfrm>
            <a:off x="601892" y="1824897"/>
            <a:ext cx="11385709" cy="461665"/>
          </a:xfrm>
          <a:prstGeom prst="rect">
            <a:avLst/>
          </a:prstGeom>
        </p:spPr>
        <p:txBody>
          <a:bodyPr wrap="square">
            <a:spAutoFit/>
          </a:bodyPr>
          <a:lstStyle/>
          <a:p>
            <a:r>
              <a:rPr lang="en-CA" sz="2400" b="1" dirty="0">
                <a:ea typeface="Calibri" panose="020F0502020204030204" pitchFamily="34" charset="0"/>
              </a:rPr>
              <a:t>Correlations between Moral Identity and the Big Five Personality Traits</a:t>
            </a:r>
            <a:endParaRPr lang="en-US" sz="2400" b="1" dirty="0"/>
          </a:p>
        </p:txBody>
      </p:sp>
      <p:sp>
        <p:nvSpPr>
          <p:cNvPr id="29" name="Rectangle 28"/>
          <p:cNvSpPr/>
          <p:nvPr/>
        </p:nvSpPr>
        <p:spPr>
          <a:xfrm>
            <a:off x="2401065" y="2846811"/>
            <a:ext cx="10748877" cy="400110"/>
          </a:xfrm>
          <a:prstGeom prst="rect">
            <a:avLst/>
          </a:prstGeom>
        </p:spPr>
        <p:txBody>
          <a:bodyPr wrap="square">
            <a:spAutoFit/>
          </a:bodyPr>
          <a:lstStyle/>
          <a:p>
            <a:r>
              <a:rPr lang="en-CA" sz="2000" dirty="0">
                <a:ea typeface="Calibri" panose="020F0502020204030204" pitchFamily="34" charset="0"/>
              </a:rPr>
              <a:t>Openness    Conscientiousness   Agreeableness    Extraversion   Neuroticism </a:t>
            </a:r>
            <a:endParaRPr lang="en-US" sz="2000" dirty="0"/>
          </a:p>
        </p:txBody>
      </p:sp>
      <p:cxnSp>
        <p:nvCxnSpPr>
          <p:cNvPr id="31" name="Straight Connector 30"/>
          <p:cNvCxnSpPr/>
          <p:nvPr/>
        </p:nvCxnSpPr>
        <p:spPr>
          <a:xfrm>
            <a:off x="82062" y="2618863"/>
            <a:ext cx="11476892" cy="25010"/>
          </a:xfrm>
          <a:prstGeom prst="line">
            <a:avLst/>
          </a:prstGeom>
          <a:ln>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cxnSp>
        <p:nvCxnSpPr>
          <p:cNvPr id="6147" name="Straight Connector 6146"/>
          <p:cNvCxnSpPr/>
          <p:nvPr/>
        </p:nvCxnSpPr>
        <p:spPr>
          <a:xfrm>
            <a:off x="1900052" y="3449859"/>
            <a:ext cx="9641774" cy="0"/>
          </a:xfrm>
          <a:prstGeom prst="line">
            <a:avLst/>
          </a:prstGeom>
          <a:ln>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6149" name="Rectangle 6148"/>
          <p:cNvSpPr/>
          <p:nvPr/>
        </p:nvSpPr>
        <p:spPr>
          <a:xfrm>
            <a:off x="87208" y="3638605"/>
            <a:ext cx="11900393" cy="461665"/>
          </a:xfrm>
          <a:prstGeom prst="rect">
            <a:avLst/>
          </a:prstGeom>
        </p:spPr>
        <p:txBody>
          <a:bodyPr wrap="square">
            <a:spAutoFit/>
          </a:bodyPr>
          <a:lstStyle/>
          <a:p>
            <a:r>
              <a:rPr lang="en-CA" sz="2400" dirty="0" smtClean="0">
                <a:ea typeface="Calibri" panose="020F0502020204030204" pitchFamily="34" charset="0"/>
              </a:rPr>
              <a:t>Moral </a:t>
            </a:r>
            <a:r>
              <a:rPr lang="en-CA" sz="2400" dirty="0">
                <a:ea typeface="Calibri" panose="020F0502020204030204" pitchFamily="34" charset="0"/>
              </a:rPr>
              <a:t>Identity   </a:t>
            </a:r>
            <a:r>
              <a:rPr lang="en-CA" sz="2400" dirty="0" smtClean="0">
                <a:ea typeface="Calibri" panose="020F0502020204030204" pitchFamily="34" charset="0"/>
              </a:rPr>
              <a:t>    </a:t>
            </a:r>
            <a:r>
              <a:rPr lang="en-CA" sz="2400" dirty="0">
                <a:ea typeface="Calibri" panose="020F0502020204030204" pitchFamily="34" charset="0"/>
              </a:rPr>
              <a:t>-.010                .29**              </a:t>
            </a:r>
            <a:r>
              <a:rPr lang="en-CA" sz="2400" dirty="0" smtClean="0">
                <a:ea typeface="Calibri" panose="020F0502020204030204" pitchFamily="34" charset="0"/>
              </a:rPr>
              <a:t>.30</a:t>
            </a:r>
            <a:r>
              <a:rPr lang="en-CA" sz="2400" dirty="0">
                <a:ea typeface="Calibri" panose="020F0502020204030204" pitchFamily="34" charset="0"/>
              </a:rPr>
              <a:t>**             </a:t>
            </a:r>
            <a:r>
              <a:rPr lang="en-CA" sz="2400" dirty="0" smtClean="0">
                <a:ea typeface="Calibri" panose="020F0502020204030204" pitchFamily="34" charset="0"/>
              </a:rPr>
              <a:t>.</a:t>
            </a:r>
            <a:r>
              <a:rPr lang="en-CA" sz="2400" dirty="0">
                <a:ea typeface="Calibri" panose="020F0502020204030204" pitchFamily="34" charset="0"/>
              </a:rPr>
              <a:t>11           </a:t>
            </a:r>
            <a:r>
              <a:rPr lang="en-CA" sz="2400" dirty="0" smtClean="0">
                <a:ea typeface="Calibri" panose="020F0502020204030204" pitchFamily="34" charset="0"/>
              </a:rPr>
              <a:t>     </a:t>
            </a:r>
            <a:r>
              <a:rPr lang="en-CA" sz="2400" dirty="0">
                <a:ea typeface="Calibri" panose="020F0502020204030204" pitchFamily="34" charset="0"/>
              </a:rPr>
              <a:t>-.26**</a:t>
            </a:r>
            <a:endParaRPr lang="en-US" sz="2400" dirty="0"/>
          </a:p>
        </p:txBody>
      </p:sp>
      <p:cxnSp>
        <p:nvCxnSpPr>
          <p:cNvPr id="6151" name="Straight Connector 6150"/>
          <p:cNvCxnSpPr/>
          <p:nvPr/>
        </p:nvCxnSpPr>
        <p:spPr>
          <a:xfrm>
            <a:off x="82062" y="4185363"/>
            <a:ext cx="11476892" cy="0"/>
          </a:xfrm>
          <a:prstGeom prst="line">
            <a:avLst/>
          </a:prstGeom>
          <a:ln>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6163" name="Rectangle 6162"/>
          <p:cNvSpPr/>
          <p:nvPr/>
        </p:nvSpPr>
        <p:spPr>
          <a:xfrm>
            <a:off x="82062" y="4185363"/>
            <a:ext cx="1938351" cy="830997"/>
          </a:xfrm>
          <a:prstGeom prst="rect">
            <a:avLst/>
          </a:prstGeom>
        </p:spPr>
        <p:txBody>
          <a:bodyPr wrap="none">
            <a:spAutoFit/>
          </a:bodyPr>
          <a:lstStyle/>
          <a:p>
            <a:pPr>
              <a:lnSpc>
                <a:spcPct val="200000"/>
              </a:lnSpc>
            </a:pPr>
            <a:r>
              <a:rPr lang="en-CA" sz="2400" i="1" dirty="0">
                <a:ea typeface="Calibri" panose="020F0502020204030204" pitchFamily="34" charset="0"/>
                <a:cs typeface="Times New Roman" panose="02020603050405020304" pitchFamily="18" charset="0"/>
              </a:rPr>
              <a:t>Note</a:t>
            </a:r>
            <a:r>
              <a:rPr lang="en-CA" sz="2400" dirty="0">
                <a:ea typeface="Calibri" panose="020F0502020204030204" pitchFamily="34" charset="0"/>
                <a:cs typeface="Times New Roman" panose="02020603050405020304" pitchFamily="18" charset="0"/>
              </a:rPr>
              <a:t>. **</a:t>
            </a:r>
            <a:r>
              <a:rPr lang="en-CA" sz="2400" i="1" dirty="0">
                <a:ea typeface="Calibri" panose="020F0502020204030204" pitchFamily="34" charset="0"/>
                <a:cs typeface="Times New Roman" panose="02020603050405020304" pitchFamily="18" charset="0"/>
              </a:rPr>
              <a:t>p</a:t>
            </a:r>
            <a:r>
              <a:rPr lang="en-CA" sz="2400" dirty="0">
                <a:ea typeface="Calibri" panose="020F0502020204030204" pitchFamily="34" charset="0"/>
                <a:cs typeface="Times New Roman" panose="02020603050405020304" pitchFamily="18" charset="0"/>
              </a:rPr>
              <a:t>&lt;.01</a:t>
            </a:r>
            <a:endParaRPr lang="en-US" sz="2400" dirty="0">
              <a:effectLst/>
              <a:ea typeface="Calibri" panose="020F0502020204030204" pitchFamily="34" charset="0"/>
              <a:cs typeface="Times New Roman" panose="02020603050405020304" pitchFamily="18" charset="0"/>
            </a:endParaRPr>
          </a:p>
        </p:txBody>
      </p:sp>
      <p:sp>
        <p:nvSpPr>
          <p:cNvPr id="4" name="TextBox 3"/>
          <p:cNvSpPr txBox="1"/>
          <p:nvPr/>
        </p:nvSpPr>
        <p:spPr>
          <a:xfrm>
            <a:off x="156117" y="288686"/>
            <a:ext cx="3031588" cy="584775"/>
          </a:xfrm>
          <a:prstGeom prst="rect">
            <a:avLst/>
          </a:prstGeom>
          <a:noFill/>
        </p:spPr>
        <p:txBody>
          <a:bodyPr wrap="square" rtlCol="0">
            <a:spAutoFit/>
          </a:bodyPr>
          <a:lstStyle/>
          <a:p>
            <a:r>
              <a:rPr lang="en-CA" sz="3200" b="1" dirty="0" smtClean="0"/>
              <a:t>Results</a:t>
            </a:r>
            <a:endParaRPr lang="en-CA" sz="3200" b="1" dirty="0"/>
          </a:p>
        </p:txBody>
      </p:sp>
    </p:spTree>
    <p:extLst>
      <p:ext uri="{BB962C8B-B14F-4D97-AF65-F5344CB8AC3E}">
        <p14:creationId xmlns:p14="http://schemas.microsoft.com/office/powerpoint/2010/main" xmlns="" val="1560738625"/>
      </p:ext>
    </p:extLst>
  </p:cSld>
  <p:clrMapOvr>
    <a:masterClrMapping/>
  </p:clrMapOvr>
  <p:transition spd="slow">
    <p:pull dir="l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B527107-C97E-43D3-8678-9994F84BBA41}" type="slidenum">
              <a:rPr lang="en-US" smtClean="0"/>
              <a:pPr/>
              <a:t>38</a:t>
            </a:fld>
            <a:endParaRPr lang="en-US" dirty="0"/>
          </a:p>
        </p:txBody>
      </p:sp>
      <p:pic>
        <p:nvPicPr>
          <p:cNvPr id="3" name="Picture 2"/>
          <p:cNvPicPr>
            <a:picLocks noChangeAspect="1"/>
          </p:cNvPicPr>
          <p:nvPr/>
        </p:nvPicPr>
        <p:blipFill>
          <a:blip r:embed="rId2" cstate="print"/>
          <a:stretch>
            <a:fillRect/>
          </a:stretch>
        </p:blipFill>
        <p:spPr>
          <a:xfrm>
            <a:off x="333828" y="119328"/>
            <a:ext cx="11263085" cy="2555344"/>
          </a:xfrm>
          <a:prstGeom prst="rect">
            <a:avLst/>
          </a:prstGeom>
        </p:spPr>
      </p:pic>
      <p:pic>
        <p:nvPicPr>
          <p:cNvPr id="4" name="Picture 3"/>
          <p:cNvPicPr>
            <a:picLocks noChangeAspect="1"/>
          </p:cNvPicPr>
          <p:nvPr/>
        </p:nvPicPr>
        <p:blipFill>
          <a:blip r:embed="rId3" cstate="print"/>
          <a:stretch>
            <a:fillRect/>
          </a:stretch>
        </p:blipFill>
        <p:spPr>
          <a:xfrm>
            <a:off x="333828" y="2573072"/>
            <a:ext cx="11263086" cy="3517170"/>
          </a:xfrm>
          <a:prstGeom prst="rect">
            <a:avLst/>
          </a:prstGeom>
        </p:spPr>
      </p:pic>
    </p:spTree>
    <p:extLst>
      <p:ext uri="{BB962C8B-B14F-4D97-AF65-F5344CB8AC3E}">
        <p14:creationId xmlns:p14="http://schemas.microsoft.com/office/powerpoint/2010/main" xmlns="" val="1293014043"/>
      </p:ext>
    </p:extLst>
  </p:cSld>
  <p:clrMapOvr>
    <a:masterClrMapping/>
  </p:clrMapOvr>
  <p:transition spd="slow">
    <p:pull dir="l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9891" y="1583799"/>
            <a:ext cx="12192000" cy="1384995"/>
          </a:xfrm>
          <a:prstGeom prst="rect">
            <a:avLst/>
          </a:prstGeom>
        </p:spPr>
        <p:txBody>
          <a:bodyPr wrap="square">
            <a:spAutoFit/>
          </a:bodyPr>
          <a:lstStyle/>
          <a:p>
            <a:pPr marL="514350" indent="-514350">
              <a:buAutoNum type="alphaLcPeriod" startAt="38"/>
            </a:pPr>
            <a:r>
              <a:rPr lang="en-CA" sz="2800" b="1" dirty="0" smtClean="0"/>
              <a:t>  Age group differences </a:t>
            </a:r>
            <a:r>
              <a:rPr lang="en-CA" sz="2800" b="1" dirty="0"/>
              <a:t>controlling for agreeableness and </a:t>
            </a:r>
            <a:r>
              <a:rPr lang="en-CA" sz="2800" b="1" dirty="0" smtClean="0"/>
              <a:t>conscientiousness</a:t>
            </a:r>
          </a:p>
          <a:p>
            <a:pPr marL="514350" indent="-514350">
              <a:buAutoNum type="alphaLcPeriod" startAt="38"/>
            </a:pPr>
            <a:endParaRPr lang="en-CA" sz="2800" dirty="0"/>
          </a:p>
          <a:p>
            <a:endParaRPr lang="en-CA" sz="2800" dirty="0"/>
          </a:p>
        </p:txBody>
      </p:sp>
      <p:sp>
        <p:nvSpPr>
          <p:cNvPr id="4" name="Slide Number Placeholder 3"/>
          <p:cNvSpPr>
            <a:spLocks noGrp="1"/>
          </p:cNvSpPr>
          <p:nvPr>
            <p:ph type="sldNum" sz="quarter" idx="12"/>
          </p:nvPr>
        </p:nvSpPr>
        <p:spPr/>
        <p:txBody>
          <a:bodyPr/>
          <a:lstStyle/>
          <a:p>
            <a:fld id="{FB527107-C97E-43D3-8678-9994F84BBA41}" type="slidenum">
              <a:rPr lang="en-US" smtClean="0"/>
              <a:pPr/>
              <a:t>39</a:t>
            </a:fld>
            <a:endParaRPr lang="en-US"/>
          </a:p>
        </p:txBody>
      </p:sp>
      <p:sp>
        <p:nvSpPr>
          <p:cNvPr id="6" name="TextBox 5"/>
          <p:cNvSpPr txBox="1"/>
          <p:nvPr/>
        </p:nvSpPr>
        <p:spPr>
          <a:xfrm>
            <a:off x="1681089" y="3877540"/>
            <a:ext cx="9509760"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Family, </a:t>
            </a:r>
            <a:r>
              <a:rPr lang="en-US" sz="2400" i="1" dirty="0" smtClean="0"/>
              <a:t>F</a:t>
            </a:r>
            <a:r>
              <a:rPr lang="en-US" sz="2400" dirty="0" smtClean="0"/>
              <a:t> (3, 245)= 3.09, </a:t>
            </a:r>
            <a:r>
              <a:rPr lang="en-US" sz="2400" i="1" dirty="0" smtClean="0"/>
              <a:t>p</a:t>
            </a:r>
            <a:r>
              <a:rPr lang="en-US" sz="2400" dirty="0" smtClean="0"/>
              <a:t>=.028</a:t>
            </a:r>
          </a:p>
          <a:p>
            <a:endParaRPr lang="en-US" sz="2400" dirty="0" smtClean="0"/>
          </a:p>
          <a:p>
            <a:endParaRPr lang="en-US" sz="2400" dirty="0"/>
          </a:p>
          <a:p>
            <a:pPr marL="342900" indent="-342900">
              <a:buFont typeface="Arial" panose="020B0604020202020204" pitchFamily="34" charset="0"/>
              <a:buChar char="•"/>
            </a:pPr>
            <a:r>
              <a:rPr lang="en-US" sz="2400" dirty="0" smtClean="0"/>
              <a:t>School/Work, </a:t>
            </a:r>
            <a:r>
              <a:rPr lang="en-US" sz="2400" i="1" dirty="0" smtClean="0"/>
              <a:t>F</a:t>
            </a:r>
            <a:r>
              <a:rPr lang="en-US" sz="2400" dirty="0" smtClean="0"/>
              <a:t> (3, 245)=3.06, </a:t>
            </a:r>
            <a:r>
              <a:rPr lang="en-US" sz="2400" i="1" dirty="0" smtClean="0"/>
              <a:t>p</a:t>
            </a:r>
            <a:r>
              <a:rPr lang="en-US" sz="2400" dirty="0" smtClean="0"/>
              <a:t>=.029</a:t>
            </a:r>
            <a:endParaRPr lang="en-US" sz="2400" dirty="0"/>
          </a:p>
        </p:txBody>
      </p:sp>
      <p:sp>
        <p:nvSpPr>
          <p:cNvPr id="2" name="TextBox 1"/>
          <p:cNvSpPr txBox="1"/>
          <p:nvPr/>
        </p:nvSpPr>
        <p:spPr>
          <a:xfrm>
            <a:off x="217305" y="171740"/>
            <a:ext cx="3669323" cy="584775"/>
          </a:xfrm>
          <a:prstGeom prst="rect">
            <a:avLst/>
          </a:prstGeom>
          <a:noFill/>
        </p:spPr>
        <p:txBody>
          <a:bodyPr wrap="square" rtlCol="0">
            <a:spAutoFit/>
          </a:bodyPr>
          <a:lstStyle/>
          <a:p>
            <a:r>
              <a:rPr lang="en-CA" sz="3200" b="1" dirty="0" smtClean="0"/>
              <a:t>Results</a:t>
            </a:r>
            <a:endParaRPr lang="en-CA" sz="3200" b="1" dirty="0"/>
          </a:p>
        </p:txBody>
      </p:sp>
      <p:sp>
        <p:nvSpPr>
          <p:cNvPr id="5" name="Rectangle 4"/>
          <p:cNvSpPr/>
          <p:nvPr/>
        </p:nvSpPr>
        <p:spPr>
          <a:xfrm>
            <a:off x="1018008" y="2983377"/>
            <a:ext cx="5093895" cy="461665"/>
          </a:xfrm>
          <a:prstGeom prst="rect">
            <a:avLst/>
          </a:prstGeom>
        </p:spPr>
        <p:txBody>
          <a:bodyPr wrap="none">
            <a:spAutoFit/>
          </a:bodyPr>
          <a:lstStyle/>
          <a:p>
            <a:r>
              <a:rPr lang="en-CA" dirty="0"/>
              <a:t> </a:t>
            </a:r>
            <a:r>
              <a:rPr lang="en-CA" sz="2400" dirty="0"/>
              <a:t>Pillai’s Trace, </a:t>
            </a:r>
            <a:r>
              <a:rPr lang="en-CA" sz="2400" i="1" dirty="0"/>
              <a:t>F</a:t>
            </a:r>
            <a:r>
              <a:rPr lang="en-CA" sz="2400" b="1" dirty="0"/>
              <a:t> </a:t>
            </a:r>
            <a:r>
              <a:rPr lang="en-CA" sz="2400" dirty="0"/>
              <a:t>(9, 735) =2.14, </a:t>
            </a:r>
            <a:r>
              <a:rPr lang="en-CA" sz="2400" i="1" dirty="0"/>
              <a:t>p </a:t>
            </a:r>
            <a:r>
              <a:rPr lang="en-CA" sz="2400" dirty="0"/>
              <a:t>= .025 </a:t>
            </a:r>
            <a:r>
              <a:rPr lang="en-CA" sz="2400" dirty="0" smtClean="0"/>
              <a:t> </a:t>
            </a:r>
            <a:endParaRPr lang="en-US" sz="2400" dirty="0"/>
          </a:p>
        </p:txBody>
      </p:sp>
    </p:spTree>
    <p:extLst>
      <p:ext uri="{BB962C8B-B14F-4D97-AF65-F5344CB8AC3E}">
        <p14:creationId xmlns:p14="http://schemas.microsoft.com/office/powerpoint/2010/main" xmlns="" val="1299996708"/>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B527107-C97E-43D3-8678-9994F84BBA41}" type="slidenum">
              <a:rPr lang="en-US" smtClean="0"/>
              <a:pPr/>
              <a:t>4</a:t>
            </a:fld>
            <a:endParaRPr lang="en-US" dirty="0"/>
          </a:p>
        </p:txBody>
      </p:sp>
      <p:sp>
        <p:nvSpPr>
          <p:cNvPr id="3" name="TextBox 2"/>
          <p:cNvSpPr txBox="1"/>
          <p:nvPr/>
        </p:nvSpPr>
        <p:spPr>
          <a:xfrm>
            <a:off x="4206240" y="541908"/>
            <a:ext cx="2869696" cy="646331"/>
          </a:xfrm>
          <a:prstGeom prst="rect">
            <a:avLst/>
          </a:prstGeom>
          <a:noFill/>
        </p:spPr>
        <p:txBody>
          <a:bodyPr wrap="none" rtlCol="0">
            <a:spAutoFit/>
          </a:bodyPr>
          <a:lstStyle/>
          <a:p>
            <a:r>
              <a:rPr lang="en-US" sz="3600" b="1" u="sng" dirty="0" smtClean="0"/>
              <a:t>Definitions</a:t>
            </a:r>
            <a:endParaRPr lang="en-US" sz="3600" b="1" u="sng" dirty="0"/>
          </a:p>
        </p:txBody>
      </p:sp>
      <p:graphicFrame>
        <p:nvGraphicFramePr>
          <p:cNvPr id="4" name="Table 3"/>
          <p:cNvGraphicFramePr>
            <a:graphicFrameLocks noGrp="1"/>
          </p:cNvGraphicFramePr>
          <p:nvPr>
            <p:extLst>
              <p:ext uri="{D42A27DB-BD31-4B8C-83A1-F6EECF244321}">
                <p14:modId xmlns:p14="http://schemas.microsoft.com/office/powerpoint/2010/main" xmlns="" val="1624216777"/>
              </p:ext>
            </p:extLst>
          </p:nvPr>
        </p:nvGraphicFramePr>
        <p:xfrm>
          <a:off x="377953" y="1450847"/>
          <a:ext cx="10899647" cy="4913377"/>
        </p:xfrm>
        <a:graphic>
          <a:graphicData uri="http://schemas.openxmlformats.org/drawingml/2006/table">
            <a:tbl>
              <a:tblPr firstRow="1" bandRow="1">
                <a:tableStyleId>{5C22544A-7EE6-4342-B048-85BDC9FD1C3A}</a:tableStyleId>
              </a:tblPr>
              <a:tblGrid>
                <a:gridCol w="2178176"/>
                <a:gridCol w="5439102"/>
                <a:gridCol w="3282369"/>
              </a:tblGrid>
              <a:tr h="427251">
                <a:tc>
                  <a:txBody>
                    <a:bodyPr/>
                    <a:lstStyle/>
                    <a:p>
                      <a:r>
                        <a:rPr lang="en-US" dirty="0" err="1" smtClean="0"/>
                        <a:t>Relevent</a:t>
                      </a:r>
                      <a:r>
                        <a:rPr lang="en-US" dirty="0" smtClean="0"/>
                        <a:t> Terms</a:t>
                      </a:r>
                      <a:endParaRPr lang="en-US" dirty="0"/>
                    </a:p>
                  </a:txBody>
                  <a:tcPr/>
                </a:tc>
                <a:tc>
                  <a:txBody>
                    <a:bodyPr/>
                    <a:lstStyle/>
                    <a:p>
                      <a:r>
                        <a:rPr lang="en-US" dirty="0" smtClean="0"/>
                        <a:t>Academia </a:t>
                      </a:r>
                      <a:endParaRPr lang="en-US" dirty="0"/>
                    </a:p>
                  </a:txBody>
                  <a:tcPr/>
                </a:tc>
                <a:tc>
                  <a:txBody>
                    <a:bodyPr/>
                    <a:lstStyle/>
                    <a:p>
                      <a:r>
                        <a:rPr lang="en-US" dirty="0" smtClean="0"/>
                        <a:t>Street </a:t>
                      </a:r>
                      <a:endParaRPr lang="en-US" dirty="0"/>
                    </a:p>
                  </a:txBody>
                  <a:tcPr/>
                </a:tc>
              </a:tr>
              <a:tr h="1709000">
                <a:tc>
                  <a:txBody>
                    <a:bodyPr/>
                    <a:lstStyle/>
                    <a:p>
                      <a:r>
                        <a:rPr lang="en-CA" sz="1800" kern="1200" dirty="0" smtClean="0">
                          <a:solidFill>
                            <a:schemeClr val="dk1"/>
                          </a:solidFill>
                          <a:effectLst/>
                          <a:latin typeface="+mn-lt"/>
                          <a:ea typeface="+mn-ea"/>
                          <a:cs typeface="+mn-cs"/>
                        </a:rPr>
                        <a:t>Correlational research design </a:t>
                      </a:r>
                      <a:endParaRPr lang="en-US" dirty="0"/>
                    </a:p>
                  </a:txBody>
                  <a:tcPr/>
                </a:tc>
                <a:tc>
                  <a:txBody>
                    <a:bodyPr/>
                    <a:lstStyle/>
                    <a:p>
                      <a:r>
                        <a:rPr lang="en-CA" sz="1800" i="1" kern="1200" dirty="0" smtClean="0">
                          <a:solidFill>
                            <a:schemeClr val="dk1"/>
                          </a:solidFill>
                          <a:effectLst/>
                          <a:latin typeface="+mn-lt"/>
                          <a:ea typeface="+mn-ea"/>
                          <a:cs typeface="+mn-cs"/>
                        </a:rPr>
                        <a:t>“quantitative designs in which investigators use a correlational statistical technique to describe and measure the degree of association (or relationship) between two or more variables or sets of scores”</a:t>
                      </a:r>
                      <a:r>
                        <a:rPr lang="en-US" i="1" dirty="0" smtClean="0">
                          <a:effectLst/>
                        </a:rPr>
                        <a:t> </a:t>
                      </a:r>
                      <a:endParaRPr lang="en-US"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700" kern="1200" dirty="0" smtClean="0">
                          <a:solidFill>
                            <a:srgbClr val="7030A0"/>
                          </a:solidFill>
                          <a:effectLst/>
                          <a:latin typeface="Comic Sans MS" charset="0"/>
                          <a:ea typeface="Comic Sans MS" charset="0"/>
                          <a:cs typeface="Comic Sans MS" charset="0"/>
                        </a:rPr>
                        <a:t>A design in which science people use fancy math to describe how things are related. </a:t>
                      </a:r>
                      <a:endParaRPr lang="en-US" sz="1700" kern="1200" dirty="0" smtClean="0">
                        <a:solidFill>
                          <a:srgbClr val="7030A0"/>
                        </a:solidFill>
                        <a:effectLst/>
                        <a:latin typeface="Comic Sans MS" charset="0"/>
                        <a:ea typeface="Comic Sans MS" charset="0"/>
                        <a:cs typeface="Comic Sans MS" charset="0"/>
                      </a:endParaRPr>
                    </a:p>
                    <a:p>
                      <a:endParaRPr lang="en-US" sz="1700" dirty="0">
                        <a:solidFill>
                          <a:srgbClr val="7030A0"/>
                        </a:solidFill>
                        <a:latin typeface="Comic Sans MS" charset="0"/>
                        <a:ea typeface="Comic Sans MS" charset="0"/>
                        <a:cs typeface="Comic Sans MS" charset="0"/>
                      </a:endParaRPr>
                    </a:p>
                  </a:txBody>
                  <a:tcPr/>
                </a:tc>
              </a:tr>
              <a:tr h="1388563">
                <a:tc>
                  <a:txBody>
                    <a:bodyPr/>
                    <a:lstStyle/>
                    <a:p>
                      <a:r>
                        <a:rPr lang="en-CA" sz="1800" kern="1200" dirty="0" smtClean="0">
                          <a:solidFill>
                            <a:schemeClr val="dk1"/>
                          </a:solidFill>
                          <a:effectLst/>
                          <a:latin typeface="+mn-lt"/>
                          <a:ea typeface="+mn-ea"/>
                          <a:cs typeface="+mn-cs"/>
                        </a:rPr>
                        <a:t>Co-vary </a:t>
                      </a:r>
                      <a:endParaRPr lang="en-US" dirty="0"/>
                    </a:p>
                  </a:txBody>
                  <a:tcPr/>
                </a:tc>
                <a:tc>
                  <a:txBody>
                    <a:bodyPr/>
                    <a:lstStyle/>
                    <a:p>
                      <a:r>
                        <a:rPr lang="en-CA" sz="1800" i="1" kern="1200" dirty="0" smtClean="0">
                          <a:solidFill>
                            <a:schemeClr val="dk1"/>
                          </a:solidFill>
                          <a:effectLst/>
                          <a:latin typeface="+mn-lt"/>
                          <a:ea typeface="+mn-ea"/>
                          <a:cs typeface="+mn-cs"/>
                        </a:rPr>
                        <a:t>“means that a score can be predicted on one variable with knowledge about the individual’s score on another variable”</a:t>
                      </a:r>
                      <a:r>
                        <a:rPr lang="en-US" i="1" dirty="0" smtClean="0">
                          <a:effectLst/>
                        </a:rPr>
                        <a:t> </a:t>
                      </a:r>
                      <a:endParaRPr lang="en-US" i="1" dirty="0"/>
                    </a:p>
                  </a:txBody>
                  <a:tcPr/>
                </a:tc>
                <a:tc>
                  <a:txBody>
                    <a:bodyPr/>
                    <a:lstStyle/>
                    <a:p>
                      <a:r>
                        <a:rPr lang="en-CA" sz="1700" kern="1200" dirty="0" smtClean="0">
                          <a:solidFill>
                            <a:srgbClr val="7030A0"/>
                          </a:solidFill>
                          <a:effectLst/>
                          <a:latin typeface="Comic Sans MS" charset="0"/>
                          <a:ea typeface="Comic Sans MS" charset="0"/>
                          <a:cs typeface="Comic Sans MS" charset="0"/>
                        </a:rPr>
                        <a:t>How the fancy math numbers</a:t>
                      </a:r>
                      <a:r>
                        <a:rPr lang="en-CA" sz="1700" kern="1200" baseline="0" dirty="0" smtClean="0">
                          <a:solidFill>
                            <a:srgbClr val="7030A0"/>
                          </a:solidFill>
                          <a:effectLst/>
                          <a:latin typeface="Comic Sans MS" charset="0"/>
                          <a:ea typeface="Comic Sans MS" charset="0"/>
                          <a:cs typeface="Comic Sans MS" charset="0"/>
                        </a:rPr>
                        <a:t> </a:t>
                      </a:r>
                      <a:r>
                        <a:rPr lang="en-CA" sz="1700" kern="1200" dirty="0" smtClean="0">
                          <a:solidFill>
                            <a:srgbClr val="7030A0"/>
                          </a:solidFill>
                          <a:effectLst/>
                          <a:latin typeface="Comic Sans MS" charset="0"/>
                          <a:ea typeface="Comic Sans MS" charset="0"/>
                          <a:cs typeface="Comic Sans MS" charset="0"/>
                        </a:rPr>
                        <a:t>can</a:t>
                      </a:r>
                      <a:r>
                        <a:rPr lang="en-CA" sz="1700" kern="1200" baseline="0" dirty="0" smtClean="0">
                          <a:solidFill>
                            <a:srgbClr val="7030A0"/>
                          </a:solidFill>
                          <a:effectLst/>
                          <a:latin typeface="Comic Sans MS" charset="0"/>
                          <a:ea typeface="Comic Sans MS" charset="0"/>
                          <a:cs typeface="Comic Sans MS" charset="0"/>
                        </a:rPr>
                        <a:t> fortune tell</a:t>
                      </a:r>
                      <a:r>
                        <a:rPr lang="en-CA" sz="1700" kern="1200" dirty="0" smtClean="0">
                          <a:solidFill>
                            <a:srgbClr val="7030A0"/>
                          </a:solidFill>
                          <a:effectLst/>
                          <a:latin typeface="Comic Sans MS" charset="0"/>
                          <a:ea typeface="Comic Sans MS" charset="0"/>
                          <a:cs typeface="Comic Sans MS" charset="0"/>
                        </a:rPr>
                        <a:t> that one thing is going to influence another thing.</a:t>
                      </a:r>
                      <a:r>
                        <a:rPr lang="en-US" sz="1700" dirty="0" smtClean="0">
                          <a:solidFill>
                            <a:srgbClr val="7030A0"/>
                          </a:solidFill>
                          <a:effectLst/>
                          <a:latin typeface="Comic Sans MS" charset="0"/>
                          <a:ea typeface="Comic Sans MS" charset="0"/>
                          <a:cs typeface="Comic Sans MS" charset="0"/>
                        </a:rPr>
                        <a:t> </a:t>
                      </a:r>
                      <a:endParaRPr lang="en-US" sz="1700" dirty="0">
                        <a:solidFill>
                          <a:srgbClr val="7030A0"/>
                        </a:solidFill>
                        <a:latin typeface="Comic Sans MS" charset="0"/>
                        <a:ea typeface="Comic Sans MS" charset="0"/>
                        <a:cs typeface="Comic Sans MS" charset="0"/>
                      </a:endParaRPr>
                    </a:p>
                  </a:txBody>
                  <a:tcPr/>
                </a:tc>
              </a:tr>
              <a:tr h="1388563">
                <a:tc>
                  <a:txBody>
                    <a:bodyPr/>
                    <a:lstStyle/>
                    <a:p>
                      <a:r>
                        <a:rPr lang="en-CA" sz="1800" kern="1200" dirty="0" smtClean="0">
                          <a:solidFill>
                            <a:schemeClr val="dk1"/>
                          </a:solidFill>
                          <a:effectLst/>
                          <a:latin typeface="+mn-lt"/>
                          <a:ea typeface="+mn-ea"/>
                          <a:cs typeface="+mn-cs"/>
                        </a:rPr>
                        <a:t>Product-moment correlation coefficient </a:t>
                      </a:r>
                      <a:r>
                        <a:rPr lang="en-CA" sz="1800" kern="1200" baseline="0" dirty="0" smtClean="0">
                          <a:solidFill>
                            <a:schemeClr val="dk1"/>
                          </a:solidFill>
                          <a:effectLst/>
                          <a:latin typeface="+mn-lt"/>
                          <a:ea typeface="+mn-ea"/>
                          <a:cs typeface="+mn-cs"/>
                        </a:rPr>
                        <a:t> </a:t>
                      </a:r>
                      <a:r>
                        <a:rPr lang="en-CA" sz="1800" kern="1200" dirty="0" smtClean="0">
                          <a:solidFill>
                            <a:schemeClr val="dk1"/>
                          </a:solidFill>
                          <a:effectLst/>
                          <a:latin typeface="+mn-lt"/>
                          <a:ea typeface="+mn-ea"/>
                          <a:cs typeface="+mn-cs"/>
                        </a:rPr>
                        <a:t>(aka Pearson </a:t>
                      </a:r>
                      <a:r>
                        <a:rPr lang="en-CA" sz="1800" i="1" kern="1200" dirty="0" smtClean="0">
                          <a:solidFill>
                            <a:schemeClr val="dk1"/>
                          </a:solidFill>
                          <a:effectLst/>
                          <a:latin typeface="+mn-lt"/>
                          <a:ea typeface="+mn-ea"/>
                          <a:cs typeface="+mn-cs"/>
                        </a:rPr>
                        <a:t>r</a:t>
                      </a:r>
                      <a:r>
                        <a:rPr lang="en-CA" sz="1800" kern="1200" dirty="0" smtClean="0">
                          <a:solidFill>
                            <a:schemeClr val="dk1"/>
                          </a:solidFill>
                          <a:effectLst/>
                          <a:latin typeface="+mn-lt"/>
                          <a:ea typeface="+mn-ea"/>
                          <a:cs typeface="+mn-cs"/>
                        </a:rPr>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i="1" kern="1200" dirty="0" smtClean="0">
                          <a:solidFill>
                            <a:schemeClr val="dk1"/>
                          </a:solidFill>
                          <a:effectLst/>
                          <a:latin typeface="+mn-lt"/>
                          <a:ea typeface="+mn-ea"/>
                          <a:cs typeface="+mn-cs"/>
                        </a:rPr>
                        <a:t>“a statistic that expresses a correlation statistic as a linear relationship”</a:t>
                      </a:r>
                      <a:endParaRPr lang="en-US" sz="1800" i="1" kern="1200" dirty="0" smtClean="0">
                        <a:solidFill>
                          <a:schemeClr val="dk1"/>
                        </a:solidFill>
                        <a:effectLst/>
                        <a:latin typeface="+mn-lt"/>
                        <a:ea typeface="+mn-ea"/>
                        <a:cs typeface="+mn-cs"/>
                      </a:endParaRP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700" kern="1200" dirty="0" smtClean="0">
                          <a:solidFill>
                            <a:srgbClr val="7030A0"/>
                          </a:solidFill>
                          <a:effectLst/>
                          <a:latin typeface="Comic Sans MS" charset="0"/>
                          <a:ea typeface="Comic Sans MS" charset="0"/>
                          <a:cs typeface="Comic Sans MS" charset="0"/>
                        </a:rPr>
                        <a:t>The fancy math calculations of how things are related.</a:t>
                      </a:r>
                      <a:endParaRPr lang="en-US" sz="1700" kern="1200" dirty="0" smtClean="0">
                        <a:solidFill>
                          <a:srgbClr val="7030A0"/>
                        </a:solidFill>
                        <a:effectLst/>
                        <a:latin typeface="Comic Sans MS" charset="0"/>
                        <a:ea typeface="Comic Sans MS" charset="0"/>
                        <a:cs typeface="Comic Sans MS" charset="0"/>
                      </a:endParaRPr>
                    </a:p>
                    <a:p>
                      <a:endParaRPr lang="en-US" sz="1700" dirty="0">
                        <a:solidFill>
                          <a:srgbClr val="7030A0"/>
                        </a:solidFill>
                        <a:latin typeface="Comic Sans MS" charset="0"/>
                        <a:ea typeface="Comic Sans MS" charset="0"/>
                        <a:cs typeface="Comic Sans MS" charset="0"/>
                      </a:endParaRPr>
                    </a:p>
                  </a:txBody>
                  <a:tcPr/>
                </a:tc>
              </a:tr>
            </a:tbl>
          </a:graphicData>
        </a:graphic>
      </p:graphicFrame>
    </p:spTree>
    <p:extLst>
      <p:ext uri="{BB962C8B-B14F-4D97-AF65-F5344CB8AC3E}">
        <p14:creationId xmlns:p14="http://schemas.microsoft.com/office/powerpoint/2010/main" xmlns="" val="1442566924"/>
      </p:ext>
    </p:extLst>
  </p:cSld>
  <p:clrMapOvr>
    <a:masterClrMapping/>
  </p:clrMapOvr>
  <p:transition spd="slow">
    <p:pull dir="l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B527107-C97E-43D3-8678-9994F84BBA41}" type="slidenum">
              <a:rPr lang="en-US" smtClean="0"/>
              <a:pPr/>
              <a:t>40</a:t>
            </a:fld>
            <a:endParaRPr lang="en-US" dirty="0"/>
          </a:p>
        </p:txBody>
      </p:sp>
      <p:sp>
        <p:nvSpPr>
          <p:cNvPr id="3" name="TextBox 2"/>
          <p:cNvSpPr txBox="1"/>
          <p:nvPr/>
        </p:nvSpPr>
        <p:spPr>
          <a:xfrm>
            <a:off x="1262743" y="503592"/>
            <a:ext cx="9013371" cy="523220"/>
          </a:xfrm>
          <a:prstGeom prst="rect">
            <a:avLst/>
          </a:prstGeom>
          <a:noFill/>
        </p:spPr>
        <p:txBody>
          <a:bodyPr wrap="square" rtlCol="0">
            <a:spAutoFit/>
          </a:bodyPr>
          <a:lstStyle/>
          <a:p>
            <a:pPr algn="ctr"/>
            <a:r>
              <a:rPr lang="en-US" sz="2800" b="1" dirty="0" smtClean="0"/>
              <a:t>Correlational Research Design</a:t>
            </a:r>
            <a:endParaRPr lang="en-US" sz="2800" b="1" dirty="0"/>
          </a:p>
        </p:txBody>
      </p:sp>
      <p:sp>
        <p:nvSpPr>
          <p:cNvPr id="4" name="TextBox 3"/>
          <p:cNvSpPr txBox="1"/>
          <p:nvPr/>
        </p:nvSpPr>
        <p:spPr>
          <a:xfrm>
            <a:off x="2206172" y="1429974"/>
            <a:ext cx="2946400" cy="461665"/>
          </a:xfrm>
          <a:prstGeom prst="rect">
            <a:avLst/>
          </a:prstGeom>
          <a:noFill/>
        </p:spPr>
        <p:txBody>
          <a:bodyPr wrap="square" rtlCol="0">
            <a:spAutoFit/>
          </a:bodyPr>
          <a:lstStyle/>
          <a:p>
            <a:r>
              <a:rPr lang="en-US" sz="2400" b="1" dirty="0"/>
              <a:t>S</a:t>
            </a:r>
            <a:r>
              <a:rPr lang="en-US" sz="2400" b="1" dirty="0" smtClean="0"/>
              <a:t>trengths</a:t>
            </a:r>
            <a:endParaRPr lang="en-US" sz="2400" b="1" dirty="0"/>
          </a:p>
        </p:txBody>
      </p:sp>
      <p:sp>
        <p:nvSpPr>
          <p:cNvPr id="5" name="TextBox 4"/>
          <p:cNvSpPr txBox="1"/>
          <p:nvPr/>
        </p:nvSpPr>
        <p:spPr>
          <a:xfrm>
            <a:off x="261256" y="2580416"/>
            <a:ext cx="5936344" cy="461665"/>
          </a:xfrm>
          <a:prstGeom prst="rect">
            <a:avLst/>
          </a:prstGeom>
          <a:noFill/>
        </p:spPr>
        <p:txBody>
          <a:bodyPr wrap="square" rtlCol="0">
            <a:spAutoFit/>
          </a:bodyPr>
          <a:lstStyle/>
          <a:p>
            <a:r>
              <a:rPr lang="en-US" sz="2400" b="1" dirty="0" smtClean="0"/>
              <a:t>Describes relationships between variables</a:t>
            </a:r>
            <a:endParaRPr lang="en-US" sz="2400" b="1" dirty="0"/>
          </a:p>
        </p:txBody>
      </p:sp>
      <p:sp>
        <p:nvSpPr>
          <p:cNvPr id="6" name="TextBox 5"/>
          <p:cNvSpPr txBox="1"/>
          <p:nvPr/>
        </p:nvSpPr>
        <p:spPr>
          <a:xfrm>
            <a:off x="261256" y="3500211"/>
            <a:ext cx="4891316" cy="461665"/>
          </a:xfrm>
          <a:prstGeom prst="rect">
            <a:avLst/>
          </a:prstGeom>
          <a:noFill/>
        </p:spPr>
        <p:txBody>
          <a:bodyPr wrap="square" rtlCol="0">
            <a:spAutoFit/>
          </a:bodyPr>
          <a:lstStyle/>
          <a:p>
            <a:r>
              <a:rPr lang="en-US" sz="2400" b="1" dirty="0" smtClean="0"/>
              <a:t>Non-intrusive-natural behaviors</a:t>
            </a:r>
            <a:endParaRPr lang="en-US" sz="2400" b="1" dirty="0"/>
          </a:p>
        </p:txBody>
      </p:sp>
      <p:sp>
        <p:nvSpPr>
          <p:cNvPr id="7" name="TextBox 6"/>
          <p:cNvSpPr txBox="1"/>
          <p:nvPr/>
        </p:nvSpPr>
        <p:spPr>
          <a:xfrm>
            <a:off x="261256" y="4420006"/>
            <a:ext cx="4049487" cy="461665"/>
          </a:xfrm>
          <a:prstGeom prst="rect">
            <a:avLst/>
          </a:prstGeom>
          <a:noFill/>
        </p:spPr>
        <p:txBody>
          <a:bodyPr wrap="square" rtlCol="0">
            <a:spAutoFit/>
          </a:bodyPr>
          <a:lstStyle/>
          <a:p>
            <a:r>
              <a:rPr lang="en-US" sz="2400" b="1" dirty="0" smtClean="0"/>
              <a:t>High external validity</a:t>
            </a:r>
            <a:endParaRPr lang="en-US" sz="2400" b="1" dirty="0"/>
          </a:p>
        </p:txBody>
      </p:sp>
      <p:sp>
        <p:nvSpPr>
          <p:cNvPr id="10" name="TextBox 9"/>
          <p:cNvSpPr txBox="1"/>
          <p:nvPr/>
        </p:nvSpPr>
        <p:spPr>
          <a:xfrm>
            <a:off x="7793312" y="1471884"/>
            <a:ext cx="2933601" cy="461665"/>
          </a:xfrm>
          <a:prstGeom prst="rect">
            <a:avLst/>
          </a:prstGeom>
          <a:noFill/>
        </p:spPr>
        <p:txBody>
          <a:bodyPr wrap="square" rtlCol="0">
            <a:spAutoFit/>
          </a:bodyPr>
          <a:lstStyle/>
          <a:p>
            <a:r>
              <a:rPr lang="en-US" sz="2400" b="1" dirty="0" smtClean="0"/>
              <a:t>Weaknesses</a:t>
            </a:r>
            <a:endParaRPr lang="en-US" sz="2400" b="1" dirty="0"/>
          </a:p>
        </p:txBody>
      </p:sp>
      <p:sp>
        <p:nvSpPr>
          <p:cNvPr id="11" name="TextBox 10"/>
          <p:cNvSpPr txBox="1"/>
          <p:nvPr/>
        </p:nvSpPr>
        <p:spPr>
          <a:xfrm>
            <a:off x="7489370" y="2631272"/>
            <a:ext cx="4281715" cy="461665"/>
          </a:xfrm>
          <a:prstGeom prst="rect">
            <a:avLst/>
          </a:prstGeom>
          <a:noFill/>
        </p:spPr>
        <p:txBody>
          <a:bodyPr wrap="square" rtlCol="0">
            <a:spAutoFit/>
          </a:bodyPr>
          <a:lstStyle/>
          <a:p>
            <a:r>
              <a:rPr lang="en-US" sz="2400" b="1" dirty="0" smtClean="0"/>
              <a:t>Cannot assess causality</a:t>
            </a:r>
            <a:endParaRPr lang="en-US" sz="2400" b="1" dirty="0"/>
          </a:p>
        </p:txBody>
      </p:sp>
      <p:sp>
        <p:nvSpPr>
          <p:cNvPr id="12" name="TextBox 11"/>
          <p:cNvSpPr txBox="1"/>
          <p:nvPr/>
        </p:nvSpPr>
        <p:spPr>
          <a:xfrm>
            <a:off x="7489369" y="4441954"/>
            <a:ext cx="3541486" cy="461665"/>
          </a:xfrm>
          <a:prstGeom prst="rect">
            <a:avLst/>
          </a:prstGeom>
          <a:noFill/>
        </p:spPr>
        <p:txBody>
          <a:bodyPr wrap="square" rtlCol="0">
            <a:spAutoFit/>
          </a:bodyPr>
          <a:lstStyle/>
          <a:p>
            <a:r>
              <a:rPr lang="en-US" sz="2400" b="1" dirty="0" smtClean="0"/>
              <a:t>Third variable problem</a:t>
            </a:r>
            <a:endParaRPr lang="en-US" sz="2400" b="1" dirty="0"/>
          </a:p>
        </p:txBody>
      </p:sp>
      <p:sp>
        <p:nvSpPr>
          <p:cNvPr id="14" name="TextBox 13"/>
          <p:cNvSpPr txBox="1"/>
          <p:nvPr/>
        </p:nvSpPr>
        <p:spPr>
          <a:xfrm>
            <a:off x="7489369" y="3500210"/>
            <a:ext cx="3768244" cy="461665"/>
          </a:xfrm>
          <a:prstGeom prst="rect">
            <a:avLst/>
          </a:prstGeom>
          <a:noFill/>
        </p:spPr>
        <p:txBody>
          <a:bodyPr wrap="square" rtlCol="0">
            <a:spAutoFit/>
          </a:bodyPr>
          <a:lstStyle/>
          <a:p>
            <a:r>
              <a:rPr lang="en-US" sz="2400" b="1" dirty="0" smtClean="0"/>
              <a:t>Directionality problem</a:t>
            </a:r>
            <a:endParaRPr lang="en-US" sz="2400" b="1" dirty="0"/>
          </a:p>
        </p:txBody>
      </p:sp>
      <p:sp>
        <p:nvSpPr>
          <p:cNvPr id="15" name="TextBox 14"/>
          <p:cNvSpPr txBox="1"/>
          <p:nvPr/>
        </p:nvSpPr>
        <p:spPr>
          <a:xfrm>
            <a:off x="7489370" y="5326743"/>
            <a:ext cx="3237543" cy="461665"/>
          </a:xfrm>
          <a:prstGeom prst="rect">
            <a:avLst/>
          </a:prstGeom>
          <a:noFill/>
        </p:spPr>
        <p:txBody>
          <a:bodyPr wrap="square" rtlCol="0">
            <a:spAutoFit/>
          </a:bodyPr>
          <a:lstStyle/>
          <a:p>
            <a:r>
              <a:rPr lang="en-US" sz="2400" b="1" dirty="0" smtClean="0"/>
              <a:t>Low internal validity</a:t>
            </a:r>
            <a:endParaRPr lang="en-US" sz="2400" b="1" dirty="0"/>
          </a:p>
        </p:txBody>
      </p:sp>
      <p:cxnSp>
        <p:nvCxnSpPr>
          <p:cNvPr id="17" name="Straight Connector 16"/>
          <p:cNvCxnSpPr/>
          <p:nvPr/>
        </p:nvCxnSpPr>
        <p:spPr>
          <a:xfrm flipH="1">
            <a:off x="6125458" y="2149863"/>
            <a:ext cx="29028" cy="3756056"/>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546046778"/>
      </p:ext>
    </p:extLst>
  </p:cSld>
  <p:clrMapOvr>
    <a:masterClrMapping/>
  </p:clrMapOvr>
  <p:transition spd="slow">
    <p:pull dir="l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B527107-C97E-43D3-8678-9994F84BBA41}" type="slidenum">
              <a:rPr lang="en-US" smtClean="0"/>
              <a:pPr/>
              <a:t>41</a:t>
            </a:fld>
            <a:endParaRPr lang="en-US" dirty="0"/>
          </a:p>
        </p:txBody>
      </p:sp>
      <p:sp>
        <p:nvSpPr>
          <p:cNvPr id="3" name="TextBox 2"/>
          <p:cNvSpPr txBox="1"/>
          <p:nvPr/>
        </p:nvSpPr>
        <p:spPr>
          <a:xfrm>
            <a:off x="1669775" y="2040835"/>
            <a:ext cx="9836426" cy="1754326"/>
          </a:xfrm>
          <a:prstGeom prst="rect">
            <a:avLst/>
          </a:prstGeom>
          <a:noFill/>
        </p:spPr>
        <p:txBody>
          <a:bodyPr wrap="square" rtlCol="0">
            <a:spAutoFit/>
          </a:bodyPr>
          <a:lstStyle/>
          <a:p>
            <a:r>
              <a:rPr lang="en-US" dirty="0">
                <a:hlinkClick r:id="rId2"/>
              </a:rPr>
              <a:t>http://</a:t>
            </a:r>
            <a:r>
              <a:rPr lang="en-US" dirty="0" smtClean="0">
                <a:hlinkClick r:id="rId2"/>
              </a:rPr>
              <a:t>www.tylervigen.com/spurious-correlations</a:t>
            </a:r>
            <a:endParaRPr lang="en-US" dirty="0" smtClean="0"/>
          </a:p>
          <a:p>
            <a:endParaRPr lang="en-US" dirty="0"/>
          </a:p>
          <a:p>
            <a:r>
              <a:rPr lang="en-US" u="sng" dirty="0">
                <a:hlinkClick r:id="rId3"/>
              </a:rPr>
              <a:t>http://twentytwowords.com/funny-graphs-show-correlation-between-completely-unrelated-stats-9-pictures/</a:t>
            </a:r>
            <a:endParaRPr lang="en-US" dirty="0" smtClean="0"/>
          </a:p>
          <a:p>
            <a:endParaRPr lang="en-US" dirty="0" smtClean="0"/>
          </a:p>
          <a:p>
            <a:r>
              <a:rPr lang="en-US" u="sng" dirty="0">
                <a:hlinkClick r:id="rId4"/>
              </a:rPr>
              <a:t>http://www.buzzfeed.com/kjh2110/the-10-most-bizarre-correlations#.vfba1RVkG</a:t>
            </a:r>
            <a:endParaRPr lang="en-US" dirty="0"/>
          </a:p>
        </p:txBody>
      </p:sp>
      <p:sp>
        <p:nvSpPr>
          <p:cNvPr id="4" name="TextBox 3"/>
          <p:cNvSpPr txBox="1"/>
          <p:nvPr/>
        </p:nvSpPr>
        <p:spPr>
          <a:xfrm>
            <a:off x="4200939" y="746125"/>
            <a:ext cx="3443571" cy="523220"/>
          </a:xfrm>
          <a:prstGeom prst="rect">
            <a:avLst/>
          </a:prstGeom>
          <a:noFill/>
        </p:spPr>
        <p:txBody>
          <a:bodyPr wrap="none" rtlCol="0">
            <a:spAutoFit/>
          </a:bodyPr>
          <a:lstStyle/>
          <a:p>
            <a:r>
              <a:rPr lang="en-US" sz="2800" u="sng" dirty="0" smtClean="0"/>
              <a:t>Funny Correlations</a:t>
            </a:r>
            <a:endParaRPr lang="en-US" sz="2800" u="sng" dirty="0"/>
          </a:p>
        </p:txBody>
      </p:sp>
    </p:spTree>
    <p:extLst>
      <p:ext uri="{BB962C8B-B14F-4D97-AF65-F5344CB8AC3E}">
        <p14:creationId xmlns:p14="http://schemas.microsoft.com/office/powerpoint/2010/main" xmlns="" val="1757998739"/>
      </p:ext>
    </p:extLst>
  </p:cSld>
  <p:clrMapOvr>
    <a:masterClrMapping/>
  </p:clrMapOvr>
  <p:transition spd="slow">
    <p:pull dir="l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B527107-C97E-43D3-8678-9994F84BBA41}" type="slidenum">
              <a:rPr lang="en-US" smtClean="0"/>
              <a:pPr/>
              <a:t>42</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46800" y="1194663"/>
            <a:ext cx="4857750" cy="4216400"/>
          </a:xfrm>
          <a:prstGeom prst="rect">
            <a:avLst/>
          </a:prstGeom>
        </p:spPr>
      </p:pic>
      <p:sp>
        <p:nvSpPr>
          <p:cNvPr id="5" name="TextBox 4"/>
          <p:cNvSpPr txBox="1"/>
          <p:nvPr/>
        </p:nvSpPr>
        <p:spPr>
          <a:xfrm>
            <a:off x="1454795" y="1612900"/>
            <a:ext cx="3478837" cy="3108543"/>
          </a:xfrm>
          <a:prstGeom prst="rect">
            <a:avLst/>
          </a:prstGeom>
          <a:noFill/>
        </p:spPr>
        <p:txBody>
          <a:bodyPr wrap="none" rtlCol="0">
            <a:spAutoFit/>
          </a:bodyPr>
          <a:lstStyle/>
          <a:p>
            <a:pPr algn="ctr"/>
            <a:r>
              <a:rPr lang="en-US" sz="2800" b="1" dirty="0" smtClean="0"/>
              <a:t>Presented by:</a:t>
            </a:r>
          </a:p>
          <a:p>
            <a:pPr algn="ctr"/>
            <a:endParaRPr lang="en-US" sz="2800" dirty="0" smtClean="0"/>
          </a:p>
          <a:p>
            <a:pPr algn="ctr"/>
            <a:r>
              <a:rPr lang="en-US" sz="2800" dirty="0" smtClean="0"/>
              <a:t>Victoria Martindale</a:t>
            </a:r>
          </a:p>
          <a:p>
            <a:pPr algn="ctr"/>
            <a:r>
              <a:rPr lang="en-US" sz="2800" dirty="0" smtClean="0"/>
              <a:t>Dana </a:t>
            </a:r>
            <a:r>
              <a:rPr lang="en-US" sz="2800" dirty="0" err="1" smtClean="0"/>
              <a:t>Takkale</a:t>
            </a:r>
            <a:endParaRPr lang="en-US" sz="2800" dirty="0" smtClean="0"/>
          </a:p>
          <a:p>
            <a:pPr algn="ctr"/>
            <a:r>
              <a:rPr lang="en-US" sz="2800" dirty="0" smtClean="0"/>
              <a:t>Lourdes </a:t>
            </a:r>
            <a:r>
              <a:rPr lang="en-US" sz="2800" dirty="0" err="1" smtClean="0"/>
              <a:t>Murua</a:t>
            </a:r>
            <a:endParaRPr lang="en-US" sz="2800" dirty="0" smtClean="0"/>
          </a:p>
          <a:p>
            <a:pPr algn="ctr"/>
            <a:r>
              <a:rPr lang="en-US" sz="2800" dirty="0" smtClean="0"/>
              <a:t>Sierra </a:t>
            </a:r>
            <a:r>
              <a:rPr lang="en-US" sz="2800" dirty="0" err="1" smtClean="0"/>
              <a:t>Pecsi</a:t>
            </a:r>
            <a:endParaRPr lang="en-US" sz="2800" dirty="0" smtClean="0"/>
          </a:p>
          <a:p>
            <a:pPr algn="ctr"/>
            <a:r>
              <a:rPr lang="en-US" sz="2800" dirty="0" err="1" smtClean="0"/>
              <a:t>Liane</a:t>
            </a:r>
            <a:r>
              <a:rPr lang="en-US" sz="2800" dirty="0" smtClean="0"/>
              <a:t> </a:t>
            </a:r>
            <a:r>
              <a:rPr lang="en-US" sz="2800" dirty="0" err="1" smtClean="0"/>
              <a:t>Kupfert</a:t>
            </a:r>
            <a:endParaRPr lang="en-US" sz="2800" dirty="0"/>
          </a:p>
        </p:txBody>
      </p:sp>
    </p:spTree>
    <p:extLst>
      <p:ext uri="{BB962C8B-B14F-4D97-AF65-F5344CB8AC3E}">
        <p14:creationId xmlns:p14="http://schemas.microsoft.com/office/powerpoint/2010/main" xmlns="" val="1501960783"/>
      </p:ext>
    </p:extLst>
  </p:cSld>
  <p:clrMapOvr>
    <a:masterClrMapping/>
  </p:clrMapOvr>
  <p:transition spd="slow">
    <p:pull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B527107-C97E-43D3-8678-9994F84BBA41}" type="slidenum">
              <a:rPr lang="en-US" smtClean="0"/>
              <a:pPr/>
              <a:t>5</a:t>
            </a:fld>
            <a:endParaRPr lang="en-US" dirty="0"/>
          </a:p>
        </p:txBody>
      </p:sp>
      <p:sp>
        <p:nvSpPr>
          <p:cNvPr id="3" name="TextBox 2"/>
          <p:cNvSpPr txBox="1"/>
          <p:nvPr/>
        </p:nvSpPr>
        <p:spPr>
          <a:xfrm>
            <a:off x="1590262" y="2120190"/>
            <a:ext cx="8945216" cy="3877985"/>
          </a:xfrm>
          <a:prstGeom prst="rect">
            <a:avLst/>
          </a:prstGeom>
          <a:noFill/>
        </p:spPr>
        <p:txBody>
          <a:bodyPr wrap="square" rtlCol="0">
            <a:spAutoFit/>
          </a:bodyPr>
          <a:lstStyle/>
          <a:p>
            <a:r>
              <a:rPr lang="en-CA" dirty="0"/>
              <a:t> </a:t>
            </a:r>
            <a:endParaRPr lang="en-US" dirty="0"/>
          </a:p>
          <a:p>
            <a:pPr algn="ctr"/>
            <a:r>
              <a:rPr lang="en-CA" sz="3000" dirty="0"/>
              <a:t>When you are looking to find a </a:t>
            </a:r>
            <a:r>
              <a:rPr lang="en-CA" sz="3000" dirty="0">
                <a:solidFill>
                  <a:srgbClr val="FF0000"/>
                </a:solidFill>
              </a:rPr>
              <a:t>relationship</a:t>
            </a:r>
            <a:r>
              <a:rPr lang="en-CA" sz="3000" dirty="0"/>
              <a:t> with two or more variables to see if they influence each other. </a:t>
            </a:r>
            <a:endParaRPr lang="en-US" sz="3000" dirty="0"/>
          </a:p>
          <a:p>
            <a:pPr algn="ctr"/>
            <a:r>
              <a:rPr lang="en-CA" sz="3000" dirty="0"/>
              <a:t>Which, in turn, allows one to make </a:t>
            </a:r>
            <a:r>
              <a:rPr lang="en-CA" sz="3000" dirty="0">
                <a:solidFill>
                  <a:srgbClr val="FF0000"/>
                </a:solidFill>
              </a:rPr>
              <a:t>predications</a:t>
            </a:r>
            <a:r>
              <a:rPr lang="en-CA" sz="3000" dirty="0"/>
              <a:t> of outcomes. </a:t>
            </a:r>
            <a:endParaRPr lang="en-CA" sz="3000" dirty="0" smtClean="0"/>
          </a:p>
          <a:p>
            <a:pPr algn="ctr"/>
            <a:endParaRPr lang="en-CA" sz="3000" dirty="0"/>
          </a:p>
          <a:p>
            <a:pPr algn="ctr"/>
            <a:r>
              <a:rPr lang="en-CA" sz="3000" dirty="0" smtClean="0"/>
              <a:t>***</a:t>
            </a:r>
            <a:r>
              <a:rPr lang="en-CA" sz="3000" i="1" dirty="0" err="1" smtClean="0"/>
              <a:t>Corrlation</a:t>
            </a:r>
            <a:r>
              <a:rPr lang="en-CA" sz="3000" i="1" dirty="0" smtClean="0"/>
              <a:t> does not imply causation</a:t>
            </a:r>
            <a:r>
              <a:rPr lang="en-CA" sz="3000" dirty="0" smtClean="0"/>
              <a:t>***</a:t>
            </a:r>
            <a:endParaRPr lang="en-US" sz="3000" dirty="0"/>
          </a:p>
          <a:p>
            <a:endParaRPr lang="en-US" dirty="0"/>
          </a:p>
        </p:txBody>
      </p:sp>
      <p:sp>
        <p:nvSpPr>
          <p:cNvPr id="4" name="TextBox 3"/>
          <p:cNvSpPr txBox="1"/>
          <p:nvPr/>
        </p:nvSpPr>
        <p:spPr>
          <a:xfrm>
            <a:off x="1011936" y="842518"/>
            <a:ext cx="10179390" cy="1200329"/>
          </a:xfrm>
          <a:prstGeom prst="rect">
            <a:avLst/>
          </a:prstGeom>
          <a:noFill/>
        </p:spPr>
        <p:txBody>
          <a:bodyPr wrap="none" rtlCol="0">
            <a:spAutoFit/>
          </a:bodyPr>
          <a:lstStyle/>
          <a:p>
            <a:r>
              <a:rPr lang="en-CA" sz="3600" b="1" u="sng" dirty="0"/>
              <a:t>When do you </a:t>
            </a:r>
            <a:r>
              <a:rPr lang="en-CA" sz="3600" b="1" u="sng" dirty="0" smtClean="0"/>
              <a:t>use Correlational </a:t>
            </a:r>
            <a:r>
              <a:rPr lang="en-CA" sz="3600" b="1" u="sng" dirty="0"/>
              <a:t>Research?</a:t>
            </a:r>
            <a:endParaRPr lang="en-US" sz="3600" b="1" u="sng" dirty="0"/>
          </a:p>
          <a:p>
            <a:endParaRPr lang="en-US" sz="3600" u="sng" dirty="0"/>
          </a:p>
        </p:txBody>
      </p:sp>
    </p:spTree>
    <p:extLst>
      <p:ext uri="{BB962C8B-B14F-4D97-AF65-F5344CB8AC3E}">
        <p14:creationId xmlns:p14="http://schemas.microsoft.com/office/powerpoint/2010/main" xmlns="" val="1400110530"/>
      </p:ext>
    </p:extLst>
  </p:cSld>
  <p:clrMapOvr>
    <a:masterClrMapping/>
  </p:clrMapOvr>
  <p:transition spd="slow">
    <p:pull dir="l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B527107-C97E-43D3-8678-9994F84BBA41}" type="slidenum">
              <a:rPr lang="en-US" smtClean="0"/>
              <a:pPr/>
              <a:t>6</a:t>
            </a:fld>
            <a:endParaRPr lang="en-US" dirty="0"/>
          </a:p>
        </p:txBody>
      </p:sp>
      <p:graphicFrame>
        <p:nvGraphicFramePr>
          <p:cNvPr id="5" name="Diagram 4"/>
          <p:cNvGraphicFramePr/>
          <p:nvPr>
            <p:extLst>
              <p:ext uri="{D42A27DB-BD31-4B8C-83A1-F6EECF244321}">
                <p14:modId xmlns:p14="http://schemas.microsoft.com/office/powerpoint/2010/main" xmlns="" val="964579987"/>
              </p:ext>
            </p:extLst>
          </p:nvPr>
        </p:nvGraphicFramePr>
        <p:xfrm>
          <a:off x="145774" y="1007165"/>
          <a:ext cx="11913703" cy="5512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895504" y="221245"/>
            <a:ext cx="3512500" cy="1292662"/>
          </a:xfrm>
          <a:prstGeom prst="rect">
            <a:avLst/>
          </a:prstGeom>
          <a:noFill/>
        </p:spPr>
        <p:txBody>
          <a:bodyPr wrap="none" rtlCol="0">
            <a:spAutoFit/>
          </a:bodyPr>
          <a:lstStyle/>
          <a:p>
            <a:pPr algn="ctr"/>
            <a:r>
              <a:rPr lang="en-CA" sz="3800" b="1" u="sng" dirty="0" smtClean="0"/>
              <a:t>Brief History</a:t>
            </a:r>
            <a:endParaRPr lang="en-US" sz="3800" b="1" u="sng" dirty="0" smtClean="0"/>
          </a:p>
          <a:p>
            <a:endParaRPr lang="en-US" sz="4000" b="1" u="sng" dirty="0"/>
          </a:p>
        </p:txBody>
      </p:sp>
    </p:spTree>
    <p:extLst>
      <p:ext uri="{BB962C8B-B14F-4D97-AF65-F5344CB8AC3E}">
        <p14:creationId xmlns:p14="http://schemas.microsoft.com/office/powerpoint/2010/main" xmlns="" val="337192603"/>
      </p:ext>
    </p:extLst>
  </p:cSld>
  <p:clrMapOvr>
    <a:masterClrMapping/>
  </p:clrMapOvr>
  <p:transition spd="slow">
    <p:pull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a:bodyPr>
          <a:lstStyle/>
          <a:p>
            <a:fld id="{FB527107-C97E-43D3-8678-9994F84BBA41}" type="slidenum">
              <a:rPr lang="en-US" smtClean="0"/>
              <a:pPr/>
              <a:t>7</a:t>
            </a:fld>
            <a:endParaRPr lang="en-US" dirty="0"/>
          </a:p>
        </p:txBody>
      </p:sp>
      <p:sp useBgFill="1">
        <p:nvSpPr>
          <p:cNvPr id="4" name="TextBox 3"/>
          <p:cNvSpPr txBox="1"/>
          <p:nvPr/>
        </p:nvSpPr>
        <p:spPr>
          <a:xfrm>
            <a:off x="742121" y="426720"/>
            <a:ext cx="10470361" cy="1077218"/>
          </a:xfrm>
          <a:prstGeom prst="rect">
            <a:avLst/>
          </a:prstGeom>
          <a:ln>
            <a:solidFill>
              <a:schemeClr val="accent1"/>
            </a:solidFill>
          </a:ln>
        </p:spPr>
        <p:txBody>
          <a:bodyPr wrap="square" rtlCol="0">
            <a:spAutoFit/>
          </a:bodyPr>
          <a:lstStyle/>
          <a:p>
            <a:pPr algn="ctr"/>
            <a:r>
              <a:rPr lang="en-US" sz="3200" b="1" dirty="0" smtClean="0">
                <a:ln w="12700">
                  <a:solidFill>
                    <a:schemeClr val="accent2"/>
                  </a:solidFill>
                  <a:prstDash val="solid"/>
                </a:ln>
                <a:solidFill>
                  <a:srgbClr val="C00000"/>
                </a:solidFill>
                <a:effectLst>
                  <a:outerShdw dist="38100" dir="2640000" algn="bl" rotWithShape="0">
                    <a:schemeClr val="tx2">
                      <a:lumMod val="75000"/>
                    </a:schemeClr>
                  </a:outerShdw>
                </a:effectLst>
              </a:rPr>
              <a:t>WHAT ARE THE TYPES OF CORRELATIONAL DESIGNS? </a:t>
            </a:r>
            <a:endParaRPr lang="en-US" sz="3200" b="1" dirty="0">
              <a:ln w="12700">
                <a:solidFill>
                  <a:schemeClr val="accent2"/>
                </a:solidFill>
                <a:prstDash val="solid"/>
              </a:ln>
              <a:solidFill>
                <a:srgbClr val="C00000"/>
              </a:solidFill>
              <a:effectLst>
                <a:outerShdw dist="38100" dir="2640000" algn="bl" rotWithShape="0">
                  <a:schemeClr val="tx2">
                    <a:lumMod val="75000"/>
                  </a:schemeClr>
                </a:outerShdw>
              </a:effectLst>
            </a:endParaRPr>
          </a:p>
        </p:txBody>
      </p:sp>
      <p:graphicFrame>
        <p:nvGraphicFramePr>
          <p:cNvPr id="3" name="Diagram 2"/>
          <p:cNvGraphicFramePr/>
          <p:nvPr>
            <p:extLst>
              <p:ext uri="{D42A27DB-BD31-4B8C-83A1-F6EECF244321}">
                <p14:modId xmlns:p14="http://schemas.microsoft.com/office/powerpoint/2010/main" xmlns="" val="1787282548"/>
              </p:ext>
            </p:extLst>
          </p:nvPr>
        </p:nvGraphicFramePr>
        <p:xfrm>
          <a:off x="1109472" y="1973515"/>
          <a:ext cx="9415445" cy="3683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06766978"/>
      </p:ext>
    </p:extLst>
  </p:cSld>
  <p:clrMapOvr>
    <a:masterClrMapping/>
  </p:clrMapOvr>
  <p:transition spd="slow">
    <p:pull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a:bodyPr>
          <a:lstStyle/>
          <a:p>
            <a:fld id="{FB527107-C97E-43D3-8678-9994F84BBA41}" type="slidenum">
              <a:rPr lang="en-US" smtClean="0"/>
              <a:pPr/>
              <a:t>8</a:t>
            </a:fld>
            <a:endParaRPr lang="en-US" dirty="0"/>
          </a:p>
        </p:txBody>
      </p:sp>
      <p:sp>
        <p:nvSpPr>
          <p:cNvPr id="3" name="TextBox 2"/>
          <p:cNvSpPr txBox="1"/>
          <p:nvPr/>
        </p:nvSpPr>
        <p:spPr>
          <a:xfrm>
            <a:off x="2531166" y="556591"/>
            <a:ext cx="6573078" cy="646331"/>
          </a:xfrm>
          <a:prstGeom prst="rect">
            <a:avLst/>
          </a:prstGeom>
          <a:noFill/>
          <a:effectLst/>
        </p:spPr>
        <p:txBody>
          <a:bodyPr wrap="square" rtlCol="0">
            <a:spAutoFit/>
          </a:bodyPr>
          <a:lstStyle/>
          <a:p>
            <a:pPr algn="ctr"/>
            <a:r>
              <a:rPr lang="en-US" sz="3600" b="1" u="sng" dirty="0"/>
              <a:t>Explanatory Design</a:t>
            </a:r>
            <a:endParaRPr lang="en-US" sz="3600" u="sng" dirty="0"/>
          </a:p>
        </p:txBody>
      </p:sp>
      <p:graphicFrame>
        <p:nvGraphicFramePr>
          <p:cNvPr id="6" name="Diagram 5"/>
          <p:cNvGraphicFramePr/>
          <p:nvPr>
            <p:extLst>
              <p:ext uri="{D42A27DB-BD31-4B8C-83A1-F6EECF244321}">
                <p14:modId xmlns:p14="http://schemas.microsoft.com/office/powerpoint/2010/main" xmlns="" val="8700650"/>
              </p:ext>
            </p:extLst>
          </p:nvPr>
        </p:nvGraphicFramePr>
        <p:xfrm>
          <a:off x="254000" y="1202922"/>
          <a:ext cx="11772900" cy="5172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51226089"/>
      </p:ext>
    </p:extLst>
  </p:cSld>
  <p:clrMapOvr>
    <a:masterClrMapping/>
  </p:clrMapOvr>
  <p:transition spd="slow">
    <p:pull dir="l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B527107-C97E-43D3-8678-9994F84BBA41}" type="slidenum">
              <a:rPr lang="en-US" smtClean="0"/>
              <a:pPr/>
              <a:t>9</a:t>
            </a:fld>
            <a:endParaRPr lang="en-US" dirty="0"/>
          </a:p>
        </p:txBody>
      </p:sp>
      <p:sp>
        <p:nvSpPr>
          <p:cNvPr id="3" name="TextBox 2"/>
          <p:cNvSpPr txBox="1"/>
          <p:nvPr/>
        </p:nvSpPr>
        <p:spPr>
          <a:xfrm>
            <a:off x="821636" y="689111"/>
            <a:ext cx="10137912" cy="1138773"/>
          </a:xfrm>
          <a:prstGeom prst="rect">
            <a:avLst/>
          </a:prstGeom>
          <a:noFill/>
        </p:spPr>
        <p:txBody>
          <a:bodyPr wrap="square" rtlCol="0">
            <a:spAutoFit/>
          </a:bodyPr>
          <a:lstStyle/>
          <a:p>
            <a:pPr algn="ctr"/>
            <a:r>
              <a:rPr lang="en-US" sz="3600" b="1" u="sng" dirty="0" smtClean="0">
                <a:ln w="0"/>
                <a:effectLst>
                  <a:outerShdw blurRad="38100" dist="19050" dir="2700000" algn="tl" rotWithShape="0">
                    <a:schemeClr val="dk1">
                      <a:alpha val="40000"/>
                    </a:schemeClr>
                  </a:outerShdw>
                </a:effectLst>
              </a:rPr>
              <a:t>Prediction </a:t>
            </a:r>
            <a:r>
              <a:rPr lang="en-US" sz="3600" b="1" u="sng" dirty="0">
                <a:ln w="0"/>
                <a:effectLst>
                  <a:outerShdw blurRad="38100" dist="19050" dir="2700000" algn="tl" rotWithShape="0">
                    <a:schemeClr val="dk1">
                      <a:alpha val="40000"/>
                    </a:schemeClr>
                  </a:outerShdw>
                </a:effectLst>
              </a:rPr>
              <a:t>Design</a:t>
            </a:r>
          </a:p>
          <a:p>
            <a:endParaRPr lang="en-US" sz="3200" b="1" dirty="0">
              <a:ln w="0"/>
              <a:effectLst>
                <a:outerShdw blurRad="38100" dist="19050" dir="2700000" algn="tl" rotWithShape="0">
                  <a:schemeClr val="dk1">
                    <a:alpha val="40000"/>
                  </a:schemeClr>
                </a:outerShdw>
              </a:effectLst>
            </a:endParaRPr>
          </a:p>
        </p:txBody>
      </p:sp>
      <p:graphicFrame>
        <p:nvGraphicFramePr>
          <p:cNvPr id="5" name="Diagram 4"/>
          <p:cNvGraphicFramePr/>
          <p:nvPr>
            <p:extLst>
              <p:ext uri="{D42A27DB-BD31-4B8C-83A1-F6EECF244321}">
                <p14:modId xmlns:p14="http://schemas.microsoft.com/office/powerpoint/2010/main" xmlns="" val="6179034"/>
              </p:ext>
            </p:extLst>
          </p:nvPr>
        </p:nvGraphicFramePr>
        <p:xfrm>
          <a:off x="304800" y="1511300"/>
          <a:ext cx="113030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033682438"/>
      </p:ext>
    </p:extLst>
  </p:cSld>
  <p:clrMapOvr>
    <a:masterClrMapping/>
  </p:clrMapOvr>
  <p:transition spd="slow">
    <p:pull dir="lu"/>
  </p:transition>
  <p:timing>
    <p:tnLst>
      <p:par>
        <p:cTn id="1" dur="indefinite" restart="never" nodeType="tmRoot"/>
      </p:par>
    </p:tnLst>
  </p:timing>
</p:sld>
</file>

<file path=ppt/theme/theme1.xml><?xml version="1.0" encoding="utf-8"?>
<a:theme xmlns:a="http://schemas.openxmlformats.org/drawingml/2006/main" name="Vapor Trail">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entury Schoolbook">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Vapor Trail</Template>
  <TotalTime>7904</TotalTime>
  <Words>1848</Words>
  <Application>Microsoft Office PowerPoint</Application>
  <PresentationFormat>Custom</PresentationFormat>
  <Paragraphs>361</Paragraphs>
  <Slides>42</Slides>
  <Notes>8</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Vapor Trail</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Murua</dc:creator>
  <cp:lastModifiedBy>Owner</cp:lastModifiedBy>
  <cp:revision>379</cp:revision>
  <dcterms:created xsi:type="dcterms:W3CDTF">2015-04-07T17:48:40Z</dcterms:created>
  <dcterms:modified xsi:type="dcterms:W3CDTF">2015-11-10T16:07:59Z</dcterms:modified>
</cp:coreProperties>
</file>