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66" r:id="rId2"/>
    <p:sldId id="293" r:id="rId3"/>
    <p:sldId id="296" r:id="rId4"/>
    <p:sldId id="297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12" r:id="rId14"/>
    <p:sldId id="287" r:id="rId15"/>
    <p:sldId id="313" r:id="rId16"/>
    <p:sldId id="314" r:id="rId17"/>
    <p:sldId id="315" r:id="rId18"/>
    <p:sldId id="317" r:id="rId19"/>
    <p:sldId id="318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3" d="100"/>
          <a:sy n="63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300" d="100"/>
          <a:sy n="300" d="100"/>
        </p:scale>
        <p:origin x="1192" y="9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40BACB-D847-7E4A-8304-3CA9AC78BFE2}" type="datetime1">
              <a:rPr lang="en-US"/>
              <a:pPr>
                <a:defRPr/>
              </a:pPr>
              <a:t>15-03-17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A6B2B5-F841-4840-9FE1-00F7019DA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02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Managing ESL Classroom Interaction (modified from Brown, 2001)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Interactive principles (</a:t>
            </a:r>
            <a:r>
              <a:rPr lang="en-US" dirty="0" smtClean="0">
                <a:ea typeface="+mn-ea"/>
                <a:cs typeface="+mn-cs"/>
              </a:rPr>
              <a:t>Brown, 2000)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Automaticity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Intrinsic motivation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Strategic investment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Risk-taking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Language- culture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Interlanguage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Communicative competence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Roles of the interactive teacher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Controller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Director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Manager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Facilitator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Resource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FLINT</a:t>
            </a:r>
            <a:r>
              <a:rPr lang="en-US" dirty="0" smtClean="0">
                <a:ea typeface="+mn-ea"/>
                <a:cs typeface="+mn-cs"/>
              </a:rPr>
              <a:t> (Flanders, 1970)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Teacher talk (indirect):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Deals with feelings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Praises or encourages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Uses ideas of students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Asks questions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Teacher talk (direct)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Gives information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Gives direction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Criticizes student behavior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Student talk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Student response: specific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Student response: open-ended or student initiated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Silence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Confusion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Laughter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Uses first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nonverbal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Questioning strategies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Display </a:t>
            </a:r>
            <a:r>
              <a:rPr lang="en-US" dirty="0" err="1" smtClean="0">
                <a:ea typeface="+mn-ea"/>
                <a:cs typeface="+mn-cs"/>
                <a:sym typeface="Symbol"/>
              </a:rPr>
              <a:t></a:t>
            </a:r>
            <a:r>
              <a:rPr lang="en-US" dirty="0" smtClean="0">
                <a:ea typeface="+mn-ea"/>
                <a:cs typeface="+mn-cs"/>
              </a:rPr>
              <a:t> Referential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Types of questions: Bloom’s Taxonomy</a:t>
            </a:r>
            <a:r>
              <a:rPr lang="en-US" dirty="0" smtClean="0">
                <a:ea typeface="+mn-ea"/>
                <a:cs typeface="+mn-cs"/>
              </a:rPr>
              <a:t> (Bloom, 1956)</a:t>
            </a:r>
            <a:endParaRPr lang="en-US" b="1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Knowledge questions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Comprehension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Application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Inference (added by </a:t>
            </a:r>
            <a:r>
              <a:rPr lang="en-US" dirty="0" err="1" smtClean="0">
                <a:ea typeface="+mn-ea"/>
                <a:cs typeface="+mn-cs"/>
              </a:rPr>
              <a:t>Kinsella</a:t>
            </a:r>
            <a:r>
              <a:rPr lang="en-CA" dirty="0" smtClean="0">
                <a:ea typeface="+mn-ea"/>
                <a:cs typeface="+mn-cs"/>
              </a:rPr>
              <a:t>, </a:t>
            </a:r>
            <a:r>
              <a:rPr lang="en-US" dirty="0" smtClean="0">
                <a:ea typeface="+mn-ea"/>
                <a:cs typeface="+mn-cs"/>
              </a:rPr>
              <a:t>1991)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Analysis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Synthesis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ea typeface="+mn-ea"/>
                <a:cs typeface="+mn-cs"/>
              </a:rPr>
              <a:t>Evaluation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8DBD55-1B02-664C-BB73-42F1BB86A20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Group Work (modified from Brown, 2001)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Advantages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Generates interactive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Embraces affective climate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Promotes learner responsibility and autonomy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Gives opportunity for individualized instruction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(Poor) Excuses for not doing group work </a:t>
            </a:r>
            <a:r>
              <a:rPr lang="en-US" dirty="0" smtClean="0">
                <a:ea typeface="+mn-ea"/>
                <a:cs typeface="+mn-cs"/>
              </a:rPr>
              <a:t>(how would you refute them?)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Teacher no longer in control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Learners will use first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Errors will be reinforced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Teachers can’t monitor all groups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Some learners prefer to work alone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Select appropriate groups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Pair or larger group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Choose from this list of typical group tasks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Games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Role-play and simulations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Drama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Projects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Interviews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Brainstorming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Information gap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Jigsaw (including strip stories)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 my experience, jigsaws often involve two sets of tasks/ information exchange in which ‘expert’ groups exchange information with second groups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Problem-solving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Opinion exchange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Planning group work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Introduce technique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Justify use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Model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Give explicit instructions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Divide class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Check for clarification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Set task in motion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</a:t>
            </a:r>
            <a:r>
              <a:rPr lang="en-CA" b="1" dirty="0" smtClean="0">
                <a:ea typeface="+mn-ea"/>
                <a:cs typeface="+mn-cs"/>
              </a:rPr>
              <a:t>: Monitor task as it develops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</a:t>
            </a:r>
            <a:r>
              <a:rPr lang="en-CA" b="1" dirty="0" smtClean="0">
                <a:ea typeface="+mn-ea"/>
                <a:cs typeface="+mn-cs"/>
              </a:rPr>
              <a:t>: Debrief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7163D6-1962-784E-9A77-5FE4FC243AB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Group Work (modified from Brown, 2001)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Advantages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Generates interactive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Embraces affective climate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Promotes learner responsibility and autonomy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Gives opportunity for individualized instruction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(Poor) Excuses for not doing group work </a:t>
            </a:r>
            <a:r>
              <a:rPr lang="en-US" dirty="0" smtClean="0">
                <a:ea typeface="+mn-ea"/>
                <a:cs typeface="+mn-cs"/>
              </a:rPr>
              <a:t>(how would you refute them?)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Teacher no longer in control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Learners will use first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Errors will be reinforced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Teachers can’t monitor all groups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Some learners prefer to work alone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Select appropriate groups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Pair or larger group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Choose from this list of typical group tasks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Games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Role-play and simulations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Drama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Projects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Interviews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Brainstorming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Information gap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Jigsaw (including strip stories)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 my experience, jigsaws often involve two sets of tasks/ information exchange in which ‘expert’ groups exchange information with second groups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Problem-solving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Opinion exchange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Planning group work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Introduce technique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Justify use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Model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Give explicit instructions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Divide class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Check for clarification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Set task in motion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</a:t>
            </a:r>
            <a:r>
              <a:rPr lang="en-CA" b="1" dirty="0" smtClean="0">
                <a:ea typeface="+mn-ea"/>
                <a:cs typeface="+mn-cs"/>
              </a:rPr>
              <a:t>: Monitor task as it develops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</a:t>
            </a:r>
            <a:r>
              <a:rPr lang="en-CA" b="1" dirty="0" smtClean="0">
                <a:ea typeface="+mn-ea"/>
                <a:cs typeface="+mn-cs"/>
              </a:rPr>
              <a:t>: Debrief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7163D6-1962-784E-9A77-5FE4FC243AB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Group Work (modified from Brown, 2001)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Advantages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Generates interactive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Embraces affective climate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Promotes learner responsibility and autonomy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Gives opportunity for individualized instruction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(Poor) Excuses for not doing group work </a:t>
            </a:r>
            <a:r>
              <a:rPr lang="en-US" dirty="0" smtClean="0">
                <a:ea typeface="+mn-ea"/>
                <a:cs typeface="+mn-cs"/>
              </a:rPr>
              <a:t>(how would you refute them?)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Teacher no longer in control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Learners will use first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Errors will be reinforced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Teachers can’t monitor all groups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Some learners prefer to work alone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Select appropriate groups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Pair or larger group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Choose from this list of typical group tasks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Games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Role-play and simulations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Drama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Projects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Interviews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Brainstorming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Information gap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Jigsaw (including strip stories)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 my experience, jigsaws often involve two sets of tasks/ information exchange in which ‘expert’ groups exchange information with second groups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Problem-solving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Opinion exchange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Planning group work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Introduce technique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Justify use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Model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Give explicit instructions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Divide class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Check for clarification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Set task in motion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</a:t>
            </a:r>
            <a:r>
              <a:rPr lang="en-CA" b="1" dirty="0" smtClean="0">
                <a:ea typeface="+mn-ea"/>
                <a:cs typeface="+mn-cs"/>
              </a:rPr>
              <a:t>: Monitor task as it develops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</a:t>
            </a:r>
            <a:r>
              <a:rPr lang="en-CA" b="1" dirty="0" smtClean="0">
                <a:ea typeface="+mn-ea"/>
                <a:cs typeface="+mn-cs"/>
              </a:rPr>
              <a:t>: Debrief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7163D6-1962-784E-9A77-5FE4FC243AB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Group Work (modified from Brown, 2001)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Advantages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Generates interactive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Embraces affective climate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Promotes learner responsibility and autonomy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Gives opportunity for individualized instruction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(Poor) Excuses for not doing group work </a:t>
            </a:r>
            <a:r>
              <a:rPr lang="en-US" dirty="0" smtClean="0">
                <a:ea typeface="+mn-ea"/>
                <a:cs typeface="+mn-cs"/>
              </a:rPr>
              <a:t>(how would you refute them?)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Teacher no longer in control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Learners will use first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Errors will be reinforced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Teachers can’t monitor all groups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Some learners prefer to work alone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Select appropriate groups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Pair or larger group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Choose from this list of typical group tasks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Games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Role-play and simulations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Drama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Projects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Interviews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Brainstorming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Information gap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Jigsaw (including strip stories)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 my experience, jigsaws often involve two sets of tasks/ information exchange in which ‘expert’ groups exchange information with second groups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Problem-solving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Opinion exchange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Planning group work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Introduce technique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Justify use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Model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Give explicit instructions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Divide class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Check for clarification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Set task in motion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</a:t>
            </a:r>
            <a:r>
              <a:rPr lang="en-CA" b="1" dirty="0" smtClean="0">
                <a:ea typeface="+mn-ea"/>
                <a:cs typeface="+mn-cs"/>
              </a:rPr>
              <a:t>: Monitor task as it develops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</a:t>
            </a:r>
            <a:r>
              <a:rPr lang="en-CA" b="1" dirty="0" smtClean="0">
                <a:ea typeface="+mn-ea"/>
                <a:cs typeface="+mn-cs"/>
              </a:rPr>
              <a:t>: Debrief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7163D6-1962-784E-9A77-5FE4FC243AB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3542F3-6F85-654E-B959-6C99F6F4303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3542F3-6F85-654E-B959-6C99F6F4303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3542F3-6F85-654E-B959-6C99F6F4303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3542F3-6F85-654E-B959-6C99F6F4303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3542F3-6F85-654E-B959-6C99F6F4303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3542F3-6F85-654E-B959-6C99F6F4303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D07957-4DA1-734D-9DD9-8B176004034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Integrating the four skills (modified from Brown, 2000)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Whole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The recent emphasis on skill integration in the ESL classroom reflects the influence of the </a:t>
            </a:r>
            <a:r>
              <a:rPr lang="en-US" b="1" dirty="0" smtClean="0">
                <a:ea typeface="+mn-ea"/>
                <a:cs typeface="+mn-cs"/>
              </a:rPr>
              <a:t>whole language</a:t>
            </a:r>
            <a:r>
              <a:rPr lang="en-US" dirty="0" smtClean="0">
                <a:ea typeface="+mn-ea"/>
                <a:cs typeface="+mn-cs"/>
              </a:rPr>
              <a:t> approach. You should recall from </a:t>
            </a:r>
            <a:r>
              <a:rPr lang="en-US" dirty="0" err="1" smtClean="0">
                <a:ea typeface="+mn-ea"/>
                <a:cs typeface="+mn-cs"/>
              </a:rPr>
              <a:t>ch</a:t>
            </a:r>
            <a:r>
              <a:rPr lang="en-US" dirty="0" smtClean="0">
                <a:ea typeface="+mn-ea"/>
                <a:cs typeface="+mn-cs"/>
              </a:rPr>
              <a:t> 3 (pp. 48-49) that the whole language approach is based on the view: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that learning a language takes the form of mastering larger units of language, beyond isolated pieces of morpheme, phoneme, grapheme or word;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that oral and written forms interact; and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that the written code is as natural and developmental as the oral.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Reasons why interaction often doesn’t take place in ESL programming: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influence of ‘pre-communicative’ traditions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administrative convenience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legitimate reasons for specialization in specific high intermediate or advanced language courses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Within the communicative approach, integration is supported because</a:t>
            </a:r>
            <a:r>
              <a:rPr lang="en-US" dirty="0" smtClean="0"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productive and receptive skills are two sides of the same coin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interaction means sending and receiving messages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written and spoken language bear important similarities to each other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attention is primarily on what the learners can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skills reinforce each other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real and natural use of language involves the integrative use of all four skills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Although it is difficult (for me) to sometimes see the intrinsic differences between them, Brown has classified integrative approaches into five types: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Content-based instruction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Integrates the learning of specific content with the second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examples: immersion/ sheltered/ writing across the curriculum/ ESP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pointed toward non-language goals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usually pertains to high intermediate or advanced language levels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teacher must be a ‘double’ expert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beginning level settlement (or survival) ESL is usually NOT classified in this category, although the distinction is somewhat ‘fuzzy’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Theme-based instruction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Language content is organized into non-linguistic themes and topics </a:t>
            </a:r>
            <a:endParaRPr lang="en-US" b="1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weak version: subject matter more important than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strong version: language learning equal in importance to subject matter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beginning level settlement (or survival) ESL is usually classified in this category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Experiential learning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Uses activities that utilise both the left and right sides of the brain, contextualise language, integrate skills and have authentic real-world purposes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the learner is closely involved in the realities of instruction (</a:t>
            </a:r>
            <a:r>
              <a:rPr lang="en-US" dirty="0" err="1" smtClean="0">
                <a:ea typeface="+mn-ea"/>
                <a:cs typeface="+mn-cs"/>
              </a:rPr>
              <a:t>Kerton</a:t>
            </a:r>
            <a:r>
              <a:rPr lang="en-US" dirty="0" smtClean="0">
                <a:ea typeface="+mn-ea"/>
                <a:cs typeface="+mn-cs"/>
              </a:rPr>
              <a:t> &amp; Tate, 1978)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learner learns by a) doing and b) taking charge of their own learning (Dewey)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Language Experience Approach (Van Allen &amp; Allen, 1967)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Episode Hypothesis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 discourse will be easier to understand and reproduce if organized in a narrative ‘story line’ (</a:t>
            </a:r>
            <a:r>
              <a:rPr lang="en-US" dirty="0" err="1" smtClean="0">
                <a:ea typeface="+mn-ea"/>
                <a:cs typeface="+mn-cs"/>
              </a:rPr>
              <a:t>Oller</a:t>
            </a:r>
            <a:r>
              <a:rPr lang="en-US" dirty="0" smtClean="0">
                <a:ea typeface="+mn-ea"/>
                <a:cs typeface="+mn-cs"/>
              </a:rPr>
              <a:t>, 1983).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used by </a:t>
            </a:r>
            <a:r>
              <a:rPr lang="en-US" dirty="0" err="1" smtClean="0">
                <a:ea typeface="+mn-ea"/>
                <a:cs typeface="+mn-cs"/>
              </a:rPr>
              <a:t>Gouin</a:t>
            </a:r>
            <a:r>
              <a:rPr lang="en-US" dirty="0" smtClean="0">
                <a:ea typeface="+mn-ea"/>
                <a:cs typeface="+mn-cs"/>
              </a:rPr>
              <a:t> in his Series Method (1880)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best examples utilize </a:t>
            </a:r>
            <a:r>
              <a:rPr lang="en-US" dirty="0" err="1" smtClean="0">
                <a:ea typeface="+mn-ea"/>
                <a:cs typeface="+mn-cs"/>
              </a:rPr>
              <a:t>interconnective</a:t>
            </a:r>
            <a:r>
              <a:rPr lang="en-US" dirty="0" smtClean="0">
                <a:ea typeface="+mn-ea"/>
                <a:cs typeface="+mn-cs"/>
              </a:rPr>
              <a:t> sentences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best examples invoke interest or have suspense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Task-based teaching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The accomplishment of a specific concrete task is central to classroom activities. According to Skehan (1998), a task is an activity in which: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the meaning is primary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there is a communicative problem to solve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there is a relationship to comparable real world activities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task completion has priority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assessment of the task is in terms of outcome (successful completion)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Make certain that you distinguish between target tasks (beyond the classroom) and pedagogical tasks.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 task-based curriculum specifies what the learner can do with the target language.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Tasks should be sequenced for functional purposes and the development of pragmatic competence using authentic sources.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48BE7D-D814-8043-AB75-83E3DE117AC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Group Work (modified from Brown, 2001)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Advantages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Generates interactive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Embraces affective climate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Promotes learner responsibility and autonomy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Gives opportunity for individualized instruction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(Poor) Excuses for not doing group work </a:t>
            </a:r>
            <a:r>
              <a:rPr lang="en-US" dirty="0" smtClean="0">
                <a:ea typeface="+mn-ea"/>
                <a:cs typeface="+mn-cs"/>
              </a:rPr>
              <a:t>(how would you refute them?)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Teacher no longer in control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Learners will use first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Errors will be reinforced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Teachers can’t monitor all groups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Some learners prefer to work alone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Select appropriate groups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Pair or larger group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Choose from this list of typical group tasks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Games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Role-play and simulations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Drama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Projects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Interviews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Brainstorming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Information gap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Jigsaw (including strip stories)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 my experience, jigsaws often involve two sets of tasks/ information exchange in which ‘expert’ groups exchange information with second groups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Problem-solving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Opinion exchange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teacher: Planning group work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Introduce technique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Justify use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Model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Give explicit instructions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Divide class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Check for clarification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Set task in motion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</a:t>
            </a:r>
            <a:r>
              <a:rPr lang="en-CA" b="1" dirty="0" smtClean="0">
                <a:ea typeface="+mn-ea"/>
                <a:cs typeface="+mn-cs"/>
              </a:rPr>
              <a:t>: Monitor task as it develops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Tasks for the teacher</a:t>
            </a:r>
            <a:r>
              <a:rPr lang="en-CA" b="1" dirty="0" smtClean="0">
                <a:ea typeface="+mn-ea"/>
                <a:cs typeface="+mn-cs"/>
              </a:rPr>
              <a:t>: Debrief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7163D6-1962-784E-9A77-5FE4FC243AB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7163D6-1962-784E-9A77-5FE4FC243AB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 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7163D6-1962-784E-9A77-5FE4FC243AB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7163D6-1962-784E-9A77-5FE4FC243AB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+mn-ea"/>
                <a:cs typeface="+mn-cs"/>
              </a:rPr>
              <a:t> 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7163D6-1962-784E-9A77-5FE4FC243AB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7163D6-1962-784E-9A77-5FE4FC243AB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14F8-854F-8C4B-85B4-35F3DE9B8B4B}" type="datetime1">
              <a:rPr lang="en-US"/>
              <a:pPr>
                <a:defRPr/>
              </a:pPr>
              <a:t>15-03-17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76456-A7DA-B84F-A06B-D3661DD2F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38CAA-EF74-9F4E-BCEF-C6D879D29604}" type="datetime1">
              <a:rPr lang="en-US"/>
              <a:pPr>
                <a:defRPr/>
              </a:pPr>
              <a:t>15-03-17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639E5-47E7-B34C-AE9A-BA935D0F6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65C39-9A15-BB49-90D2-CE02A2C6F852}" type="datetime1">
              <a:rPr lang="en-US"/>
              <a:pPr>
                <a:defRPr/>
              </a:pPr>
              <a:t>15-03-17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B172-EEFE-A247-AB63-137D760EB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F9DC4-A2D1-104F-9AE3-62923CE18C4B}" type="datetime1">
              <a:rPr lang="en-US"/>
              <a:pPr>
                <a:defRPr/>
              </a:pPr>
              <a:t>15-03-17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C549C-F90E-DC48-96DC-63CC6B182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AB66B-40E7-5B45-9E67-95D1DFBA44F4}" type="datetime1">
              <a:rPr lang="en-US"/>
              <a:pPr>
                <a:defRPr/>
              </a:pPr>
              <a:t>15-03-17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5AA7B-64A3-CD4E-8507-936F9B56D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1CF2A-38EA-0B45-BB54-52F18D81F182}" type="datetime1">
              <a:rPr lang="en-US"/>
              <a:pPr>
                <a:defRPr/>
              </a:pPr>
              <a:t>15-03-17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6DB24-E0DA-E847-A026-7AB2FB7BA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9A4AF-0B49-BF43-94E1-1AA331954A56}" type="datetime1">
              <a:rPr lang="en-US"/>
              <a:pPr>
                <a:defRPr/>
              </a:pPr>
              <a:t>15-03-17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9DA04-654B-C64B-BAB2-73B128897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778F4-F5EF-A644-AAEA-D1FB845A987B}" type="datetime1">
              <a:rPr lang="en-US"/>
              <a:pPr>
                <a:defRPr/>
              </a:pPr>
              <a:t>15-03-17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B02F-E11D-524D-BA1C-F81C4BF8B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A2D9E-F1BF-3E41-8705-FCF621A8C149}" type="datetime1">
              <a:rPr lang="en-US"/>
              <a:pPr>
                <a:defRPr/>
              </a:pPr>
              <a:t>15-03-17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4CE0-A766-3A4A-89C6-48B50459B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FDC8D-9ED7-A440-ACC8-49576A3035E4}" type="datetime1">
              <a:rPr lang="en-US"/>
              <a:pPr>
                <a:defRPr/>
              </a:pPr>
              <a:t>15-03-17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83C6-6608-8E43-947A-8276641A9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CA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523FC-C693-5D48-B810-217C866FBFEC}" type="datetime1">
              <a:rPr lang="en-US"/>
              <a:pPr>
                <a:defRPr/>
              </a:pPr>
              <a:t>15-03-17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6FB67-876A-7141-A19E-128F5FC10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F30F9D-5E21-364C-85F9-81A63692128B}" type="datetime1">
              <a:rPr lang="en-US"/>
              <a:pPr>
                <a:defRPr/>
              </a:pPr>
              <a:t>15-03-17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327C8C5-6F24-2A45-A56F-D65D66623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9pPr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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charset="2"/>
        <a:buChar char="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5580063"/>
          </a:xfrm>
        </p:spPr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latin typeface="Arial"/>
              <a:ea typeface="+mn-ea"/>
              <a:cs typeface="Arial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	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		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		</a:t>
            </a:r>
          </a:p>
          <a:p>
            <a:pPr marL="82550" indent="0">
              <a:buNone/>
            </a:pPr>
            <a:r>
              <a:rPr lang="en-US" sz="2800" b="1" dirty="0" smtClean="0">
                <a:latin typeface="Arial"/>
                <a:ea typeface="+mn-ea"/>
                <a:cs typeface="Arial"/>
              </a:rPr>
              <a:t>		</a:t>
            </a:r>
            <a:r>
              <a:rPr lang="en-US" sz="4600" b="1" dirty="0" smtClean="0">
                <a:latin typeface="Arial"/>
                <a:cs typeface="Arial"/>
              </a:rPr>
              <a:t>Process Writing </a:t>
            </a:r>
          </a:p>
          <a:p>
            <a:pPr marL="923925" lvl="3" indent="0">
              <a:buNone/>
            </a:pPr>
            <a:r>
              <a:rPr lang="en-US" sz="4600" b="1" dirty="0" smtClean="0">
                <a:latin typeface="Arial"/>
                <a:cs typeface="Arial"/>
              </a:rPr>
              <a:t>	in Second Language Education</a:t>
            </a:r>
            <a:r>
              <a:rPr lang="en-GB" sz="3600" b="1" dirty="0" smtClean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	</a:t>
            </a:r>
            <a:r>
              <a:rPr lang="en-GB" sz="1600" b="1" dirty="0" smtClean="0">
                <a:latin typeface="Arial"/>
                <a:ea typeface="+mn-ea"/>
                <a:cs typeface="Arial"/>
              </a:rPr>
              <a:t>		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2800" b="1" dirty="0">
                <a:latin typeface="Arial"/>
                <a:ea typeface="+mn-ea"/>
                <a:cs typeface="Arial"/>
              </a:rPr>
              <a:t>	</a:t>
            </a:r>
            <a:r>
              <a:rPr lang="en-GB" sz="2800" b="1" dirty="0" smtClean="0">
                <a:latin typeface="Arial"/>
                <a:ea typeface="+mn-ea"/>
                <a:cs typeface="Arial"/>
              </a:rPr>
              <a:t>	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2800" b="1" dirty="0" smtClean="0">
                <a:latin typeface="Arial"/>
                <a:ea typeface="+mn-ea"/>
                <a:cs typeface="Arial"/>
              </a:rPr>
              <a:t>			</a:t>
            </a:r>
            <a:r>
              <a:rPr lang="en-US" sz="2200" dirty="0" smtClean="0">
                <a:latin typeface="Arial"/>
                <a:cs typeface="Arial"/>
              </a:rPr>
              <a:t>February 27</a:t>
            </a:r>
            <a:r>
              <a:rPr lang="en-US" sz="2200" baseline="30000" dirty="0" smtClean="0">
                <a:latin typeface="Arial"/>
                <a:cs typeface="Arial"/>
              </a:rPr>
              <a:t>th</a:t>
            </a:r>
            <a:r>
              <a:rPr lang="en-US" sz="2200" dirty="0" smtClean="0">
                <a:latin typeface="Arial"/>
                <a:cs typeface="Arial"/>
              </a:rPr>
              <a:t>, 2015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>
                <a:latin typeface="Arial"/>
                <a:cs typeface="Arial"/>
              </a:rPr>
              <a:t>		</a:t>
            </a:r>
            <a:r>
              <a:rPr lang="en-US" sz="2200" dirty="0" smtClean="0">
                <a:latin typeface="Arial"/>
                <a:cs typeface="Arial"/>
              </a:rPr>
              <a:t>	UNAM-Canada</a:t>
            </a:r>
            <a:endParaRPr lang="en-US" sz="2200" dirty="0">
              <a:latin typeface="Arial"/>
              <a:ea typeface="+mn-ea"/>
              <a:cs typeface="Arial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>
              <a:latin typeface="Arial"/>
              <a:ea typeface="+mn-ea"/>
              <a:cs typeface="Arial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>
                <a:latin typeface="Arial"/>
                <a:ea typeface="+mn-ea"/>
                <a:cs typeface="Arial"/>
              </a:rPr>
              <a:t>	</a:t>
            </a:r>
            <a:r>
              <a:rPr lang="en-US" sz="2200" dirty="0" smtClean="0">
                <a:latin typeface="Arial"/>
                <a:ea typeface="+mn-ea"/>
                <a:cs typeface="Arial"/>
              </a:rPr>
              <a:t>						Douglas Fleming PhD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>
                <a:latin typeface="Arial"/>
                <a:ea typeface="+mn-ea"/>
                <a:cs typeface="Arial"/>
              </a:rPr>
              <a:t>	</a:t>
            </a:r>
            <a:r>
              <a:rPr lang="en-US" sz="2200" dirty="0" smtClean="0">
                <a:latin typeface="Arial"/>
                <a:ea typeface="+mn-ea"/>
                <a:cs typeface="Arial"/>
              </a:rPr>
              <a:t>						Associate Professor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>
                <a:latin typeface="Arial"/>
                <a:ea typeface="+mn-ea"/>
                <a:cs typeface="Arial"/>
              </a:rPr>
              <a:t>	</a:t>
            </a:r>
            <a:r>
              <a:rPr lang="en-US" sz="2200" dirty="0" smtClean="0">
                <a:latin typeface="Arial"/>
                <a:ea typeface="+mn-ea"/>
                <a:cs typeface="Arial"/>
              </a:rPr>
              <a:t>						Faculty of Education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>
                <a:latin typeface="Arial"/>
                <a:ea typeface="+mn-ea"/>
                <a:cs typeface="Arial"/>
              </a:rPr>
              <a:t>	</a:t>
            </a:r>
            <a:r>
              <a:rPr lang="en-US" sz="2200" dirty="0" smtClean="0">
                <a:latin typeface="Arial"/>
                <a:ea typeface="+mn-ea"/>
                <a:cs typeface="Arial"/>
              </a:rPr>
              <a:t>						University of Ottawa</a:t>
            </a:r>
          </a:p>
          <a:p>
            <a:pPr marL="365760" indent="-283464" algn="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	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sz="4000" dirty="0">
              <a:ea typeface="+mn-ea"/>
              <a:cs typeface="+mn-cs"/>
            </a:endParaRPr>
          </a:p>
        </p:txBody>
      </p:sp>
      <p:pic>
        <p:nvPicPr>
          <p:cNvPr id="14339" name="Picture 4" descr="uOttawa-logo[1]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0838" y="838200"/>
            <a:ext cx="152876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153400" cy="6019800"/>
          </a:xfrm>
        </p:spPr>
        <p:txBody>
          <a:bodyPr>
            <a:normAutofit/>
          </a:bodyPr>
          <a:lstStyle/>
          <a:p>
            <a:endParaRPr lang="en-US" sz="2600" dirty="0" smtClean="0">
              <a:latin typeface="Arial"/>
              <a:cs typeface="Arial"/>
            </a:endParaRPr>
          </a:p>
          <a:p>
            <a:r>
              <a:rPr lang="en-US" sz="2800" b="1" dirty="0" smtClean="0"/>
              <a:t>Planning</a:t>
            </a:r>
          </a:p>
          <a:p>
            <a:endParaRPr lang="en-CA" sz="2800" b="1" dirty="0"/>
          </a:p>
          <a:p>
            <a:pPr lvl="0"/>
            <a:r>
              <a:rPr lang="en-US" sz="2800" dirty="0"/>
              <a:t>Determining the rhetorical goal of the composition</a:t>
            </a:r>
            <a:r>
              <a:rPr lang="en-US" sz="2800" dirty="0" smtClean="0"/>
              <a:t>:</a:t>
            </a:r>
          </a:p>
          <a:p>
            <a:pPr lvl="0"/>
            <a:endParaRPr lang="en-CA" sz="2800" dirty="0"/>
          </a:p>
          <a:p>
            <a:pPr lvl="1"/>
            <a:r>
              <a:rPr lang="en-US" dirty="0"/>
              <a:t>Argument;</a:t>
            </a:r>
            <a:endParaRPr lang="en-CA" dirty="0"/>
          </a:p>
          <a:p>
            <a:pPr lvl="1"/>
            <a:r>
              <a:rPr lang="en-US" dirty="0"/>
              <a:t>Audience;</a:t>
            </a:r>
            <a:endParaRPr lang="en-CA" dirty="0"/>
          </a:p>
          <a:p>
            <a:pPr lvl="1"/>
            <a:r>
              <a:rPr lang="en-US" dirty="0"/>
              <a:t>Form.</a:t>
            </a:r>
            <a:endParaRPr lang="en-CA" dirty="0"/>
          </a:p>
          <a:p>
            <a:pPr lvl="8">
              <a:buFont typeface="Wingdings 2"/>
              <a:buNone/>
              <a:defRPr/>
            </a:pPr>
            <a:r>
              <a:rPr lang="en-US" sz="3600" dirty="0" smtClean="0">
                <a:latin typeface="Arial"/>
                <a:cs typeface="Arial"/>
              </a:rPr>
              <a:t>			</a:t>
            </a:r>
            <a:r>
              <a:rPr lang="en-US" sz="3600" dirty="0" smtClean="0"/>
              <a:t>	</a:t>
            </a:r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524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153400" cy="6019800"/>
          </a:xfrm>
        </p:spPr>
        <p:txBody>
          <a:bodyPr>
            <a:normAutofit/>
          </a:bodyPr>
          <a:lstStyle/>
          <a:p>
            <a:endParaRPr lang="en-US" sz="2600" dirty="0" smtClean="0">
              <a:latin typeface="Arial"/>
              <a:cs typeface="Arial"/>
            </a:endParaRPr>
          </a:p>
          <a:p>
            <a:r>
              <a:rPr lang="en-US" sz="2800" b="1" dirty="0" smtClean="0"/>
              <a:t>Drafting</a:t>
            </a:r>
          </a:p>
          <a:p>
            <a:endParaRPr lang="en-CA" sz="2800" b="1" dirty="0"/>
          </a:p>
          <a:p>
            <a:pPr lvl="0"/>
            <a:r>
              <a:rPr lang="en-US" sz="2800" dirty="0"/>
              <a:t>Putting these topics and controlling ideas into writing or </a:t>
            </a:r>
            <a:r>
              <a:rPr lang="en-US" sz="2800" dirty="0" smtClean="0"/>
              <a:t>graphical forms </a:t>
            </a:r>
            <a:r>
              <a:rPr lang="en-US" sz="2800" dirty="0"/>
              <a:t>(either on paper or </a:t>
            </a:r>
            <a:r>
              <a:rPr lang="en-US" sz="2800" dirty="0" smtClean="0"/>
              <a:t>electronically) </a:t>
            </a:r>
            <a:r>
              <a:rPr lang="en-US" sz="2800" dirty="0"/>
              <a:t>so that they can be developed further. </a:t>
            </a:r>
            <a:endParaRPr lang="en-CA" sz="2800" dirty="0"/>
          </a:p>
          <a:p>
            <a:pPr lvl="8">
              <a:buFont typeface="Wingdings 2"/>
              <a:buNone/>
              <a:defRPr/>
            </a:pPr>
            <a:r>
              <a:rPr lang="en-US" sz="2800" dirty="0" smtClean="0">
                <a:cs typeface="Arial"/>
              </a:rPr>
              <a:t>			</a:t>
            </a:r>
            <a:r>
              <a:rPr lang="en-US" sz="2800" dirty="0" smtClean="0"/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524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60648"/>
            <a:ext cx="8153400" cy="64008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Reflection</a:t>
            </a:r>
          </a:p>
          <a:p>
            <a:endParaRPr lang="en-CA" sz="2800" b="1" dirty="0"/>
          </a:p>
          <a:p>
            <a:pPr lvl="0"/>
            <a:r>
              <a:rPr lang="en-US" sz="2800" dirty="0"/>
              <a:t>Taking time to reflect on the implications of the argument and evaluate the strengths and weaknesses of </a:t>
            </a:r>
            <a:r>
              <a:rPr lang="en-US" sz="2800" dirty="0" smtClean="0"/>
              <a:t>progressive drafts.</a:t>
            </a:r>
            <a:endParaRPr lang="en-CA" sz="2800" dirty="0"/>
          </a:p>
          <a:p>
            <a:pPr lvl="8">
              <a:buFont typeface="Wingdings 2"/>
              <a:buNone/>
              <a:defRPr/>
            </a:pPr>
            <a:r>
              <a:rPr lang="en-US" sz="2800" dirty="0" smtClean="0"/>
              <a:t>			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8327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60648"/>
            <a:ext cx="8153400" cy="64008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Revising</a:t>
            </a:r>
          </a:p>
          <a:p>
            <a:endParaRPr lang="en-CA" sz="2800" b="1" dirty="0"/>
          </a:p>
          <a:p>
            <a:pPr lvl="0"/>
            <a:r>
              <a:rPr lang="en-US" sz="2800" dirty="0"/>
              <a:t>Changing or modifying the composition’s topic or controlling idea in light of developing the drafts: </a:t>
            </a:r>
            <a:endParaRPr lang="en-US" sz="2800" dirty="0" smtClean="0"/>
          </a:p>
          <a:p>
            <a:pPr lvl="0"/>
            <a:endParaRPr lang="en-CA" sz="2800" dirty="0"/>
          </a:p>
          <a:p>
            <a:pPr lvl="1"/>
            <a:r>
              <a:rPr lang="en-US" dirty="0"/>
              <a:t>Ensuring that the piece will be cohesive and coherent</a:t>
            </a:r>
            <a:r>
              <a:rPr lang="en-US" dirty="0" smtClean="0"/>
              <a:t>;</a:t>
            </a:r>
          </a:p>
          <a:p>
            <a:pPr lvl="1"/>
            <a:endParaRPr lang="en-CA" dirty="0"/>
          </a:p>
          <a:p>
            <a:pPr lvl="1"/>
            <a:r>
              <a:rPr lang="en-US" dirty="0"/>
              <a:t>Ensuring that sufficient evidence has been cited to support the argument.</a:t>
            </a:r>
            <a:endParaRPr lang="en-CA" dirty="0"/>
          </a:p>
          <a:p>
            <a:pPr lvl="8">
              <a:buFont typeface="Wingdings 2"/>
              <a:buNone/>
              <a:defRPr/>
            </a:pPr>
            <a:r>
              <a:rPr lang="en-US" sz="2800" dirty="0" smtClean="0"/>
              <a:t>	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5326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0"/>
            <a:ext cx="8001000" cy="67056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Editing</a:t>
            </a:r>
          </a:p>
          <a:p>
            <a:endParaRPr lang="en-CA" sz="2800" b="1" dirty="0"/>
          </a:p>
          <a:p>
            <a:pPr lvl="0"/>
            <a:r>
              <a:rPr lang="en-US" sz="2800" dirty="0"/>
              <a:t>Concentrating on the language of a composition so that it conforms to correct grammar and style.</a:t>
            </a:r>
            <a:endParaRPr lang="en-CA" sz="2800" dirty="0"/>
          </a:p>
          <a:p>
            <a:pPr marL="0" indent="-283464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" charset="0"/>
              <a:ea typeface="+mn-ea"/>
              <a:cs typeface="+mn-cs"/>
            </a:endParaRP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0"/>
            <a:ext cx="8001000" cy="67056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Publishing</a:t>
            </a:r>
          </a:p>
          <a:p>
            <a:endParaRPr lang="en-CA" sz="2800" b="1" dirty="0"/>
          </a:p>
          <a:p>
            <a:pPr lvl="0"/>
            <a:r>
              <a:rPr lang="en-US" sz="2800" dirty="0"/>
              <a:t>Provided the reader with the composition in an accessible form.</a:t>
            </a:r>
            <a:endParaRPr lang="en-CA" sz="2800" dirty="0"/>
          </a:p>
          <a:p>
            <a:pPr marL="0" indent="-283464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" charset="0"/>
              <a:ea typeface="+mn-ea"/>
              <a:cs typeface="+mn-cs"/>
            </a:endParaRP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23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0"/>
            <a:ext cx="8001000" cy="67056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How </a:t>
            </a:r>
            <a:r>
              <a:rPr lang="en-US" sz="2800" b="1" dirty="0"/>
              <a:t>is writing assessed and progress measured? </a:t>
            </a:r>
            <a:endParaRPr lang="en-CA" sz="2800" dirty="0"/>
          </a:p>
          <a:p>
            <a:endParaRPr lang="en-CA" sz="2800" dirty="0"/>
          </a:p>
          <a:p>
            <a:pPr lvl="0"/>
            <a:r>
              <a:rPr lang="en-US" sz="2800" dirty="0"/>
              <a:t>Progress is judged against student-centered and developed goals</a:t>
            </a:r>
            <a:r>
              <a:rPr lang="en-US" sz="2800" dirty="0" smtClean="0"/>
              <a:t>;</a:t>
            </a:r>
            <a:endParaRPr lang="en-CA" sz="2800" dirty="0"/>
          </a:p>
          <a:p>
            <a:pPr lvl="0"/>
            <a:endParaRPr lang="en-CA" sz="2800" dirty="0"/>
          </a:p>
          <a:p>
            <a:pPr lvl="0"/>
            <a:r>
              <a:rPr lang="en-CA" sz="2800" dirty="0" smtClean="0"/>
              <a:t> </a:t>
            </a:r>
            <a:r>
              <a:rPr lang="en-US" sz="2800" dirty="0" smtClean="0"/>
              <a:t>Assessment </a:t>
            </a:r>
            <a:r>
              <a:rPr lang="en-US" sz="2800" dirty="0"/>
              <a:t>is designed to be constructive and </a:t>
            </a:r>
            <a:r>
              <a:rPr lang="en-US" sz="2800" dirty="0" smtClean="0"/>
              <a:t>  geared </a:t>
            </a:r>
            <a:r>
              <a:rPr lang="en-US" sz="2800" dirty="0"/>
              <a:t>towards learning</a:t>
            </a:r>
            <a:r>
              <a:rPr lang="en-US" sz="2800" dirty="0" smtClean="0"/>
              <a:t>;</a:t>
            </a:r>
          </a:p>
          <a:p>
            <a:pPr lvl="0"/>
            <a:endParaRPr lang="en-CA" sz="2800" dirty="0"/>
          </a:p>
          <a:p>
            <a:pPr lvl="0"/>
            <a:r>
              <a:rPr lang="en-US" sz="2800" dirty="0"/>
              <a:t>Feedback is broken into stages according to steps in the writing process.</a:t>
            </a:r>
            <a:endParaRPr lang="en-CA" sz="2800" dirty="0"/>
          </a:p>
          <a:p>
            <a:pPr marL="0" indent="-283464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" charset="0"/>
              <a:ea typeface="+mn-ea"/>
              <a:cs typeface="+mn-cs"/>
            </a:endParaRP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23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0"/>
            <a:ext cx="8001000" cy="67056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What </a:t>
            </a:r>
            <a:r>
              <a:rPr lang="en-US" sz="2800" b="1" dirty="0"/>
              <a:t>are the </a:t>
            </a:r>
            <a:r>
              <a:rPr lang="en-US" sz="2800" b="1" dirty="0" smtClean="0"/>
              <a:t>roles of students </a:t>
            </a:r>
            <a:r>
              <a:rPr lang="en-US" sz="2800" b="1" dirty="0"/>
              <a:t>in PW?</a:t>
            </a:r>
            <a:endParaRPr lang="en-CA" sz="2800" dirty="0"/>
          </a:p>
          <a:p>
            <a:pPr marL="82550" indent="0">
              <a:buNone/>
            </a:pPr>
            <a:endParaRPr lang="en-CA" sz="2800" dirty="0"/>
          </a:p>
          <a:p>
            <a:pPr lvl="0"/>
            <a:r>
              <a:rPr lang="en-US" sz="2800" dirty="0"/>
              <a:t>Take collective responsibility for setting goals; </a:t>
            </a:r>
            <a:endParaRPr lang="en-CA" sz="2800" dirty="0"/>
          </a:p>
          <a:p>
            <a:pPr lvl="0"/>
            <a:r>
              <a:rPr lang="en-US" sz="2800" dirty="0"/>
              <a:t>Take collective responsibility for the management of group work; </a:t>
            </a:r>
            <a:endParaRPr lang="en-CA" sz="2800" dirty="0"/>
          </a:p>
          <a:p>
            <a:pPr lvl="0"/>
            <a:r>
              <a:rPr lang="en-US" sz="2800" dirty="0"/>
              <a:t>Commit to working openly, cooperatively and responsibly throughout each stage in the writing process;</a:t>
            </a:r>
            <a:endParaRPr lang="en-CA" sz="2800" dirty="0"/>
          </a:p>
          <a:p>
            <a:pPr lvl="0"/>
            <a:r>
              <a:rPr lang="en-US" sz="2800" dirty="0"/>
              <a:t>Actively seek feedback from peers and teachers;</a:t>
            </a:r>
            <a:endParaRPr lang="en-CA" sz="2800" dirty="0"/>
          </a:p>
          <a:p>
            <a:pPr lvl="0"/>
            <a:r>
              <a:rPr lang="en-US" sz="2800" dirty="0"/>
              <a:t>Worry less about grades and more about learning effective ways to write.</a:t>
            </a:r>
            <a:endParaRPr lang="en-CA" sz="2800" dirty="0"/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" charset="0"/>
              <a:ea typeface="+mn-ea"/>
              <a:cs typeface="+mn-cs"/>
            </a:endParaRP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23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0"/>
            <a:ext cx="8001000" cy="6705600"/>
          </a:xfrm>
        </p:spPr>
        <p:txBody>
          <a:bodyPr>
            <a:normAutofit fontScale="85000" lnSpcReduction="20000"/>
          </a:bodyPr>
          <a:lstStyle/>
          <a:p>
            <a:r>
              <a:rPr lang="en-US" sz="3300" b="1" dirty="0"/>
              <a:t>What are the </a:t>
            </a:r>
            <a:r>
              <a:rPr lang="en-US" sz="3300" b="1" dirty="0" smtClean="0"/>
              <a:t>roles of </a:t>
            </a:r>
            <a:r>
              <a:rPr lang="en-US" sz="3300" b="1" dirty="0"/>
              <a:t>teachers </a:t>
            </a:r>
            <a:r>
              <a:rPr lang="en-US" sz="3300" b="1" dirty="0" smtClean="0"/>
              <a:t>in </a:t>
            </a:r>
            <a:r>
              <a:rPr lang="en-US" sz="3300" b="1" dirty="0"/>
              <a:t>PW</a:t>
            </a:r>
            <a:r>
              <a:rPr lang="en-US" sz="3300" b="1" dirty="0" smtClean="0"/>
              <a:t>?</a:t>
            </a:r>
          </a:p>
          <a:p>
            <a:endParaRPr lang="en-CA" sz="3300" dirty="0"/>
          </a:p>
          <a:p>
            <a:pPr lvl="0"/>
            <a:r>
              <a:rPr lang="en-US" sz="3300" dirty="0" smtClean="0"/>
              <a:t>Facilitate and monitor the </a:t>
            </a:r>
            <a:r>
              <a:rPr lang="en-US" sz="3300" dirty="0"/>
              <a:t>development of groups;</a:t>
            </a:r>
            <a:endParaRPr lang="en-CA" sz="3300" dirty="0"/>
          </a:p>
          <a:p>
            <a:pPr lvl="0"/>
            <a:r>
              <a:rPr lang="en-US" sz="3300" dirty="0" smtClean="0"/>
              <a:t>Guide </a:t>
            </a:r>
            <a:r>
              <a:rPr lang="en-US" sz="3300" dirty="0"/>
              <a:t>the students through the various </a:t>
            </a:r>
            <a:r>
              <a:rPr lang="en-US" sz="3300" dirty="0" smtClean="0"/>
              <a:t>stages;</a:t>
            </a:r>
            <a:endParaRPr lang="en-CA" sz="3300" dirty="0"/>
          </a:p>
          <a:p>
            <a:pPr lvl="0"/>
            <a:r>
              <a:rPr lang="en-US" sz="3300" dirty="0"/>
              <a:t>Provide examples, encouragement and constructive (but frank) feedback;</a:t>
            </a:r>
            <a:endParaRPr lang="en-CA" sz="3300" dirty="0"/>
          </a:p>
          <a:p>
            <a:pPr lvl="0"/>
            <a:r>
              <a:rPr lang="en-US" sz="3300" dirty="0"/>
              <a:t>Provide concrete feedback in manageable amounts;</a:t>
            </a:r>
            <a:endParaRPr lang="en-CA" sz="3300" dirty="0"/>
          </a:p>
          <a:p>
            <a:pPr lvl="0"/>
            <a:r>
              <a:rPr lang="en-US" sz="3300" dirty="0"/>
              <a:t>Focus feedback on a stage of the writing process;</a:t>
            </a:r>
            <a:endParaRPr lang="en-CA" sz="3300" dirty="0"/>
          </a:p>
          <a:p>
            <a:pPr lvl="0"/>
            <a:r>
              <a:rPr lang="en-US" sz="3300" dirty="0"/>
              <a:t>Ask questions designed to help students consider their next steps in the writing process; </a:t>
            </a:r>
            <a:endParaRPr lang="en-CA" sz="3300" dirty="0"/>
          </a:p>
          <a:p>
            <a:pPr lvl="0"/>
            <a:r>
              <a:rPr lang="en-US" sz="3300" dirty="0"/>
              <a:t>Act as experienced writers rather than copyeditors;</a:t>
            </a:r>
            <a:endParaRPr lang="en-CA" sz="3300" dirty="0"/>
          </a:p>
          <a:p>
            <a:pPr lvl="0"/>
            <a:r>
              <a:rPr lang="en-US" sz="3300" dirty="0"/>
              <a:t>Provide global feedback related to content at the beginning of the writing process;</a:t>
            </a:r>
            <a:endParaRPr lang="en-CA" sz="3300" dirty="0"/>
          </a:p>
          <a:p>
            <a:pPr lvl="0"/>
            <a:r>
              <a:rPr lang="en-US" sz="3300" dirty="0"/>
              <a:t>Correct grammar and language at the end of the writing process.</a:t>
            </a:r>
            <a:endParaRPr lang="en-CA" sz="3300" dirty="0"/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" charset="0"/>
              <a:ea typeface="+mn-ea"/>
              <a:cs typeface="+mn-cs"/>
            </a:endParaRP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2264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0"/>
            <a:ext cx="8001000" cy="6705600"/>
          </a:xfrm>
        </p:spPr>
        <p:txBody>
          <a:bodyPr>
            <a:normAutofit fontScale="85000" lnSpcReduction="20000"/>
          </a:bodyPr>
          <a:lstStyle/>
          <a:p>
            <a:pPr marL="82550" indent="0">
              <a:buNone/>
            </a:pPr>
            <a:r>
              <a:rPr lang="en-US" sz="3000" b="1" dirty="0"/>
              <a:t>Further reading</a:t>
            </a:r>
            <a:endParaRPr lang="en-CA" sz="3000" dirty="0"/>
          </a:p>
          <a:p>
            <a:endParaRPr lang="en-CA" sz="3000" dirty="0"/>
          </a:p>
          <a:p>
            <a:pPr marL="82550" indent="0">
              <a:buNone/>
            </a:pPr>
            <a:r>
              <a:rPr lang="en-US" sz="3000" dirty="0"/>
              <a:t>Law, B. &amp; </a:t>
            </a:r>
            <a:r>
              <a:rPr lang="en-US" sz="3000" dirty="0" err="1"/>
              <a:t>Ecks</a:t>
            </a:r>
            <a:r>
              <a:rPr lang="en-US" sz="3000" dirty="0"/>
              <a:t>, M. (2010). </a:t>
            </a:r>
            <a:r>
              <a:rPr lang="en-US" sz="3000" i="1" dirty="0"/>
              <a:t>The more than just surviving handbook: ESL for every </a:t>
            </a:r>
            <a:r>
              <a:rPr lang="en-US" sz="3000" i="1" dirty="0" smtClean="0"/>
              <a:t>classroom </a:t>
            </a:r>
            <a:r>
              <a:rPr lang="en-US" sz="3000" i="1" dirty="0"/>
              <a:t>teacher</a:t>
            </a:r>
            <a:r>
              <a:rPr lang="en-US" sz="3000" dirty="0"/>
              <a:t> (3rd ed.</a:t>
            </a:r>
            <a:r>
              <a:rPr lang="en-US" sz="3000" dirty="0" smtClean="0"/>
              <a:t>). </a:t>
            </a:r>
            <a:r>
              <a:rPr lang="en-US" sz="3000" dirty="0"/>
              <a:t>Winnipeg: Portage and Main Press. </a:t>
            </a:r>
            <a:endParaRPr lang="en-CA" sz="3000" dirty="0"/>
          </a:p>
          <a:p>
            <a:endParaRPr lang="en-CA" sz="3000" dirty="0"/>
          </a:p>
          <a:p>
            <a:pPr marL="82550" indent="0">
              <a:buNone/>
            </a:pPr>
            <a:r>
              <a:rPr lang="en-US" sz="3000" dirty="0" err="1"/>
              <a:t>Leki</a:t>
            </a:r>
            <a:r>
              <a:rPr lang="en-US" sz="3000" dirty="0"/>
              <a:t>, I, Cummings, A</a:t>
            </a:r>
            <a:r>
              <a:rPr lang="en-US" sz="3000" dirty="0" smtClean="0"/>
              <a:t>., </a:t>
            </a:r>
            <a:r>
              <a:rPr lang="en-US" sz="3000" dirty="0"/>
              <a:t>&amp; Silva, T. (2008) </a:t>
            </a:r>
            <a:r>
              <a:rPr lang="en-US" sz="3000" i="1" dirty="0"/>
              <a:t>A synthesis of research on second </a:t>
            </a:r>
            <a:r>
              <a:rPr lang="en-US" sz="3000" i="1" dirty="0" smtClean="0"/>
              <a:t>language </a:t>
            </a:r>
            <a:r>
              <a:rPr lang="en-US" sz="3000" i="1" dirty="0"/>
              <a:t>writing in English</a:t>
            </a:r>
            <a:r>
              <a:rPr lang="en-US" sz="3000" dirty="0"/>
              <a:t>. New York: </a:t>
            </a:r>
            <a:r>
              <a:rPr lang="en-US" sz="3000" dirty="0" err="1"/>
              <a:t>Routledge</a:t>
            </a:r>
            <a:r>
              <a:rPr lang="en-US" sz="3000" dirty="0"/>
              <a:t>.</a:t>
            </a:r>
            <a:endParaRPr lang="en-CA" sz="3000" dirty="0"/>
          </a:p>
          <a:p>
            <a:endParaRPr lang="en-CA" sz="3000" dirty="0"/>
          </a:p>
          <a:p>
            <a:pPr marL="82550" indent="0">
              <a:buNone/>
            </a:pPr>
            <a:r>
              <a:rPr lang="en-US" sz="3000" dirty="0"/>
              <a:t>Reid, J. (1993) </a:t>
            </a:r>
            <a:r>
              <a:rPr lang="en-US" sz="3000" i="1" dirty="0"/>
              <a:t>Teaching ESL </a:t>
            </a:r>
            <a:r>
              <a:rPr lang="en-US" sz="3000" i="1" dirty="0" smtClean="0"/>
              <a:t>writing. </a:t>
            </a:r>
            <a:r>
              <a:rPr lang="en-US" sz="3000" dirty="0"/>
              <a:t>New </a:t>
            </a:r>
            <a:r>
              <a:rPr lang="en-US" sz="3000" dirty="0" smtClean="0"/>
              <a:t>Jersey: </a:t>
            </a:r>
            <a:r>
              <a:rPr lang="en-US" sz="3000" dirty="0"/>
              <a:t>Prentice-Hall.</a:t>
            </a:r>
            <a:endParaRPr lang="en-CA" sz="3000" dirty="0"/>
          </a:p>
          <a:p>
            <a:endParaRPr lang="en-CA" sz="3000" dirty="0"/>
          </a:p>
          <a:p>
            <a:pPr marL="82550" indent="0">
              <a:buNone/>
            </a:pPr>
            <a:r>
              <a:rPr lang="en-US" sz="3000" dirty="0" err="1"/>
              <a:t>Spada</a:t>
            </a:r>
            <a:r>
              <a:rPr lang="en-US" sz="3000" dirty="0"/>
              <a:t>, N. and </a:t>
            </a:r>
            <a:r>
              <a:rPr lang="en-US" sz="3000" dirty="0" err="1"/>
              <a:t>Lightbown</a:t>
            </a:r>
            <a:r>
              <a:rPr lang="en-US" sz="3000" dirty="0"/>
              <a:t>, P. (2014). </a:t>
            </a:r>
            <a:r>
              <a:rPr lang="en-US" sz="3000" i="1" dirty="0"/>
              <a:t>How languages are learned</a:t>
            </a:r>
            <a:r>
              <a:rPr lang="en-US" sz="3000" dirty="0"/>
              <a:t> (4</a:t>
            </a:r>
            <a:r>
              <a:rPr lang="en-US" sz="3000" baseline="30000" dirty="0"/>
              <a:t>th</a:t>
            </a:r>
            <a:r>
              <a:rPr lang="en-US" sz="3000" dirty="0"/>
              <a:t> ed.). </a:t>
            </a:r>
            <a:r>
              <a:rPr lang="en-US" sz="3000" dirty="0" smtClean="0"/>
              <a:t>Oxford</a:t>
            </a:r>
            <a:r>
              <a:rPr lang="en-US" sz="3000" dirty="0"/>
              <a:t>: Oxford University Press.</a:t>
            </a:r>
            <a:endParaRPr lang="en-CA" sz="3000" dirty="0"/>
          </a:p>
          <a:p>
            <a:endParaRPr lang="en-CA" sz="3000" dirty="0"/>
          </a:p>
          <a:p>
            <a:pPr marL="82550" indent="0">
              <a:buNone/>
            </a:pPr>
            <a:r>
              <a:rPr lang="en-US" sz="3000" dirty="0"/>
              <a:t>Williams, J. (2014) </a:t>
            </a:r>
            <a:r>
              <a:rPr lang="en-US" sz="3000" i="1" dirty="0"/>
              <a:t>Preparing to teach writing: Research, theory and practice. </a:t>
            </a:r>
            <a:r>
              <a:rPr lang="en-US" sz="3000" dirty="0" smtClean="0"/>
              <a:t>New </a:t>
            </a:r>
            <a:r>
              <a:rPr lang="en-US" sz="3000" dirty="0"/>
              <a:t>York: </a:t>
            </a:r>
            <a:r>
              <a:rPr lang="en-US" sz="3000" dirty="0" err="1"/>
              <a:t>Routledge</a:t>
            </a:r>
            <a:r>
              <a:rPr lang="en-US" sz="3000" dirty="0"/>
              <a:t>.</a:t>
            </a:r>
            <a:endParaRPr lang="en-CA" sz="3000" dirty="0"/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latin typeface="Arial" charset="0"/>
              <a:ea typeface="+mn-ea"/>
              <a:cs typeface="+mn-cs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" charset="0"/>
              <a:ea typeface="+mn-ea"/>
              <a:cs typeface="+mn-cs"/>
            </a:endParaRP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2264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7901880" cy="6019800"/>
          </a:xfrm>
        </p:spPr>
        <p:txBody>
          <a:bodyPr>
            <a:normAutofit fontScale="8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/>
              <a:ea typeface="+mn-ea"/>
              <a:cs typeface="Arial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sz="2600" dirty="0" smtClean="0">
              <a:latin typeface="Arial"/>
              <a:ea typeface="+mn-ea"/>
              <a:cs typeface="Arial"/>
            </a:endParaRPr>
          </a:p>
          <a:p>
            <a:r>
              <a:rPr lang="en-US" sz="3300" b="1" dirty="0"/>
              <a:t>What is Process Writing (PW)?</a:t>
            </a:r>
            <a:endParaRPr lang="en-CA" sz="3300" dirty="0"/>
          </a:p>
          <a:p>
            <a:pPr marL="82550" indent="0">
              <a:buNone/>
            </a:pPr>
            <a:endParaRPr lang="en-CA" sz="3300" dirty="0"/>
          </a:p>
          <a:p>
            <a:r>
              <a:rPr lang="en-US" sz="3300" dirty="0"/>
              <a:t>PW is different from product approaches, which stress the use of models that beginning writers copy or imitate for their own compositions.</a:t>
            </a:r>
            <a:endParaRPr lang="en-CA" sz="3300" dirty="0"/>
          </a:p>
          <a:p>
            <a:pPr marL="82550" indent="0">
              <a:buNone/>
            </a:pPr>
            <a:endParaRPr lang="en-CA" sz="3300" dirty="0"/>
          </a:p>
          <a:p>
            <a:r>
              <a:rPr lang="en-US" sz="3300" dirty="0"/>
              <a:t>PW is an approach that emphasizes the processes through which successful writers compose effective compositions.</a:t>
            </a:r>
            <a:endParaRPr lang="en-CA" sz="3300" dirty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/>
              <a:ea typeface="+mn-ea"/>
              <a:cs typeface="Arial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/>
              <a:ea typeface="+mn-ea"/>
              <a:cs typeface="Arial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/>
              <a:ea typeface="+mn-ea"/>
              <a:cs typeface="Arial"/>
            </a:endParaRPr>
          </a:p>
          <a:p>
            <a:pPr lvl="8">
              <a:buFont typeface="Wingdings 2"/>
              <a:buNone/>
              <a:defRPr/>
            </a:pPr>
            <a:r>
              <a:rPr lang="en-US" sz="2400" dirty="0" smtClean="0"/>
              <a:t>				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22507"/>
            <a:ext cx="8104749" cy="6635493"/>
          </a:xfrm>
        </p:spPr>
        <p:txBody>
          <a:bodyPr/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Successful </a:t>
            </a:r>
            <a:r>
              <a:rPr lang="en-US" sz="2800" dirty="0"/>
              <a:t>and effective writers have specific purposes and readers in mind and thus make flexible use of models and genres.</a:t>
            </a:r>
            <a:endParaRPr lang="en-CA" sz="2800" dirty="0"/>
          </a:p>
          <a:p>
            <a:endParaRPr lang="en-CA" sz="2800" dirty="0"/>
          </a:p>
          <a:p>
            <a:r>
              <a:rPr lang="en-US" sz="2800" dirty="0" smtClean="0"/>
              <a:t>Writing processes are not linear. </a:t>
            </a:r>
          </a:p>
          <a:p>
            <a:endParaRPr lang="en-US" sz="2800" dirty="0"/>
          </a:p>
          <a:p>
            <a:r>
              <a:rPr lang="en-US" sz="2800" dirty="0" smtClean="0"/>
              <a:t>In other words, the steps occur in reciprocal or circular patterns (especially in terms of drafting and editing).</a:t>
            </a:r>
          </a:p>
          <a:p>
            <a:endParaRPr lang="en-CA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001000" cy="6019800"/>
          </a:xfrm>
        </p:spPr>
        <p:txBody>
          <a:bodyPr>
            <a:normAutofit lnSpcReduction="10000"/>
          </a:bodyPr>
          <a:lstStyle/>
          <a:p>
            <a:endParaRPr lang="en-US" sz="2600" dirty="0" smtClean="0">
              <a:latin typeface="Arial"/>
              <a:cs typeface="Arial"/>
            </a:endParaRPr>
          </a:p>
          <a:p>
            <a:r>
              <a:rPr lang="en-US" sz="2800" dirty="0"/>
              <a:t>PW also emphasizes the social nature of writing and the value of apprenticeship.</a:t>
            </a:r>
            <a:endParaRPr lang="en-CA" sz="2800" dirty="0"/>
          </a:p>
          <a:p>
            <a:endParaRPr lang="en-CA" sz="2800" dirty="0"/>
          </a:p>
          <a:p>
            <a:r>
              <a:rPr lang="en-US" sz="2800" dirty="0"/>
              <a:t>Thus, PW makes use of workgroups and writing workshops that form a </a:t>
            </a:r>
            <a:r>
              <a:rPr lang="en-US" sz="2800" i="1" dirty="0"/>
              <a:t>community of practice</a:t>
            </a:r>
            <a:r>
              <a:rPr lang="en-US" sz="2800" dirty="0"/>
              <a:t> in which students interact and learn from each other. </a:t>
            </a:r>
            <a:endParaRPr lang="en-CA" sz="2800" dirty="0"/>
          </a:p>
          <a:p>
            <a:pPr marL="82550" indent="0">
              <a:buNone/>
            </a:pPr>
            <a:endParaRPr lang="en-CA" sz="2800" dirty="0"/>
          </a:p>
          <a:p>
            <a:r>
              <a:rPr lang="en-US" sz="2800" dirty="0"/>
              <a:t>In PW, the notion of apprenticeship emphasizes the reciprocal relationship between an experienced writer (the teacher) and the inexperienced writer (the student) in the construction of knowledge and compositions.</a:t>
            </a:r>
            <a:endParaRPr lang="en-CA" sz="2800" dirty="0"/>
          </a:p>
          <a:p>
            <a:pPr lvl="8">
              <a:buFont typeface="Wingdings 2"/>
              <a:buNone/>
              <a:defRPr/>
            </a:pPr>
            <a:r>
              <a:rPr lang="en-US" sz="2600" dirty="0" smtClean="0">
                <a:latin typeface="Arial"/>
                <a:cs typeface="Arial"/>
              </a:rPr>
              <a:t>		</a:t>
            </a:r>
            <a:r>
              <a:rPr lang="en-US" sz="2400" dirty="0" smtClean="0"/>
              <a:t>		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153400" cy="6019800"/>
          </a:xfrm>
        </p:spPr>
        <p:txBody>
          <a:bodyPr>
            <a:normAutofit fontScale="85000" lnSpcReduction="20000"/>
          </a:bodyPr>
          <a:lstStyle/>
          <a:p>
            <a:endParaRPr lang="en-US" sz="2600" dirty="0" smtClean="0">
              <a:latin typeface="Arial"/>
              <a:cs typeface="Arial"/>
            </a:endParaRPr>
          </a:p>
          <a:p>
            <a:r>
              <a:rPr lang="en-US" sz="2800" b="1" dirty="0"/>
              <a:t>How does PW relate to constructivist notions in education?</a:t>
            </a:r>
            <a:endParaRPr lang="en-CA" sz="2800" dirty="0"/>
          </a:p>
          <a:p>
            <a:endParaRPr lang="en-CA" sz="2800" dirty="0"/>
          </a:p>
          <a:p>
            <a:r>
              <a:rPr lang="en-US" sz="2800" dirty="0"/>
              <a:t>In recent history, PW originated out of social developments from the 1960’s and </a:t>
            </a:r>
            <a:r>
              <a:rPr lang="en-US" sz="2800" dirty="0" smtClean="0"/>
              <a:t>‘70</a:t>
            </a:r>
            <a:r>
              <a:rPr lang="en-US" sz="2800" dirty="0"/>
              <a:t>’s that emphasized the need to understand reality as on-going processes rather than static sets of precepts (</a:t>
            </a:r>
            <a:r>
              <a:rPr lang="en-US" sz="2800" dirty="0" err="1"/>
              <a:t>Emig</a:t>
            </a:r>
            <a:r>
              <a:rPr lang="en-US" sz="2800" dirty="0"/>
              <a:t>, 1971).</a:t>
            </a:r>
            <a:endParaRPr lang="en-CA" sz="2800" dirty="0"/>
          </a:p>
          <a:p>
            <a:endParaRPr lang="en-CA" sz="2800" dirty="0"/>
          </a:p>
          <a:p>
            <a:r>
              <a:rPr lang="en-US" sz="2800" dirty="0"/>
              <a:t>Knowledge is thus constructed in a reciprocal relationship between the new and the old. Knowledge is NOT received wisdom from the past.</a:t>
            </a:r>
            <a:endParaRPr lang="en-CA" sz="2800" dirty="0"/>
          </a:p>
          <a:p>
            <a:endParaRPr lang="en-CA" sz="2800" dirty="0"/>
          </a:p>
          <a:p>
            <a:r>
              <a:rPr lang="en-US" sz="2800" dirty="0"/>
              <a:t>PW draws on notions of constructionist notions related to </a:t>
            </a:r>
            <a:r>
              <a:rPr lang="en-US" sz="2800" i="1" dirty="0"/>
              <a:t>Communities of </a:t>
            </a:r>
            <a:r>
              <a:rPr lang="en-US" sz="2800" i="1" dirty="0" smtClean="0"/>
              <a:t>Practice</a:t>
            </a:r>
            <a:r>
              <a:rPr lang="en-US" sz="2800" dirty="0" smtClean="0"/>
              <a:t> </a:t>
            </a:r>
            <a:r>
              <a:rPr lang="en-US" sz="2800" dirty="0"/>
              <a:t>(Lave &amp; Wegner, 1991) and</a:t>
            </a:r>
            <a:r>
              <a:rPr lang="en-US" sz="2800" i="1" dirty="0"/>
              <a:t> Activity </a:t>
            </a:r>
            <a:r>
              <a:rPr lang="en-US" sz="2800" i="1" dirty="0" err="1" smtClean="0"/>
              <a:t>heory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Leont'ev</a:t>
            </a:r>
            <a:r>
              <a:rPr lang="en-US" sz="2800" dirty="0"/>
              <a:t>, 1981; </a:t>
            </a:r>
            <a:r>
              <a:rPr lang="en-US" sz="2800" dirty="0" smtClean="0"/>
              <a:t> </a:t>
            </a:r>
            <a:r>
              <a:rPr lang="en-US" sz="2800" dirty="0" err="1" smtClean="0"/>
              <a:t>Vygotsky</a:t>
            </a:r>
            <a:r>
              <a:rPr lang="en-US" sz="2800" dirty="0"/>
              <a:t>, 1978).</a:t>
            </a:r>
            <a:endParaRPr lang="en-CA" sz="2800" dirty="0"/>
          </a:p>
          <a:p>
            <a:pPr lvl="8">
              <a:buFont typeface="Wingdings 2"/>
              <a:buNone/>
              <a:defRPr/>
            </a:pPr>
            <a:r>
              <a:rPr lang="en-US" sz="2600" dirty="0" smtClean="0">
                <a:latin typeface="Arial"/>
                <a:cs typeface="Arial"/>
              </a:rPr>
              <a:t>		</a:t>
            </a:r>
            <a:r>
              <a:rPr lang="en-US" sz="2400" dirty="0" smtClean="0"/>
              <a:t>		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202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0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001000" cy="6019800"/>
          </a:xfrm>
        </p:spPr>
        <p:txBody>
          <a:bodyPr>
            <a:normAutofit fontScale="92500" lnSpcReduction="10000"/>
          </a:bodyPr>
          <a:lstStyle/>
          <a:p>
            <a:endParaRPr lang="en-US" sz="2600" dirty="0" smtClean="0">
              <a:latin typeface="Arial"/>
              <a:cs typeface="Arial"/>
            </a:endParaRPr>
          </a:p>
          <a:p>
            <a:r>
              <a:rPr lang="en-US" sz="2600" b="1" i="1" dirty="0">
                <a:latin typeface="Arial"/>
                <a:cs typeface="Arial"/>
              </a:rPr>
              <a:t>Communities of practice</a:t>
            </a:r>
            <a:r>
              <a:rPr lang="en-US" sz="2600" b="1" dirty="0">
                <a:latin typeface="Arial"/>
                <a:cs typeface="Arial"/>
              </a:rPr>
              <a:t> </a:t>
            </a:r>
            <a:endParaRPr lang="en-US" sz="2600" b="1" dirty="0" smtClean="0">
              <a:latin typeface="Arial"/>
              <a:cs typeface="Arial"/>
            </a:endParaRPr>
          </a:p>
          <a:p>
            <a:pPr marL="82550" indent="0">
              <a:buNone/>
            </a:pPr>
            <a:r>
              <a:rPr lang="en-US" sz="2600" b="1" dirty="0">
                <a:latin typeface="Arial"/>
                <a:cs typeface="Arial"/>
              </a:rPr>
              <a:t>	</a:t>
            </a:r>
            <a:r>
              <a:rPr lang="en-US" sz="2600" b="1" dirty="0" smtClean="0">
                <a:latin typeface="Arial"/>
                <a:cs typeface="Arial"/>
              </a:rPr>
              <a:t>(</a:t>
            </a:r>
            <a:r>
              <a:rPr lang="en-US" sz="2600" b="1" dirty="0">
                <a:latin typeface="Arial"/>
                <a:cs typeface="Arial"/>
              </a:rPr>
              <a:t>Lave &amp; Wegner, 1991</a:t>
            </a:r>
            <a:r>
              <a:rPr lang="en-US" sz="2600" b="1" dirty="0" smtClean="0">
                <a:latin typeface="Arial"/>
                <a:cs typeface="Arial"/>
              </a:rPr>
              <a:t>)</a:t>
            </a:r>
          </a:p>
          <a:p>
            <a:endParaRPr lang="en-CA" sz="2600" dirty="0">
              <a:latin typeface="Arial"/>
              <a:cs typeface="Arial"/>
            </a:endParaRPr>
          </a:p>
          <a:p>
            <a:pPr lvl="0"/>
            <a:r>
              <a:rPr lang="en-US" sz="2600" dirty="0" smtClean="0">
                <a:latin typeface="Arial"/>
                <a:cs typeface="Arial"/>
              </a:rPr>
              <a:t>Common interests </a:t>
            </a:r>
            <a:endParaRPr lang="en-CA" sz="2600" dirty="0">
              <a:latin typeface="Arial"/>
              <a:cs typeface="Arial"/>
            </a:endParaRPr>
          </a:p>
          <a:p>
            <a:pPr lvl="0"/>
            <a:r>
              <a:rPr lang="en-US" sz="2600" dirty="0">
                <a:latin typeface="Arial"/>
                <a:cs typeface="Arial"/>
              </a:rPr>
              <a:t>Interaction to achieve shared </a:t>
            </a:r>
            <a:r>
              <a:rPr lang="en-US" sz="2600" dirty="0" smtClean="0">
                <a:latin typeface="Arial"/>
                <a:cs typeface="Arial"/>
              </a:rPr>
              <a:t>goals</a:t>
            </a:r>
            <a:endParaRPr lang="en-CA" sz="2600" dirty="0">
              <a:latin typeface="Arial"/>
              <a:cs typeface="Arial"/>
            </a:endParaRPr>
          </a:p>
          <a:p>
            <a:pPr lvl="0"/>
            <a:r>
              <a:rPr lang="en-US" sz="2600" dirty="0">
                <a:latin typeface="Arial"/>
                <a:cs typeface="Arial"/>
              </a:rPr>
              <a:t>Exploring and resolving issues related to the practices of a community:</a:t>
            </a:r>
            <a:endParaRPr lang="en-CA" sz="2600" dirty="0">
              <a:latin typeface="Arial"/>
              <a:cs typeface="Arial"/>
            </a:endParaRPr>
          </a:p>
          <a:p>
            <a:pPr lvl="1"/>
            <a:r>
              <a:rPr lang="en-CA" sz="2600" i="1" dirty="0">
                <a:latin typeface="Arial"/>
                <a:cs typeface="Arial"/>
              </a:rPr>
              <a:t>Domain</a:t>
            </a:r>
            <a:r>
              <a:rPr lang="en-CA" sz="2600" dirty="0">
                <a:latin typeface="Arial"/>
                <a:cs typeface="Arial"/>
              </a:rPr>
              <a:t>: shared </a:t>
            </a:r>
            <a:r>
              <a:rPr lang="en-CA" sz="2600" dirty="0" smtClean="0">
                <a:latin typeface="Arial"/>
                <a:cs typeface="Arial"/>
              </a:rPr>
              <a:t>interests, concerns </a:t>
            </a:r>
            <a:r>
              <a:rPr lang="en-CA" sz="2600" dirty="0">
                <a:latin typeface="Arial"/>
                <a:cs typeface="Arial"/>
              </a:rPr>
              <a:t>and values in terms of collective experience;</a:t>
            </a:r>
          </a:p>
          <a:p>
            <a:pPr lvl="1"/>
            <a:r>
              <a:rPr lang="en-CA" sz="2600" i="1" dirty="0">
                <a:latin typeface="Arial"/>
                <a:cs typeface="Arial"/>
              </a:rPr>
              <a:t>Community</a:t>
            </a:r>
            <a:r>
              <a:rPr lang="en-CA" sz="2600" dirty="0">
                <a:latin typeface="Arial"/>
                <a:cs typeface="Arial"/>
              </a:rPr>
              <a:t>: interaction, shared </a:t>
            </a:r>
            <a:r>
              <a:rPr lang="en-CA" sz="2600" dirty="0" smtClean="0">
                <a:latin typeface="Arial"/>
                <a:cs typeface="Arial"/>
              </a:rPr>
              <a:t>information </a:t>
            </a:r>
            <a:r>
              <a:rPr lang="en-CA" sz="2600" dirty="0">
                <a:latin typeface="Arial"/>
                <a:cs typeface="Arial"/>
              </a:rPr>
              <a:t>and commitment to mutual learning;</a:t>
            </a:r>
          </a:p>
          <a:p>
            <a:pPr lvl="1"/>
            <a:r>
              <a:rPr lang="en-CA" sz="2600" i="1" dirty="0">
                <a:latin typeface="Arial"/>
                <a:cs typeface="Arial"/>
              </a:rPr>
              <a:t>Practice</a:t>
            </a:r>
            <a:r>
              <a:rPr lang="en-CA" sz="2600" dirty="0">
                <a:latin typeface="Arial"/>
                <a:cs typeface="Arial"/>
              </a:rPr>
              <a:t>: shared resources, experiences and tools for the resolution of problems and the promotion </a:t>
            </a:r>
            <a:r>
              <a:rPr lang="en-CA" sz="2600" dirty="0" smtClean="0">
                <a:latin typeface="Arial"/>
                <a:cs typeface="Arial"/>
              </a:rPr>
              <a:t>of change. </a:t>
            </a:r>
            <a:r>
              <a:rPr lang="en-US" sz="2600" dirty="0" smtClean="0">
                <a:latin typeface="Arial"/>
                <a:cs typeface="Arial"/>
              </a:rPr>
              <a:t>					</a:t>
            </a:r>
            <a:endParaRPr lang="en-US" sz="2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202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153400" cy="6019800"/>
          </a:xfrm>
        </p:spPr>
        <p:txBody>
          <a:bodyPr>
            <a:normAutofit/>
          </a:bodyPr>
          <a:lstStyle/>
          <a:p>
            <a:endParaRPr lang="en-US" sz="2800" dirty="0" smtClean="0">
              <a:cs typeface="Arial"/>
            </a:endParaRPr>
          </a:p>
          <a:p>
            <a:r>
              <a:rPr lang="en-US" sz="2800" b="1" i="1" dirty="0"/>
              <a:t>Activity theory</a:t>
            </a:r>
            <a:r>
              <a:rPr lang="en-US" sz="2800" b="1" dirty="0"/>
              <a:t> </a:t>
            </a:r>
          </a:p>
          <a:p>
            <a:pPr marL="82550" indent="0">
              <a:buNone/>
            </a:pPr>
            <a:r>
              <a:rPr lang="en-US" sz="2800" b="1" dirty="0" smtClean="0"/>
              <a:t>	(</a:t>
            </a:r>
            <a:r>
              <a:rPr lang="en-US" sz="2800" b="1" dirty="0" err="1"/>
              <a:t>Leont'ev</a:t>
            </a:r>
            <a:r>
              <a:rPr lang="en-US" sz="2800" b="1" dirty="0"/>
              <a:t>, 1981; 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Vygotsky</a:t>
            </a:r>
            <a:r>
              <a:rPr lang="en-US" sz="2800" b="1" dirty="0"/>
              <a:t>, 1978)</a:t>
            </a:r>
            <a:endParaRPr lang="en-CA" sz="2800" b="1" dirty="0"/>
          </a:p>
          <a:p>
            <a:pPr marL="82550" indent="0">
              <a:buNone/>
            </a:pPr>
            <a:endParaRPr lang="en-CA" sz="2800" dirty="0"/>
          </a:p>
          <a:p>
            <a:pPr lvl="0"/>
            <a:r>
              <a:rPr lang="en-US" sz="2800" dirty="0"/>
              <a:t>Emphasizes the importance of considering the overall social and cultural environment when assessing the object-oriented activities, roles and motivations of people in real life processes and situations.</a:t>
            </a:r>
            <a:endParaRPr lang="en-CA" sz="2800" dirty="0"/>
          </a:p>
          <a:p>
            <a:pPr lvl="8">
              <a:buFont typeface="Wingdings 2"/>
              <a:buNone/>
              <a:defRPr/>
            </a:pPr>
            <a:r>
              <a:rPr lang="en-US" sz="2800" dirty="0" smtClean="0">
                <a:cs typeface="Arial"/>
              </a:rPr>
              <a:t>	</a:t>
            </a:r>
            <a:r>
              <a:rPr lang="en-US" sz="2800" dirty="0" smtClean="0"/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202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153400" cy="6019800"/>
          </a:xfrm>
        </p:spPr>
        <p:txBody>
          <a:bodyPr>
            <a:normAutofit/>
          </a:bodyPr>
          <a:lstStyle/>
          <a:p>
            <a:endParaRPr lang="en-US" sz="2600" dirty="0" smtClean="0">
              <a:latin typeface="Arial"/>
              <a:cs typeface="Arial"/>
            </a:endParaRPr>
          </a:p>
          <a:p>
            <a:r>
              <a:rPr lang="en-US" sz="2800" b="1" dirty="0"/>
              <a:t>What are the concrete steps involved in PW?</a:t>
            </a:r>
            <a:endParaRPr lang="en-CA" sz="2800" dirty="0"/>
          </a:p>
          <a:p>
            <a:endParaRPr lang="en-CA" sz="2800" dirty="0"/>
          </a:p>
          <a:p>
            <a:pPr lvl="2"/>
            <a:r>
              <a:rPr lang="en-US" sz="2800" dirty="0"/>
              <a:t>Getting </a:t>
            </a:r>
            <a:r>
              <a:rPr lang="en-US" sz="2800" dirty="0" smtClean="0"/>
              <a:t>ideas</a:t>
            </a:r>
            <a:endParaRPr lang="en-CA" sz="2800" dirty="0"/>
          </a:p>
          <a:p>
            <a:pPr lvl="2"/>
            <a:r>
              <a:rPr lang="en-US" sz="2800" dirty="0"/>
              <a:t>Planning</a:t>
            </a:r>
            <a:endParaRPr lang="en-CA" sz="2800" dirty="0"/>
          </a:p>
          <a:p>
            <a:pPr lvl="2"/>
            <a:r>
              <a:rPr lang="en-US" sz="2800" dirty="0"/>
              <a:t>Drafting</a:t>
            </a:r>
            <a:endParaRPr lang="en-CA" sz="2800" dirty="0"/>
          </a:p>
          <a:p>
            <a:pPr lvl="2"/>
            <a:r>
              <a:rPr lang="en-US" sz="2800" dirty="0"/>
              <a:t>Revising</a:t>
            </a:r>
            <a:endParaRPr lang="en-CA" sz="2800" dirty="0"/>
          </a:p>
          <a:p>
            <a:pPr lvl="2"/>
            <a:r>
              <a:rPr lang="en-US" sz="2800" dirty="0"/>
              <a:t>Editing</a:t>
            </a:r>
            <a:endParaRPr lang="en-CA" sz="2800" dirty="0"/>
          </a:p>
          <a:p>
            <a:pPr lvl="2"/>
            <a:r>
              <a:rPr lang="en-US" sz="2800" dirty="0"/>
              <a:t>Publishing</a:t>
            </a:r>
            <a:endParaRPr lang="en-CA" sz="2800" dirty="0"/>
          </a:p>
          <a:p>
            <a:pPr lvl="8">
              <a:buFont typeface="Wingdings 2"/>
              <a:buNone/>
              <a:defRPr/>
            </a:pPr>
            <a:r>
              <a:rPr lang="en-US" sz="2800" dirty="0" smtClean="0">
                <a:cs typeface="Arial"/>
              </a:rPr>
              <a:t>	</a:t>
            </a:r>
            <a:r>
              <a:rPr lang="en-US" sz="2800" dirty="0" smtClean="0"/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794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477000"/>
          </a:xfrm>
        </p:spPr>
        <p:txBody>
          <a:bodyPr>
            <a:normAutofit/>
          </a:bodyPr>
          <a:lstStyle/>
          <a:p>
            <a:endParaRPr lang="en-US" sz="3600" dirty="0" smtClean="0">
              <a:latin typeface="Arial"/>
              <a:cs typeface="Arial"/>
            </a:endParaRPr>
          </a:p>
          <a:p>
            <a:r>
              <a:rPr lang="en-US" sz="2800" b="1" dirty="0"/>
              <a:t>Getting </a:t>
            </a:r>
            <a:r>
              <a:rPr lang="en-US" sz="2800" b="1" dirty="0" smtClean="0"/>
              <a:t>ideas</a:t>
            </a:r>
          </a:p>
          <a:p>
            <a:endParaRPr lang="en-CA" sz="2800" dirty="0"/>
          </a:p>
          <a:p>
            <a:pPr lvl="0"/>
            <a:r>
              <a:rPr lang="en-US" sz="2800" dirty="0"/>
              <a:t>Determining the topic and controlling idea for a text</a:t>
            </a:r>
            <a:r>
              <a:rPr lang="en-US" sz="2800" dirty="0" smtClean="0"/>
              <a:t>:</a:t>
            </a:r>
          </a:p>
          <a:p>
            <a:pPr lvl="0"/>
            <a:endParaRPr lang="en-CA" sz="2800" dirty="0"/>
          </a:p>
          <a:p>
            <a:pPr lvl="1"/>
            <a:r>
              <a:rPr lang="en-US" dirty="0"/>
              <a:t>Brainstorming;</a:t>
            </a:r>
            <a:endParaRPr lang="en-CA" dirty="0"/>
          </a:p>
          <a:p>
            <a:pPr lvl="1"/>
            <a:r>
              <a:rPr lang="en-US" dirty="0"/>
              <a:t>What is worth writing about?</a:t>
            </a:r>
            <a:endParaRPr lang="en-CA" dirty="0"/>
          </a:p>
          <a:p>
            <a:pPr lvl="1"/>
            <a:r>
              <a:rPr lang="en-US" dirty="0"/>
              <a:t>Reading/ observation/ research.</a:t>
            </a:r>
            <a:endParaRPr lang="en-CA" dirty="0"/>
          </a:p>
          <a:p>
            <a:pPr lvl="8">
              <a:buFont typeface="Wingdings 2"/>
              <a:buNone/>
              <a:defRPr/>
            </a:pPr>
            <a:r>
              <a:rPr lang="en-US" sz="3600" dirty="0" smtClean="0">
                <a:latin typeface="Arial"/>
                <a:cs typeface="Arial"/>
              </a:rPr>
              <a:t>			</a:t>
            </a:r>
            <a:r>
              <a:rPr lang="en-US" sz="3600" dirty="0" smtClean="0"/>
              <a:t>	</a:t>
            </a:r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794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602</TotalTime>
  <Words>855</Words>
  <Application>Microsoft Macintosh PowerPoint</Application>
  <PresentationFormat>On-screen Show (4:3)</PresentationFormat>
  <Paragraphs>555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Ottawa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Douglas Fleming</dc:creator>
  <cp:lastModifiedBy>df df</cp:lastModifiedBy>
  <cp:revision>123</cp:revision>
  <dcterms:created xsi:type="dcterms:W3CDTF">2010-06-29T19:47:56Z</dcterms:created>
  <dcterms:modified xsi:type="dcterms:W3CDTF">2015-03-17T16:02:30Z</dcterms:modified>
</cp:coreProperties>
</file>