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66" r:id="rId2"/>
    <p:sldId id="296" r:id="rId3"/>
    <p:sldId id="278" r:id="rId4"/>
    <p:sldId id="268" r:id="rId5"/>
    <p:sldId id="269" r:id="rId6"/>
    <p:sldId id="274" r:id="rId7"/>
    <p:sldId id="277" r:id="rId8"/>
    <p:sldId id="292" r:id="rId9"/>
    <p:sldId id="297" r:id="rId10"/>
    <p:sldId id="283" r:id="rId11"/>
    <p:sldId id="294" r:id="rId12"/>
    <p:sldId id="280" r:id="rId13"/>
    <p:sldId id="281" r:id="rId14"/>
    <p:sldId id="300" r:id="rId15"/>
    <p:sldId id="295" r:id="rId16"/>
    <p:sldId id="284" r:id="rId17"/>
    <p:sldId id="293" r:id="rId18"/>
    <p:sldId id="301" r:id="rId19"/>
    <p:sldId id="302" r:id="rId20"/>
    <p:sldId id="305" r:id="rId21"/>
    <p:sldId id="306" r:id="rId2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39" autoAdjust="0"/>
  </p:normalViewPr>
  <p:slideViewPr>
    <p:cSldViewPr snapToObjects="1">
      <p:cViewPr varScale="1">
        <p:scale>
          <a:sx n="94" d="100"/>
          <a:sy n="94" d="100"/>
        </p:scale>
        <p:origin x="8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81" d="100"/>
          <a:sy n="81" d="100"/>
        </p:scale>
        <p:origin x="-4536" y="-12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DF40BACB-D847-7E4A-8304-3CA9AC78BFE2}" type="datetime1">
              <a:rPr lang="en-US"/>
              <a:pPr>
                <a:defRPr/>
              </a:pPr>
              <a:t>3/19/2024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B9A6B2B5-F841-4840-9FE1-00F7019DA6EB}" type="slidenum">
              <a:rPr lang="en-US"/>
              <a:pPr>
                <a:defRPr/>
              </a:pPr>
              <a:t>‹#›</a:t>
            </a:fld>
            <a:endParaRPr lang="en-US"/>
          </a:p>
        </p:txBody>
      </p:sp>
    </p:spTree>
    <p:extLst>
      <p:ext uri="{BB962C8B-B14F-4D97-AF65-F5344CB8AC3E}">
        <p14:creationId xmlns:p14="http://schemas.microsoft.com/office/powerpoint/2010/main" val="3694002822"/>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r>
              <a:rPr lang="en-US" dirty="0"/>
              <a:t>Lawn (1996), examining the recent history of education in England, argued that "the period between the 1920s and 1990s constitutes a distinct phase in state education which has come to an end" (p.2). The new phase is characterized by, "the imposition of curriculum and assessment reforms, new inspection systems and the decentralized management of people and their work" (ibid.). The management of education in England was explicitly remodeled, through measures such as the 1988 Education Reform Act, to reflect principles of the market economy. Curriculum control underwent major devolution to local educational authorities for the express purpose of responding to local market needs. Teachers now have greater individual responsibilities for specialized assessment and curriculum development tasks within the restraints of locally developed guidelines. The resulting effect on the teachers’ work has been twofold. Citing an empirical study by Campbell, Evans, St. J. Neill, and Packwood (1991), Lawn stated that, on the one hand, teachers were experiencing a greater sense of empowerment associated with the acquisition of new skills and responsibilities. On the other hand, teachers were becoming progressively fragmented, acting as isolated specialists within a labor market in which they must sell their skills.</a:t>
            </a:r>
          </a:p>
          <a:p>
            <a:r>
              <a:rPr lang="en-US" dirty="0"/>
              <a:t>The organization of education has also changed recently in the United States in similar ways. Citing Castells (1980), Apple (1995) contended that management practices in the overall economy are fundamentally shifting in response to economic change. Apple sees a complicated process of deskilling and reskilling at work. On the one hand, management attempts to "separate conception from execution" (p.130) by redefining the division of labor. To put it simply, workers execute the plans set by management within the parameters they are given. On the other hand, this </a:t>
            </a:r>
            <a:r>
              <a:rPr lang="en-US" dirty="0" err="1"/>
              <a:t>redivision</a:t>
            </a:r>
            <a:r>
              <a:rPr lang="en-US" dirty="0"/>
              <a:t> of labor means that workers have to be trained in newly required and specialized skills. Apple recognized that this pattern has existed within the larger economy for quite some time. Patterns within education, however, are somewhat different. As he put it,</a:t>
            </a:r>
          </a:p>
          <a:p>
            <a:r>
              <a:rPr lang="en-US" dirty="0"/>
              <a:t> </a:t>
            </a:r>
          </a:p>
          <a:p>
            <a:r>
              <a:rPr lang="en-US" dirty="0"/>
              <a:t>given the relatively autonomous nature of teaching (one can usually close one’s door and not be disturbed) and given the internal history of the kinds of control in the institution (paternalistic styles of administration, often in the USA based on gender relations), the school has been partially resistant to technical and bureaucratic control, at the level of practice, until relatively recently. (Apple, 1995, p.130)</a:t>
            </a:r>
          </a:p>
          <a:p>
            <a:r>
              <a:rPr lang="en-US" dirty="0"/>
              <a:t> </a:t>
            </a:r>
          </a:p>
          <a:p>
            <a:r>
              <a:rPr lang="en-US" dirty="0"/>
              <a:t>Apple used the example of the ascendancy of pre-packaged curricular materials in the United States. These spell out the curriculum in great detail, right down to the actual materials to be used and the objectives to be sought on a daily basis. Like Lawn, Apple noted that teachers, increasingly divorced from overall planning, are becoming isolated specialists and technicians.</a:t>
            </a:r>
            <a:endParaRPr lang="en-CA" b="1" dirty="0">
              <a:latin typeface="Arial"/>
              <a:ea typeface="Arial" charset="0"/>
              <a:cs typeface="Arial"/>
            </a:endParaRPr>
          </a:p>
          <a:p>
            <a:pPr fontAlgn="auto">
              <a:spcBef>
                <a:spcPts val="0"/>
              </a:spcBef>
              <a:spcAft>
                <a:spcPts val="0"/>
              </a:spcAft>
              <a:defRPr/>
            </a:pPr>
            <a:endParaRPr lang="en-US" dirty="0">
              <a:ea typeface="+mn-ea"/>
              <a:cs typeface="+mn-cs"/>
            </a:endParaRPr>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8DBD55-1B02-664C-BB73-42F1BB86A20B}" type="slidenum">
              <a:rPr lang="en-US">
                <a:ea typeface="ＭＳ Ｐゴシック" charset="-128"/>
                <a:cs typeface="ＭＳ Ｐゴシック" charset="-128"/>
              </a:rPr>
              <a:pPr fontAlgn="base">
                <a:spcBef>
                  <a:spcPct val="0"/>
                </a:spcBef>
                <a:spcAft>
                  <a:spcPct val="0"/>
                </a:spcAft>
              </a:pPr>
              <a:t>1</a:t>
            </a:fld>
            <a:endParaRPr lang="en-US">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BDA97091-0CDE-E850-9A1C-32E30BC3418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70BFF8EF-AD83-B585-7FBA-85243513E18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532" name="Slide Number Placeholder 3">
            <a:extLst>
              <a:ext uri="{FF2B5EF4-FFF2-40B4-BE49-F238E27FC236}">
                <a16:creationId xmlns:a16="http://schemas.microsoft.com/office/drawing/2014/main" id="{331D48E9-FBEB-47C1-EE0B-433A7302E7B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311EB44-2794-4061-9E53-0F5122544D12}" type="slidenum">
              <a:rPr lang="en-US" altLang="en-US" sz="1200" smtClean="0"/>
              <a:pPr/>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2B394228-150C-67C6-DE9E-19CBBC8D2FF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376371D8-F3DE-9962-8CD4-1A8E52E0CAC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E3D88382-E1F7-B82F-43DA-65A3ED68611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145BDC2-8F13-4B50-9FAE-ED97F6B68B55}" type="slidenum">
              <a:rPr lang="en-US" altLang="en-US" sz="1200" smtClean="0"/>
              <a:pPr/>
              <a:t>8</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2B4878F5-2D28-B631-B71A-97805F42957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E04070C2-6480-A0CE-0AA1-1F40A02B8BE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6628" name="Slide Number Placeholder 3">
            <a:extLst>
              <a:ext uri="{FF2B5EF4-FFF2-40B4-BE49-F238E27FC236}">
                <a16:creationId xmlns:a16="http://schemas.microsoft.com/office/drawing/2014/main" id="{34CB94EC-66A3-2BC9-E08B-624B1EA8A83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E2CDE51-753E-44D1-B312-1E96919DADAE}" type="slidenum">
              <a:rPr lang="en-US" altLang="en-US" sz="1200" smtClean="0"/>
              <a:pPr/>
              <a:t>9</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3475129F-F281-1529-C59F-E8B75AD2F01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A78B84ED-CCA2-69A9-77AB-963C58D0194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id="{6D3CCB4A-CDBC-843E-17D5-E388FFE5993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3EC567F-18AB-45B9-B739-6584762DB6BF}" type="slidenum">
              <a:rPr lang="en-US" altLang="en-US" sz="1200" smtClean="0"/>
              <a:pPr/>
              <a:t>10</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4EEEFB26-1EC7-EE85-256A-2878F4A85B4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010A3607-DCA9-F47F-1FA1-D37C7FF8548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7892" name="Slide Number Placeholder 3">
            <a:extLst>
              <a:ext uri="{FF2B5EF4-FFF2-40B4-BE49-F238E27FC236}">
                <a16:creationId xmlns:a16="http://schemas.microsoft.com/office/drawing/2014/main" id="{2B3C223A-7379-AA2D-1514-E15497DE86E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E14DC05-A3E7-4ACF-9D7F-511056C75269}" type="slidenum">
              <a:rPr lang="en-US" altLang="en-US" sz="1200" smtClean="0"/>
              <a:pPr/>
              <a:t>12</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8A2DFE25-C44A-3D38-CCA0-D5FDC0E1272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37CF0A22-3B66-BC6C-7255-F954DBB0AC8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9940" name="Slide Number Placeholder 3">
            <a:extLst>
              <a:ext uri="{FF2B5EF4-FFF2-40B4-BE49-F238E27FC236}">
                <a16:creationId xmlns:a16="http://schemas.microsoft.com/office/drawing/2014/main" id="{7175DFA5-0864-9AA6-E603-2602B27242E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2E9B36B-11CA-4CC0-AAF9-520F66D744D1}" type="slidenum">
              <a:rPr lang="en-US" altLang="en-US" sz="1200" smtClean="0"/>
              <a:pPr/>
              <a:t>13</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pPr>
              <a:defRPr/>
            </a:pPr>
            <a:fld id="{68876456-A7DA-B84F-A06B-D3661DD2F3DF}" type="slidenum">
              <a:rPr lang="en-US" smtClean="0"/>
              <a:pPr>
                <a:defRPr/>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fld id="{343114F8-854F-8C4B-85B4-35F3DE9B8B4B}" type="datetime1">
              <a:rPr lang="en-US" smtClean="0"/>
              <a:pPr>
                <a:defRPr/>
              </a:pPr>
              <a:t>3/19/2024</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pPr>
              <a:defRPr/>
            </a:pPr>
            <a:fld id="{1BBA2D9E-F1BF-3E41-8705-FCF621A8C149}" type="datetime1">
              <a:rPr lang="en-US" smtClean="0"/>
              <a:pPr>
                <a:defRPr/>
              </a:pPr>
              <a:t>3/19/2024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8284CE0-A766-3A4A-89C6-48B50459B74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34FDC8D-9ED7-A440-ACC8-49576A3035E4}" type="datetime1">
              <a:rPr lang="en-US" smtClean="0"/>
              <a:pPr>
                <a:defRPr/>
              </a:pPr>
              <a:t>3/19/2024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90883C6-6608-8E43-947A-8276641A9ECC}"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pPr>
              <a:defRPr/>
            </a:pPr>
            <a:fld id="{17E523FC-C693-5D48-B810-217C866FBFEC}" type="datetime1">
              <a:rPr lang="en-US" smtClean="0"/>
              <a:pPr>
                <a:defRPr/>
              </a:pPr>
              <a:t>3/19/2024</a:t>
            </a:fld>
            <a:endParaRPr lang="en-US"/>
          </a:p>
        </p:txBody>
      </p:sp>
      <p:sp>
        <p:nvSpPr>
          <p:cNvPr id="6" name="Footer Placeholder 5"/>
          <p:cNvSpPr>
            <a:spLocks noGrp="1"/>
          </p:cNvSpPr>
          <p:nvPr>
            <p:ph type="ftr" sz="quarter" idx="11"/>
          </p:nvPr>
        </p:nvSpPr>
        <p:spPr>
          <a:xfrm>
            <a:off x="5867399" y="6288741"/>
            <a:ext cx="2675965"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36FB67-876A-7141-A19E-128F5FC10E19}" type="slidenum">
              <a:rPr lang="en-US" smtClean="0"/>
              <a:pPr>
                <a:defRPr/>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a:defRPr/>
            </a:pPr>
            <a:fld id="{48F30F9D-5E21-364C-85F9-81A63692128B}" type="datetime1">
              <a:rPr lang="en-US" smtClean="0"/>
              <a:pPr>
                <a:defRPr/>
              </a:pPr>
              <a:t>3/19/2024</a:t>
            </a:fld>
            <a:endParaRPr lang="en-US"/>
          </a:p>
        </p:txBody>
      </p:sp>
      <p:sp>
        <p:nvSpPr>
          <p:cNvPr id="6" name="Footer Placeholder 5"/>
          <p:cNvSpPr>
            <a:spLocks noGrp="1"/>
          </p:cNvSpPr>
          <p:nvPr>
            <p:ph type="ftr" sz="quarter" idx="11"/>
          </p:nvPr>
        </p:nvSpPr>
        <p:spPr>
          <a:xfrm>
            <a:off x="3325813" y="6288741"/>
            <a:ext cx="5217551"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a:defRPr/>
            </a:pPr>
            <a:fld id="{48F30F9D-5E21-364C-85F9-81A63692128B}" type="datetime1">
              <a:rPr lang="en-US" smtClean="0"/>
              <a:pPr>
                <a:defRPr/>
              </a:pPr>
              <a:t>3/19/2024</a:t>
            </a:fld>
            <a:endParaRPr lang="en-US"/>
          </a:p>
        </p:txBody>
      </p:sp>
      <p:sp>
        <p:nvSpPr>
          <p:cNvPr id="6" name="Footer Placeholder 5"/>
          <p:cNvSpPr>
            <a:spLocks noGrp="1"/>
          </p:cNvSpPr>
          <p:nvPr>
            <p:ph type="ftr" sz="quarter" idx="11"/>
          </p:nvPr>
        </p:nvSpPr>
        <p:spPr>
          <a:xfrm>
            <a:off x="3325813" y="6288741"/>
            <a:ext cx="5217551"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06738CAA-EF74-9F4E-BCEF-C6D879D29604}" type="datetime1">
              <a:rPr lang="en-US" smtClean="0"/>
              <a:pPr>
                <a:defRPr/>
              </a:pPr>
              <a:t>3/19/2024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44639E5-47E7-B34C-AE9A-BA935D0F62C6}"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A5165C39-9A15-BB49-90D2-CE02A2C6F852}" type="datetime1">
              <a:rPr lang="en-US" smtClean="0"/>
              <a:pPr>
                <a:defRPr/>
              </a:pPr>
              <a:t>3/19/2024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47B172-EEFE-A247-AB63-137D760EBC2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A68F9DC4-A2D1-104F-9AE3-62923CE18C4B}" type="datetime1">
              <a:rPr lang="en-US" smtClean="0"/>
              <a:pPr>
                <a:defRPr/>
              </a:pPr>
              <a:t>3/19/2024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9AC549C-F90E-DC48-96DC-63CC6B1824C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C2AB66B-40E7-5B45-9E67-95D1DFBA44F4}" type="datetime1">
              <a:rPr lang="en-US" smtClean="0"/>
              <a:pPr>
                <a:defRPr/>
              </a:pPr>
              <a:t>3/19/2024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2E5AA7B-64A3-CD4E-8507-936F9B56D367}"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0B11CF2A-38EA-0B45-BB54-52F18D81F182}" type="datetime1">
              <a:rPr lang="en-US" smtClean="0"/>
              <a:pPr>
                <a:defRPr/>
              </a:pPr>
              <a:t>3/19/2024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0C6DB24-E0DA-E847-A026-7AB2FB7BA58D}"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pPr>
              <a:defRPr/>
            </a:pPr>
            <a:fld id="{3239A4AF-0B49-BF43-94E1-1AA331954A56}" type="datetime1">
              <a:rPr lang="en-US" smtClean="0"/>
              <a:pPr>
                <a:defRPr/>
              </a:pPr>
              <a:t>3/19/2024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A39DA04-654B-C64B-BAB2-73B12889753A}" type="slidenum">
              <a:rPr lang="en-US" smtClean="0"/>
              <a:pPr>
                <a:defRPr/>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3/19/2024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3/19/2024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pPr>
              <a:defRPr/>
            </a:pPr>
            <a:fld id="{48F30F9D-5E21-364C-85F9-81A63692128B}" type="datetime1">
              <a:rPr lang="en-US" smtClean="0"/>
              <a:pPr>
                <a:defRPr/>
              </a:pPr>
              <a:t>3/19/2024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327C8C5-6F24-2A45-A56F-D65D66623959}" type="slidenum">
              <a:rPr lang="en-US" smtClean="0"/>
              <a:pPr>
                <a:defRPr/>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pPr>
              <a:defRPr/>
            </a:pPr>
            <a:fld id="{DCB778F4-F5EF-A644-AAEA-D1FB845A987B}" type="datetime1">
              <a:rPr lang="en-US" smtClean="0"/>
              <a:pPr>
                <a:defRPr/>
              </a:pPr>
              <a:t>3/19/2024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9F8B02F-E11D-524D-BA1C-F81C4BF8B43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pPr>
              <a:defRPr/>
            </a:pPr>
            <a:fld id="{48F30F9D-5E21-364C-85F9-81A63692128B}" type="datetime1">
              <a:rPr lang="en-US" smtClean="0"/>
              <a:pPr>
                <a:defRPr/>
              </a:pPr>
              <a:t>3/19/2024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pPr>
              <a:defRPr/>
            </a:pPr>
            <a:fld id="{4327C8C5-6F24-2A45-A56F-D65D66623959}"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ouglasfleming.weebly.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75240" cy="5580063"/>
          </a:xfrm>
        </p:spPr>
        <p:txBody>
          <a:bodyPr>
            <a:normAutofit fontScale="25000" lnSpcReduction="20000"/>
          </a:bodyPr>
          <a:lstStyle/>
          <a:p>
            <a:pPr marL="365760" indent="-283464" fontAlgn="auto">
              <a:spcAft>
                <a:spcPts val="0"/>
              </a:spcAft>
              <a:buFont typeface="Wingdings 2"/>
              <a:buNone/>
              <a:defRPr/>
            </a:pPr>
            <a:endParaRPr lang="en-US" sz="2400" dirty="0">
              <a:ea typeface="+mn-ea"/>
              <a:cs typeface="+mn-cs"/>
            </a:endParaRPr>
          </a:p>
          <a:p>
            <a:pPr marL="365760" indent="-283464" fontAlgn="auto">
              <a:spcAft>
                <a:spcPts val="0"/>
              </a:spcAft>
              <a:buFont typeface="Wingdings 2"/>
              <a:buNone/>
              <a:defRPr/>
            </a:pPr>
            <a:r>
              <a:rPr lang="en-US" sz="2400" dirty="0">
                <a:ea typeface="+mn-ea"/>
                <a:cs typeface="+mn-cs"/>
              </a:rPr>
              <a:t>	</a:t>
            </a:r>
          </a:p>
          <a:p>
            <a:pPr marL="365760" indent="-283464" fontAlgn="auto">
              <a:spcAft>
                <a:spcPts val="0"/>
              </a:spcAft>
              <a:buFont typeface="Wingdings 2"/>
              <a:buNone/>
              <a:defRPr/>
            </a:pPr>
            <a:r>
              <a:rPr lang="en-US" sz="4000" dirty="0">
                <a:ea typeface="+mn-ea"/>
                <a:cs typeface="+mn-cs"/>
              </a:rPr>
              <a:t>		</a:t>
            </a:r>
          </a:p>
          <a:p>
            <a:pPr marL="365760" indent="-283464" fontAlgn="auto">
              <a:spcAft>
                <a:spcPts val="0"/>
              </a:spcAft>
              <a:buFont typeface="Wingdings 2"/>
              <a:buNone/>
              <a:defRPr/>
            </a:pPr>
            <a:r>
              <a:rPr lang="en-US" sz="4000" dirty="0">
                <a:latin typeface="Arial"/>
                <a:ea typeface="+mn-ea"/>
                <a:cs typeface="Arial"/>
              </a:rPr>
              <a:t>		</a:t>
            </a:r>
            <a:endParaRPr lang="en-US" sz="11200" b="1" dirty="0">
              <a:latin typeface="Arial"/>
              <a:ea typeface="ＭＳ Ｐゴシック" charset="0"/>
              <a:cs typeface="Arial"/>
            </a:endParaRPr>
          </a:p>
          <a:p>
            <a:pPr marL="365760" indent="-283464" fontAlgn="auto">
              <a:spcAft>
                <a:spcPts val="0"/>
              </a:spcAft>
              <a:buFont typeface="Wingdings 2"/>
              <a:buNone/>
              <a:defRPr/>
            </a:pPr>
            <a:r>
              <a:rPr lang="en-US" sz="12800" b="1" dirty="0">
                <a:latin typeface="Arial"/>
                <a:ea typeface="ＭＳ Ｐゴシック" charset="0"/>
                <a:cs typeface="Arial"/>
              </a:rPr>
              <a:t>	Second Language Acquisition Research and Plurilingualism</a:t>
            </a:r>
          </a:p>
          <a:p>
            <a:pPr marL="365760" indent="-283464" fontAlgn="auto">
              <a:spcAft>
                <a:spcPts val="0"/>
              </a:spcAft>
              <a:buFont typeface="Wingdings 2"/>
              <a:buNone/>
              <a:defRPr/>
            </a:pPr>
            <a:r>
              <a:rPr lang="en-US" sz="12800" b="1" dirty="0">
                <a:latin typeface="Arial"/>
                <a:ea typeface="ＭＳ Ｐゴシック" charset="0"/>
                <a:cs typeface="Arial"/>
              </a:rPr>
              <a:t>   What Should be Our Priorities? (Globalization vs. Local Contexts)</a:t>
            </a:r>
            <a:r>
              <a:rPr lang="en-GB" sz="11200" b="1" dirty="0">
                <a:latin typeface="Arial"/>
                <a:cs typeface="Arial"/>
              </a:rPr>
              <a:t>			</a:t>
            </a:r>
          </a:p>
          <a:p>
            <a:pPr marL="82550" indent="0">
              <a:buNone/>
              <a:defRPr/>
            </a:pPr>
            <a:r>
              <a:rPr lang="en-GB" sz="11200" b="1" dirty="0">
                <a:latin typeface="Arial"/>
                <a:cs typeface="Arial"/>
              </a:rPr>
              <a:t>	</a:t>
            </a:r>
            <a:endParaRPr lang="en-US" sz="3500" dirty="0">
              <a:latin typeface="Arial"/>
              <a:ea typeface="+mn-ea"/>
              <a:cs typeface="Arial"/>
            </a:endParaRPr>
          </a:p>
          <a:p>
            <a:pPr marL="365760" indent="-283464" algn="r" fontAlgn="auto">
              <a:spcBef>
                <a:spcPts val="0"/>
              </a:spcBef>
              <a:spcAft>
                <a:spcPts val="0"/>
              </a:spcAft>
              <a:buFont typeface="Wingdings 2"/>
              <a:buNone/>
              <a:defRPr/>
            </a:pPr>
            <a:r>
              <a:rPr lang="en-US" sz="7400" dirty="0">
                <a:latin typeface="Arial"/>
                <a:ea typeface="+mn-ea"/>
                <a:cs typeface="Arial"/>
              </a:rPr>
              <a:t>Douglas Fleming PhD</a:t>
            </a:r>
          </a:p>
          <a:p>
            <a:pPr marL="365760" indent="-283464" algn="r" fontAlgn="auto">
              <a:spcBef>
                <a:spcPts val="0"/>
              </a:spcBef>
              <a:spcAft>
                <a:spcPts val="0"/>
              </a:spcAft>
              <a:buFont typeface="Wingdings 2"/>
              <a:buNone/>
              <a:defRPr/>
            </a:pPr>
            <a:r>
              <a:rPr lang="en-US" sz="7400" dirty="0">
                <a:latin typeface="Arial"/>
                <a:ea typeface="+mn-ea"/>
                <a:cs typeface="Arial"/>
              </a:rPr>
              <a:t>Faculty of Education</a:t>
            </a:r>
          </a:p>
          <a:p>
            <a:pPr marL="365760" indent="-283464" algn="r" fontAlgn="auto">
              <a:spcBef>
                <a:spcPts val="0"/>
              </a:spcBef>
              <a:spcAft>
                <a:spcPts val="0"/>
              </a:spcAft>
              <a:buFont typeface="Wingdings 2"/>
              <a:buNone/>
              <a:defRPr/>
            </a:pPr>
            <a:r>
              <a:rPr lang="en-US" sz="7400" dirty="0">
                <a:latin typeface="Arial"/>
                <a:ea typeface="+mn-ea"/>
                <a:cs typeface="Arial"/>
              </a:rPr>
              <a:t>University of Ottawa</a:t>
            </a:r>
          </a:p>
          <a:p>
            <a:pPr marL="365760" indent="-283464" algn="r" fontAlgn="auto">
              <a:spcBef>
                <a:spcPts val="0"/>
              </a:spcBef>
              <a:spcAft>
                <a:spcPts val="0"/>
              </a:spcAft>
              <a:buFont typeface="Wingdings 2"/>
              <a:buNone/>
              <a:defRPr/>
            </a:pPr>
            <a:r>
              <a:rPr lang="en-US" sz="2800" dirty="0">
                <a:ea typeface="+mn-ea"/>
                <a:cs typeface="+mn-cs"/>
              </a:rPr>
              <a:t>	</a:t>
            </a:r>
          </a:p>
          <a:p>
            <a:pPr marL="365760" indent="-283464" fontAlgn="auto">
              <a:spcAft>
                <a:spcPts val="0"/>
              </a:spcAft>
              <a:buFont typeface="Wingdings 2"/>
              <a:buNone/>
              <a:defRPr/>
            </a:pPr>
            <a:endParaRPr lang="en-US" sz="4000" dirty="0">
              <a:ea typeface="+mn-ea"/>
              <a:cs typeface="+mn-cs"/>
            </a:endParaRPr>
          </a:p>
        </p:txBody>
      </p:sp>
      <p:pic>
        <p:nvPicPr>
          <p:cNvPr id="14339" name="Picture 4" descr="uOttawa-logo[1].png"/>
          <p:cNvPicPr>
            <a:picLocks noChangeAspect="1"/>
          </p:cNvPicPr>
          <p:nvPr/>
        </p:nvPicPr>
        <p:blipFill>
          <a:blip r:embed="rId3"/>
          <a:srcRect/>
          <a:stretch>
            <a:fillRect/>
          </a:stretch>
        </p:blipFill>
        <p:spPr bwMode="auto">
          <a:xfrm>
            <a:off x="6700838" y="838200"/>
            <a:ext cx="1528762" cy="6191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a:extLst>
              <a:ext uri="{FF2B5EF4-FFF2-40B4-BE49-F238E27FC236}">
                <a16:creationId xmlns:a16="http://schemas.microsoft.com/office/drawing/2014/main" id="{10EA0E9D-55D2-6238-AFD7-4DECD4EB1846}"/>
              </a:ext>
            </a:extLst>
          </p:cNvPr>
          <p:cNvSpPr>
            <a:spLocks noGrp="1"/>
          </p:cNvSpPr>
          <p:nvPr>
            <p:ph idx="1"/>
          </p:nvPr>
        </p:nvSpPr>
        <p:spPr>
          <a:xfrm>
            <a:off x="395288" y="333375"/>
            <a:ext cx="8497887" cy="6191250"/>
          </a:xfrm>
        </p:spPr>
        <p:txBody>
          <a:bodyPr>
            <a:normAutofit lnSpcReduction="10000"/>
          </a:bodyPr>
          <a:lstStyle/>
          <a:p>
            <a:pPr marL="0" indent="0">
              <a:buFont typeface="Wingdings 2" panose="05020102010507070707" pitchFamily="18" charset="2"/>
              <a:buNone/>
              <a:defRPr/>
            </a:pPr>
            <a:endParaRPr lang="en-US" altLang="en-US" dirty="0"/>
          </a:p>
          <a:p>
            <a:pPr marL="0" indent="0">
              <a:buFont typeface="Wingdings 2" panose="05020102010507070707" pitchFamily="18" charset="2"/>
              <a:buNone/>
              <a:defRPr/>
            </a:pPr>
            <a:r>
              <a:rPr lang="en-US" altLang="en-US" dirty="0"/>
              <a:t>As part of a mixed-method study funded by the Canadian government (SSHRC) currently underway, my colleagues and I conducted a literature review that examined the concrete usefulness of plurilingualism. </a:t>
            </a:r>
          </a:p>
          <a:p>
            <a:pPr marL="0" indent="0">
              <a:buFont typeface="Wingdings 2" panose="05020102010507070707" pitchFamily="18" charset="2"/>
              <a:buNone/>
              <a:defRPr/>
            </a:pPr>
            <a:r>
              <a:rPr lang="en-US" altLang="en-US" dirty="0"/>
              <a:t>Methodology:</a:t>
            </a:r>
          </a:p>
          <a:p>
            <a:pPr marL="0" indent="0">
              <a:buFont typeface="Wingdings 2" panose="05020102010507070707" pitchFamily="18" charset="2"/>
              <a:buNone/>
              <a:defRPr/>
            </a:pPr>
            <a:endParaRPr lang="en-US" altLang="en-US" dirty="0"/>
          </a:p>
          <a:p>
            <a:pPr>
              <a:spcBef>
                <a:spcPts val="0"/>
              </a:spcBef>
              <a:defRPr/>
            </a:pPr>
            <a:r>
              <a:rPr lang="en-US" altLang="en-US" dirty="0"/>
              <a:t>Keyword database searches (ERIC, Cairn, Google Scholar, and Omni). This resulted in well over 1,000 results. </a:t>
            </a:r>
          </a:p>
          <a:p>
            <a:pPr>
              <a:spcBef>
                <a:spcPts val="0"/>
              </a:spcBef>
              <a:defRPr/>
            </a:pPr>
            <a:r>
              <a:rPr lang="en-US" altLang="en-US" dirty="0"/>
              <a:t>Selected peer-reviewed articles and book chapters published from 2010 to 2021 in English. This resulted in 97 sources.</a:t>
            </a:r>
          </a:p>
          <a:p>
            <a:pPr>
              <a:spcBef>
                <a:spcPts val="0"/>
              </a:spcBef>
              <a:defRPr/>
            </a:pPr>
            <a:r>
              <a:rPr lang="en-US" altLang="en-US" dirty="0"/>
              <a:t>Here, I present the findings using the 24 sources that examined concrete classroom applications. </a:t>
            </a:r>
          </a:p>
          <a:p>
            <a:pPr>
              <a:defRPr/>
            </a:pPr>
            <a:endParaRPr lang="en-US" altLang="en-US" dirty="0"/>
          </a:p>
          <a:p>
            <a:pPr>
              <a:defRPr/>
            </a:pPr>
            <a:r>
              <a:rPr lang="en-US" alt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D86B30-502E-0A6E-298F-5FEC15ED1A70}"/>
              </a:ext>
            </a:extLst>
          </p:cNvPr>
          <p:cNvSpPr>
            <a:spLocks noGrp="1"/>
          </p:cNvSpPr>
          <p:nvPr>
            <p:ph idx="1"/>
          </p:nvPr>
        </p:nvSpPr>
        <p:spPr>
          <a:xfrm>
            <a:off x="323850" y="476250"/>
            <a:ext cx="8424863" cy="5561013"/>
          </a:xfrm>
        </p:spPr>
        <p:txBody>
          <a:bodyPr/>
          <a:lstStyle/>
          <a:p>
            <a:pPr marL="0" indent="0">
              <a:buFont typeface="Wingdings 2" panose="05020102010507070707" pitchFamily="18" charset="2"/>
              <a:buNone/>
              <a:defRPr/>
            </a:pPr>
            <a:endParaRPr lang="en-US" dirty="0"/>
          </a:p>
          <a:p>
            <a:pPr marL="0" indent="0">
              <a:buFont typeface="Wingdings 2" panose="05020102010507070707" pitchFamily="18" charset="2"/>
              <a:buNone/>
              <a:defRPr/>
            </a:pPr>
            <a:r>
              <a:rPr lang="en-US" dirty="0"/>
              <a:t>Findings 1: The Difficulty in Adopting Plurilingualism</a:t>
            </a:r>
          </a:p>
          <a:p>
            <a:pPr>
              <a:defRPr/>
            </a:pPr>
            <a:r>
              <a:rPr lang="en-US" dirty="0"/>
              <a:t>not simply related to the retention of old habits;</a:t>
            </a:r>
          </a:p>
          <a:p>
            <a:pPr>
              <a:defRPr/>
            </a:pPr>
            <a:r>
              <a:rPr lang="en-US" dirty="0"/>
              <a:t>well-founded fears related to employment;</a:t>
            </a:r>
          </a:p>
          <a:p>
            <a:pPr>
              <a:defRPr/>
            </a:pPr>
            <a:r>
              <a:rPr lang="en-US" dirty="0"/>
              <a:t>need to honestly acknowledging the positive and negative perceptions;</a:t>
            </a:r>
          </a:p>
          <a:p>
            <a:pPr>
              <a:defRPr/>
            </a:pPr>
            <a:r>
              <a:rPr lang="en-US" dirty="0"/>
              <a:t>need to develop safe spaces for teachers and students to reflect on and engage with the principles associated with plurilingualism that they themselves deem important to explore.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a:extLst>
              <a:ext uri="{FF2B5EF4-FFF2-40B4-BE49-F238E27FC236}">
                <a16:creationId xmlns:a16="http://schemas.microsoft.com/office/drawing/2014/main" id="{2EB44E9E-DF98-4C25-CBEC-97DC0225C85D}"/>
              </a:ext>
            </a:extLst>
          </p:cNvPr>
          <p:cNvSpPr>
            <a:spLocks noGrp="1"/>
          </p:cNvSpPr>
          <p:nvPr>
            <p:ph idx="1"/>
          </p:nvPr>
        </p:nvSpPr>
        <p:spPr>
          <a:xfrm>
            <a:off x="323850" y="260350"/>
            <a:ext cx="8496300" cy="5776913"/>
          </a:xfrm>
        </p:spPr>
        <p:txBody>
          <a:bodyPr/>
          <a:lstStyle/>
          <a:p>
            <a:pPr marL="0" indent="0">
              <a:buFont typeface="Wingdings 2" panose="05020102010507070707" pitchFamily="18" charset="2"/>
              <a:buNone/>
              <a:defRPr/>
            </a:pPr>
            <a:endParaRPr lang="en-US" altLang="en-US" dirty="0"/>
          </a:p>
          <a:p>
            <a:pPr marL="0" indent="0">
              <a:buFont typeface="Wingdings 2" panose="05020102010507070707" pitchFamily="18" charset="2"/>
              <a:buNone/>
              <a:defRPr/>
            </a:pPr>
            <a:r>
              <a:rPr lang="en-US" altLang="en-US" dirty="0"/>
              <a:t>Findings 2: Changing Teacher Attitudes</a:t>
            </a:r>
          </a:p>
          <a:p>
            <a:pPr>
              <a:defRPr/>
            </a:pPr>
            <a:r>
              <a:rPr lang="en-US" altLang="en-US" dirty="0"/>
              <a:t>stress on reflective practice;</a:t>
            </a:r>
          </a:p>
          <a:p>
            <a:pPr>
              <a:defRPr/>
            </a:pPr>
            <a:r>
              <a:rPr lang="en-US" altLang="en-US" dirty="0"/>
              <a:t>institutional support is also important</a:t>
            </a:r>
          </a:p>
          <a:p>
            <a:pPr lvl="2">
              <a:defRPr/>
            </a:pPr>
            <a:r>
              <a:rPr lang="en-US" altLang="en-US" sz="2200" dirty="0"/>
              <a:t>symbolic </a:t>
            </a:r>
          </a:p>
          <a:p>
            <a:pPr lvl="2">
              <a:defRPr/>
            </a:pPr>
            <a:r>
              <a:rPr lang="en-US" altLang="en-US" sz="2200" dirty="0"/>
              <a:t>material</a:t>
            </a:r>
          </a:p>
          <a:p>
            <a:pPr marL="342900" indent="-342900">
              <a:defRPr/>
            </a:pPr>
            <a:r>
              <a:rPr lang="en-US" altLang="en-US" dirty="0"/>
              <a:t>viewing language as an appreciated living entity rather than as a thing to be mastered;</a:t>
            </a:r>
          </a:p>
          <a:p>
            <a:pPr marL="342900" indent="-342900">
              <a:defRPr/>
            </a:pPr>
            <a:r>
              <a:rPr lang="en-US" altLang="en-US" dirty="0"/>
              <a:t>development of “third-space” supports for linguistically diverse students and communities.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a:extLst>
              <a:ext uri="{FF2B5EF4-FFF2-40B4-BE49-F238E27FC236}">
                <a16:creationId xmlns:a16="http://schemas.microsoft.com/office/drawing/2014/main" id="{FF206FDA-EBC3-5FBF-03C5-17B4EF596B6B}"/>
              </a:ext>
            </a:extLst>
          </p:cNvPr>
          <p:cNvSpPr>
            <a:spLocks noGrp="1"/>
          </p:cNvSpPr>
          <p:nvPr>
            <p:ph idx="1"/>
          </p:nvPr>
        </p:nvSpPr>
        <p:spPr>
          <a:xfrm>
            <a:off x="395288" y="333375"/>
            <a:ext cx="8353425" cy="6119813"/>
          </a:xfrm>
        </p:spPr>
        <p:txBody>
          <a:bodyPr/>
          <a:lstStyle/>
          <a:p>
            <a:pPr marL="0" indent="0">
              <a:buFont typeface="Wingdings 2" panose="05020102010507070707" pitchFamily="18" charset="2"/>
              <a:buNone/>
              <a:defRPr/>
            </a:pPr>
            <a:r>
              <a:rPr lang="en-US" altLang="en-US" dirty="0"/>
              <a:t>Findings 3: Specific Classroom Practices</a:t>
            </a:r>
          </a:p>
          <a:p>
            <a:pPr>
              <a:defRPr/>
            </a:pPr>
            <a:r>
              <a:rPr lang="en-US" altLang="en-US" dirty="0"/>
              <a:t>explicit explanations of the pedagogical goals;</a:t>
            </a:r>
          </a:p>
          <a:p>
            <a:pPr>
              <a:defRPr/>
            </a:pPr>
            <a:r>
              <a:rPr lang="en-US" altLang="en-US" dirty="0"/>
              <a:t>focus on the metalinguistic awareness of everyday language use; </a:t>
            </a:r>
          </a:p>
          <a:p>
            <a:pPr>
              <a:defRPr/>
            </a:pPr>
            <a:r>
              <a:rPr lang="en-US" altLang="en-US" dirty="0"/>
              <a:t>plurilingual methods can result in significant linguistic gains in shorter amounts of time, address issues related to social justice, and help strengthen student self-confidence and motivation</a:t>
            </a:r>
          </a:p>
          <a:p>
            <a:pPr>
              <a:defRPr/>
            </a:pPr>
            <a:r>
              <a:rPr lang="en-US" altLang="en-US" dirty="0"/>
              <a:t>classroom treatment options should be organized in ways that refer to the diverse languages found in the classroom, the practical utility of these languages, and the connections among them;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a:extLst>
              <a:ext uri="{FF2B5EF4-FFF2-40B4-BE49-F238E27FC236}">
                <a16:creationId xmlns:a16="http://schemas.microsoft.com/office/drawing/2014/main" id="{E5C5A746-4BC4-4728-03F8-006859073A01}"/>
              </a:ext>
            </a:extLst>
          </p:cNvPr>
          <p:cNvSpPr>
            <a:spLocks noGrp="1"/>
          </p:cNvSpPr>
          <p:nvPr>
            <p:ph idx="1"/>
          </p:nvPr>
        </p:nvSpPr>
        <p:spPr>
          <a:xfrm>
            <a:off x="323850" y="404813"/>
            <a:ext cx="8424863" cy="5632450"/>
          </a:xfrm>
        </p:spPr>
        <p:txBody>
          <a:bodyPr/>
          <a:lstStyle/>
          <a:p>
            <a:endParaRPr lang="en-US" altLang="en-US"/>
          </a:p>
          <a:p>
            <a:r>
              <a:rPr lang="en-US" altLang="en-US"/>
              <a:t>students should be shown how to monitor their own language use and to notice the similarities and differences among the languages used in the classroom;</a:t>
            </a:r>
          </a:p>
          <a:p>
            <a:r>
              <a:rPr lang="en-US" altLang="en-US"/>
              <a:t>teachers should encourage code-switching and translation while paying close attention to their students’ current and previous educational contexts and linguistic experiences;</a:t>
            </a:r>
          </a:p>
          <a:p>
            <a:r>
              <a:rPr lang="en-US" altLang="en-US"/>
              <a:t>specific activities such as the use of “identity texts” or the production of media in dominated languages can be greatly facilitated by actively engaging students as “co-researchers.”</a:t>
            </a:r>
          </a:p>
          <a:p>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37756B-8E41-DA63-9B6C-8E9338F3E1A6}"/>
              </a:ext>
            </a:extLst>
          </p:cNvPr>
          <p:cNvSpPr>
            <a:spLocks noGrp="1"/>
          </p:cNvSpPr>
          <p:nvPr>
            <p:ph idx="1"/>
          </p:nvPr>
        </p:nvSpPr>
        <p:spPr>
          <a:xfrm>
            <a:off x="395288" y="476250"/>
            <a:ext cx="8353425" cy="5905500"/>
          </a:xfrm>
        </p:spPr>
        <p:txBody>
          <a:bodyPr/>
          <a:lstStyle/>
          <a:p>
            <a:pPr marL="0" indent="0">
              <a:buFont typeface="Wingdings 2" panose="05020102010507070707" pitchFamily="18" charset="2"/>
              <a:buNone/>
              <a:defRPr/>
            </a:pPr>
            <a:endParaRPr lang="en-US" dirty="0"/>
          </a:p>
          <a:p>
            <a:pPr marL="0" indent="0">
              <a:buFont typeface="Wingdings 2" panose="05020102010507070707" pitchFamily="18" charset="2"/>
              <a:buNone/>
              <a:defRPr/>
            </a:pPr>
            <a:r>
              <a:rPr lang="en-US" dirty="0"/>
              <a:t>Findings 4: Helping Novice Teachers </a:t>
            </a:r>
          </a:p>
          <a:p>
            <a:pPr>
              <a:defRPr/>
            </a:pPr>
            <a:r>
              <a:rPr lang="en-US" dirty="0"/>
              <a:t>plurilinguistic awareness is connected to how long one has been teaching and one’s own linguistic repertoire;</a:t>
            </a:r>
          </a:p>
          <a:p>
            <a:pPr>
              <a:defRPr/>
            </a:pPr>
            <a:r>
              <a:rPr lang="en-US" dirty="0"/>
              <a:t>the importance of negotiating the complexities associated with the adoption of plurilingual strategies;</a:t>
            </a:r>
          </a:p>
          <a:p>
            <a:pPr>
              <a:defRPr/>
            </a:pPr>
            <a:r>
              <a:rPr lang="en-US" dirty="0"/>
              <a:t>the often-overlooked connections between the linguistic and social identities of these novice teachers must be considered;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a:extLst>
              <a:ext uri="{FF2B5EF4-FFF2-40B4-BE49-F238E27FC236}">
                <a16:creationId xmlns:a16="http://schemas.microsoft.com/office/drawing/2014/main" id="{974404F1-FBE1-603D-C47E-95B8D2607236}"/>
              </a:ext>
            </a:extLst>
          </p:cNvPr>
          <p:cNvSpPr>
            <a:spLocks noGrp="1"/>
          </p:cNvSpPr>
          <p:nvPr>
            <p:ph idx="1"/>
          </p:nvPr>
        </p:nvSpPr>
        <p:spPr>
          <a:xfrm>
            <a:off x="395288" y="333375"/>
            <a:ext cx="8424862" cy="5703888"/>
          </a:xfrm>
        </p:spPr>
        <p:txBody>
          <a:bodyPr/>
          <a:lstStyle/>
          <a:p>
            <a:pPr marL="0" indent="0">
              <a:buFont typeface="Wingdings 2" panose="05020102010507070707" pitchFamily="18" charset="2"/>
              <a:buNone/>
            </a:pPr>
            <a:endParaRPr lang="en-US" altLang="en-US" dirty="0"/>
          </a:p>
          <a:p>
            <a:pPr marL="0" indent="0">
              <a:buFont typeface="Wingdings 2" panose="05020102010507070707" pitchFamily="18" charset="2"/>
              <a:buNone/>
            </a:pPr>
            <a:r>
              <a:rPr lang="en-US" altLang="en-US" dirty="0"/>
              <a:t>Although it is somewhat true that the notion of plurilingualism amounts to being “old wine in new bottles” it is clear that plurilingualism CAN BE concretely useful. The notion breaks with the common focus on long-antiquated grammar-based and structural orientations within anglophone second language pedagogy.</a:t>
            </a:r>
          </a:p>
          <a:p>
            <a:pPr marL="0" indent="0">
              <a:buFont typeface="Wingdings 2" panose="05020102010507070707" pitchFamily="18" charset="2"/>
              <a:buNone/>
            </a:pPr>
            <a:r>
              <a:rPr lang="en-US" altLang="en-US" sz="2800" dirty="0"/>
              <a:t>However, as Flores (2013) has noted, “there is a need for a more critical treatment of the concept of plurilingualism to avoid complicity with the promotion of a covert neoliberal agenda” (p. 1).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a:extLst>
              <a:ext uri="{FF2B5EF4-FFF2-40B4-BE49-F238E27FC236}">
                <a16:creationId xmlns:a16="http://schemas.microsoft.com/office/drawing/2014/main" id="{9512D9A9-0601-CED9-EE97-8FC15AF9640D}"/>
              </a:ext>
            </a:extLst>
          </p:cNvPr>
          <p:cNvSpPr>
            <a:spLocks noGrp="1"/>
          </p:cNvSpPr>
          <p:nvPr>
            <p:ph idx="1"/>
          </p:nvPr>
        </p:nvSpPr>
        <p:spPr>
          <a:xfrm>
            <a:off x="323850" y="404813"/>
            <a:ext cx="8039100" cy="5632450"/>
          </a:xfrm>
        </p:spPr>
        <p:txBody>
          <a:bodyPr/>
          <a:lstStyle/>
          <a:p>
            <a:pPr marL="0" indent="0">
              <a:buFont typeface="Wingdings 2" panose="05020102010507070707" pitchFamily="18" charset="2"/>
              <a:buNone/>
            </a:pPr>
            <a:endParaRPr lang="en-US" altLang="en-US" dirty="0"/>
          </a:p>
          <a:p>
            <a:pPr marL="0" indent="0">
              <a:buFont typeface="Wingdings 2" panose="05020102010507070707" pitchFamily="18" charset="2"/>
              <a:buNone/>
            </a:pPr>
            <a:r>
              <a:rPr lang="en-US" altLang="en-US" dirty="0"/>
              <a:t>The native speaker might be an oppressive tool in the case of a majority language that dominates another, but what is the role of the native speaker from the perspective of the minority language users?</a:t>
            </a:r>
          </a:p>
          <a:p>
            <a:pPr marL="0" indent="0">
              <a:buFont typeface="Wingdings 2" panose="05020102010507070707" pitchFamily="18" charset="2"/>
              <a:buNone/>
            </a:pPr>
            <a:r>
              <a:rPr lang="en-US" altLang="en-US" dirty="0"/>
              <a:t>Members of minority languages “often find themselves in a specific situation of both intra-group rivalry (between people from minority language families who wish to protect their language, people whose knowledge of the language has become weakened or lost, and people acquiring the language through formal or informal education) and extra-group rivalry (between minority language speakers and the dominant language group), connected with language use and the process of identification (</a:t>
            </a:r>
            <a:r>
              <a:rPr lang="en-US" altLang="en-US" dirty="0" err="1"/>
              <a:t>Dolowy-Rybinska</a:t>
            </a:r>
            <a:r>
              <a:rPr lang="en-US" altLang="en-US" dirty="0"/>
              <a:t>, 2023)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173587-0CD9-DFC7-6731-B1B818B408CD}"/>
              </a:ext>
            </a:extLst>
          </p:cNvPr>
          <p:cNvSpPr>
            <a:spLocks noGrp="1"/>
          </p:cNvSpPr>
          <p:nvPr>
            <p:ph idx="1"/>
          </p:nvPr>
        </p:nvSpPr>
        <p:spPr>
          <a:xfrm>
            <a:off x="323850" y="333375"/>
            <a:ext cx="8039100" cy="5703888"/>
          </a:xfrm>
        </p:spPr>
        <p:txBody>
          <a:bodyPr/>
          <a:lstStyle/>
          <a:p>
            <a:pPr marL="0" indent="0">
              <a:buFont typeface="Wingdings 2" panose="05020102010507070707" pitchFamily="18" charset="2"/>
              <a:buNone/>
              <a:defRPr/>
            </a:pPr>
            <a:r>
              <a:rPr lang="en-US" dirty="0"/>
              <a:t>What becomes important in language preservation and maintenance is defining what that a specific language is and what it means to be a native speaker of it;</a:t>
            </a:r>
          </a:p>
          <a:p>
            <a:pPr marL="0" indent="0">
              <a:buFont typeface="Wingdings 2" panose="05020102010507070707" pitchFamily="18" charset="2"/>
              <a:buNone/>
              <a:defRPr/>
            </a:pPr>
            <a:r>
              <a:rPr lang="en-US" dirty="0"/>
              <a:t>This has practical consequences at the language policy level.</a:t>
            </a:r>
          </a:p>
          <a:p>
            <a:pPr marL="0" indent="0">
              <a:buFont typeface="Wingdings 2" panose="05020102010507070707" pitchFamily="18" charset="2"/>
              <a:buNone/>
              <a:defRPr/>
            </a:pPr>
            <a:r>
              <a:rPr lang="en-US" dirty="0"/>
              <a:t>In Nunavut, for example, the territorial government is engaged in a massive effort to preserve the local indigenous language, which is spoken in many different varieties throughout the north. Consequently, official government documents define </a:t>
            </a:r>
            <a:r>
              <a:rPr lang="en-US" dirty="0" err="1"/>
              <a:t>Inuktut</a:t>
            </a:r>
            <a:r>
              <a:rPr lang="en-US" dirty="0"/>
              <a:t> as those varieties spoken in the larger communities of the territory: Kugluktuk, Cambridge Bay, Bathurst Inlet, </a:t>
            </a:r>
            <a:r>
              <a:rPr lang="en-US" dirty="0" err="1"/>
              <a:t>Umingmaktuuq</a:t>
            </a:r>
            <a:r>
              <a:rPr lang="en-US" dirty="0"/>
              <a:t> and Inuinnaqtun. This definition of a native speaker is used to promote and reward public sector employees by an official government agency.</a:t>
            </a:r>
          </a:p>
          <a:p>
            <a:pPr marL="0" indent="0">
              <a:buFont typeface="Wingdings 2" panose="05020102010507070707" pitchFamily="18" charset="2"/>
              <a:buNone/>
              <a:defRPr/>
            </a:pPr>
            <a:r>
              <a:rPr lang="en-US" dirty="0"/>
              <a:t> This is done though standardized language testing. </a:t>
            </a:r>
          </a:p>
          <a:p>
            <a:pP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94C079-6EA8-B0C5-104D-890B6BB3029A}"/>
              </a:ext>
            </a:extLst>
          </p:cNvPr>
          <p:cNvSpPr>
            <a:spLocks noGrp="1"/>
          </p:cNvSpPr>
          <p:nvPr>
            <p:ph idx="1"/>
          </p:nvPr>
        </p:nvSpPr>
        <p:spPr>
          <a:xfrm>
            <a:off x="323850" y="333375"/>
            <a:ext cx="8039100" cy="5703888"/>
          </a:xfrm>
        </p:spPr>
        <p:txBody>
          <a:bodyPr/>
          <a:lstStyle/>
          <a:p>
            <a:pPr marL="0" indent="0">
              <a:buFont typeface="Wingdings 2" panose="05020102010507070707" pitchFamily="18" charset="2"/>
              <a:buNone/>
              <a:defRPr/>
            </a:pPr>
            <a:endParaRPr lang="en-US" dirty="0"/>
          </a:p>
          <a:p>
            <a:pPr marL="0" indent="0">
              <a:buFont typeface="Wingdings 2" panose="05020102010507070707" pitchFamily="18" charset="2"/>
              <a:buNone/>
              <a:defRPr/>
            </a:pPr>
            <a:r>
              <a:rPr lang="en-US" dirty="0"/>
              <a:t>As was once explained to me by a territorial official in the Nunavut Ministry of Education (who must remain anonymous), the cohesion and unity of the recently constituted territory depends on promoting and facilitating a standard form of the most common variety of </a:t>
            </a:r>
            <a:r>
              <a:rPr lang="en-US" dirty="0" err="1"/>
              <a:t>Inuktut</a:t>
            </a:r>
            <a:r>
              <a:rPr lang="en-US" dirty="0"/>
              <a:t> available. </a:t>
            </a:r>
          </a:p>
          <a:p>
            <a:pPr marL="0" indent="0">
              <a:buFont typeface="Wingdings 2" panose="05020102010507070707" pitchFamily="18" charset="2"/>
              <a:buNone/>
              <a:defRPr/>
            </a:pPr>
            <a:r>
              <a:rPr lang="en-US" dirty="0"/>
              <a:t>The alternative for those in the north is to simply allow the languages of the south to attain greater and greater dominance and the eventual extinction of </a:t>
            </a:r>
            <a:r>
              <a:rPr lang="en-US" dirty="0" err="1"/>
              <a:t>Inuktut</a:t>
            </a:r>
            <a:r>
              <a:rPr lang="en-US" dirty="0"/>
              <a:t>. This is common story that has been true since historically at least since the French revolution and the construction of the modern nation-state: language standardization is an important aspect of nation building.</a:t>
            </a:r>
          </a:p>
          <a:p>
            <a:pP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25C15F-5B33-C89B-BF86-BE8CFA128884}"/>
              </a:ext>
            </a:extLst>
          </p:cNvPr>
          <p:cNvSpPr>
            <a:spLocks noGrp="1"/>
          </p:cNvSpPr>
          <p:nvPr>
            <p:ph idx="1"/>
          </p:nvPr>
        </p:nvSpPr>
        <p:spPr>
          <a:xfrm>
            <a:off x="539750" y="404813"/>
            <a:ext cx="8208963" cy="5632450"/>
          </a:xfrm>
        </p:spPr>
        <p:txBody>
          <a:bodyPr/>
          <a:lstStyle/>
          <a:p>
            <a:pPr marL="0" indent="0">
              <a:spcBef>
                <a:spcPts val="600"/>
              </a:spcBef>
              <a:buFont typeface="Wingdings 2" panose="05020102010507070707" pitchFamily="18" charset="2"/>
              <a:buNone/>
              <a:defRPr/>
            </a:pPr>
            <a:r>
              <a:rPr lang="en-US" dirty="0"/>
              <a:t>This ppt is available at </a:t>
            </a:r>
            <a:r>
              <a:rPr lang="en-US" dirty="0">
                <a:hlinkClick r:id="rId3"/>
              </a:rPr>
              <a:t>http://douglasfleming.weebly.com</a:t>
            </a:r>
            <a:endParaRPr lang="en-US" dirty="0"/>
          </a:p>
          <a:p>
            <a:pPr marL="0" indent="0">
              <a:spcBef>
                <a:spcPts val="600"/>
              </a:spcBef>
              <a:buFont typeface="Wingdings 2" panose="05020102010507070707" pitchFamily="18" charset="2"/>
              <a:buNone/>
              <a:defRPr/>
            </a:pPr>
            <a:r>
              <a:rPr lang="en-US" dirty="0"/>
              <a:t>On this website I have added notes on some of the theoretical/philosophical background.</a:t>
            </a:r>
          </a:p>
          <a:p>
            <a:pPr>
              <a:spcBef>
                <a:spcPts val="600"/>
              </a:spcBef>
              <a:defRPr/>
            </a:pPr>
            <a:endParaRPr lang="en-US" dirty="0"/>
          </a:p>
          <a:p>
            <a:pPr marL="0" indent="0">
              <a:spcBef>
                <a:spcPts val="600"/>
              </a:spcBef>
              <a:buFont typeface="Wingdings 2" panose="05020102010507070707" pitchFamily="18" charset="2"/>
              <a:buNone/>
              <a:defRPr/>
            </a:pPr>
            <a:r>
              <a:rPr lang="fr-FR" dirty="0"/>
              <a:t>Ce </a:t>
            </a:r>
            <a:r>
              <a:rPr lang="fr-FR" dirty="0" err="1"/>
              <a:t>ppt</a:t>
            </a:r>
            <a:r>
              <a:rPr lang="fr-FR" dirty="0"/>
              <a:t> est disponible sur </a:t>
            </a:r>
            <a:r>
              <a:rPr lang="fr-FR" dirty="0">
                <a:hlinkClick r:id="rId3"/>
              </a:rPr>
              <a:t>http://douglasfleming.weebly.com</a:t>
            </a:r>
            <a:endParaRPr lang="fr-FR" dirty="0"/>
          </a:p>
          <a:p>
            <a:pPr marL="0" indent="0">
              <a:spcBef>
                <a:spcPts val="600"/>
              </a:spcBef>
              <a:buFont typeface="Wingdings 2" panose="05020102010507070707" pitchFamily="18" charset="2"/>
              <a:buNone/>
              <a:defRPr/>
            </a:pPr>
            <a:r>
              <a:rPr lang="fr-FR" dirty="0"/>
              <a:t>Sur ce site Web, j'ai ajouté des notes en ainsi qu'une partie du contexte théorique/philosophique.</a:t>
            </a:r>
          </a:p>
          <a:p>
            <a:pPr marL="0" indent="0">
              <a:spcBef>
                <a:spcPts val="600"/>
              </a:spcBef>
              <a:buFont typeface="Wingdings 2" panose="05020102010507070707" pitchFamily="18" charset="2"/>
              <a:buNone/>
              <a:defRPr/>
            </a:pPr>
            <a:endParaRPr lang="fr-FR" dirty="0"/>
          </a:p>
          <a:p>
            <a:pPr marL="0" indent="0">
              <a:spcBef>
                <a:spcPts val="600"/>
              </a:spcBef>
              <a:buFont typeface="Wingdings 2" panose="05020102010507070707" pitchFamily="18" charset="2"/>
              <a:buNone/>
              <a:defRPr/>
            </a:pPr>
            <a:r>
              <a:rPr lang="es-ES" dirty="0"/>
              <a:t>Este </a:t>
            </a:r>
            <a:r>
              <a:rPr lang="es-ES" dirty="0" err="1"/>
              <a:t>ppt</a:t>
            </a:r>
            <a:r>
              <a:rPr lang="es-ES" dirty="0"/>
              <a:t> está disponible en </a:t>
            </a:r>
            <a:r>
              <a:rPr lang="es-ES" dirty="0">
                <a:hlinkClick r:id="rId3"/>
              </a:rPr>
              <a:t>http://douglasfleming.weebly.com</a:t>
            </a:r>
            <a:endParaRPr lang="es-ES" dirty="0"/>
          </a:p>
          <a:p>
            <a:pPr marL="0" indent="0">
              <a:spcBef>
                <a:spcPts val="600"/>
              </a:spcBef>
              <a:buFont typeface="Wingdings 2" panose="05020102010507070707" pitchFamily="18" charset="2"/>
              <a:buNone/>
              <a:defRPr/>
            </a:pPr>
            <a:r>
              <a:rPr lang="es-ES" dirty="0"/>
              <a:t>En este sitio web he agregado notas algunos antecedentes teóricos/filosóficos.</a:t>
            </a:r>
            <a:endParaRPr lang="en-US" dirty="0"/>
          </a:p>
          <a:p>
            <a:pP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a:extLst>
              <a:ext uri="{FF2B5EF4-FFF2-40B4-BE49-F238E27FC236}">
                <a16:creationId xmlns:a16="http://schemas.microsoft.com/office/drawing/2014/main" id="{CFA5DE9B-357E-AFFC-263E-152754EEE199}"/>
              </a:ext>
            </a:extLst>
          </p:cNvPr>
          <p:cNvSpPr>
            <a:spLocks noGrp="1"/>
          </p:cNvSpPr>
          <p:nvPr>
            <p:ph idx="1"/>
          </p:nvPr>
        </p:nvSpPr>
        <p:spPr>
          <a:xfrm>
            <a:off x="395288" y="404813"/>
            <a:ext cx="7967662" cy="5632450"/>
          </a:xfrm>
        </p:spPr>
        <p:txBody>
          <a:bodyPr/>
          <a:lstStyle/>
          <a:p>
            <a:pPr marL="0" indent="0">
              <a:buFont typeface="Wingdings 2" panose="05020102010507070707" pitchFamily="18" charset="2"/>
              <a:buNone/>
            </a:pPr>
            <a:r>
              <a:rPr lang="en-US" altLang="en-US" dirty="0"/>
              <a:t>This is a threatened language that is progressively (given global warming) becoming a linguistic and cultural island in a sea of French and English, the dominant languages that are flowing concretely and inexorably from the south. How can one protect the equitable ownership, production, and distribution of </a:t>
            </a:r>
            <a:r>
              <a:rPr lang="en-US" altLang="en-US" dirty="0" err="1"/>
              <a:t>Inuktut</a:t>
            </a:r>
            <a:r>
              <a:rPr lang="en-US" altLang="en-US" dirty="0"/>
              <a:t> among the scattered people of the north under such circumstances?</a:t>
            </a:r>
          </a:p>
          <a:p>
            <a:pPr marL="0" indent="0">
              <a:buFont typeface="Wingdings 2" panose="05020102010507070707" pitchFamily="18" charset="2"/>
              <a:buNone/>
            </a:pPr>
            <a:r>
              <a:rPr lang="en-US" altLang="en-US" dirty="0"/>
              <a:t>I argue that there is little choice but to adopt standardized </a:t>
            </a:r>
            <a:r>
              <a:rPr lang="en-US" altLang="en-US" dirty="0" err="1"/>
              <a:t>Inuktut</a:t>
            </a:r>
            <a:r>
              <a:rPr lang="en-US" altLang="en-US" dirty="0"/>
              <a:t> and adopt a native speaker model for language teaching pedagogy. Of course, one should not blind people to the contradictions I’ve noted above. However, it does little practical good if one emphasizes to learners the content of their language learning courses is highly problematic in a theoretical sense. </a:t>
            </a:r>
          </a:p>
          <a:p>
            <a:pPr marL="0" indent="0">
              <a:buFont typeface="Wingdings 2" panose="05020102010507070707" pitchFamily="18" charset="2"/>
              <a:buNone/>
            </a:pPr>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a:extLst>
              <a:ext uri="{FF2B5EF4-FFF2-40B4-BE49-F238E27FC236}">
                <a16:creationId xmlns:a16="http://schemas.microsoft.com/office/drawing/2014/main" id="{BAC7380E-C976-023A-DD90-42FEB5092BE0}"/>
              </a:ext>
            </a:extLst>
          </p:cNvPr>
          <p:cNvSpPr>
            <a:spLocks noGrp="1"/>
          </p:cNvSpPr>
          <p:nvPr>
            <p:ph idx="1"/>
          </p:nvPr>
        </p:nvSpPr>
        <p:spPr>
          <a:xfrm>
            <a:off x="323850" y="333375"/>
            <a:ext cx="8496300" cy="6048375"/>
          </a:xfrm>
        </p:spPr>
        <p:txBody>
          <a:bodyPr/>
          <a:lstStyle/>
          <a:p>
            <a:endParaRPr lang="en-US" altLang="en-US" dirty="0"/>
          </a:p>
          <a:p>
            <a:r>
              <a:rPr lang="en-US" altLang="en-US" dirty="0"/>
              <a:t>To work, approaches to research must take local contexts into account. This would apply to linguistic challenges the world over. What are the local characteristics of language policy, teaching and learning?</a:t>
            </a:r>
          </a:p>
          <a:p>
            <a:r>
              <a:rPr lang="en-US" altLang="en-US" dirty="0"/>
              <a:t>Of course, contexts change over time and space. When and if in the distant future Nunavut gains an empire and imposes a native speaker standard upon linguistic and cultural minorities, I will change my opinion. Until then, the notion of the native speaker will have important value in that context.</a:t>
            </a:r>
          </a:p>
          <a:p>
            <a:r>
              <a:rPr lang="en-US" altLang="en-US" dirty="0"/>
              <a:t>In short, maybe there are very good political and ideological reasons for the reluctance of many teachers to </a:t>
            </a:r>
            <a:r>
              <a:rPr lang="en-US" altLang="en-US"/>
              <a:t>adopt plurilingualism!</a:t>
            </a:r>
            <a:endParaRPr lang="en-US" altLang="en-US" dirty="0"/>
          </a:p>
          <a:p>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40262F-1C3A-96C6-E5AE-D0D3BECA79ED}"/>
              </a:ext>
            </a:extLst>
          </p:cNvPr>
          <p:cNvSpPr>
            <a:spLocks noGrp="1"/>
          </p:cNvSpPr>
          <p:nvPr>
            <p:ph idx="1"/>
          </p:nvPr>
        </p:nvSpPr>
        <p:spPr>
          <a:xfrm>
            <a:off x="779463" y="476672"/>
            <a:ext cx="7583487" cy="5561058"/>
          </a:xfrm>
        </p:spPr>
        <p:txBody>
          <a:bodyPr/>
          <a:lstStyle/>
          <a:p>
            <a:pPr marL="0" indent="0">
              <a:buNone/>
            </a:pPr>
            <a:r>
              <a:rPr lang="en-US" sz="2800" dirty="0">
                <a:latin typeface="Arial" panose="020B0604020202020204" pitchFamily="34" charset="0"/>
                <a:cs typeface="Arial" panose="020B0604020202020204" pitchFamily="34" charset="0"/>
              </a:rPr>
              <a:t>Who does our research serve?</a:t>
            </a:r>
          </a:p>
          <a:p>
            <a:pPr marL="0" indent="0">
              <a:buNone/>
            </a:pPr>
            <a:r>
              <a:rPr lang="en-US" sz="2800" dirty="0">
                <a:latin typeface="Arial" panose="020B0604020202020204" pitchFamily="34" charset="0"/>
                <a:cs typeface="Arial" panose="020B0604020202020204" pitchFamily="34" charset="0"/>
              </a:rPr>
              <a:t>How do we resolve the contradictions between our desire to serve often marginalized populations while teaching standardized languages (e.g. English) that are commonly used for imperialist purposes?</a:t>
            </a:r>
          </a:p>
          <a:p>
            <a:pPr marL="0" indent="0">
              <a:buNone/>
            </a:pPr>
            <a:r>
              <a:rPr lang="en-US" sz="2800" dirty="0">
                <a:latin typeface="Arial" panose="020B0604020202020204" pitchFamily="34" charset="0"/>
                <a:cs typeface="Arial" panose="020B0604020202020204" pitchFamily="34" charset="0"/>
              </a:rPr>
              <a:t>How does the latest trend within mainstream Second Language Education (plurilingualism) relate to these concerns?</a:t>
            </a:r>
          </a:p>
          <a:p>
            <a:pPr marL="0" indent="0">
              <a:buNone/>
            </a:pPr>
            <a:endParaRPr lang="en-US" dirty="0"/>
          </a:p>
          <a:p>
            <a:pPr marL="0" indent="0">
              <a:buNone/>
            </a:pPr>
            <a:endParaRPr lang="en-US" dirty="0"/>
          </a:p>
          <a:p>
            <a:endParaRPr lang="en-CA" dirty="0"/>
          </a:p>
        </p:txBody>
      </p:sp>
    </p:spTree>
    <p:extLst>
      <p:ext uri="{BB962C8B-B14F-4D97-AF65-F5344CB8AC3E}">
        <p14:creationId xmlns:p14="http://schemas.microsoft.com/office/powerpoint/2010/main" val="1915993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28600" y="228600"/>
            <a:ext cx="8610600" cy="6152728"/>
          </a:xfrm>
        </p:spPr>
        <p:txBody>
          <a:bodyPr>
            <a:noAutofit/>
          </a:bodyPr>
          <a:lstStyle/>
          <a:p>
            <a:pPr marL="274320" indent="-274320" fontAlgn="auto">
              <a:lnSpc>
                <a:spcPct val="110000"/>
              </a:lnSpc>
              <a:spcAft>
                <a:spcPts val="0"/>
              </a:spcAft>
              <a:buClr>
                <a:schemeClr val="accent3"/>
              </a:buClr>
              <a:buFontTx/>
              <a:buNone/>
              <a:defRPr/>
            </a:pPr>
            <a:r>
              <a:rPr lang="en-US" sz="2400" dirty="0">
                <a:latin typeface="Arial" panose="020B0604020202020204" pitchFamily="34" charset="0"/>
                <a:cs typeface="Arial" panose="020B0604020202020204" pitchFamily="34" charset="0"/>
              </a:rPr>
              <a:t>   </a:t>
            </a:r>
            <a:r>
              <a:rPr lang="en-US" sz="2400" dirty="0">
                <a:solidFill>
                  <a:srgbClr val="FF0000"/>
                </a:solidFill>
                <a:latin typeface="Arial" panose="020B0604020202020204" pitchFamily="34" charset="0"/>
                <a:cs typeface="Arial" panose="020B0604020202020204" pitchFamily="34" charset="0"/>
              </a:rPr>
              <a:t>British Imperial </a:t>
            </a:r>
            <a:r>
              <a:rPr lang="en-US" sz="2400" dirty="0">
                <a:solidFill>
                  <a:srgbClr val="CC3300"/>
                </a:solidFill>
                <a:latin typeface="Arial" panose="020B0604020202020204" pitchFamily="34" charset="0"/>
                <a:cs typeface="Arial" panose="020B0604020202020204" pitchFamily="34" charset="0"/>
              </a:rPr>
              <a:t>officials engaged in various strategies </a:t>
            </a:r>
          </a:p>
          <a:p>
            <a:pPr>
              <a:lnSpc>
                <a:spcPct val="110000"/>
              </a:lnSpc>
              <a:buClr>
                <a:schemeClr val="accent3"/>
              </a:buClr>
              <a:defRPr/>
            </a:pPr>
            <a:r>
              <a:rPr lang="en-US" sz="2400" dirty="0">
                <a:latin typeface="Arial" panose="020B0604020202020204" pitchFamily="34" charset="0"/>
                <a:cs typeface="Arial" panose="020B0604020202020204" pitchFamily="34" charset="0"/>
              </a:rPr>
              <a:t>some promoted teaching English extensively to the entire population; this strategy was adopted for Hong Kong;</a:t>
            </a:r>
          </a:p>
          <a:p>
            <a:pPr marL="274320" indent="-274320" fontAlgn="auto">
              <a:lnSpc>
                <a:spcPct val="110000"/>
              </a:lnSpc>
              <a:spcAft>
                <a:spcPts val="0"/>
              </a:spcAft>
              <a:buClr>
                <a:schemeClr val="accent3"/>
              </a:buClr>
              <a:buFont typeface="Wingdings 2"/>
              <a:buChar char=""/>
              <a:defRPr/>
            </a:pPr>
            <a:r>
              <a:rPr lang="en-US" sz="2400" dirty="0">
                <a:latin typeface="Arial" panose="020B0604020202020204" pitchFamily="34" charset="0"/>
                <a:cs typeface="Arial" panose="020B0604020202020204" pitchFamily="34" charset="0"/>
              </a:rPr>
              <a:t>others felt that local vernaculars should be taught to the majority, but that an elite should be selected for English instruction for the express purpose of serving the empire’s managerial needs; </a:t>
            </a:r>
          </a:p>
          <a:p>
            <a:pPr marL="274320" indent="-274320" fontAlgn="auto">
              <a:lnSpc>
                <a:spcPct val="110000"/>
              </a:lnSpc>
              <a:spcAft>
                <a:spcPts val="0"/>
              </a:spcAft>
              <a:buClr>
                <a:schemeClr val="accent3"/>
              </a:buClr>
              <a:buFont typeface="Wingdings 2"/>
              <a:buChar char=""/>
              <a:defRPr/>
            </a:pPr>
            <a:r>
              <a:rPr lang="en-US" sz="2400" dirty="0">
                <a:latin typeface="Arial" panose="020B0604020202020204" pitchFamily="34" charset="0"/>
                <a:cs typeface="Arial" panose="020B0604020202020204" pitchFamily="34" charset="0"/>
              </a:rPr>
              <a:t>this was the strategy for India (Macaulay,1920);</a:t>
            </a:r>
          </a:p>
          <a:p>
            <a:pPr marL="274320" indent="-274320" fontAlgn="auto">
              <a:lnSpc>
                <a:spcPct val="110000"/>
              </a:lnSpc>
              <a:spcAft>
                <a:spcPts val="0"/>
              </a:spcAft>
              <a:buClr>
                <a:schemeClr val="accent3"/>
              </a:buClr>
              <a:buFont typeface="Wingdings 2"/>
              <a:buChar char=""/>
              <a:defRPr/>
            </a:pPr>
            <a:r>
              <a:rPr lang="en-US" sz="2400" dirty="0">
                <a:latin typeface="Arial" panose="020B0604020202020204" pitchFamily="34" charset="0"/>
                <a:cs typeface="Arial" panose="020B0604020202020204" pitchFamily="34" charset="0"/>
              </a:rPr>
              <a:t>elite learners English sent to British universities;</a:t>
            </a:r>
          </a:p>
          <a:p>
            <a:pPr marL="274320" indent="-274320" fontAlgn="auto">
              <a:lnSpc>
                <a:spcPct val="110000"/>
              </a:lnSpc>
              <a:spcAft>
                <a:spcPts val="0"/>
              </a:spcAft>
              <a:buClr>
                <a:schemeClr val="accent3"/>
              </a:buClr>
              <a:buFont typeface="Wingdings 2"/>
              <a:buChar char=""/>
              <a:defRPr/>
            </a:pPr>
            <a:r>
              <a:rPr lang="en-US" sz="2400" dirty="0">
                <a:latin typeface="Arial" panose="020B0604020202020204" pitchFamily="34" charset="0"/>
                <a:cs typeface="Arial" panose="020B0604020202020204" pitchFamily="34" charset="0"/>
              </a:rPr>
              <a:t>in both cases, the subject matter was the same: promotion of British values and the privileging of “whiteness”. </a:t>
            </a:r>
          </a:p>
        </p:txBody>
      </p:sp>
    </p:spTree>
    <p:extLst>
      <p:ext uri="{BB962C8B-B14F-4D97-AF65-F5344CB8AC3E}">
        <p14:creationId xmlns:p14="http://schemas.microsoft.com/office/powerpoint/2010/main" val="27960129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323528" y="260648"/>
            <a:ext cx="8686800" cy="6140152"/>
          </a:xfrm>
        </p:spPr>
        <p:txBody>
          <a:bodyPr>
            <a:normAutofit fontScale="25000" lnSpcReduction="20000"/>
          </a:bodyPr>
          <a:lstStyle/>
          <a:p>
            <a:pPr>
              <a:lnSpc>
                <a:spcPct val="110000"/>
              </a:lnSpc>
              <a:buFontTx/>
              <a:buNone/>
            </a:pPr>
            <a:r>
              <a:rPr lang="en-US" sz="9600" dirty="0">
                <a:solidFill>
                  <a:srgbClr val="CC3300"/>
                </a:solidFill>
                <a:latin typeface="Arial" panose="020B0604020202020204" pitchFamily="34" charset="0"/>
                <a:cs typeface="Arial" panose="020B0604020202020204" pitchFamily="34" charset="0"/>
              </a:rPr>
              <a:t>Has anything really changed? </a:t>
            </a:r>
          </a:p>
          <a:p>
            <a:pPr>
              <a:lnSpc>
                <a:spcPct val="110000"/>
              </a:lnSpc>
            </a:pPr>
            <a:r>
              <a:rPr lang="en-US" sz="9600" dirty="0">
                <a:latin typeface="Arial" panose="020B0604020202020204" pitchFamily="34" charset="0"/>
                <a:cs typeface="Arial" panose="020B0604020202020204" pitchFamily="34" charset="0"/>
              </a:rPr>
              <a:t>English has often been mystified as a superior language</a:t>
            </a:r>
          </a:p>
          <a:p>
            <a:pPr>
              <a:lnSpc>
                <a:spcPct val="110000"/>
              </a:lnSpc>
            </a:pPr>
            <a:r>
              <a:rPr lang="en-US" sz="9600" dirty="0">
                <a:latin typeface="Arial" panose="020B0604020202020204" pitchFamily="34" charset="0"/>
                <a:cs typeface="Arial" panose="020B0604020202020204" pitchFamily="34" charset="0"/>
              </a:rPr>
              <a:t>Part of racialised claims about alphabet-based Indo-European languages being more abstract, logical and linked to democratic values (e.g., Havelock); letters representing vowels incomplete; taken as proof of </a:t>
            </a:r>
            <a:r>
              <a:rPr lang="en-US" sz="11200" i="1" dirty="0">
                <a:latin typeface="Arial" panose="020B0604020202020204" pitchFamily="34" charset="0"/>
                <a:cs typeface="Arial" panose="020B0604020202020204" pitchFamily="34" charset="0"/>
              </a:rPr>
              <a:t>supposed </a:t>
            </a:r>
            <a:r>
              <a:rPr lang="en-US" sz="9600" dirty="0">
                <a:latin typeface="Arial" panose="020B0604020202020204" pitchFamily="34" charset="0"/>
                <a:cs typeface="Arial" panose="020B0604020202020204" pitchFamily="34" charset="0"/>
              </a:rPr>
              <a:t>superiority of English;</a:t>
            </a:r>
          </a:p>
          <a:p>
            <a:pPr>
              <a:lnSpc>
                <a:spcPct val="110000"/>
              </a:lnSpc>
            </a:pPr>
            <a:r>
              <a:rPr lang="en-US" sz="9600" dirty="0">
                <a:latin typeface="Arial" panose="020B0604020202020204" pitchFamily="34" charset="0"/>
                <a:cs typeface="Arial" panose="020B0604020202020204" pitchFamily="34" charset="0"/>
              </a:rPr>
              <a:t>English often cited as a superior language due to its larger vocabulary by some linguists; many linguists (e.g., Jespersen) described other languages as being inferior for these very traits;</a:t>
            </a:r>
          </a:p>
          <a:p>
            <a:pPr>
              <a:lnSpc>
                <a:spcPct val="110000"/>
              </a:lnSpc>
            </a:pPr>
            <a:r>
              <a:rPr lang="en-US" sz="9600" dirty="0">
                <a:latin typeface="Arial" panose="020B0604020202020204" pitchFamily="34" charset="0"/>
                <a:cs typeface="Arial" panose="020B0604020202020204" pitchFamily="34" charset="0"/>
              </a:rPr>
              <a:t>Inuit words for “snow”; (Whorf-Sapir Hypothesis)</a:t>
            </a:r>
          </a:p>
          <a:p>
            <a:pPr>
              <a:lnSpc>
                <a:spcPct val="110000"/>
              </a:lnSpc>
            </a:pPr>
            <a:r>
              <a:rPr lang="en-US" sz="9600" dirty="0">
                <a:latin typeface="Arial" panose="020B0604020202020204" pitchFamily="34" charset="0"/>
                <a:cs typeface="Arial" panose="020B0604020202020204" pitchFamily="34" charset="0"/>
              </a:rPr>
              <a:t>linked to the promotion of English literature (a new discipline first taught in India as a way of instilling British values).</a:t>
            </a:r>
          </a:p>
          <a:p>
            <a:pPr>
              <a:lnSpc>
                <a:spcPct val="110000"/>
              </a:lnSpc>
            </a:pPr>
            <a:endParaRPr lang="en-US" sz="2800" dirty="0">
              <a:latin typeface="Arial"/>
              <a:cs typeface="Arial"/>
            </a:endParaRPr>
          </a:p>
          <a:p>
            <a:pPr>
              <a:lnSpc>
                <a:spcPct val="70000"/>
              </a:lnSpc>
            </a:pPr>
            <a:endParaRPr lang="en-US" sz="2800" dirty="0">
              <a:latin typeface="Constantia" charset="0"/>
            </a:endParaRPr>
          </a:p>
        </p:txBody>
      </p:sp>
    </p:spTree>
    <p:extLst>
      <p:ext uri="{BB962C8B-B14F-4D97-AF65-F5344CB8AC3E}">
        <p14:creationId xmlns:p14="http://schemas.microsoft.com/office/powerpoint/2010/main" val="4645699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152400" y="0"/>
            <a:ext cx="8668072" cy="6477000"/>
          </a:xfrm>
        </p:spPr>
        <p:txBody>
          <a:bodyPr>
            <a:normAutofit lnSpcReduction="10000"/>
          </a:bodyPr>
          <a:lstStyle/>
          <a:p>
            <a:pPr>
              <a:buFontTx/>
              <a:buNone/>
            </a:pPr>
            <a:endParaRPr lang="en-US" sz="2800" dirty="0">
              <a:solidFill>
                <a:srgbClr val="CC3300"/>
              </a:solidFill>
              <a:latin typeface="Constantia" charset="0"/>
            </a:endParaRPr>
          </a:p>
          <a:p>
            <a:pPr>
              <a:buFontTx/>
              <a:buNone/>
            </a:pPr>
            <a:r>
              <a:rPr lang="en-US" sz="2600" dirty="0">
                <a:solidFill>
                  <a:srgbClr val="CC3300"/>
                </a:solidFill>
                <a:latin typeface="Arial" panose="020B0604020202020204" pitchFamily="34" charset="0"/>
                <a:cs typeface="Arial" panose="020B0604020202020204" pitchFamily="34" charset="0"/>
              </a:rPr>
              <a:t>A hierarchical order:</a:t>
            </a:r>
          </a:p>
          <a:p>
            <a:r>
              <a:rPr lang="en-US" sz="2600" dirty="0">
                <a:latin typeface="Arial" panose="020B0604020202020204" pitchFamily="34" charset="0"/>
                <a:cs typeface="Arial" panose="020B0604020202020204" pitchFamily="34" charset="0"/>
              </a:rPr>
              <a:t>there is wide-spread use of elementary or non-standard English, but little mastery of standardized forms of the language;</a:t>
            </a:r>
          </a:p>
          <a:p>
            <a:r>
              <a:rPr lang="en-US" sz="2600" dirty="0">
                <a:latin typeface="Arial" panose="020B0604020202020204" pitchFamily="34" charset="0"/>
                <a:cs typeface="Arial" panose="020B0604020202020204" pitchFamily="34" charset="0"/>
              </a:rPr>
              <a:t>given the common belief in the superiority of standard English, how can second language learners (even in succeeding generations) possibly gain equality?</a:t>
            </a:r>
          </a:p>
          <a:p>
            <a:r>
              <a:rPr lang="en-US" sz="2600" dirty="0">
                <a:latin typeface="Arial" panose="020B0604020202020204" pitchFamily="34" charset="0"/>
                <a:cs typeface="Arial" panose="020B0604020202020204" pitchFamily="34" charset="0"/>
              </a:rPr>
              <a:t>dominant users: those with the economic and cultural capital to “make it” as full global citizens;</a:t>
            </a:r>
          </a:p>
          <a:p>
            <a:r>
              <a:rPr lang="en-US" sz="2600" dirty="0">
                <a:latin typeface="Arial" panose="020B0604020202020204" pitchFamily="34" charset="0"/>
                <a:cs typeface="Arial" panose="020B0604020202020204" pitchFamily="34" charset="0"/>
              </a:rPr>
              <a:t>others: those who will have limited access to linguistic (and hence educational and material) resources because of their lack of mastery of standard English.</a:t>
            </a:r>
          </a:p>
        </p:txBody>
      </p:sp>
    </p:spTree>
    <p:extLst>
      <p:ext uri="{BB962C8B-B14F-4D97-AF65-F5344CB8AC3E}">
        <p14:creationId xmlns:p14="http://schemas.microsoft.com/office/powerpoint/2010/main" val="10165339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 calcmode="lin" valueType="num">
                                      <p:cBhvr additive="base">
                                        <p:cTn id="7"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243">
                                            <p:txEl>
                                              <p:pRg st="5" end="5"/>
                                            </p:txEl>
                                          </p:spTgt>
                                        </p:tgtEl>
                                        <p:attrNameLst>
                                          <p:attrName>style.visibility</p:attrName>
                                        </p:attrNameLst>
                                      </p:cBhvr>
                                      <p:to>
                                        <p:strVal val="visible"/>
                                      </p:to>
                                    </p:set>
                                    <p:anim calcmode="lin" valueType="num">
                                      <p:cBhvr additive="base">
                                        <p:cTn id="31"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57200"/>
            <a:ext cx="8587680" cy="5867400"/>
          </a:xfrm>
        </p:spPr>
        <p:txBody>
          <a:bodyPr>
            <a:noAutofit/>
          </a:bodyPr>
          <a:lstStyle/>
          <a:p>
            <a:pPr marL="0" indent="0">
              <a:buNone/>
            </a:pPr>
            <a:r>
              <a:rPr lang="en-US" sz="2400" dirty="0">
                <a:latin typeface="Arial" panose="020B0604020202020204" pitchFamily="34" charset="0"/>
                <a:cs typeface="Arial" panose="020B0604020202020204" pitchFamily="34" charset="0"/>
              </a:rPr>
              <a:t>Jackson (1968): the </a:t>
            </a:r>
            <a:r>
              <a:rPr lang="en-US" sz="2400" i="1" dirty="0">
                <a:latin typeface="Arial" panose="020B0604020202020204" pitchFamily="34" charset="0"/>
                <a:cs typeface="Arial" panose="020B0604020202020204" pitchFamily="34" charset="0"/>
              </a:rPr>
              <a:t>hidden curriculum </a:t>
            </a:r>
          </a:p>
          <a:p>
            <a:pPr lvl="1"/>
            <a:r>
              <a:rPr lang="en-US" sz="2400" dirty="0">
                <a:latin typeface="Arial" panose="020B0604020202020204" pitchFamily="34" charset="0"/>
                <a:cs typeface="Arial" panose="020B0604020202020204" pitchFamily="34" charset="0"/>
              </a:rPr>
              <a:t>sts do not simply learn subject matter within classrooms;</a:t>
            </a:r>
          </a:p>
          <a:p>
            <a:pPr lvl="1"/>
            <a:r>
              <a:rPr lang="en-US" sz="2400" dirty="0">
                <a:latin typeface="Arial" panose="020B0604020202020204" pitchFamily="34" charset="0"/>
                <a:cs typeface="Arial" panose="020B0604020202020204" pitchFamily="34" charset="0"/>
              </a:rPr>
              <a:t>sets of implicit rules and the privileging of certain kinds of knowledge and classroom behavior;</a:t>
            </a:r>
          </a:p>
          <a:p>
            <a:pPr lvl="1"/>
            <a:r>
              <a:rPr lang="en-US" sz="2400" dirty="0">
                <a:latin typeface="Arial" panose="020B0604020202020204" pitchFamily="34" charset="0"/>
                <a:cs typeface="Arial" panose="020B0604020202020204" pitchFamily="34" charset="0"/>
              </a:rPr>
              <a:t>limited resources provided to individual students;</a:t>
            </a:r>
          </a:p>
          <a:p>
            <a:pPr lvl="1"/>
            <a:r>
              <a:rPr lang="en-US" sz="2400" dirty="0">
                <a:latin typeface="Arial" panose="020B0604020202020204" pitchFamily="34" charset="0"/>
                <a:cs typeface="Arial" panose="020B0604020202020204" pitchFamily="34" charset="0"/>
              </a:rPr>
              <a:t>the denial of desire and social distractions;</a:t>
            </a:r>
          </a:p>
          <a:p>
            <a:pPr lvl="1"/>
            <a:r>
              <a:rPr lang="en-US" sz="2400" dirty="0">
                <a:latin typeface="Arial" panose="020B0604020202020204" pitchFamily="34" charset="0"/>
                <a:cs typeface="Arial" panose="020B0604020202020204" pitchFamily="34" charset="0"/>
              </a:rPr>
              <a:t>the contradictory roles played by teachers and administrators</a:t>
            </a:r>
          </a:p>
          <a:p>
            <a:pPr lvl="1"/>
            <a:r>
              <a:rPr lang="en-US" sz="2400" dirty="0">
                <a:latin typeface="Arial" panose="020B0604020202020204" pitchFamily="34" charset="0"/>
                <a:cs typeface="Arial" panose="020B0604020202020204" pitchFamily="34" charset="0"/>
              </a:rPr>
              <a:t>unequal power relations found within schools</a:t>
            </a:r>
          </a:p>
          <a:p>
            <a:pPr marL="282575" lvl="1" indent="0">
              <a:buNone/>
            </a:pPr>
            <a:endParaRPr lang="en-US" sz="2400" dirty="0">
              <a:latin typeface="Arial" panose="020B0604020202020204" pitchFamily="34" charset="0"/>
              <a:cs typeface="Arial" panose="020B0604020202020204" pitchFamily="34" charset="0"/>
            </a:endParaRPr>
          </a:p>
          <a:p>
            <a:pPr marL="282575" lvl="1" indent="0">
              <a:buNone/>
            </a:pPr>
            <a:r>
              <a:rPr lang="en-US" sz="2400" dirty="0">
                <a:latin typeface="Arial" panose="020B0604020202020204" pitchFamily="34" charset="0"/>
                <a:cs typeface="Arial" panose="020B0604020202020204" pitchFamily="34" charset="0"/>
              </a:rPr>
              <a:t>How can we avoid a hidden curriculum of globalization for our English language learners and address local needs?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64B4E2-7DD0-4A28-1E61-DDC6A5994249}"/>
              </a:ext>
            </a:extLst>
          </p:cNvPr>
          <p:cNvSpPr>
            <a:spLocks noGrp="1"/>
          </p:cNvSpPr>
          <p:nvPr>
            <p:ph idx="1"/>
          </p:nvPr>
        </p:nvSpPr>
        <p:spPr>
          <a:xfrm>
            <a:off x="323528" y="332656"/>
            <a:ext cx="8640960" cy="5704607"/>
          </a:xfrm>
        </p:spPr>
        <p:txBody>
          <a:bodyPr>
            <a:normAutofit/>
          </a:bodyPr>
          <a:lstStyle/>
          <a:p>
            <a:pPr marL="0" indent="0">
              <a:buFont typeface="Wingdings 2" panose="05020102010507070707" pitchFamily="18" charset="2"/>
              <a:buNone/>
              <a:defRPr/>
            </a:pPr>
            <a:r>
              <a:rPr lang="en-US" sz="2400" dirty="0"/>
              <a:t>Plurilingualism </a:t>
            </a:r>
            <a:r>
              <a:rPr lang="en-US" dirty="0"/>
              <a:t>is an increasingly popular theoretical framework in second language education (Vallejo &amp; Dooley, 2020). </a:t>
            </a:r>
          </a:p>
          <a:p>
            <a:pPr marL="0" indent="0">
              <a:buFont typeface="Wingdings 2" panose="05020102010507070707" pitchFamily="18" charset="2"/>
              <a:buNone/>
              <a:defRPr/>
            </a:pPr>
            <a:r>
              <a:rPr lang="en-US" dirty="0"/>
              <a:t>It has been defined as the recognition of “the existence of a complex or even composite competence [in language usage] on which the social actor may draw” (</a:t>
            </a:r>
            <a:r>
              <a:rPr lang="en-US" dirty="0" err="1"/>
              <a:t>Coste</a:t>
            </a:r>
            <a:r>
              <a:rPr lang="en-US" dirty="0"/>
              <a:t>, Moore &amp; Zarate, 2009, 11). </a:t>
            </a:r>
          </a:p>
          <a:p>
            <a:pPr marL="0" indent="0">
              <a:buFont typeface="Wingdings 2" panose="05020102010507070707" pitchFamily="18" charset="2"/>
              <a:buNone/>
              <a:defRPr/>
            </a:pPr>
            <a:r>
              <a:rPr lang="en-US" dirty="0"/>
              <a:t>It “challenges the assumption of complete and balanced competence in [discrete] languages” and “highlights interculturality and the social nature of communicative competence” (Lau &amp; Van </a:t>
            </a:r>
            <a:r>
              <a:rPr lang="en-US" dirty="0" err="1"/>
              <a:t>Viegen</a:t>
            </a:r>
            <a:r>
              <a:rPr lang="en-US" dirty="0"/>
              <a:t>, 2020, 12).</a:t>
            </a:r>
          </a:p>
          <a:p>
            <a:pPr marL="0" indent="0">
              <a:buFont typeface="Wingdings 2" panose="05020102010507070707" pitchFamily="18" charset="2"/>
              <a:buNone/>
              <a:defRPr/>
            </a:pPr>
            <a:r>
              <a:rPr lang="en-US" dirty="0"/>
              <a:t>There is a “maze of terminology” (Lewis et al., 2012) associated with multiple language use. In terms of plurilingualism in particular, there is “a plethora of comparable terminologies and concepts” (Lau &amp; Van </a:t>
            </a:r>
            <a:r>
              <a:rPr lang="en-US" dirty="0" err="1"/>
              <a:t>Viegen</a:t>
            </a:r>
            <a:r>
              <a:rPr lang="en-US" dirty="0"/>
              <a:t>, 2020, p. 5). </a:t>
            </a:r>
          </a:p>
          <a:p>
            <a:pPr marL="0" indent="0">
              <a:buFont typeface="Wingdings 2" panose="05020102010507070707" pitchFamily="18" charset="2"/>
              <a:buNone/>
              <a:defRPr/>
            </a:pPr>
            <a:endParaRPr lang="en-US" dirty="0"/>
          </a:p>
          <a:p>
            <a:pPr>
              <a:defRPr/>
            </a:pPr>
            <a:endParaRPr lang="en-US" dirty="0"/>
          </a:p>
          <a:p>
            <a:pPr marL="0" indent="0">
              <a:buFont typeface="Wingdings 2" panose="05020102010507070707" pitchFamily="18" charset="2"/>
              <a:buNone/>
              <a:defRPr/>
            </a:pPr>
            <a:endParaRPr lang="en-US" dirty="0"/>
          </a:p>
          <a:p>
            <a:pPr>
              <a:defRPr/>
            </a:pPr>
            <a:endParaRPr lang="en-US" dirty="0"/>
          </a:p>
          <a:p>
            <a:pPr>
              <a:defRPr/>
            </a:pPr>
            <a:endParaRPr lang="en-US" dirty="0"/>
          </a:p>
          <a:p>
            <a:pPr>
              <a:defRPr/>
            </a:pPr>
            <a:endParaRPr lang="en-US" dirty="0"/>
          </a:p>
          <a:p>
            <a:pP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65F785F2-5D31-5BD3-54B8-8DCCBCD23464}"/>
              </a:ext>
            </a:extLst>
          </p:cNvPr>
          <p:cNvSpPr>
            <a:spLocks noGrp="1"/>
          </p:cNvSpPr>
          <p:nvPr>
            <p:ph idx="1"/>
          </p:nvPr>
        </p:nvSpPr>
        <p:spPr>
          <a:xfrm>
            <a:off x="323850" y="333375"/>
            <a:ext cx="8569325" cy="6119813"/>
          </a:xfrm>
        </p:spPr>
        <p:txBody>
          <a:bodyPr/>
          <a:lstStyle/>
          <a:p>
            <a:pPr marL="0" indent="0">
              <a:buFont typeface="Wingdings 2" panose="05020102010507070707" pitchFamily="18" charset="2"/>
              <a:buNone/>
            </a:pPr>
            <a:endParaRPr lang="en-US" altLang="en-US" dirty="0"/>
          </a:p>
          <a:p>
            <a:pPr marL="0" indent="0">
              <a:buFont typeface="Wingdings 2" panose="05020102010507070707" pitchFamily="18" charset="2"/>
              <a:buNone/>
            </a:pPr>
            <a:r>
              <a:rPr lang="en-US" altLang="en-US" dirty="0"/>
              <a:t>Plurilingualism is based on the European Common Framework. It emphasizes the need to honor the first languages of second language learners and explicitly opposes racism/linguicism (a term coined by </a:t>
            </a:r>
            <a:r>
              <a:rPr lang="en-US" altLang="en-US" dirty="0" err="1"/>
              <a:t>Skutnabb</a:t>
            </a:r>
            <a:r>
              <a:rPr lang="en-US" altLang="en-US" dirty="0"/>
              <a:t>-Kangas in 1981). </a:t>
            </a:r>
          </a:p>
          <a:p>
            <a:pPr marL="0" indent="0">
              <a:buFont typeface="Wingdings 2" panose="05020102010507070707" pitchFamily="18" charset="2"/>
              <a:buNone/>
            </a:pPr>
            <a:r>
              <a:rPr lang="en-US" altLang="en-US" sz="2400" b="1" dirty="0"/>
              <a:t>Significantly, it problematizes the notion of the native speaker (the mother tongue).</a:t>
            </a:r>
          </a:p>
          <a:p>
            <a:pPr marL="0" indent="0">
              <a:buFont typeface="Wingdings 2" panose="05020102010507070707" pitchFamily="18" charset="2"/>
              <a:buNone/>
            </a:pPr>
            <a:r>
              <a:rPr lang="en-US" altLang="en-US" dirty="0"/>
              <a:t>There are (potentially) positive attributes. However, there are some potentially negative attributes associated with it.</a:t>
            </a:r>
          </a:p>
          <a:p>
            <a:pPr marL="0" indent="0">
              <a:buFont typeface="Wingdings 2" panose="05020102010507070707" pitchFamily="18" charset="2"/>
              <a:buNone/>
            </a:pPr>
            <a:r>
              <a:rPr lang="en-US" altLang="en-US" dirty="0"/>
              <a:t>My argument takes up the cautions that </a:t>
            </a:r>
            <a:r>
              <a:rPr lang="en-US" altLang="en-US" dirty="0" err="1"/>
              <a:t>Ryuko</a:t>
            </a:r>
            <a:r>
              <a:rPr lang="en-US" altLang="en-US" dirty="0"/>
              <a:t> Kubota (2016) noted as regards to how the concept can be cooped for neo-liberal agendas.</a:t>
            </a:r>
          </a:p>
        </p:txBody>
      </p:sp>
    </p:spTree>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630</TotalTime>
  <Words>2480</Words>
  <Application>Microsoft Office PowerPoint</Application>
  <PresentationFormat>On-screen Show (4:3)</PresentationFormat>
  <Paragraphs>133</Paragraphs>
  <Slides>21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ＭＳ Ｐゴシック</vt:lpstr>
      <vt:lpstr>Arial</vt:lpstr>
      <vt:lpstr>Calibri</vt:lpstr>
      <vt:lpstr>Constantia</vt:lpstr>
      <vt:lpstr>Trebuchet MS</vt:lpstr>
      <vt:lpstr>Wingdings 2</vt:lpstr>
      <vt:lpstr>Revolution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Ottawa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Douglas Fleming</dc:creator>
  <cp:lastModifiedBy>Douglas Fleming</cp:lastModifiedBy>
  <cp:revision>98</cp:revision>
  <dcterms:created xsi:type="dcterms:W3CDTF">2010-06-29T19:47:56Z</dcterms:created>
  <dcterms:modified xsi:type="dcterms:W3CDTF">2024-03-19T18:25:19Z</dcterms:modified>
</cp:coreProperties>
</file>