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notesMasterIdLst>
    <p:notesMasterId r:id="rId20"/>
  </p:notesMasterIdLst>
  <p:sldIdLst>
    <p:sldId id="266" r:id="rId2"/>
    <p:sldId id="264" r:id="rId3"/>
    <p:sldId id="285" r:id="rId4"/>
    <p:sldId id="301" r:id="rId5"/>
    <p:sldId id="293" r:id="rId6"/>
    <p:sldId id="267" r:id="rId7"/>
    <p:sldId id="273" r:id="rId8"/>
    <p:sldId id="279" r:id="rId9"/>
    <p:sldId id="302" r:id="rId10"/>
    <p:sldId id="294" r:id="rId11"/>
    <p:sldId id="298" r:id="rId12"/>
    <p:sldId id="289" r:id="rId13"/>
    <p:sldId id="288" r:id="rId14"/>
    <p:sldId id="300" r:id="rId15"/>
    <p:sldId id="292" r:id="rId16"/>
    <p:sldId id="284" r:id="rId17"/>
    <p:sldId id="303" r:id="rId18"/>
    <p:sldId id="30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9" d="100"/>
          <a:sy n="89" d="100"/>
        </p:scale>
        <p:origin x="300" y="60"/>
      </p:cViewPr>
      <p:guideLst>
        <p:guide orient="horz" pos="2160"/>
        <p:guide pos="2880"/>
      </p:guideLst>
    </p:cSldViewPr>
  </p:slideViewPr>
  <p:notesTextViewPr>
    <p:cViewPr>
      <p:scale>
        <a:sx n="100" d="100"/>
        <a:sy n="100" d="100"/>
      </p:scale>
      <p:origin x="0" y="0"/>
    </p:cViewPr>
  </p:notesTextViewPr>
  <p:notesViewPr>
    <p:cSldViewPr snapToObjects="1">
      <p:cViewPr varScale="1">
        <p:scale>
          <a:sx n="83" d="100"/>
          <a:sy n="83" d="100"/>
        </p:scale>
        <p:origin x="-3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F40BACB-D847-7E4A-8304-3CA9AC78BFE2}" type="datetime1">
              <a:rPr lang="en-US"/>
              <a:pPr>
                <a:defRPr/>
              </a:pPr>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9A6B2B5-F841-4840-9FE1-00F7019DA6EB}" type="slidenum">
              <a:rPr lang="en-US"/>
              <a:pPr>
                <a:defRPr/>
              </a:pPr>
              <a:t>‹#›</a:t>
            </a:fld>
            <a:endParaRPr lang="en-US"/>
          </a:p>
        </p:txBody>
      </p:sp>
    </p:spTree>
    <p:extLst>
      <p:ext uri="{BB962C8B-B14F-4D97-AF65-F5344CB8AC3E}">
        <p14:creationId xmlns:p14="http://schemas.microsoft.com/office/powerpoint/2010/main" val="369400282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r>
              <a:rPr lang="en-US" b="1" dirty="0">
                <a:ea typeface="+mn-ea"/>
                <a:cs typeface="+mn-cs"/>
              </a:rPr>
              <a:t>Managing ESL Classroom Interaction (modified from Brown, 2001)</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Interactive principles (</a:t>
            </a:r>
            <a:r>
              <a:rPr lang="en-US" dirty="0">
                <a:ea typeface="+mn-ea"/>
                <a:cs typeface="+mn-cs"/>
              </a:rPr>
              <a:t>Brown, 2000)</a:t>
            </a:r>
          </a:p>
          <a:p>
            <a:pPr fontAlgn="auto">
              <a:spcBef>
                <a:spcPts val="0"/>
              </a:spcBef>
              <a:spcAft>
                <a:spcPts val="0"/>
              </a:spcAft>
              <a:defRPr/>
            </a:pPr>
            <a:r>
              <a:rPr lang="en-US" dirty="0">
                <a:ea typeface="+mn-ea"/>
                <a:cs typeface="+mn-cs"/>
              </a:rPr>
              <a:t>Automaticity</a:t>
            </a:r>
          </a:p>
          <a:p>
            <a:pPr fontAlgn="auto">
              <a:spcBef>
                <a:spcPts val="0"/>
              </a:spcBef>
              <a:spcAft>
                <a:spcPts val="0"/>
              </a:spcAft>
              <a:defRPr/>
            </a:pPr>
            <a:r>
              <a:rPr lang="en-US" dirty="0">
                <a:ea typeface="+mn-ea"/>
                <a:cs typeface="+mn-cs"/>
              </a:rPr>
              <a:t>Intrinsic motivation</a:t>
            </a:r>
          </a:p>
          <a:p>
            <a:pPr fontAlgn="auto">
              <a:spcBef>
                <a:spcPts val="0"/>
              </a:spcBef>
              <a:spcAft>
                <a:spcPts val="0"/>
              </a:spcAft>
              <a:defRPr/>
            </a:pPr>
            <a:r>
              <a:rPr lang="en-US" dirty="0">
                <a:ea typeface="+mn-ea"/>
                <a:cs typeface="+mn-cs"/>
              </a:rPr>
              <a:t>Strategic investment</a:t>
            </a:r>
          </a:p>
          <a:p>
            <a:pPr fontAlgn="auto">
              <a:spcBef>
                <a:spcPts val="0"/>
              </a:spcBef>
              <a:spcAft>
                <a:spcPts val="0"/>
              </a:spcAft>
              <a:defRPr/>
            </a:pPr>
            <a:r>
              <a:rPr lang="en-US" dirty="0">
                <a:ea typeface="+mn-ea"/>
                <a:cs typeface="+mn-cs"/>
              </a:rPr>
              <a:t>Risk-taking</a:t>
            </a:r>
          </a:p>
          <a:p>
            <a:pPr fontAlgn="auto">
              <a:spcBef>
                <a:spcPts val="0"/>
              </a:spcBef>
              <a:spcAft>
                <a:spcPts val="0"/>
              </a:spcAft>
              <a:defRPr/>
            </a:pPr>
            <a:r>
              <a:rPr lang="en-US" dirty="0">
                <a:ea typeface="+mn-ea"/>
                <a:cs typeface="+mn-cs"/>
              </a:rPr>
              <a:t>Language- culture</a:t>
            </a:r>
          </a:p>
          <a:p>
            <a:pPr fontAlgn="auto">
              <a:spcBef>
                <a:spcPts val="0"/>
              </a:spcBef>
              <a:spcAft>
                <a:spcPts val="0"/>
              </a:spcAft>
              <a:defRPr/>
            </a:pPr>
            <a:r>
              <a:rPr lang="en-US" dirty="0">
                <a:ea typeface="+mn-ea"/>
                <a:cs typeface="+mn-cs"/>
              </a:rPr>
              <a:t>Interlanguage</a:t>
            </a:r>
          </a:p>
          <a:p>
            <a:pPr fontAlgn="auto">
              <a:spcBef>
                <a:spcPts val="0"/>
              </a:spcBef>
              <a:spcAft>
                <a:spcPts val="0"/>
              </a:spcAft>
              <a:defRPr/>
            </a:pPr>
            <a:r>
              <a:rPr lang="en-US" dirty="0">
                <a:ea typeface="+mn-ea"/>
                <a:cs typeface="+mn-cs"/>
              </a:rPr>
              <a:t>Communicative competence</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Roles of the interactive teacher</a:t>
            </a:r>
            <a:endParaRPr lang="en-US" dirty="0">
              <a:ea typeface="+mn-ea"/>
              <a:cs typeface="+mn-cs"/>
            </a:endParaRPr>
          </a:p>
          <a:p>
            <a:pPr fontAlgn="auto">
              <a:spcBef>
                <a:spcPts val="0"/>
              </a:spcBef>
              <a:spcAft>
                <a:spcPts val="0"/>
              </a:spcAft>
              <a:defRPr/>
            </a:pPr>
            <a:r>
              <a:rPr lang="en-US" dirty="0">
                <a:ea typeface="+mn-ea"/>
                <a:cs typeface="+mn-cs"/>
              </a:rPr>
              <a:t>Controller</a:t>
            </a:r>
          </a:p>
          <a:p>
            <a:pPr fontAlgn="auto">
              <a:spcBef>
                <a:spcPts val="0"/>
              </a:spcBef>
              <a:spcAft>
                <a:spcPts val="0"/>
              </a:spcAft>
              <a:defRPr/>
            </a:pPr>
            <a:r>
              <a:rPr lang="en-US" dirty="0">
                <a:ea typeface="+mn-ea"/>
                <a:cs typeface="+mn-cs"/>
              </a:rPr>
              <a:t>Director</a:t>
            </a:r>
          </a:p>
          <a:p>
            <a:pPr fontAlgn="auto">
              <a:spcBef>
                <a:spcPts val="0"/>
              </a:spcBef>
              <a:spcAft>
                <a:spcPts val="0"/>
              </a:spcAft>
              <a:defRPr/>
            </a:pPr>
            <a:r>
              <a:rPr lang="en-US" dirty="0">
                <a:ea typeface="+mn-ea"/>
                <a:cs typeface="+mn-cs"/>
              </a:rPr>
              <a:t>Manager</a:t>
            </a:r>
          </a:p>
          <a:p>
            <a:pPr fontAlgn="auto">
              <a:spcBef>
                <a:spcPts val="0"/>
              </a:spcBef>
              <a:spcAft>
                <a:spcPts val="0"/>
              </a:spcAft>
              <a:defRPr/>
            </a:pPr>
            <a:r>
              <a:rPr lang="en-US" dirty="0">
                <a:ea typeface="+mn-ea"/>
                <a:cs typeface="+mn-cs"/>
              </a:rPr>
              <a:t>Facilitator</a:t>
            </a:r>
          </a:p>
          <a:p>
            <a:pPr fontAlgn="auto">
              <a:spcBef>
                <a:spcPts val="0"/>
              </a:spcBef>
              <a:spcAft>
                <a:spcPts val="0"/>
              </a:spcAft>
              <a:defRPr/>
            </a:pPr>
            <a:r>
              <a:rPr lang="en-US" dirty="0">
                <a:ea typeface="+mn-ea"/>
                <a:cs typeface="+mn-cs"/>
              </a:rPr>
              <a:t>Resource</a:t>
            </a:r>
          </a:p>
          <a:p>
            <a:pPr fontAlgn="auto">
              <a:spcBef>
                <a:spcPts val="0"/>
              </a:spcBef>
              <a:spcAft>
                <a:spcPts val="0"/>
              </a:spcAft>
              <a:defRPr/>
            </a:pPr>
            <a:r>
              <a:rPr lang="en-US" b="1" dirty="0">
                <a:ea typeface="+mn-ea"/>
                <a:cs typeface="+mn-cs"/>
              </a:rPr>
              <a:t> </a:t>
            </a:r>
            <a:endParaRPr lang="en-US" dirty="0">
              <a:ea typeface="+mn-ea"/>
              <a:cs typeface="+mn-cs"/>
            </a:endParaRPr>
          </a:p>
          <a:p>
            <a:pPr fontAlgn="auto">
              <a:spcBef>
                <a:spcPts val="0"/>
              </a:spcBef>
              <a:spcAft>
                <a:spcPts val="0"/>
              </a:spcAft>
              <a:defRPr/>
            </a:pPr>
            <a:r>
              <a:rPr lang="en-US" b="1" dirty="0">
                <a:ea typeface="+mn-ea"/>
                <a:cs typeface="+mn-cs"/>
              </a:rPr>
              <a:t>FLINT</a:t>
            </a:r>
            <a:r>
              <a:rPr lang="en-US" dirty="0">
                <a:ea typeface="+mn-ea"/>
                <a:cs typeface="+mn-cs"/>
              </a:rPr>
              <a:t> (Flanders, 1970)</a:t>
            </a:r>
          </a:p>
          <a:p>
            <a:pPr fontAlgn="auto">
              <a:spcBef>
                <a:spcPts val="0"/>
              </a:spcBef>
              <a:spcAft>
                <a:spcPts val="0"/>
              </a:spcAft>
              <a:defRPr/>
            </a:pPr>
            <a:r>
              <a:rPr lang="en-US" dirty="0">
                <a:ea typeface="+mn-ea"/>
                <a:cs typeface="+mn-cs"/>
              </a:rPr>
              <a:t>Teacher talk (indirect): </a:t>
            </a:r>
          </a:p>
          <a:p>
            <a:pPr fontAlgn="auto">
              <a:spcBef>
                <a:spcPts val="0"/>
              </a:spcBef>
              <a:spcAft>
                <a:spcPts val="0"/>
              </a:spcAft>
              <a:defRPr/>
            </a:pPr>
            <a:r>
              <a:rPr lang="en-US" dirty="0">
                <a:ea typeface="+mn-ea"/>
                <a:cs typeface="+mn-cs"/>
              </a:rPr>
              <a:t>Deals with feelings</a:t>
            </a:r>
          </a:p>
          <a:p>
            <a:pPr fontAlgn="auto">
              <a:spcBef>
                <a:spcPts val="0"/>
              </a:spcBef>
              <a:spcAft>
                <a:spcPts val="0"/>
              </a:spcAft>
              <a:defRPr/>
            </a:pPr>
            <a:r>
              <a:rPr lang="en-US" dirty="0">
                <a:ea typeface="+mn-ea"/>
                <a:cs typeface="+mn-cs"/>
              </a:rPr>
              <a:t>Praises or encourages</a:t>
            </a:r>
          </a:p>
          <a:p>
            <a:pPr fontAlgn="auto">
              <a:spcBef>
                <a:spcPts val="0"/>
              </a:spcBef>
              <a:spcAft>
                <a:spcPts val="0"/>
              </a:spcAft>
              <a:defRPr/>
            </a:pPr>
            <a:r>
              <a:rPr lang="en-US" dirty="0">
                <a:ea typeface="+mn-ea"/>
                <a:cs typeface="+mn-cs"/>
              </a:rPr>
              <a:t>Uses ideas of students</a:t>
            </a:r>
          </a:p>
          <a:p>
            <a:pPr fontAlgn="auto">
              <a:spcBef>
                <a:spcPts val="0"/>
              </a:spcBef>
              <a:spcAft>
                <a:spcPts val="0"/>
              </a:spcAft>
              <a:defRPr/>
            </a:pPr>
            <a:r>
              <a:rPr lang="en-US" dirty="0">
                <a:ea typeface="+mn-ea"/>
                <a:cs typeface="+mn-cs"/>
              </a:rPr>
              <a:t>Asks questions</a:t>
            </a:r>
          </a:p>
          <a:p>
            <a:pPr fontAlgn="auto">
              <a:spcBef>
                <a:spcPts val="0"/>
              </a:spcBef>
              <a:spcAft>
                <a:spcPts val="0"/>
              </a:spcAft>
              <a:defRPr/>
            </a:pPr>
            <a:r>
              <a:rPr lang="en-US" dirty="0">
                <a:ea typeface="+mn-ea"/>
                <a:cs typeface="+mn-cs"/>
              </a:rPr>
              <a:t>Teacher talk (direct)</a:t>
            </a:r>
          </a:p>
          <a:p>
            <a:pPr fontAlgn="auto">
              <a:spcBef>
                <a:spcPts val="0"/>
              </a:spcBef>
              <a:spcAft>
                <a:spcPts val="0"/>
              </a:spcAft>
              <a:defRPr/>
            </a:pPr>
            <a:r>
              <a:rPr lang="en-US" dirty="0">
                <a:ea typeface="+mn-ea"/>
                <a:cs typeface="+mn-cs"/>
              </a:rPr>
              <a:t>Gives information</a:t>
            </a:r>
          </a:p>
          <a:p>
            <a:pPr fontAlgn="auto">
              <a:spcBef>
                <a:spcPts val="0"/>
              </a:spcBef>
              <a:spcAft>
                <a:spcPts val="0"/>
              </a:spcAft>
              <a:defRPr/>
            </a:pPr>
            <a:r>
              <a:rPr lang="en-US" dirty="0">
                <a:ea typeface="+mn-ea"/>
                <a:cs typeface="+mn-cs"/>
              </a:rPr>
              <a:t>Gives direction</a:t>
            </a:r>
          </a:p>
          <a:p>
            <a:pPr fontAlgn="auto">
              <a:spcBef>
                <a:spcPts val="0"/>
              </a:spcBef>
              <a:spcAft>
                <a:spcPts val="0"/>
              </a:spcAft>
              <a:defRPr/>
            </a:pPr>
            <a:r>
              <a:rPr lang="en-US" dirty="0">
                <a:ea typeface="+mn-ea"/>
                <a:cs typeface="+mn-cs"/>
              </a:rPr>
              <a:t>Criticizes student behavior</a:t>
            </a:r>
          </a:p>
          <a:p>
            <a:pPr fontAlgn="auto">
              <a:spcBef>
                <a:spcPts val="0"/>
              </a:spcBef>
              <a:spcAft>
                <a:spcPts val="0"/>
              </a:spcAft>
              <a:defRPr/>
            </a:pPr>
            <a:r>
              <a:rPr lang="en-US" dirty="0">
                <a:ea typeface="+mn-ea"/>
                <a:cs typeface="+mn-cs"/>
              </a:rPr>
              <a:t>Student talk</a:t>
            </a:r>
          </a:p>
          <a:p>
            <a:pPr fontAlgn="auto">
              <a:spcBef>
                <a:spcPts val="0"/>
              </a:spcBef>
              <a:spcAft>
                <a:spcPts val="0"/>
              </a:spcAft>
              <a:defRPr/>
            </a:pPr>
            <a:r>
              <a:rPr lang="en-US" dirty="0">
                <a:ea typeface="+mn-ea"/>
                <a:cs typeface="+mn-cs"/>
              </a:rPr>
              <a:t>Student response: specific</a:t>
            </a:r>
          </a:p>
          <a:p>
            <a:pPr fontAlgn="auto">
              <a:spcBef>
                <a:spcPts val="0"/>
              </a:spcBef>
              <a:spcAft>
                <a:spcPts val="0"/>
              </a:spcAft>
              <a:defRPr/>
            </a:pPr>
            <a:r>
              <a:rPr lang="en-US" dirty="0">
                <a:ea typeface="+mn-ea"/>
                <a:cs typeface="+mn-cs"/>
              </a:rPr>
              <a:t>Student response: open-ended or student initiated</a:t>
            </a:r>
          </a:p>
          <a:p>
            <a:pPr fontAlgn="auto">
              <a:spcBef>
                <a:spcPts val="0"/>
              </a:spcBef>
              <a:spcAft>
                <a:spcPts val="0"/>
              </a:spcAft>
              <a:defRPr/>
            </a:pPr>
            <a:r>
              <a:rPr lang="en-US" dirty="0">
                <a:ea typeface="+mn-ea"/>
                <a:cs typeface="+mn-cs"/>
              </a:rPr>
              <a:t>Silence</a:t>
            </a:r>
          </a:p>
          <a:p>
            <a:pPr fontAlgn="auto">
              <a:spcBef>
                <a:spcPts val="0"/>
              </a:spcBef>
              <a:spcAft>
                <a:spcPts val="0"/>
              </a:spcAft>
              <a:defRPr/>
            </a:pPr>
            <a:r>
              <a:rPr lang="en-US" dirty="0">
                <a:ea typeface="+mn-ea"/>
                <a:cs typeface="+mn-cs"/>
              </a:rPr>
              <a:t>Confusion</a:t>
            </a:r>
          </a:p>
          <a:p>
            <a:pPr fontAlgn="auto">
              <a:spcBef>
                <a:spcPts val="0"/>
              </a:spcBef>
              <a:spcAft>
                <a:spcPts val="0"/>
              </a:spcAft>
              <a:defRPr/>
            </a:pPr>
            <a:r>
              <a:rPr lang="en-US" dirty="0">
                <a:ea typeface="+mn-ea"/>
                <a:cs typeface="+mn-cs"/>
              </a:rPr>
              <a:t>Laughter</a:t>
            </a:r>
          </a:p>
          <a:p>
            <a:pPr fontAlgn="auto">
              <a:spcBef>
                <a:spcPts val="0"/>
              </a:spcBef>
              <a:spcAft>
                <a:spcPts val="0"/>
              </a:spcAft>
              <a:defRPr/>
            </a:pPr>
            <a:r>
              <a:rPr lang="en-US" dirty="0">
                <a:ea typeface="+mn-ea"/>
                <a:cs typeface="+mn-cs"/>
              </a:rPr>
              <a:t>Uses first language</a:t>
            </a:r>
          </a:p>
          <a:p>
            <a:pPr fontAlgn="auto">
              <a:spcBef>
                <a:spcPts val="0"/>
              </a:spcBef>
              <a:spcAft>
                <a:spcPts val="0"/>
              </a:spcAft>
              <a:defRPr/>
            </a:pPr>
            <a:r>
              <a:rPr lang="en-US" dirty="0">
                <a:ea typeface="+mn-ea"/>
                <a:cs typeface="+mn-cs"/>
              </a:rPr>
              <a:t>nonverbal</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Questioning strategies</a:t>
            </a:r>
            <a:endParaRPr lang="en-US" dirty="0">
              <a:ea typeface="+mn-ea"/>
              <a:cs typeface="+mn-cs"/>
            </a:endParaRPr>
          </a:p>
          <a:p>
            <a:pPr fontAlgn="auto">
              <a:spcBef>
                <a:spcPts val="0"/>
              </a:spcBef>
              <a:spcAft>
                <a:spcPts val="0"/>
              </a:spcAft>
              <a:defRPr/>
            </a:pPr>
            <a:r>
              <a:rPr lang="en-US" dirty="0">
                <a:ea typeface="+mn-ea"/>
                <a:cs typeface="+mn-cs"/>
              </a:rPr>
              <a:t>Display </a:t>
            </a:r>
            <a:r>
              <a:rPr lang="en-US" dirty="0" err="1">
                <a:ea typeface="+mn-ea"/>
                <a:cs typeface="+mn-cs"/>
                <a:sym typeface="Symbol"/>
              </a:rPr>
              <a:t></a:t>
            </a:r>
            <a:r>
              <a:rPr lang="en-US" dirty="0">
                <a:ea typeface="+mn-ea"/>
                <a:cs typeface="+mn-cs"/>
              </a:rPr>
              <a:t> Referential</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Types of questions: Bloom’s Taxonomy</a:t>
            </a:r>
            <a:r>
              <a:rPr lang="en-US" dirty="0">
                <a:ea typeface="+mn-ea"/>
                <a:cs typeface="+mn-cs"/>
              </a:rPr>
              <a:t> (Bloom, 1956)</a:t>
            </a:r>
            <a:endParaRPr lang="en-US" b="1" dirty="0">
              <a:ea typeface="+mn-ea"/>
              <a:cs typeface="+mn-cs"/>
            </a:endParaRPr>
          </a:p>
          <a:p>
            <a:pPr fontAlgn="auto">
              <a:spcBef>
                <a:spcPts val="0"/>
              </a:spcBef>
              <a:spcAft>
                <a:spcPts val="0"/>
              </a:spcAft>
              <a:defRPr/>
            </a:pPr>
            <a:r>
              <a:rPr lang="en-US" dirty="0">
                <a:ea typeface="+mn-ea"/>
                <a:cs typeface="+mn-cs"/>
              </a:rPr>
              <a:t>Knowledge questions</a:t>
            </a:r>
          </a:p>
          <a:p>
            <a:pPr fontAlgn="auto">
              <a:spcBef>
                <a:spcPts val="0"/>
              </a:spcBef>
              <a:spcAft>
                <a:spcPts val="0"/>
              </a:spcAft>
              <a:defRPr/>
            </a:pPr>
            <a:r>
              <a:rPr lang="en-US" dirty="0">
                <a:ea typeface="+mn-ea"/>
                <a:cs typeface="+mn-cs"/>
              </a:rPr>
              <a:t>Comprehension</a:t>
            </a:r>
          </a:p>
          <a:p>
            <a:pPr fontAlgn="auto">
              <a:spcBef>
                <a:spcPts val="0"/>
              </a:spcBef>
              <a:spcAft>
                <a:spcPts val="0"/>
              </a:spcAft>
              <a:defRPr/>
            </a:pPr>
            <a:r>
              <a:rPr lang="en-US" dirty="0">
                <a:ea typeface="+mn-ea"/>
                <a:cs typeface="+mn-cs"/>
              </a:rPr>
              <a:t>Application</a:t>
            </a:r>
          </a:p>
          <a:p>
            <a:pPr fontAlgn="auto">
              <a:spcBef>
                <a:spcPts val="0"/>
              </a:spcBef>
              <a:spcAft>
                <a:spcPts val="0"/>
              </a:spcAft>
              <a:defRPr/>
            </a:pPr>
            <a:r>
              <a:rPr lang="en-US" dirty="0">
                <a:ea typeface="+mn-ea"/>
                <a:cs typeface="+mn-cs"/>
              </a:rPr>
              <a:t>Inference (added by </a:t>
            </a:r>
            <a:r>
              <a:rPr lang="en-US" dirty="0" err="1">
                <a:ea typeface="+mn-ea"/>
                <a:cs typeface="+mn-cs"/>
              </a:rPr>
              <a:t>Kinsella</a:t>
            </a:r>
            <a:r>
              <a:rPr lang="en-CA" dirty="0">
                <a:ea typeface="+mn-ea"/>
                <a:cs typeface="+mn-cs"/>
              </a:rPr>
              <a:t>, </a:t>
            </a:r>
            <a:r>
              <a:rPr lang="en-US" dirty="0">
                <a:ea typeface="+mn-ea"/>
                <a:cs typeface="+mn-cs"/>
              </a:rPr>
              <a:t>1991)</a:t>
            </a:r>
          </a:p>
          <a:p>
            <a:pPr fontAlgn="auto">
              <a:spcBef>
                <a:spcPts val="0"/>
              </a:spcBef>
              <a:spcAft>
                <a:spcPts val="0"/>
              </a:spcAft>
              <a:defRPr/>
            </a:pPr>
            <a:r>
              <a:rPr lang="en-US" dirty="0">
                <a:ea typeface="+mn-ea"/>
                <a:cs typeface="+mn-cs"/>
              </a:rPr>
              <a:t>Analysis</a:t>
            </a:r>
          </a:p>
          <a:p>
            <a:pPr fontAlgn="auto">
              <a:spcBef>
                <a:spcPts val="0"/>
              </a:spcBef>
              <a:spcAft>
                <a:spcPts val="0"/>
              </a:spcAft>
              <a:defRPr/>
            </a:pPr>
            <a:r>
              <a:rPr lang="en-US" dirty="0">
                <a:ea typeface="+mn-ea"/>
                <a:cs typeface="+mn-cs"/>
              </a:rPr>
              <a:t>Synthesis</a:t>
            </a:r>
          </a:p>
          <a:p>
            <a:pPr fontAlgn="auto">
              <a:spcBef>
                <a:spcPts val="0"/>
              </a:spcBef>
              <a:spcAft>
                <a:spcPts val="0"/>
              </a:spcAft>
              <a:defRPr/>
            </a:pPr>
            <a:r>
              <a:rPr lang="en-US">
                <a:ea typeface="+mn-ea"/>
                <a:cs typeface="+mn-cs"/>
              </a:rPr>
              <a:t>Evaluation</a:t>
            </a:r>
          </a:p>
          <a:p>
            <a:pPr fontAlgn="auto">
              <a:spcBef>
                <a:spcPts val="0"/>
              </a:spcBef>
              <a:spcAft>
                <a:spcPts val="0"/>
              </a:spcAft>
              <a:defRPr/>
            </a:pPr>
            <a:endParaRPr lang="en-US" dirty="0">
              <a:ea typeface="+mn-ea"/>
              <a:cs typeface="+mn-cs"/>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DBD55-1B02-664C-BB73-42F1BB86A20B}" type="slidenum">
              <a:rPr lang="en-US">
                <a:ea typeface="ＭＳ Ｐゴシック" charset="-128"/>
                <a:cs typeface="ＭＳ Ｐゴシック" charset="-128"/>
              </a:rPr>
              <a:pPr fontAlgn="base">
                <a:spcBef>
                  <a:spcPct val="0"/>
                </a:spcBef>
                <a:spcAft>
                  <a:spcPct val="0"/>
                </a:spcAft>
              </a:pPr>
              <a:t>1</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B0018D-BD50-1541-93CE-EB4F463080D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D21277C-0F5E-069D-EFCC-0D289FC49E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60613B2-D4EB-75E7-C367-2055189E72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305C25DA-82DC-BE64-2181-4362A80EF3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26C42C-6A09-4834-920C-B90E0740C9EC}" type="slidenum">
              <a:rPr lang="en-US" altLang="en-US" sz="1200" smtClean="0"/>
              <a:pPr/>
              <a:t>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r>
              <a:rPr lang="en-US" b="1" dirty="0">
                <a:ea typeface="+mn-ea"/>
                <a:cs typeface="+mn-cs"/>
              </a:rPr>
              <a:t> </a:t>
            </a:r>
            <a:endParaRPr lang="en-US" dirty="0">
              <a:ea typeface="+mn-ea"/>
              <a:cs typeface="+mn-cs"/>
            </a:endParaRPr>
          </a:p>
          <a:p>
            <a:pPr fontAlgn="auto">
              <a:spcBef>
                <a:spcPts val="0"/>
              </a:spcBef>
              <a:spcAft>
                <a:spcPts val="0"/>
              </a:spcAft>
              <a:defRPr/>
            </a:pPr>
            <a:r>
              <a:rPr lang="en-CA" b="1" dirty="0">
                <a:ea typeface="+mn-ea"/>
                <a:cs typeface="+mn-cs"/>
              </a:rPr>
              <a:t>Group Work (modified from Brown, 2001)</a:t>
            </a:r>
            <a:endParaRPr lang="en-US" dirty="0">
              <a:ea typeface="+mn-ea"/>
              <a:cs typeface="+mn-cs"/>
            </a:endParaRPr>
          </a:p>
          <a:p>
            <a:pPr fontAlgn="auto">
              <a:spcBef>
                <a:spcPts val="0"/>
              </a:spcBef>
              <a:spcAft>
                <a:spcPts val="0"/>
              </a:spcAft>
              <a:defRPr/>
            </a:pPr>
            <a:r>
              <a:rPr lang="en-CA" b="1" dirty="0">
                <a:ea typeface="+mn-ea"/>
                <a:cs typeface="+mn-cs"/>
              </a:rPr>
              <a:t> </a:t>
            </a:r>
            <a:endParaRPr lang="en-US" dirty="0">
              <a:ea typeface="+mn-ea"/>
              <a:cs typeface="+mn-cs"/>
            </a:endParaRPr>
          </a:p>
          <a:p>
            <a:pPr fontAlgn="auto">
              <a:spcBef>
                <a:spcPts val="0"/>
              </a:spcBef>
              <a:spcAft>
                <a:spcPts val="0"/>
              </a:spcAft>
              <a:defRPr/>
            </a:pPr>
            <a:r>
              <a:rPr lang="en-CA" b="1" dirty="0">
                <a:ea typeface="+mn-ea"/>
                <a:cs typeface="+mn-cs"/>
              </a:rPr>
              <a:t>Advantages</a:t>
            </a:r>
            <a:endParaRPr lang="en-US" dirty="0">
              <a:ea typeface="+mn-ea"/>
              <a:cs typeface="+mn-cs"/>
            </a:endParaRPr>
          </a:p>
          <a:p>
            <a:pPr fontAlgn="auto">
              <a:spcBef>
                <a:spcPts val="0"/>
              </a:spcBef>
              <a:spcAft>
                <a:spcPts val="0"/>
              </a:spcAft>
              <a:defRPr/>
            </a:pPr>
            <a:r>
              <a:rPr lang="en-US" dirty="0">
                <a:ea typeface="+mn-ea"/>
                <a:cs typeface="+mn-cs"/>
              </a:rPr>
              <a:t>Generates interactive language</a:t>
            </a:r>
          </a:p>
          <a:p>
            <a:pPr fontAlgn="auto">
              <a:spcBef>
                <a:spcPts val="0"/>
              </a:spcBef>
              <a:spcAft>
                <a:spcPts val="0"/>
              </a:spcAft>
              <a:defRPr/>
            </a:pPr>
            <a:r>
              <a:rPr lang="en-US" dirty="0">
                <a:ea typeface="+mn-ea"/>
                <a:cs typeface="+mn-cs"/>
              </a:rPr>
              <a:t>Embraces affective climate</a:t>
            </a:r>
          </a:p>
          <a:p>
            <a:pPr fontAlgn="auto">
              <a:spcBef>
                <a:spcPts val="0"/>
              </a:spcBef>
              <a:spcAft>
                <a:spcPts val="0"/>
              </a:spcAft>
              <a:defRPr/>
            </a:pPr>
            <a:r>
              <a:rPr lang="en-US" dirty="0">
                <a:ea typeface="+mn-ea"/>
                <a:cs typeface="+mn-cs"/>
              </a:rPr>
              <a:t>Promotes learner responsibility and autonomy</a:t>
            </a:r>
          </a:p>
          <a:p>
            <a:pPr fontAlgn="auto">
              <a:spcBef>
                <a:spcPts val="0"/>
              </a:spcBef>
              <a:spcAft>
                <a:spcPts val="0"/>
              </a:spcAft>
              <a:defRPr/>
            </a:pPr>
            <a:r>
              <a:rPr lang="en-US" dirty="0">
                <a:ea typeface="+mn-ea"/>
                <a:cs typeface="+mn-cs"/>
              </a:rPr>
              <a:t>Gives opportunity for individualized instruction</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(Poor) Excuses for not doing group work </a:t>
            </a:r>
            <a:r>
              <a:rPr lang="en-US" dirty="0">
                <a:ea typeface="+mn-ea"/>
                <a:cs typeface="+mn-cs"/>
              </a:rPr>
              <a:t>(how would you refute them?)</a:t>
            </a:r>
          </a:p>
          <a:p>
            <a:pPr fontAlgn="auto">
              <a:spcBef>
                <a:spcPts val="0"/>
              </a:spcBef>
              <a:spcAft>
                <a:spcPts val="0"/>
              </a:spcAft>
              <a:defRPr/>
            </a:pPr>
            <a:r>
              <a:rPr lang="en-US" dirty="0">
                <a:ea typeface="+mn-ea"/>
                <a:cs typeface="+mn-cs"/>
              </a:rPr>
              <a:t>Teacher no longer in control</a:t>
            </a:r>
          </a:p>
          <a:p>
            <a:pPr fontAlgn="auto">
              <a:spcBef>
                <a:spcPts val="0"/>
              </a:spcBef>
              <a:spcAft>
                <a:spcPts val="0"/>
              </a:spcAft>
              <a:defRPr/>
            </a:pPr>
            <a:r>
              <a:rPr lang="en-US" dirty="0">
                <a:ea typeface="+mn-ea"/>
                <a:cs typeface="+mn-cs"/>
              </a:rPr>
              <a:t>Learners will use first language</a:t>
            </a:r>
          </a:p>
          <a:p>
            <a:pPr fontAlgn="auto">
              <a:spcBef>
                <a:spcPts val="0"/>
              </a:spcBef>
              <a:spcAft>
                <a:spcPts val="0"/>
              </a:spcAft>
              <a:defRPr/>
            </a:pPr>
            <a:r>
              <a:rPr lang="en-US" dirty="0">
                <a:ea typeface="+mn-ea"/>
                <a:cs typeface="+mn-cs"/>
              </a:rPr>
              <a:t>Errors will be reinforced</a:t>
            </a:r>
          </a:p>
          <a:p>
            <a:pPr fontAlgn="auto">
              <a:spcBef>
                <a:spcPts val="0"/>
              </a:spcBef>
              <a:spcAft>
                <a:spcPts val="0"/>
              </a:spcAft>
              <a:defRPr/>
            </a:pPr>
            <a:r>
              <a:rPr lang="en-US" dirty="0">
                <a:ea typeface="+mn-ea"/>
                <a:cs typeface="+mn-cs"/>
              </a:rPr>
              <a:t>Teachers can’t monitor all groups</a:t>
            </a:r>
          </a:p>
          <a:p>
            <a:pPr fontAlgn="auto">
              <a:spcBef>
                <a:spcPts val="0"/>
              </a:spcBef>
              <a:spcAft>
                <a:spcPts val="0"/>
              </a:spcAft>
              <a:defRPr/>
            </a:pPr>
            <a:r>
              <a:rPr lang="en-US" dirty="0">
                <a:ea typeface="+mn-ea"/>
                <a:cs typeface="+mn-cs"/>
              </a:rPr>
              <a:t>Some learners prefer to work alone</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Tasks for the teacher: Select appropriate groups </a:t>
            </a:r>
          </a:p>
          <a:p>
            <a:pPr fontAlgn="auto">
              <a:spcBef>
                <a:spcPts val="0"/>
              </a:spcBef>
              <a:spcAft>
                <a:spcPts val="0"/>
              </a:spcAft>
              <a:defRPr/>
            </a:pPr>
            <a:r>
              <a:rPr lang="en-US" dirty="0">
                <a:ea typeface="+mn-ea"/>
                <a:cs typeface="+mn-cs"/>
              </a:rPr>
              <a:t>Pair or larger group</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Tasks for the teacher: Choose from this list of typical group tasks</a:t>
            </a:r>
            <a:endParaRPr lang="en-US" dirty="0">
              <a:ea typeface="+mn-ea"/>
              <a:cs typeface="+mn-cs"/>
            </a:endParaRPr>
          </a:p>
          <a:p>
            <a:pPr fontAlgn="auto">
              <a:spcBef>
                <a:spcPts val="0"/>
              </a:spcBef>
              <a:spcAft>
                <a:spcPts val="0"/>
              </a:spcAft>
              <a:defRPr/>
            </a:pPr>
            <a:r>
              <a:rPr lang="en-US" dirty="0">
                <a:ea typeface="+mn-ea"/>
                <a:cs typeface="+mn-cs"/>
              </a:rPr>
              <a:t>Games</a:t>
            </a:r>
          </a:p>
          <a:p>
            <a:pPr fontAlgn="auto">
              <a:spcBef>
                <a:spcPts val="0"/>
              </a:spcBef>
              <a:spcAft>
                <a:spcPts val="0"/>
              </a:spcAft>
              <a:defRPr/>
            </a:pPr>
            <a:r>
              <a:rPr lang="en-US" dirty="0">
                <a:ea typeface="+mn-ea"/>
                <a:cs typeface="+mn-cs"/>
              </a:rPr>
              <a:t>Role-play and simulations</a:t>
            </a:r>
          </a:p>
          <a:p>
            <a:pPr fontAlgn="auto">
              <a:spcBef>
                <a:spcPts val="0"/>
              </a:spcBef>
              <a:spcAft>
                <a:spcPts val="0"/>
              </a:spcAft>
              <a:defRPr/>
            </a:pPr>
            <a:r>
              <a:rPr lang="en-US" dirty="0">
                <a:ea typeface="+mn-ea"/>
                <a:cs typeface="+mn-cs"/>
              </a:rPr>
              <a:t>Drama</a:t>
            </a:r>
          </a:p>
          <a:p>
            <a:pPr fontAlgn="auto">
              <a:spcBef>
                <a:spcPts val="0"/>
              </a:spcBef>
              <a:spcAft>
                <a:spcPts val="0"/>
              </a:spcAft>
              <a:defRPr/>
            </a:pPr>
            <a:r>
              <a:rPr lang="en-US" dirty="0">
                <a:ea typeface="+mn-ea"/>
                <a:cs typeface="+mn-cs"/>
              </a:rPr>
              <a:t>Projects</a:t>
            </a:r>
          </a:p>
          <a:p>
            <a:pPr fontAlgn="auto">
              <a:spcBef>
                <a:spcPts val="0"/>
              </a:spcBef>
              <a:spcAft>
                <a:spcPts val="0"/>
              </a:spcAft>
              <a:defRPr/>
            </a:pPr>
            <a:r>
              <a:rPr lang="en-US" dirty="0">
                <a:ea typeface="+mn-ea"/>
                <a:cs typeface="+mn-cs"/>
              </a:rPr>
              <a:t>Interviews</a:t>
            </a:r>
          </a:p>
          <a:p>
            <a:pPr fontAlgn="auto">
              <a:spcBef>
                <a:spcPts val="0"/>
              </a:spcBef>
              <a:spcAft>
                <a:spcPts val="0"/>
              </a:spcAft>
              <a:defRPr/>
            </a:pPr>
            <a:r>
              <a:rPr lang="en-US" dirty="0">
                <a:ea typeface="+mn-ea"/>
                <a:cs typeface="+mn-cs"/>
              </a:rPr>
              <a:t>Brainstorming</a:t>
            </a:r>
          </a:p>
          <a:p>
            <a:pPr fontAlgn="auto">
              <a:spcBef>
                <a:spcPts val="0"/>
              </a:spcBef>
              <a:spcAft>
                <a:spcPts val="0"/>
              </a:spcAft>
              <a:defRPr/>
            </a:pPr>
            <a:r>
              <a:rPr lang="en-US" dirty="0">
                <a:ea typeface="+mn-ea"/>
                <a:cs typeface="+mn-cs"/>
              </a:rPr>
              <a:t>Information gap</a:t>
            </a:r>
          </a:p>
          <a:p>
            <a:pPr fontAlgn="auto">
              <a:spcBef>
                <a:spcPts val="0"/>
              </a:spcBef>
              <a:spcAft>
                <a:spcPts val="0"/>
              </a:spcAft>
              <a:defRPr/>
            </a:pPr>
            <a:r>
              <a:rPr lang="en-US" dirty="0">
                <a:ea typeface="+mn-ea"/>
                <a:cs typeface="+mn-cs"/>
              </a:rPr>
              <a:t>Jigsaw (including strip stories)       </a:t>
            </a:r>
          </a:p>
          <a:p>
            <a:pPr fontAlgn="auto">
              <a:spcBef>
                <a:spcPts val="0"/>
              </a:spcBef>
              <a:spcAft>
                <a:spcPts val="0"/>
              </a:spcAft>
              <a:defRPr/>
            </a:pPr>
            <a:r>
              <a:rPr lang="en-US" dirty="0">
                <a:ea typeface="+mn-ea"/>
                <a:cs typeface="+mn-cs"/>
              </a:rPr>
              <a:t>In my experience, jigsaws often involve two sets of tasks/ information exchange in which ‘expert’ groups exchange information with second groups</a:t>
            </a:r>
          </a:p>
          <a:p>
            <a:pPr fontAlgn="auto">
              <a:spcBef>
                <a:spcPts val="0"/>
              </a:spcBef>
              <a:spcAft>
                <a:spcPts val="0"/>
              </a:spcAft>
              <a:defRPr/>
            </a:pPr>
            <a:r>
              <a:rPr lang="en-US" dirty="0">
                <a:ea typeface="+mn-ea"/>
                <a:cs typeface="+mn-cs"/>
              </a:rPr>
              <a:t>Problem-solving</a:t>
            </a:r>
          </a:p>
          <a:p>
            <a:pPr fontAlgn="auto">
              <a:spcBef>
                <a:spcPts val="0"/>
              </a:spcBef>
              <a:spcAft>
                <a:spcPts val="0"/>
              </a:spcAft>
              <a:defRPr/>
            </a:pPr>
            <a:r>
              <a:rPr lang="en-US" dirty="0">
                <a:ea typeface="+mn-ea"/>
                <a:cs typeface="+mn-cs"/>
              </a:rPr>
              <a:t>Opinion exchange</a:t>
            </a:r>
          </a:p>
          <a:p>
            <a:pPr fontAlgn="auto">
              <a:spcBef>
                <a:spcPts val="0"/>
              </a:spcBef>
              <a:spcAft>
                <a:spcPts val="0"/>
              </a:spcAft>
              <a:defRPr/>
            </a:pPr>
            <a:r>
              <a:rPr lang="en-US" dirty="0">
                <a:ea typeface="+mn-ea"/>
                <a:cs typeface="+mn-cs"/>
              </a:rPr>
              <a:t> </a:t>
            </a:r>
          </a:p>
          <a:p>
            <a:pPr fontAlgn="auto">
              <a:spcBef>
                <a:spcPts val="0"/>
              </a:spcBef>
              <a:spcAft>
                <a:spcPts val="0"/>
              </a:spcAft>
              <a:defRPr/>
            </a:pPr>
            <a:r>
              <a:rPr lang="en-US" b="1" dirty="0">
                <a:ea typeface="+mn-ea"/>
                <a:cs typeface="+mn-cs"/>
              </a:rPr>
              <a:t>Tasks for the teacher: Planning group work</a:t>
            </a:r>
          </a:p>
          <a:p>
            <a:pPr fontAlgn="auto">
              <a:spcBef>
                <a:spcPts val="0"/>
              </a:spcBef>
              <a:spcAft>
                <a:spcPts val="0"/>
              </a:spcAft>
              <a:defRPr/>
            </a:pPr>
            <a:r>
              <a:rPr lang="en-CA" dirty="0">
                <a:ea typeface="+mn-ea"/>
                <a:cs typeface="+mn-cs"/>
              </a:rPr>
              <a:t>Introduce technique</a:t>
            </a:r>
            <a:endParaRPr lang="en-US" dirty="0">
              <a:ea typeface="+mn-ea"/>
              <a:cs typeface="+mn-cs"/>
            </a:endParaRPr>
          </a:p>
          <a:p>
            <a:pPr fontAlgn="auto">
              <a:spcBef>
                <a:spcPts val="0"/>
              </a:spcBef>
              <a:spcAft>
                <a:spcPts val="0"/>
              </a:spcAft>
              <a:defRPr/>
            </a:pPr>
            <a:r>
              <a:rPr lang="en-CA" dirty="0">
                <a:ea typeface="+mn-ea"/>
                <a:cs typeface="+mn-cs"/>
              </a:rPr>
              <a:t>Justify use</a:t>
            </a:r>
            <a:endParaRPr lang="en-US" dirty="0">
              <a:ea typeface="+mn-ea"/>
              <a:cs typeface="+mn-cs"/>
            </a:endParaRPr>
          </a:p>
          <a:p>
            <a:pPr fontAlgn="auto">
              <a:spcBef>
                <a:spcPts val="0"/>
              </a:spcBef>
              <a:spcAft>
                <a:spcPts val="0"/>
              </a:spcAft>
              <a:defRPr/>
            </a:pPr>
            <a:r>
              <a:rPr lang="en-CA" dirty="0">
                <a:ea typeface="+mn-ea"/>
                <a:cs typeface="+mn-cs"/>
              </a:rPr>
              <a:t>Model</a:t>
            </a:r>
            <a:endParaRPr lang="en-US" dirty="0">
              <a:ea typeface="+mn-ea"/>
              <a:cs typeface="+mn-cs"/>
            </a:endParaRPr>
          </a:p>
          <a:p>
            <a:pPr fontAlgn="auto">
              <a:spcBef>
                <a:spcPts val="0"/>
              </a:spcBef>
              <a:spcAft>
                <a:spcPts val="0"/>
              </a:spcAft>
              <a:defRPr/>
            </a:pPr>
            <a:r>
              <a:rPr lang="en-CA" dirty="0">
                <a:ea typeface="+mn-ea"/>
                <a:cs typeface="+mn-cs"/>
              </a:rPr>
              <a:t>Give explicit instructions</a:t>
            </a:r>
            <a:endParaRPr lang="en-US" dirty="0">
              <a:ea typeface="+mn-ea"/>
              <a:cs typeface="+mn-cs"/>
            </a:endParaRPr>
          </a:p>
          <a:p>
            <a:pPr fontAlgn="auto">
              <a:spcBef>
                <a:spcPts val="0"/>
              </a:spcBef>
              <a:spcAft>
                <a:spcPts val="0"/>
              </a:spcAft>
              <a:defRPr/>
            </a:pPr>
            <a:r>
              <a:rPr lang="en-CA" dirty="0">
                <a:ea typeface="+mn-ea"/>
                <a:cs typeface="+mn-cs"/>
              </a:rPr>
              <a:t>Divide class</a:t>
            </a:r>
            <a:endParaRPr lang="en-US" dirty="0">
              <a:ea typeface="+mn-ea"/>
              <a:cs typeface="+mn-cs"/>
            </a:endParaRPr>
          </a:p>
          <a:p>
            <a:pPr fontAlgn="auto">
              <a:spcBef>
                <a:spcPts val="0"/>
              </a:spcBef>
              <a:spcAft>
                <a:spcPts val="0"/>
              </a:spcAft>
              <a:defRPr/>
            </a:pPr>
            <a:r>
              <a:rPr lang="en-CA" dirty="0">
                <a:ea typeface="+mn-ea"/>
                <a:cs typeface="+mn-cs"/>
              </a:rPr>
              <a:t>Check for clarification</a:t>
            </a:r>
            <a:endParaRPr lang="en-US" dirty="0">
              <a:ea typeface="+mn-ea"/>
              <a:cs typeface="+mn-cs"/>
            </a:endParaRPr>
          </a:p>
          <a:p>
            <a:pPr fontAlgn="auto">
              <a:spcBef>
                <a:spcPts val="0"/>
              </a:spcBef>
              <a:spcAft>
                <a:spcPts val="0"/>
              </a:spcAft>
              <a:defRPr/>
            </a:pPr>
            <a:r>
              <a:rPr lang="en-CA" dirty="0">
                <a:ea typeface="+mn-ea"/>
                <a:cs typeface="+mn-cs"/>
              </a:rPr>
              <a:t>Set task in motion</a:t>
            </a:r>
            <a:endParaRPr lang="en-US" dirty="0">
              <a:ea typeface="+mn-ea"/>
              <a:cs typeface="+mn-cs"/>
            </a:endParaRPr>
          </a:p>
          <a:p>
            <a:pPr fontAlgn="auto">
              <a:spcBef>
                <a:spcPts val="0"/>
              </a:spcBef>
              <a:spcAft>
                <a:spcPts val="0"/>
              </a:spcAft>
              <a:defRPr/>
            </a:pPr>
            <a:r>
              <a:rPr lang="en-CA" b="1" dirty="0">
                <a:ea typeface="+mn-ea"/>
                <a:cs typeface="+mn-cs"/>
              </a:rPr>
              <a:t> </a:t>
            </a:r>
            <a:endParaRPr lang="en-US" dirty="0">
              <a:ea typeface="+mn-ea"/>
              <a:cs typeface="+mn-cs"/>
            </a:endParaRPr>
          </a:p>
          <a:p>
            <a:pPr fontAlgn="auto">
              <a:spcBef>
                <a:spcPts val="0"/>
              </a:spcBef>
              <a:spcAft>
                <a:spcPts val="0"/>
              </a:spcAft>
              <a:defRPr/>
            </a:pPr>
            <a:r>
              <a:rPr lang="en-US" b="1" dirty="0">
                <a:ea typeface="+mn-ea"/>
                <a:cs typeface="+mn-cs"/>
              </a:rPr>
              <a:t>Tasks for the teacher</a:t>
            </a:r>
            <a:r>
              <a:rPr lang="en-CA" b="1" dirty="0">
                <a:ea typeface="+mn-ea"/>
                <a:cs typeface="+mn-cs"/>
              </a:rPr>
              <a:t>: Monitor task as it develops</a:t>
            </a:r>
            <a:endParaRPr lang="en-US" dirty="0">
              <a:ea typeface="+mn-ea"/>
              <a:cs typeface="+mn-cs"/>
            </a:endParaRPr>
          </a:p>
          <a:p>
            <a:pPr fontAlgn="auto">
              <a:spcBef>
                <a:spcPts val="0"/>
              </a:spcBef>
              <a:spcAft>
                <a:spcPts val="0"/>
              </a:spcAft>
              <a:defRPr/>
            </a:pPr>
            <a:r>
              <a:rPr lang="en-CA" b="1" dirty="0">
                <a:ea typeface="+mn-ea"/>
                <a:cs typeface="+mn-cs"/>
              </a:rPr>
              <a:t> </a:t>
            </a:r>
            <a:endParaRPr lang="en-US" dirty="0">
              <a:ea typeface="+mn-ea"/>
              <a:cs typeface="+mn-cs"/>
            </a:endParaRPr>
          </a:p>
          <a:p>
            <a:pPr fontAlgn="auto">
              <a:spcBef>
                <a:spcPts val="0"/>
              </a:spcBef>
              <a:spcAft>
                <a:spcPts val="0"/>
              </a:spcAft>
              <a:defRPr/>
            </a:pPr>
            <a:r>
              <a:rPr lang="en-US" b="1" dirty="0">
                <a:ea typeface="+mn-ea"/>
                <a:cs typeface="+mn-cs"/>
              </a:rPr>
              <a:t>Tasks for the teacher</a:t>
            </a:r>
            <a:r>
              <a:rPr lang="en-CA" b="1" dirty="0">
                <a:ea typeface="+mn-ea"/>
                <a:cs typeface="+mn-cs"/>
              </a:rPr>
              <a:t>: Debrief</a:t>
            </a:r>
            <a:endParaRPr lang="en-US" dirty="0">
              <a:ea typeface="+mn-ea"/>
              <a:cs typeface="+mn-cs"/>
            </a:endParaRPr>
          </a:p>
          <a:p>
            <a:pPr fontAlgn="auto">
              <a:spcBef>
                <a:spcPts val="0"/>
              </a:spcBef>
              <a:spcAft>
                <a:spcPts val="0"/>
              </a:spcAft>
              <a:defRPr/>
            </a:pPr>
            <a:r>
              <a:rPr lang="en-CA" dirty="0">
                <a:ea typeface="+mn-ea"/>
                <a:cs typeface="+mn-cs"/>
              </a:rPr>
              <a:t> </a:t>
            </a:r>
            <a:endParaRPr lang="en-US" dirty="0">
              <a:ea typeface="+mn-ea"/>
              <a:cs typeface="+mn-cs"/>
            </a:endParaRPr>
          </a:p>
          <a:p>
            <a:pPr fontAlgn="auto">
              <a:spcBef>
                <a:spcPts val="0"/>
              </a:spcBef>
              <a:spcAft>
                <a:spcPts val="0"/>
              </a:spcAft>
              <a:defRPr/>
            </a:pPr>
            <a:r>
              <a:rPr lang="en-CA" dirty="0">
                <a:ea typeface="+mn-ea"/>
                <a:cs typeface="+mn-cs"/>
              </a:rPr>
              <a:t> </a:t>
            </a:r>
            <a:endParaRPr lang="en-US" dirty="0">
              <a:ea typeface="+mn-ea"/>
              <a:cs typeface="+mn-cs"/>
            </a:endParaRPr>
          </a:p>
          <a:p>
            <a:pPr fontAlgn="auto">
              <a:spcBef>
                <a:spcPts val="0"/>
              </a:spcBef>
              <a:spcAft>
                <a:spcPts val="0"/>
              </a:spcAft>
              <a:defRPr/>
            </a:pPr>
            <a:r>
              <a:rPr lang="en-CA" dirty="0">
                <a:ea typeface="+mn-ea"/>
                <a:cs typeface="+mn-cs"/>
              </a:rPr>
              <a:t> </a:t>
            </a:r>
            <a:endParaRPr lang="en-US">
              <a:ea typeface="+mn-ea"/>
              <a:cs typeface="+mn-cs"/>
            </a:endParaRPr>
          </a:p>
          <a:p>
            <a:pPr fontAlgn="auto">
              <a:spcBef>
                <a:spcPts val="0"/>
              </a:spcBef>
              <a:spcAft>
                <a:spcPts val="0"/>
              </a:spcAft>
              <a:defRPr/>
            </a:pPr>
            <a:endParaRPr lang="en-US">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63D6-1962-784E-9A77-5FE4FC243ABE}" type="slidenum">
              <a:rPr lang="en-US">
                <a:ea typeface="ＭＳ Ｐゴシック" charset="-128"/>
                <a:cs typeface="ＭＳ Ｐゴシック" charset="-128"/>
              </a:rPr>
              <a:pPr fontAlgn="base">
                <a:spcBef>
                  <a:spcPct val="0"/>
                </a:spcBef>
                <a:spcAft>
                  <a:spcPct val="0"/>
                </a:spcAft>
              </a:pPr>
              <a:t>9</a:t>
            </a:fld>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B394228-150C-67C6-DE9E-19CBBC8D2F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76371D8-F3DE-9962-8CD4-1A8E52E0CA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E3D88382-E1F7-B82F-43DA-65A3ED6861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45BDC2-8F13-4B50-9FAE-ED97F6B68B55}" type="slidenum">
              <a:rPr lang="en-US" altLang="en-US" sz="1200" smtClean="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9570-F9B6-1094-69A8-295B5D7991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9344B45A-654E-3ABF-B537-6CE8A483DF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7D718A2-3239-A78B-8F9F-4DC1D1C3B0FC}"/>
              </a:ext>
            </a:extLst>
          </p:cNvPr>
          <p:cNvSpPr>
            <a:spLocks noGrp="1"/>
          </p:cNvSpPr>
          <p:nvPr>
            <p:ph type="dt" sz="half" idx="10"/>
          </p:nvPr>
        </p:nvSpPr>
        <p:spPr/>
        <p:txBody>
          <a:bodyPr/>
          <a:lstStyle/>
          <a:p>
            <a:pPr>
              <a:defRPr/>
            </a:pPr>
            <a:fld id="{343114F8-854F-8C4B-85B4-35F3DE9B8B4B}" type="datetime1">
              <a:rPr lang="en-US" smtClean="0"/>
              <a:pPr>
                <a:defRPr/>
              </a:pPr>
              <a:t>3/21/2024</a:t>
            </a:fld>
            <a:endParaRPr lang="en-US"/>
          </a:p>
        </p:txBody>
      </p:sp>
      <p:sp>
        <p:nvSpPr>
          <p:cNvPr id="5" name="Footer Placeholder 4">
            <a:extLst>
              <a:ext uri="{FF2B5EF4-FFF2-40B4-BE49-F238E27FC236}">
                <a16:creationId xmlns:a16="http://schemas.microsoft.com/office/drawing/2014/main" id="{BE358EA6-6198-ABFE-45FF-95B77D8555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E9DDFC1-060F-D8AF-4EE7-881D74005448}"/>
              </a:ext>
            </a:extLst>
          </p:cNvPr>
          <p:cNvSpPr>
            <a:spLocks noGrp="1"/>
          </p:cNvSpPr>
          <p:nvPr>
            <p:ph type="sldNum" sz="quarter" idx="12"/>
          </p:nvPr>
        </p:nvSpPr>
        <p:spPr/>
        <p:txBody>
          <a:bodyPr/>
          <a:lstStyle/>
          <a:p>
            <a:pPr>
              <a:defRPr/>
            </a:pPr>
            <a:fld id="{68876456-A7DA-B84F-A06B-D3661DD2F3DF}" type="slidenum">
              <a:rPr lang="en-US" smtClean="0"/>
              <a:pPr>
                <a:defRPr/>
              </a:pPr>
              <a:t>‹#›</a:t>
            </a:fld>
            <a:endParaRPr lang="en-US"/>
          </a:p>
        </p:txBody>
      </p:sp>
    </p:spTree>
    <p:extLst>
      <p:ext uri="{BB962C8B-B14F-4D97-AF65-F5344CB8AC3E}">
        <p14:creationId xmlns:p14="http://schemas.microsoft.com/office/powerpoint/2010/main" val="130872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07FF-C7EA-F976-2872-2C44E0DDD61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9A8CE6-0D94-2775-295D-EE373769E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D95195-75F3-94B2-EE0A-9C43B39A0BE7}"/>
              </a:ext>
            </a:extLst>
          </p:cNvPr>
          <p:cNvSpPr>
            <a:spLocks noGrp="1"/>
          </p:cNvSpPr>
          <p:nvPr>
            <p:ph type="dt" sz="half" idx="10"/>
          </p:nvPr>
        </p:nvSpPr>
        <p:spPr/>
        <p:txBody>
          <a:bodyPr/>
          <a:lstStyle/>
          <a:p>
            <a:pPr>
              <a:defRPr/>
            </a:pPr>
            <a:fld id="{06738CAA-EF74-9F4E-BCEF-C6D879D29604}" type="datetime1">
              <a:rPr lang="en-US" smtClean="0"/>
              <a:pPr>
                <a:defRPr/>
              </a:pPr>
              <a:t>3/21/2024</a:t>
            </a:fld>
            <a:endParaRPr lang="en-US"/>
          </a:p>
        </p:txBody>
      </p:sp>
      <p:sp>
        <p:nvSpPr>
          <p:cNvPr id="5" name="Footer Placeholder 4">
            <a:extLst>
              <a:ext uri="{FF2B5EF4-FFF2-40B4-BE49-F238E27FC236}">
                <a16:creationId xmlns:a16="http://schemas.microsoft.com/office/drawing/2014/main" id="{A474F337-F967-EEEC-77E6-EAC5B74C7CE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E16FC46-8135-B096-F849-44059DC938AD}"/>
              </a:ext>
            </a:extLst>
          </p:cNvPr>
          <p:cNvSpPr>
            <a:spLocks noGrp="1"/>
          </p:cNvSpPr>
          <p:nvPr>
            <p:ph type="sldNum" sz="quarter" idx="12"/>
          </p:nvPr>
        </p:nvSpPr>
        <p:spPr/>
        <p:txBody>
          <a:bodyPr/>
          <a:lstStyle/>
          <a:p>
            <a:pPr>
              <a:defRPr/>
            </a:pPr>
            <a:fld id="{A44639E5-47E7-B34C-AE9A-BA935D0F62C6}" type="slidenum">
              <a:rPr lang="en-US" smtClean="0"/>
              <a:pPr>
                <a:defRPr/>
              </a:pPr>
              <a:t>‹#›</a:t>
            </a:fld>
            <a:endParaRPr lang="en-US"/>
          </a:p>
        </p:txBody>
      </p:sp>
    </p:spTree>
    <p:extLst>
      <p:ext uri="{BB962C8B-B14F-4D97-AF65-F5344CB8AC3E}">
        <p14:creationId xmlns:p14="http://schemas.microsoft.com/office/powerpoint/2010/main" val="216539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6CD2B-8F2F-B8F9-94FA-0D4B1E1DF3F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FD6EF0-57B5-E02D-253D-1341DAC470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3A76A8-7214-F85F-459D-C9B32ADF3C72}"/>
              </a:ext>
            </a:extLst>
          </p:cNvPr>
          <p:cNvSpPr>
            <a:spLocks noGrp="1"/>
          </p:cNvSpPr>
          <p:nvPr>
            <p:ph type="dt" sz="half" idx="10"/>
          </p:nvPr>
        </p:nvSpPr>
        <p:spPr/>
        <p:txBody>
          <a:bodyPr/>
          <a:lstStyle/>
          <a:p>
            <a:pPr>
              <a:defRPr/>
            </a:pPr>
            <a:fld id="{A5165C39-9A15-BB49-90D2-CE02A2C6F852}" type="datetime1">
              <a:rPr lang="en-US" smtClean="0"/>
              <a:pPr>
                <a:defRPr/>
              </a:pPr>
              <a:t>3/21/2024</a:t>
            </a:fld>
            <a:endParaRPr lang="en-US"/>
          </a:p>
        </p:txBody>
      </p:sp>
      <p:sp>
        <p:nvSpPr>
          <p:cNvPr id="5" name="Footer Placeholder 4">
            <a:extLst>
              <a:ext uri="{FF2B5EF4-FFF2-40B4-BE49-F238E27FC236}">
                <a16:creationId xmlns:a16="http://schemas.microsoft.com/office/drawing/2014/main" id="{9895954C-6C8A-82EF-47A9-576BD1D179A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14B13A-51D5-EEBD-737F-3CC9103864A0}"/>
              </a:ext>
            </a:extLst>
          </p:cNvPr>
          <p:cNvSpPr>
            <a:spLocks noGrp="1"/>
          </p:cNvSpPr>
          <p:nvPr>
            <p:ph type="sldNum" sz="quarter" idx="12"/>
          </p:nvPr>
        </p:nvSpPr>
        <p:spPr/>
        <p:txBody>
          <a:bodyPr/>
          <a:lstStyle/>
          <a:p>
            <a:pPr>
              <a:defRPr/>
            </a:pPr>
            <a:fld id="{9247B172-EEFE-A247-AB63-137D760EBC20}" type="slidenum">
              <a:rPr lang="en-US" smtClean="0"/>
              <a:pPr>
                <a:defRPr/>
              </a:pPr>
              <a:t>‹#›</a:t>
            </a:fld>
            <a:endParaRPr lang="en-US"/>
          </a:p>
        </p:txBody>
      </p:sp>
    </p:spTree>
    <p:extLst>
      <p:ext uri="{BB962C8B-B14F-4D97-AF65-F5344CB8AC3E}">
        <p14:creationId xmlns:p14="http://schemas.microsoft.com/office/powerpoint/2010/main" val="12886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025C-102E-7EC3-A888-55AA263D5A0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4F95C7-1235-25DF-1932-F0942EBF3F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8870D5-66AD-2817-E4E6-C67762CF2F20}"/>
              </a:ext>
            </a:extLst>
          </p:cNvPr>
          <p:cNvSpPr>
            <a:spLocks noGrp="1"/>
          </p:cNvSpPr>
          <p:nvPr>
            <p:ph type="dt" sz="half" idx="10"/>
          </p:nvPr>
        </p:nvSpPr>
        <p:spPr/>
        <p:txBody>
          <a:bodyPr/>
          <a:lstStyle/>
          <a:p>
            <a:pPr>
              <a:defRPr/>
            </a:pPr>
            <a:fld id="{A68F9DC4-A2D1-104F-9AE3-62923CE18C4B}" type="datetime1">
              <a:rPr lang="en-US" smtClean="0"/>
              <a:pPr>
                <a:defRPr/>
              </a:pPr>
              <a:t>3/21/2024</a:t>
            </a:fld>
            <a:endParaRPr lang="en-US"/>
          </a:p>
        </p:txBody>
      </p:sp>
      <p:sp>
        <p:nvSpPr>
          <p:cNvPr id="5" name="Footer Placeholder 4">
            <a:extLst>
              <a:ext uri="{FF2B5EF4-FFF2-40B4-BE49-F238E27FC236}">
                <a16:creationId xmlns:a16="http://schemas.microsoft.com/office/drawing/2014/main" id="{757A3FC0-053D-4130-75A6-2F7104DCC54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6A5145B-BA61-B866-FF73-6380013200A1}"/>
              </a:ext>
            </a:extLst>
          </p:cNvPr>
          <p:cNvSpPr>
            <a:spLocks noGrp="1"/>
          </p:cNvSpPr>
          <p:nvPr>
            <p:ph type="sldNum" sz="quarter" idx="12"/>
          </p:nvPr>
        </p:nvSpPr>
        <p:spPr/>
        <p:txBody>
          <a:bodyPr/>
          <a:lstStyle/>
          <a:p>
            <a:pPr>
              <a:defRPr/>
            </a:pPr>
            <a:fld id="{19AC549C-F90E-DC48-96DC-63CC6B1824CA}" type="slidenum">
              <a:rPr lang="en-US" smtClean="0"/>
              <a:pPr>
                <a:defRPr/>
              </a:pPr>
              <a:t>‹#›</a:t>
            </a:fld>
            <a:endParaRPr lang="en-US"/>
          </a:p>
        </p:txBody>
      </p:sp>
    </p:spTree>
    <p:extLst>
      <p:ext uri="{BB962C8B-B14F-4D97-AF65-F5344CB8AC3E}">
        <p14:creationId xmlns:p14="http://schemas.microsoft.com/office/powerpoint/2010/main" val="5421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1CC3-9012-B6D9-872A-C8AD266482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A4C4018-5F54-F1E0-0AAA-A92CBD655A5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AAB487-5B70-63E9-D673-165357752753}"/>
              </a:ext>
            </a:extLst>
          </p:cNvPr>
          <p:cNvSpPr>
            <a:spLocks noGrp="1"/>
          </p:cNvSpPr>
          <p:nvPr>
            <p:ph type="dt" sz="half" idx="10"/>
          </p:nvPr>
        </p:nvSpPr>
        <p:spPr/>
        <p:txBody>
          <a:bodyPr/>
          <a:lstStyle/>
          <a:p>
            <a:pPr>
              <a:defRPr/>
            </a:pPr>
            <a:fld id="{2C2AB66B-40E7-5B45-9E67-95D1DFBA44F4}" type="datetime1">
              <a:rPr lang="en-US" smtClean="0"/>
              <a:pPr>
                <a:defRPr/>
              </a:pPr>
              <a:t>3/21/2024</a:t>
            </a:fld>
            <a:endParaRPr lang="en-US"/>
          </a:p>
        </p:txBody>
      </p:sp>
      <p:sp>
        <p:nvSpPr>
          <p:cNvPr id="5" name="Footer Placeholder 4">
            <a:extLst>
              <a:ext uri="{FF2B5EF4-FFF2-40B4-BE49-F238E27FC236}">
                <a16:creationId xmlns:a16="http://schemas.microsoft.com/office/drawing/2014/main" id="{EE0EE2C0-D48A-87E3-E1C1-D20C3D2271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2AF322D-1EE8-44FB-24B0-8ED89BEFE8C2}"/>
              </a:ext>
            </a:extLst>
          </p:cNvPr>
          <p:cNvSpPr>
            <a:spLocks noGrp="1"/>
          </p:cNvSpPr>
          <p:nvPr>
            <p:ph type="sldNum" sz="quarter" idx="12"/>
          </p:nvPr>
        </p:nvSpPr>
        <p:spPr/>
        <p:txBody>
          <a:bodyPr/>
          <a:lstStyle/>
          <a:p>
            <a:pPr>
              <a:defRPr/>
            </a:pPr>
            <a:fld id="{32E5AA7B-64A3-CD4E-8507-936F9B56D367}" type="slidenum">
              <a:rPr lang="en-US" smtClean="0"/>
              <a:pPr>
                <a:defRPr/>
              </a:pPr>
              <a:t>‹#›</a:t>
            </a:fld>
            <a:endParaRPr lang="en-US"/>
          </a:p>
        </p:txBody>
      </p:sp>
    </p:spTree>
    <p:extLst>
      <p:ext uri="{BB962C8B-B14F-4D97-AF65-F5344CB8AC3E}">
        <p14:creationId xmlns:p14="http://schemas.microsoft.com/office/powerpoint/2010/main" val="370024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AC60-442C-0B02-C95A-A6D90ADDCC2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0FDFCA-53BF-9061-0417-97F7A2A253C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72C06A5-7B1D-B839-E353-DFA2114E529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E114655-7CAE-9BAF-0B04-A154AD62792D}"/>
              </a:ext>
            </a:extLst>
          </p:cNvPr>
          <p:cNvSpPr>
            <a:spLocks noGrp="1"/>
          </p:cNvSpPr>
          <p:nvPr>
            <p:ph type="dt" sz="half" idx="10"/>
          </p:nvPr>
        </p:nvSpPr>
        <p:spPr/>
        <p:txBody>
          <a:bodyPr/>
          <a:lstStyle/>
          <a:p>
            <a:pPr>
              <a:defRPr/>
            </a:pPr>
            <a:fld id="{48F30F9D-5E21-364C-85F9-81A63692128B}" type="datetime1">
              <a:rPr lang="en-US" smtClean="0"/>
              <a:pPr>
                <a:defRPr/>
              </a:pPr>
              <a:t>3/21/2024</a:t>
            </a:fld>
            <a:endParaRPr lang="en-US"/>
          </a:p>
        </p:txBody>
      </p:sp>
      <p:sp>
        <p:nvSpPr>
          <p:cNvPr id="6" name="Footer Placeholder 5">
            <a:extLst>
              <a:ext uri="{FF2B5EF4-FFF2-40B4-BE49-F238E27FC236}">
                <a16:creationId xmlns:a16="http://schemas.microsoft.com/office/drawing/2014/main" id="{3C4A991B-7CE1-4AA5-0482-9A9FF61B07C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7FCF405-50FD-494B-FDD8-F7FD4C835597}"/>
              </a:ext>
            </a:extLst>
          </p:cNvPr>
          <p:cNvSpPr>
            <a:spLocks noGrp="1"/>
          </p:cNvSpPr>
          <p:nvPr>
            <p:ph type="sldNum" sz="quarter" idx="12"/>
          </p:nvPr>
        </p:nvSpPr>
        <p:spPr/>
        <p:txBody>
          <a:bodyPr/>
          <a:lstStyle/>
          <a:p>
            <a:pPr>
              <a:defRPr/>
            </a:pPr>
            <a:fld id="{4327C8C5-6F24-2A45-A56F-D65D66623959}" type="slidenum">
              <a:rPr lang="en-US" smtClean="0"/>
              <a:pPr>
                <a:defRPr/>
              </a:pPr>
              <a:t>‹#›</a:t>
            </a:fld>
            <a:endParaRPr lang="en-US"/>
          </a:p>
        </p:txBody>
      </p:sp>
    </p:spTree>
    <p:extLst>
      <p:ext uri="{BB962C8B-B14F-4D97-AF65-F5344CB8AC3E}">
        <p14:creationId xmlns:p14="http://schemas.microsoft.com/office/powerpoint/2010/main" val="265670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3E94-F5FE-E96C-2211-8FE634F7A761}"/>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EA41A3F-F03E-F161-0376-A3525ECEFD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FC56CB1-42FE-6CDC-E01D-CFBD69968B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5BC3681-1283-0B24-38BC-C1E626C9A9E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B0077-C46E-A05D-356F-C2010733C3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77A1EBF-33D2-6835-8E56-D3E6C704363C}"/>
              </a:ext>
            </a:extLst>
          </p:cNvPr>
          <p:cNvSpPr>
            <a:spLocks noGrp="1"/>
          </p:cNvSpPr>
          <p:nvPr>
            <p:ph type="dt" sz="half" idx="10"/>
          </p:nvPr>
        </p:nvSpPr>
        <p:spPr/>
        <p:txBody>
          <a:bodyPr/>
          <a:lstStyle/>
          <a:p>
            <a:pPr>
              <a:defRPr/>
            </a:pPr>
            <a:fld id="{3239A4AF-0B49-BF43-94E1-1AA331954A56}" type="datetime1">
              <a:rPr lang="en-US" smtClean="0"/>
              <a:pPr>
                <a:defRPr/>
              </a:pPr>
              <a:t>3/21/2024</a:t>
            </a:fld>
            <a:endParaRPr lang="en-US"/>
          </a:p>
        </p:txBody>
      </p:sp>
      <p:sp>
        <p:nvSpPr>
          <p:cNvPr id="8" name="Footer Placeholder 7">
            <a:extLst>
              <a:ext uri="{FF2B5EF4-FFF2-40B4-BE49-F238E27FC236}">
                <a16:creationId xmlns:a16="http://schemas.microsoft.com/office/drawing/2014/main" id="{6E49B814-AF89-80E8-8232-1EFBAB8D445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B8F5D38-19FB-4C5A-D3F3-7941F98B78B9}"/>
              </a:ext>
            </a:extLst>
          </p:cNvPr>
          <p:cNvSpPr>
            <a:spLocks noGrp="1"/>
          </p:cNvSpPr>
          <p:nvPr>
            <p:ph type="sldNum" sz="quarter" idx="12"/>
          </p:nvPr>
        </p:nvSpPr>
        <p:spPr/>
        <p:txBody>
          <a:bodyPr/>
          <a:lstStyle/>
          <a:p>
            <a:pPr>
              <a:defRPr/>
            </a:pPr>
            <a:fld id="{6A39DA04-654B-C64B-BAB2-73B12889753A}" type="slidenum">
              <a:rPr lang="en-US" smtClean="0"/>
              <a:pPr>
                <a:defRPr/>
              </a:pPr>
              <a:t>‹#›</a:t>
            </a:fld>
            <a:endParaRPr lang="en-US"/>
          </a:p>
        </p:txBody>
      </p:sp>
    </p:spTree>
    <p:extLst>
      <p:ext uri="{BB962C8B-B14F-4D97-AF65-F5344CB8AC3E}">
        <p14:creationId xmlns:p14="http://schemas.microsoft.com/office/powerpoint/2010/main" val="41458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67AE-6098-4649-AE18-79CF29A9826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9011DDA-F180-B14B-BDFB-25F3B89313AC}"/>
              </a:ext>
            </a:extLst>
          </p:cNvPr>
          <p:cNvSpPr>
            <a:spLocks noGrp="1"/>
          </p:cNvSpPr>
          <p:nvPr>
            <p:ph type="dt" sz="half" idx="10"/>
          </p:nvPr>
        </p:nvSpPr>
        <p:spPr/>
        <p:txBody>
          <a:bodyPr/>
          <a:lstStyle/>
          <a:p>
            <a:pPr>
              <a:defRPr/>
            </a:pPr>
            <a:fld id="{DCB778F4-F5EF-A644-AAEA-D1FB845A987B}" type="datetime1">
              <a:rPr lang="en-US" smtClean="0"/>
              <a:pPr>
                <a:defRPr/>
              </a:pPr>
              <a:t>3/21/2024</a:t>
            </a:fld>
            <a:endParaRPr lang="en-US"/>
          </a:p>
        </p:txBody>
      </p:sp>
      <p:sp>
        <p:nvSpPr>
          <p:cNvPr id="4" name="Footer Placeholder 3">
            <a:extLst>
              <a:ext uri="{FF2B5EF4-FFF2-40B4-BE49-F238E27FC236}">
                <a16:creationId xmlns:a16="http://schemas.microsoft.com/office/drawing/2014/main" id="{3B3F3711-43EB-701A-D4EB-785A56A6A7A4}"/>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D3FF4E5-BDE7-2987-8142-E7152DB66B0B}"/>
              </a:ext>
            </a:extLst>
          </p:cNvPr>
          <p:cNvSpPr>
            <a:spLocks noGrp="1"/>
          </p:cNvSpPr>
          <p:nvPr>
            <p:ph type="sldNum" sz="quarter" idx="12"/>
          </p:nvPr>
        </p:nvSpPr>
        <p:spPr/>
        <p:txBody>
          <a:bodyPr/>
          <a:lstStyle/>
          <a:p>
            <a:pPr>
              <a:defRPr/>
            </a:pPr>
            <a:fld id="{F9F8B02F-E11D-524D-BA1C-F81C4BF8B435}" type="slidenum">
              <a:rPr lang="en-US" smtClean="0"/>
              <a:pPr>
                <a:defRPr/>
              </a:pPr>
              <a:t>‹#›</a:t>
            </a:fld>
            <a:endParaRPr lang="en-US"/>
          </a:p>
        </p:txBody>
      </p:sp>
    </p:spTree>
    <p:extLst>
      <p:ext uri="{BB962C8B-B14F-4D97-AF65-F5344CB8AC3E}">
        <p14:creationId xmlns:p14="http://schemas.microsoft.com/office/powerpoint/2010/main" val="233057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EDB3A-EC0E-A8D0-2B56-13D9EDC4FD42}"/>
              </a:ext>
            </a:extLst>
          </p:cNvPr>
          <p:cNvSpPr>
            <a:spLocks noGrp="1"/>
          </p:cNvSpPr>
          <p:nvPr>
            <p:ph type="dt" sz="half" idx="10"/>
          </p:nvPr>
        </p:nvSpPr>
        <p:spPr/>
        <p:txBody>
          <a:bodyPr/>
          <a:lstStyle/>
          <a:p>
            <a:pPr>
              <a:defRPr/>
            </a:pPr>
            <a:fld id="{1BBA2D9E-F1BF-3E41-8705-FCF621A8C149}" type="datetime1">
              <a:rPr lang="en-US" smtClean="0"/>
              <a:pPr>
                <a:defRPr/>
              </a:pPr>
              <a:t>3/21/2024</a:t>
            </a:fld>
            <a:endParaRPr lang="en-US"/>
          </a:p>
        </p:txBody>
      </p:sp>
      <p:sp>
        <p:nvSpPr>
          <p:cNvPr id="3" name="Footer Placeholder 2">
            <a:extLst>
              <a:ext uri="{FF2B5EF4-FFF2-40B4-BE49-F238E27FC236}">
                <a16:creationId xmlns:a16="http://schemas.microsoft.com/office/drawing/2014/main" id="{7C5CFCB6-66FF-E570-8BF0-DC5BF251050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FBA65E1-0B08-617C-175B-51968422AC12}"/>
              </a:ext>
            </a:extLst>
          </p:cNvPr>
          <p:cNvSpPr>
            <a:spLocks noGrp="1"/>
          </p:cNvSpPr>
          <p:nvPr>
            <p:ph type="sldNum" sz="quarter" idx="12"/>
          </p:nvPr>
        </p:nvSpPr>
        <p:spPr/>
        <p:txBody>
          <a:bodyPr/>
          <a:lstStyle/>
          <a:p>
            <a:pPr>
              <a:defRPr/>
            </a:pPr>
            <a:fld id="{68284CE0-A766-3A4A-89C6-48B50459B740}" type="slidenum">
              <a:rPr lang="en-US" smtClean="0"/>
              <a:pPr>
                <a:defRPr/>
              </a:pPr>
              <a:t>‹#›</a:t>
            </a:fld>
            <a:endParaRPr lang="en-US"/>
          </a:p>
        </p:txBody>
      </p:sp>
    </p:spTree>
    <p:extLst>
      <p:ext uri="{BB962C8B-B14F-4D97-AF65-F5344CB8AC3E}">
        <p14:creationId xmlns:p14="http://schemas.microsoft.com/office/powerpoint/2010/main" val="342485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E0CD-1204-9B93-96AA-2EC84456B3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CA695E3-6A6F-D5AB-0152-1905790566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93E7A28-58E3-6D02-5E8F-C5589080F7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292ABE7-D169-8B05-5308-D9F8FEA3975C}"/>
              </a:ext>
            </a:extLst>
          </p:cNvPr>
          <p:cNvSpPr>
            <a:spLocks noGrp="1"/>
          </p:cNvSpPr>
          <p:nvPr>
            <p:ph type="dt" sz="half" idx="10"/>
          </p:nvPr>
        </p:nvSpPr>
        <p:spPr/>
        <p:txBody>
          <a:bodyPr/>
          <a:lstStyle/>
          <a:p>
            <a:pPr>
              <a:defRPr/>
            </a:pPr>
            <a:fld id="{F34FDC8D-9ED7-A440-ACC8-49576A3035E4}" type="datetime1">
              <a:rPr lang="en-US" smtClean="0"/>
              <a:pPr>
                <a:defRPr/>
              </a:pPr>
              <a:t>3/21/2024</a:t>
            </a:fld>
            <a:endParaRPr lang="en-US"/>
          </a:p>
        </p:txBody>
      </p:sp>
      <p:sp>
        <p:nvSpPr>
          <p:cNvPr id="6" name="Footer Placeholder 5">
            <a:extLst>
              <a:ext uri="{FF2B5EF4-FFF2-40B4-BE49-F238E27FC236}">
                <a16:creationId xmlns:a16="http://schemas.microsoft.com/office/drawing/2014/main" id="{1FFAF6F9-DC76-EE56-43A4-E7FBADE96C2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D955B17-AE81-63BB-E338-94A43AA8317A}"/>
              </a:ext>
            </a:extLst>
          </p:cNvPr>
          <p:cNvSpPr>
            <a:spLocks noGrp="1"/>
          </p:cNvSpPr>
          <p:nvPr>
            <p:ph type="sldNum" sz="quarter" idx="12"/>
          </p:nvPr>
        </p:nvSpPr>
        <p:spPr/>
        <p:txBody>
          <a:bodyPr/>
          <a:lstStyle/>
          <a:p>
            <a:pPr>
              <a:defRPr/>
            </a:pPr>
            <a:fld id="{190883C6-6608-8E43-947A-8276641A9ECC}" type="slidenum">
              <a:rPr lang="en-US" smtClean="0"/>
              <a:pPr>
                <a:defRPr/>
              </a:pPr>
              <a:t>‹#›</a:t>
            </a:fld>
            <a:endParaRPr lang="en-US"/>
          </a:p>
        </p:txBody>
      </p:sp>
    </p:spTree>
    <p:extLst>
      <p:ext uri="{BB962C8B-B14F-4D97-AF65-F5344CB8AC3E}">
        <p14:creationId xmlns:p14="http://schemas.microsoft.com/office/powerpoint/2010/main" val="288002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0352-88E3-35A9-5A82-912E4299FD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D86E27-0DF0-7CBF-8757-FAB1295D67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C5799116-DAC8-38EF-05E0-0198E1D89D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C15DA0C-24F6-2984-FE24-26F959AEAD4A}"/>
              </a:ext>
            </a:extLst>
          </p:cNvPr>
          <p:cNvSpPr>
            <a:spLocks noGrp="1"/>
          </p:cNvSpPr>
          <p:nvPr>
            <p:ph type="dt" sz="half" idx="10"/>
          </p:nvPr>
        </p:nvSpPr>
        <p:spPr/>
        <p:txBody>
          <a:bodyPr/>
          <a:lstStyle/>
          <a:p>
            <a:pPr>
              <a:defRPr/>
            </a:pPr>
            <a:fld id="{48F30F9D-5E21-364C-85F9-81A63692128B}" type="datetime1">
              <a:rPr lang="en-US" smtClean="0"/>
              <a:pPr>
                <a:defRPr/>
              </a:pPr>
              <a:t>3/21/2024</a:t>
            </a:fld>
            <a:endParaRPr lang="en-US"/>
          </a:p>
        </p:txBody>
      </p:sp>
      <p:sp>
        <p:nvSpPr>
          <p:cNvPr id="6" name="Footer Placeholder 5">
            <a:extLst>
              <a:ext uri="{FF2B5EF4-FFF2-40B4-BE49-F238E27FC236}">
                <a16:creationId xmlns:a16="http://schemas.microsoft.com/office/drawing/2014/main" id="{C0241677-B0D9-5B2F-D212-B8DCBB72DD7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E2BCA01-2024-A947-EA8C-A492D913FED8}"/>
              </a:ext>
            </a:extLst>
          </p:cNvPr>
          <p:cNvSpPr>
            <a:spLocks noGrp="1"/>
          </p:cNvSpPr>
          <p:nvPr>
            <p:ph type="sldNum" sz="quarter" idx="12"/>
          </p:nvPr>
        </p:nvSpPr>
        <p:spPr/>
        <p:txBody>
          <a:bodyPr/>
          <a:lstStyle/>
          <a:p>
            <a:pPr>
              <a:defRPr/>
            </a:pPr>
            <a:fld id="{4327C8C5-6F24-2A45-A56F-D65D66623959}" type="slidenum">
              <a:rPr lang="en-US" smtClean="0"/>
              <a:pPr>
                <a:defRPr/>
              </a:pPr>
              <a:t>‹#›</a:t>
            </a:fld>
            <a:endParaRPr lang="en-US"/>
          </a:p>
        </p:txBody>
      </p:sp>
    </p:spTree>
    <p:extLst>
      <p:ext uri="{BB962C8B-B14F-4D97-AF65-F5344CB8AC3E}">
        <p14:creationId xmlns:p14="http://schemas.microsoft.com/office/powerpoint/2010/main" val="381133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D80B6-D449-688D-BAF8-02DE2128FE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87548B5-3788-C323-E0EE-0562C90F77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91354C-6519-BB7B-4FA4-377D100840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fld id="{48F30F9D-5E21-364C-85F9-81A63692128B}" type="datetime1">
              <a:rPr lang="en-US" smtClean="0"/>
              <a:pPr>
                <a:defRPr/>
              </a:pPr>
              <a:t>3/21/2024</a:t>
            </a:fld>
            <a:endParaRPr lang="en-US"/>
          </a:p>
        </p:txBody>
      </p:sp>
      <p:sp>
        <p:nvSpPr>
          <p:cNvPr id="5" name="Footer Placeholder 4">
            <a:extLst>
              <a:ext uri="{FF2B5EF4-FFF2-40B4-BE49-F238E27FC236}">
                <a16:creationId xmlns:a16="http://schemas.microsoft.com/office/drawing/2014/main" id="{13F8511F-94F0-020C-AD54-D9BE9C1D3E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9F4278F-4E5F-1B8C-47D2-C126633D52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4327C8C5-6F24-2A45-A56F-D65D66623959}" type="slidenum">
              <a:rPr lang="en-US" smtClean="0"/>
              <a:pPr>
                <a:defRPr/>
              </a:pPr>
              <a:t>‹#›</a:t>
            </a:fld>
            <a:endParaRPr lang="en-US"/>
          </a:p>
        </p:txBody>
      </p:sp>
    </p:spTree>
    <p:extLst>
      <p:ext uri="{BB962C8B-B14F-4D97-AF65-F5344CB8AC3E}">
        <p14:creationId xmlns:p14="http://schemas.microsoft.com/office/powerpoint/2010/main" val="79938236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5580063"/>
          </a:xfrm>
        </p:spPr>
        <p:txBody>
          <a:bodyPr>
            <a:normAutofit lnSpcReduction="10000"/>
          </a:bodyPr>
          <a:lstStyle/>
          <a:p>
            <a:pPr marL="365760" indent="-283464" fontAlgn="auto">
              <a:spcAft>
                <a:spcPts val="0"/>
              </a:spcAft>
              <a:buFont typeface="Wingdings 2"/>
              <a:buNone/>
              <a:defRPr/>
            </a:pPr>
            <a:endParaRPr lang="en-US" sz="2800" dirty="0">
              <a:latin typeface="Arial"/>
              <a:ea typeface="+mn-ea"/>
              <a:cs typeface="Arial"/>
            </a:endParaRPr>
          </a:p>
          <a:p>
            <a:pPr marL="365760" indent="-283464" fontAlgn="auto">
              <a:spcAft>
                <a:spcPts val="0"/>
              </a:spcAft>
              <a:buFont typeface="Wingdings 2"/>
              <a:buNone/>
              <a:defRPr/>
            </a:pPr>
            <a:r>
              <a:rPr lang="en-US" sz="2800" dirty="0">
                <a:latin typeface="Arial"/>
                <a:ea typeface="+mn-ea"/>
                <a:cs typeface="Arial"/>
              </a:rPr>
              <a:t>	</a:t>
            </a:r>
          </a:p>
          <a:p>
            <a:pPr marL="365760" indent="-283464" fontAlgn="auto">
              <a:spcAft>
                <a:spcPts val="0"/>
              </a:spcAft>
              <a:buFont typeface="Wingdings 2"/>
              <a:buNone/>
              <a:defRPr/>
            </a:pPr>
            <a:r>
              <a:rPr lang="en-US" sz="2800" dirty="0">
                <a:latin typeface="Arial"/>
                <a:ea typeface="+mn-ea"/>
                <a:cs typeface="Arial"/>
              </a:rPr>
              <a:t>		</a:t>
            </a:r>
          </a:p>
          <a:p>
            <a:pPr marL="365760" indent="-283464" fontAlgn="auto">
              <a:spcAft>
                <a:spcPts val="0"/>
              </a:spcAft>
              <a:buFont typeface="Wingdings 2"/>
              <a:buNone/>
              <a:defRPr/>
            </a:pPr>
            <a:r>
              <a:rPr lang="en-US" sz="2800" dirty="0">
                <a:latin typeface="Arial"/>
                <a:ea typeface="+mn-ea"/>
                <a:cs typeface="Arial"/>
              </a:rPr>
              <a:t>		</a:t>
            </a:r>
          </a:p>
          <a:p>
            <a:pPr marL="365760" indent="-283464" fontAlgn="auto">
              <a:spcAft>
                <a:spcPts val="0"/>
              </a:spcAft>
              <a:buFont typeface="Wingdings 2"/>
              <a:buNone/>
              <a:defRPr/>
            </a:pPr>
            <a:r>
              <a:rPr lang="en-US" sz="2800" b="1" dirty="0">
                <a:latin typeface="Arial"/>
                <a:ea typeface="+mn-ea"/>
                <a:cs typeface="Arial"/>
              </a:rPr>
              <a:t>	  </a:t>
            </a:r>
            <a:r>
              <a:rPr lang="en-US" sz="3500" b="1" dirty="0">
                <a:latin typeface="Arial"/>
                <a:ea typeface="+mn-ea"/>
                <a:cs typeface="Arial"/>
              </a:rPr>
              <a:t>ELT Teachers as Critical Thinkers:    </a:t>
            </a:r>
          </a:p>
          <a:p>
            <a:pPr marL="365760" indent="-283464" fontAlgn="auto">
              <a:spcAft>
                <a:spcPts val="0"/>
              </a:spcAft>
              <a:buFont typeface="Wingdings 2"/>
              <a:buNone/>
              <a:defRPr/>
            </a:pPr>
            <a:r>
              <a:rPr lang="en-US" sz="3500" b="1" dirty="0">
                <a:latin typeface="Arial"/>
                <a:ea typeface="+mn-ea"/>
                <a:cs typeface="Arial"/>
              </a:rPr>
              <a:t>    Practitioners vs "Experts" </a:t>
            </a:r>
          </a:p>
          <a:p>
            <a:pPr marL="365760" indent="-283464" fontAlgn="auto">
              <a:spcAft>
                <a:spcPts val="0"/>
              </a:spcAft>
              <a:buFont typeface="Wingdings 2"/>
              <a:buNone/>
              <a:defRPr/>
            </a:pPr>
            <a:r>
              <a:rPr lang="en-GB" sz="2800" b="1" dirty="0">
                <a:latin typeface="Arial"/>
                <a:ea typeface="+mn-ea"/>
                <a:cs typeface="Arial"/>
              </a:rPr>
              <a:t>		</a:t>
            </a:r>
          </a:p>
          <a:p>
            <a:pPr marL="365760" indent="-283464" fontAlgn="auto">
              <a:spcAft>
                <a:spcPts val="0"/>
              </a:spcAft>
              <a:buFont typeface="Wingdings 2"/>
              <a:buNone/>
              <a:defRPr/>
            </a:pPr>
            <a:r>
              <a:rPr lang="en-GB" sz="2800" b="1" dirty="0">
                <a:latin typeface="Arial"/>
                <a:ea typeface="+mn-ea"/>
                <a:cs typeface="Arial"/>
              </a:rPr>
              <a:t>		</a:t>
            </a:r>
          </a:p>
          <a:p>
            <a:pPr marL="365760" indent="-283464" fontAlgn="auto">
              <a:spcAft>
                <a:spcPts val="0"/>
              </a:spcAft>
              <a:buFont typeface="Wingdings 2"/>
              <a:buNone/>
              <a:defRPr/>
            </a:pPr>
            <a:r>
              <a:rPr lang="en-GB" sz="2800" b="1" dirty="0">
                <a:latin typeface="Arial"/>
                <a:ea typeface="+mn-ea"/>
                <a:cs typeface="Arial"/>
              </a:rPr>
              <a:t>		                                              </a:t>
            </a:r>
            <a:r>
              <a:rPr lang="en-US" sz="2200" dirty="0">
                <a:latin typeface="Arial"/>
                <a:ea typeface="+mn-ea"/>
                <a:cs typeface="Arial"/>
              </a:rPr>
              <a:t>Douglas Fleming 					</a:t>
            </a:r>
            <a:r>
              <a:rPr lang="en-US" sz="2200">
                <a:latin typeface="Arial"/>
                <a:ea typeface="+mn-ea"/>
                <a:cs typeface="Arial"/>
              </a:rPr>
              <a:t>				PhD</a:t>
            </a:r>
            <a:endParaRPr lang="en-US" sz="2200" dirty="0">
              <a:latin typeface="Arial"/>
              <a:ea typeface="+mn-ea"/>
              <a:cs typeface="Arial"/>
            </a:endParaRPr>
          </a:p>
          <a:p>
            <a:pPr marL="365760" indent="-283464" algn="r" fontAlgn="auto">
              <a:spcBef>
                <a:spcPts val="0"/>
              </a:spcBef>
              <a:spcAft>
                <a:spcPts val="0"/>
              </a:spcAft>
              <a:buFont typeface="Wingdings 2"/>
              <a:buNone/>
              <a:defRPr/>
            </a:pPr>
            <a:r>
              <a:rPr lang="en-US" sz="2200" dirty="0">
                <a:latin typeface="Arial"/>
                <a:ea typeface="+mn-ea"/>
                <a:cs typeface="Arial"/>
              </a:rPr>
              <a:t>Faculty of Education</a:t>
            </a:r>
          </a:p>
          <a:p>
            <a:pPr marL="365760" indent="-283464" algn="r" fontAlgn="auto">
              <a:spcBef>
                <a:spcPts val="0"/>
              </a:spcBef>
              <a:spcAft>
                <a:spcPts val="0"/>
              </a:spcAft>
              <a:buFont typeface="Wingdings 2"/>
              <a:buNone/>
              <a:defRPr/>
            </a:pPr>
            <a:r>
              <a:rPr lang="en-US" sz="2200" dirty="0">
                <a:latin typeface="Arial"/>
                <a:ea typeface="+mn-ea"/>
                <a:cs typeface="Arial"/>
              </a:rPr>
              <a:t>University of Ottawa</a:t>
            </a:r>
          </a:p>
          <a:p>
            <a:pPr marL="365760" indent="-283464" algn="r" fontAlgn="auto">
              <a:spcBef>
                <a:spcPts val="0"/>
              </a:spcBef>
              <a:spcAft>
                <a:spcPts val="0"/>
              </a:spcAft>
              <a:buFont typeface="Wingdings 2"/>
              <a:buNone/>
              <a:defRPr/>
            </a:pPr>
            <a:r>
              <a:rPr lang="en-US" sz="2800" dirty="0">
                <a:ea typeface="+mn-ea"/>
                <a:cs typeface="+mn-cs"/>
              </a:rPr>
              <a:t>	</a:t>
            </a:r>
          </a:p>
          <a:p>
            <a:pPr marL="365760" indent="-283464" fontAlgn="auto">
              <a:spcAft>
                <a:spcPts val="0"/>
              </a:spcAft>
              <a:buFont typeface="Wingdings 2"/>
              <a:buNone/>
              <a:defRPr/>
            </a:pPr>
            <a:endParaRPr lang="en-US" sz="4000" dirty="0">
              <a:ea typeface="+mn-ea"/>
              <a:cs typeface="+mn-cs"/>
            </a:endParaRPr>
          </a:p>
        </p:txBody>
      </p:sp>
      <p:pic>
        <p:nvPicPr>
          <p:cNvPr id="14339" name="Picture 4" descr="uOttawa-logo[1].png"/>
          <p:cNvPicPr>
            <a:picLocks noChangeAspect="1"/>
          </p:cNvPicPr>
          <p:nvPr/>
        </p:nvPicPr>
        <p:blipFill>
          <a:blip r:embed="rId3"/>
          <a:srcRect/>
          <a:stretch>
            <a:fillRect/>
          </a:stretch>
        </p:blipFill>
        <p:spPr bwMode="auto">
          <a:xfrm>
            <a:off x="6700838" y="838200"/>
            <a:ext cx="1528762" cy="6191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descr="jefferies0006.PDF"/>
          <p:cNvPicPr>
            <a:picLocks noGrp="1" noChangeAspect="1"/>
          </p:cNvPicPr>
          <p:nvPr>
            <p:ph idx="1"/>
          </p:nvPr>
        </p:nvPicPr>
        <p:blipFill>
          <a:blip r:embed="rId2"/>
          <a:stretch>
            <a:fillRect/>
          </a:stretch>
        </p:blipFill>
        <p:spPr>
          <a:xfrm>
            <a:off x="683568" y="188640"/>
            <a:ext cx="4477308" cy="6336000"/>
          </a:xfrm>
        </p:spPr>
      </p:pic>
      <p:sp>
        <p:nvSpPr>
          <p:cNvPr id="22531" name="TextBox 6"/>
          <p:cNvSpPr txBox="1">
            <a:spLocks noChangeArrowheads="1"/>
          </p:cNvSpPr>
          <p:nvPr/>
        </p:nvSpPr>
        <p:spPr bwMode="auto">
          <a:xfrm>
            <a:off x="5652120" y="5562599"/>
            <a:ext cx="3429000" cy="369888"/>
          </a:xfrm>
          <a:prstGeom prst="rect">
            <a:avLst/>
          </a:prstGeom>
          <a:noFill/>
          <a:ln w="9525">
            <a:noFill/>
            <a:miter lim="800000"/>
            <a:headEnd/>
            <a:tailEnd/>
          </a:ln>
        </p:spPr>
        <p:txBody>
          <a:bodyPr>
            <a:prstTxWarp prst="textNoShape">
              <a:avLst/>
            </a:prstTxWarp>
            <a:spAutoFit/>
          </a:bodyPr>
          <a:lstStyle/>
          <a:p>
            <a:r>
              <a:rPr lang="en-US" dirty="0">
                <a:latin typeface="Gill Sans MT" charset="0"/>
              </a:rPr>
              <a:t>Nation and Macalister, 2010, p.3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jefferies0007.PDF"/>
          <p:cNvPicPr>
            <a:picLocks noGrp="1" noChangeAspect="1"/>
          </p:cNvPicPr>
          <p:nvPr>
            <p:ph idx="1"/>
          </p:nvPr>
        </p:nvPicPr>
        <p:blipFill>
          <a:blip r:embed="rId2"/>
          <a:stretch>
            <a:fillRect/>
          </a:stretch>
        </p:blipFill>
        <p:spPr>
          <a:xfrm>
            <a:off x="611538" y="116632"/>
            <a:ext cx="5316346" cy="7524000"/>
          </a:xfrm>
        </p:spPr>
      </p:pic>
      <p:sp>
        <p:nvSpPr>
          <p:cNvPr id="11" name="TextBox 10"/>
          <p:cNvSpPr txBox="1"/>
          <p:nvPr/>
        </p:nvSpPr>
        <p:spPr>
          <a:xfrm>
            <a:off x="5220072" y="4659157"/>
            <a:ext cx="3429000" cy="369332"/>
          </a:xfrm>
          <a:prstGeom prst="rect">
            <a:avLst/>
          </a:prstGeom>
          <a:noFill/>
        </p:spPr>
        <p:txBody>
          <a:bodyPr wrap="square" rtlCol="0">
            <a:spAutoFit/>
          </a:bodyPr>
          <a:lstStyle/>
          <a:p>
            <a:r>
              <a:rPr lang="en-US" dirty="0"/>
              <a:t>Dubin and Olshtain, 1986</a:t>
            </a:r>
          </a:p>
        </p:txBody>
      </p:sp>
      <p:sp>
        <p:nvSpPr>
          <p:cNvPr id="15" name="TextBox 14"/>
          <p:cNvSpPr txBox="1"/>
          <p:nvPr/>
        </p:nvSpPr>
        <p:spPr>
          <a:xfrm flipV="1">
            <a:off x="6553199" y="1828800"/>
            <a:ext cx="125729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5298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07504" y="228600"/>
            <a:ext cx="8579296" cy="6400800"/>
          </a:xfrm>
        </p:spPr>
        <p:txBody>
          <a:bodyPr>
            <a:normAutofit/>
          </a:bodyPr>
          <a:lstStyle/>
          <a:p>
            <a:pPr>
              <a:lnSpc>
                <a:spcPct val="80000"/>
              </a:lnSpc>
            </a:pPr>
            <a:r>
              <a:rPr lang="en-US" sz="2400" b="1" dirty="0">
                <a:solidFill>
                  <a:srgbClr val="CC3300"/>
                </a:solidFill>
                <a:latin typeface="Arial" charset="0"/>
                <a:ea typeface="Arial" charset="0"/>
                <a:cs typeface="Arial" charset="0"/>
              </a:rPr>
              <a:t>The Second Step: </a:t>
            </a:r>
          </a:p>
          <a:p>
            <a:pPr marL="82550" indent="0">
              <a:lnSpc>
                <a:spcPct val="80000"/>
              </a:lnSpc>
              <a:buNone/>
            </a:pPr>
            <a:r>
              <a:rPr lang="en-US" sz="2400" b="1" dirty="0">
                <a:solidFill>
                  <a:srgbClr val="CC3300"/>
                </a:solidFill>
                <a:latin typeface="Arial" charset="0"/>
                <a:ea typeface="Arial" charset="0"/>
                <a:cs typeface="Arial" charset="0"/>
              </a:rPr>
              <a:t>   Identifying Key Curriculum Components</a:t>
            </a:r>
            <a:endParaRPr lang="en-US" sz="2400" b="1" dirty="0">
              <a:latin typeface="Arial" charset="0"/>
              <a:ea typeface="Arial" charset="0"/>
              <a:cs typeface="Arial" charset="0"/>
            </a:endParaRPr>
          </a:p>
          <a:p>
            <a:pPr>
              <a:lnSpc>
                <a:spcPct val="80000"/>
              </a:lnSpc>
            </a:pPr>
            <a:endParaRPr lang="en-US" sz="2400" dirty="0">
              <a:latin typeface="Arial" charset="0"/>
              <a:ea typeface="Arial" charset="0"/>
              <a:cs typeface="Arial" charset="0"/>
            </a:endParaRPr>
          </a:p>
          <a:p>
            <a:pPr>
              <a:lnSpc>
                <a:spcPct val="80000"/>
              </a:lnSpc>
            </a:pPr>
            <a:r>
              <a:rPr lang="en-US" sz="2400" dirty="0">
                <a:solidFill>
                  <a:srgbClr val="CC3300"/>
                </a:solidFill>
                <a:latin typeface="Arial" charset="0"/>
                <a:ea typeface="Arial" charset="0"/>
                <a:cs typeface="Arial" charset="0"/>
              </a:rPr>
              <a:t>themes and topics (from needs assessment);</a:t>
            </a:r>
          </a:p>
          <a:p>
            <a:pPr>
              <a:lnSpc>
                <a:spcPct val="80000"/>
              </a:lnSpc>
            </a:pPr>
            <a:r>
              <a:rPr lang="en-US" sz="2400" dirty="0">
                <a:solidFill>
                  <a:srgbClr val="CC3300"/>
                </a:solidFill>
                <a:latin typeface="Arial" charset="0"/>
                <a:ea typeface="Arial" charset="0"/>
                <a:cs typeface="Arial" charset="0"/>
              </a:rPr>
              <a:t>goals </a:t>
            </a:r>
            <a:r>
              <a:rPr lang="en-US" sz="2400" dirty="0">
                <a:latin typeface="Arial" charset="0"/>
                <a:ea typeface="Arial" charset="0"/>
                <a:cs typeface="Arial" charset="0"/>
              </a:rPr>
              <a:t>(often called aims): </a:t>
            </a:r>
          </a:p>
          <a:p>
            <a:pPr lvl="1">
              <a:lnSpc>
                <a:spcPct val="80000"/>
              </a:lnSpc>
            </a:pPr>
            <a:r>
              <a:rPr lang="en-US" sz="2400" dirty="0">
                <a:latin typeface="Arial" charset="0"/>
                <a:ea typeface="Arial" charset="0"/>
                <a:cs typeface="Arial" charset="0"/>
              </a:rPr>
              <a:t>generalized and not concrete;</a:t>
            </a:r>
          </a:p>
          <a:p>
            <a:pPr lvl="1">
              <a:lnSpc>
                <a:spcPct val="80000"/>
              </a:lnSpc>
            </a:pPr>
            <a:r>
              <a:rPr lang="en-US" sz="2400" dirty="0">
                <a:latin typeface="Arial" charset="0"/>
                <a:ea typeface="Arial" charset="0"/>
                <a:cs typeface="Arial" charset="0"/>
              </a:rPr>
              <a:t>often refers to affective criteria such as self-confidence;</a:t>
            </a:r>
          </a:p>
          <a:p>
            <a:pPr>
              <a:lnSpc>
                <a:spcPct val="80000"/>
              </a:lnSpc>
            </a:pPr>
            <a:r>
              <a:rPr lang="en-US" sz="2400" dirty="0">
                <a:solidFill>
                  <a:srgbClr val="CC3300"/>
                </a:solidFill>
                <a:latin typeface="Arial" charset="0"/>
                <a:ea typeface="Arial" charset="0"/>
                <a:cs typeface="Arial" charset="0"/>
              </a:rPr>
              <a:t>objectives</a:t>
            </a:r>
            <a:r>
              <a:rPr lang="en-US" sz="2400" dirty="0">
                <a:latin typeface="Arial" charset="0"/>
                <a:ea typeface="Arial" charset="0"/>
                <a:cs typeface="Arial" charset="0"/>
              </a:rPr>
              <a:t> (often called outcomes):</a:t>
            </a:r>
          </a:p>
          <a:p>
            <a:pPr lvl="1">
              <a:lnSpc>
                <a:spcPct val="80000"/>
              </a:lnSpc>
            </a:pPr>
            <a:r>
              <a:rPr lang="en-US" sz="2400" dirty="0">
                <a:latin typeface="Arial" charset="0"/>
                <a:ea typeface="Arial" charset="0"/>
                <a:cs typeface="Arial" charset="0"/>
              </a:rPr>
              <a:t>concrete and measurable/observable;</a:t>
            </a:r>
          </a:p>
          <a:p>
            <a:pPr lvl="1">
              <a:lnSpc>
                <a:spcPct val="80000"/>
              </a:lnSpc>
            </a:pPr>
            <a:r>
              <a:rPr lang="en-US" sz="2400" dirty="0">
                <a:latin typeface="Arial" charset="0"/>
                <a:ea typeface="Arial" charset="0"/>
                <a:cs typeface="Arial" charset="0"/>
              </a:rPr>
              <a:t>the basis of evaluation (esp. in task-based curricula);</a:t>
            </a:r>
          </a:p>
          <a:p>
            <a:pPr lvl="1">
              <a:lnSpc>
                <a:spcPct val="80000"/>
              </a:lnSpc>
            </a:pPr>
            <a:r>
              <a:rPr lang="en-US" sz="2400" dirty="0">
                <a:latin typeface="Arial" charset="0"/>
                <a:ea typeface="Arial" charset="0"/>
                <a:cs typeface="Arial" charset="0"/>
              </a:rPr>
              <a:t>usually stated in terms of what the students will be able to do by the end of the course;</a:t>
            </a:r>
          </a:p>
          <a:p>
            <a:pPr lvl="1">
              <a:lnSpc>
                <a:spcPct val="80000"/>
              </a:lnSpc>
            </a:pPr>
            <a:r>
              <a:rPr lang="en-US" sz="2400" dirty="0">
                <a:latin typeface="Arial" charset="0"/>
                <a:ea typeface="Arial" charset="0"/>
                <a:cs typeface="Arial" charset="0"/>
              </a:rPr>
              <a:t>often sequenced in terms of enabling objectives and terminal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20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Effect transition="in" filter="fade">
                                      <p:cBhvr>
                                        <p:cTn id="17" dur="2000"/>
                                        <p:tgtEl>
                                          <p:spTgt spid="245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8">
                                            <p:txEl>
                                              <p:pRg st="4" end="4"/>
                                            </p:txEl>
                                          </p:spTgt>
                                        </p:tgtEl>
                                        <p:attrNameLst>
                                          <p:attrName>style.visibility</p:attrName>
                                        </p:attrNameLst>
                                      </p:cBhvr>
                                      <p:to>
                                        <p:strVal val="visible"/>
                                      </p:to>
                                    </p:set>
                                    <p:animEffect transition="in" filter="fade">
                                      <p:cBhvr>
                                        <p:cTn id="22" dur="2000"/>
                                        <p:tgtEl>
                                          <p:spTgt spid="2457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578">
                                            <p:txEl>
                                              <p:pRg st="5" end="5"/>
                                            </p:txEl>
                                          </p:spTgt>
                                        </p:tgtEl>
                                        <p:attrNameLst>
                                          <p:attrName>style.visibility</p:attrName>
                                        </p:attrNameLst>
                                      </p:cBhvr>
                                      <p:to>
                                        <p:strVal val="visible"/>
                                      </p:to>
                                    </p:set>
                                    <p:animEffect transition="in" filter="fade">
                                      <p:cBhvr>
                                        <p:cTn id="25" dur="2000"/>
                                        <p:tgtEl>
                                          <p:spTgt spid="2457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578">
                                            <p:txEl>
                                              <p:pRg st="6" end="6"/>
                                            </p:txEl>
                                          </p:spTgt>
                                        </p:tgtEl>
                                        <p:attrNameLst>
                                          <p:attrName>style.visibility</p:attrName>
                                        </p:attrNameLst>
                                      </p:cBhvr>
                                      <p:to>
                                        <p:strVal val="visible"/>
                                      </p:to>
                                    </p:set>
                                    <p:animEffect transition="in" filter="fade">
                                      <p:cBhvr>
                                        <p:cTn id="28" dur="2000"/>
                                        <p:tgtEl>
                                          <p:spTgt spid="2457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578">
                                            <p:txEl>
                                              <p:pRg st="7" end="7"/>
                                            </p:txEl>
                                          </p:spTgt>
                                        </p:tgtEl>
                                        <p:attrNameLst>
                                          <p:attrName>style.visibility</p:attrName>
                                        </p:attrNameLst>
                                      </p:cBhvr>
                                      <p:to>
                                        <p:strVal val="visible"/>
                                      </p:to>
                                    </p:set>
                                    <p:animEffect transition="in" filter="fade">
                                      <p:cBhvr>
                                        <p:cTn id="33" dur="2000"/>
                                        <p:tgtEl>
                                          <p:spTgt spid="24578">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578">
                                            <p:txEl>
                                              <p:pRg st="8" end="8"/>
                                            </p:txEl>
                                          </p:spTgt>
                                        </p:tgtEl>
                                        <p:attrNameLst>
                                          <p:attrName>style.visibility</p:attrName>
                                        </p:attrNameLst>
                                      </p:cBhvr>
                                      <p:to>
                                        <p:strVal val="visible"/>
                                      </p:to>
                                    </p:set>
                                    <p:animEffect transition="in" filter="fade">
                                      <p:cBhvr>
                                        <p:cTn id="36" dur="2000"/>
                                        <p:tgtEl>
                                          <p:spTgt spid="24578">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578">
                                            <p:txEl>
                                              <p:pRg st="9" end="9"/>
                                            </p:txEl>
                                          </p:spTgt>
                                        </p:tgtEl>
                                        <p:attrNameLst>
                                          <p:attrName>style.visibility</p:attrName>
                                        </p:attrNameLst>
                                      </p:cBhvr>
                                      <p:to>
                                        <p:strVal val="visible"/>
                                      </p:to>
                                    </p:set>
                                    <p:animEffect transition="in" filter="fade">
                                      <p:cBhvr>
                                        <p:cTn id="39" dur="2000"/>
                                        <p:tgtEl>
                                          <p:spTgt spid="24578">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78">
                                            <p:txEl>
                                              <p:pRg st="10" end="10"/>
                                            </p:txEl>
                                          </p:spTgt>
                                        </p:tgtEl>
                                        <p:attrNameLst>
                                          <p:attrName>style.visibility</p:attrName>
                                        </p:attrNameLst>
                                      </p:cBhvr>
                                      <p:to>
                                        <p:strVal val="visible"/>
                                      </p:to>
                                    </p:set>
                                    <p:animEffect transition="in" filter="fade">
                                      <p:cBhvr>
                                        <p:cTn id="42" dur="2000"/>
                                        <p:tgtEl>
                                          <p:spTgt spid="24578">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578">
                                            <p:txEl>
                                              <p:pRg st="11" end="11"/>
                                            </p:txEl>
                                          </p:spTgt>
                                        </p:tgtEl>
                                        <p:attrNameLst>
                                          <p:attrName>style.visibility</p:attrName>
                                        </p:attrNameLst>
                                      </p:cBhvr>
                                      <p:to>
                                        <p:strVal val="visible"/>
                                      </p:to>
                                    </p:set>
                                    <p:animEffect transition="in" filter="fade">
                                      <p:cBhvr>
                                        <p:cTn id="45" dur="2000"/>
                                        <p:tgtEl>
                                          <p:spTgt spid="245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7504" y="228600"/>
            <a:ext cx="8928992" cy="6248400"/>
          </a:xfrm>
        </p:spPr>
        <p:txBody>
          <a:bodyPr>
            <a:normAutofit/>
          </a:bodyPr>
          <a:lstStyle/>
          <a:p>
            <a:pPr marL="365760" indent="-283464" fontAlgn="auto">
              <a:spcBef>
                <a:spcPts val="0"/>
              </a:spcBef>
              <a:spcAft>
                <a:spcPts val="0"/>
              </a:spcAft>
              <a:buFontTx/>
              <a:buNone/>
              <a:defRPr/>
            </a:pPr>
            <a:r>
              <a:rPr lang="en-US" sz="2400" b="1" dirty="0">
                <a:solidFill>
                  <a:srgbClr val="CC3300"/>
                </a:solidFill>
                <a:latin typeface="Arial"/>
                <a:ea typeface="+mn-ea"/>
                <a:cs typeface="Arial"/>
              </a:rPr>
              <a:t>The Third Step: </a:t>
            </a:r>
          </a:p>
          <a:p>
            <a:pPr marL="365760" indent="-283464" fontAlgn="auto">
              <a:spcBef>
                <a:spcPts val="0"/>
              </a:spcBef>
              <a:spcAft>
                <a:spcPts val="0"/>
              </a:spcAft>
              <a:buFontTx/>
              <a:buNone/>
              <a:defRPr/>
            </a:pPr>
            <a:r>
              <a:rPr lang="en-US" sz="2400" b="1" dirty="0">
                <a:solidFill>
                  <a:srgbClr val="CC3300"/>
                </a:solidFill>
                <a:latin typeface="Arial"/>
                <a:ea typeface="+mn-ea"/>
                <a:cs typeface="Arial"/>
              </a:rPr>
              <a:t>Lesson Design</a:t>
            </a:r>
          </a:p>
          <a:p>
            <a:pPr marL="365760" indent="-283464" fontAlgn="auto">
              <a:spcBef>
                <a:spcPts val="0"/>
              </a:spcBef>
              <a:spcAft>
                <a:spcPts val="0"/>
              </a:spcAft>
              <a:buFontTx/>
              <a:buNone/>
              <a:defRPr/>
            </a:pPr>
            <a:endParaRPr lang="en-US" sz="2400" b="1" dirty="0">
              <a:solidFill>
                <a:srgbClr val="CC3300"/>
              </a:solidFill>
              <a:latin typeface="Arial"/>
              <a:ea typeface="+mn-ea"/>
              <a:cs typeface="Arial"/>
            </a:endParaRPr>
          </a:p>
          <a:p>
            <a:pPr marL="365760" indent="-283464" fontAlgn="auto">
              <a:spcBef>
                <a:spcPts val="0"/>
              </a:spcBef>
              <a:spcAft>
                <a:spcPts val="0"/>
              </a:spcAft>
              <a:buFont typeface="Wingdings 2"/>
              <a:buChar char=""/>
              <a:defRPr/>
            </a:pPr>
            <a:r>
              <a:rPr lang="en-US" sz="2400" b="1" dirty="0">
                <a:latin typeface="Arial"/>
                <a:ea typeface="+mn-ea"/>
                <a:cs typeface="Arial"/>
              </a:rPr>
              <a:t>warm-up </a:t>
            </a:r>
            <a:r>
              <a:rPr lang="en-US" sz="2400" b="1" dirty="0">
                <a:latin typeface="Arial"/>
                <a:ea typeface="+mn-ea"/>
                <a:cs typeface="Arial"/>
                <a:sym typeface="Symbol" charset="2"/>
              </a:rPr>
              <a:t></a:t>
            </a:r>
            <a:r>
              <a:rPr lang="en-US" sz="2400" b="1" dirty="0">
                <a:latin typeface="Arial"/>
                <a:ea typeface="+mn-ea"/>
                <a:cs typeface="Arial"/>
              </a:rPr>
              <a:t> body of lesson </a:t>
            </a:r>
            <a:r>
              <a:rPr lang="en-US" sz="2400" b="1" dirty="0">
                <a:latin typeface="Arial"/>
                <a:ea typeface="+mn-ea"/>
                <a:cs typeface="Arial"/>
                <a:sym typeface="Symbol" charset="2"/>
              </a:rPr>
              <a:t></a:t>
            </a:r>
            <a:r>
              <a:rPr lang="en-US" sz="2400" b="1" dirty="0">
                <a:latin typeface="Arial"/>
                <a:ea typeface="+mn-ea"/>
                <a:cs typeface="Arial"/>
              </a:rPr>
              <a:t> wind-down</a:t>
            </a:r>
          </a:p>
          <a:p>
            <a:pPr marL="365760" indent="-283464" fontAlgn="auto">
              <a:spcBef>
                <a:spcPts val="0"/>
              </a:spcBef>
              <a:spcAft>
                <a:spcPts val="0"/>
              </a:spcAft>
              <a:buFont typeface="Wingdings 2"/>
              <a:buChar char=""/>
              <a:defRPr/>
            </a:pPr>
            <a:r>
              <a:rPr lang="en-US" sz="2400" b="1" dirty="0">
                <a:latin typeface="Arial"/>
                <a:ea typeface="+mn-ea"/>
                <a:cs typeface="Arial"/>
              </a:rPr>
              <a:t>structured </a:t>
            </a:r>
            <a:r>
              <a:rPr lang="en-US" sz="2400" b="1" dirty="0">
                <a:latin typeface="Arial"/>
                <a:ea typeface="+mn-ea"/>
                <a:cs typeface="Arial"/>
                <a:sym typeface="Symbol" charset="2"/>
              </a:rPr>
              <a:t> </a:t>
            </a:r>
            <a:r>
              <a:rPr lang="en-US" sz="2400" b="1" dirty="0">
                <a:latin typeface="Arial"/>
                <a:ea typeface="+mn-ea"/>
                <a:cs typeface="Arial"/>
              </a:rPr>
              <a:t>semi-structured </a:t>
            </a:r>
            <a:r>
              <a:rPr lang="en-US" sz="2400" b="1" dirty="0">
                <a:latin typeface="Arial"/>
                <a:ea typeface="+mn-ea"/>
                <a:cs typeface="Arial"/>
                <a:sym typeface="Symbol" charset="2"/>
              </a:rPr>
              <a:t></a:t>
            </a:r>
            <a:r>
              <a:rPr lang="en-US" sz="2400" b="1" dirty="0">
                <a:latin typeface="Arial"/>
                <a:ea typeface="+mn-ea"/>
                <a:cs typeface="Arial"/>
              </a:rPr>
              <a:t> unstructured</a:t>
            </a:r>
          </a:p>
          <a:p>
            <a:pPr marL="365760" indent="-283464" fontAlgn="auto">
              <a:spcBef>
                <a:spcPts val="0"/>
              </a:spcBef>
              <a:spcAft>
                <a:spcPts val="0"/>
              </a:spcAft>
              <a:buFont typeface="Wingdings 2"/>
              <a:buChar char=""/>
              <a:defRPr/>
            </a:pPr>
            <a:r>
              <a:rPr lang="en-US" sz="2400" b="1" dirty="0">
                <a:latin typeface="Arial"/>
                <a:ea typeface="+mn-ea"/>
                <a:cs typeface="Arial"/>
              </a:rPr>
              <a:t>passive </a:t>
            </a:r>
            <a:r>
              <a:rPr lang="en-US" sz="2400" b="1" dirty="0">
                <a:latin typeface="Arial"/>
                <a:ea typeface="+mn-ea"/>
                <a:cs typeface="Arial"/>
                <a:sym typeface="Symbol" charset="2"/>
              </a:rPr>
              <a:t></a:t>
            </a:r>
            <a:r>
              <a:rPr lang="en-US" sz="2400" b="1" dirty="0">
                <a:latin typeface="Arial"/>
                <a:ea typeface="+mn-ea"/>
                <a:cs typeface="Arial"/>
              </a:rPr>
              <a:t> active </a:t>
            </a:r>
          </a:p>
          <a:p>
            <a:pPr marL="365760" indent="-283464" fontAlgn="auto">
              <a:spcBef>
                <a:spcPts val="0"/>
              </a:spcBef>
              <a:spcAft>
                <a:spcPts val="0"/>
              </a:spcAft>
              <a:buFont typeface="Wingdings 2"/>
              <a:buChar char=""/>
              <a:defRPr/>
            </a:pPr>
            <a:r>
              <a:rPr lang="en-US" sz="2400" b="1" dirty="0">
                <a:latin typeface="Arial"/>
                <a:ea typeface="+mn-ea"/>
                <a:cs typeface="Arial"/>
              </a:rPr>
              <a:t>(reading/ listening) </a:t>
            </a:r>
            <a:r>
              <a:rPr lang="en-US" sz="2400" b="1" dirty="0">
                <a:latin typeface="Arial"/>
                <a:ea typeface="+mn-ea"/>
                <a:cs typeface="Arial"/>
                <a:sym typeface="Symbol" charset="2"/>
              </a:rPr>
              <a:t> </a:t>
            </a:r>
            <a:r>
              <a:rPr lang="en-US" sz="2400" b="1" dirty="0">
                <a:latin typeface="Arial"/>
                <a:ea typeface="+mn-ea"/>
                <a:cs typeface="Arial"/>
              </a:rPr>
              <a:t>(writing/ speaking)</a:t>
            </a:r>
          </a:p>
          <a:p>
            <a:pPr marL="365760" indent="-283464" fontAlgn="auto">
              <a:spcBef>
                <a:spcPts val="0"/>
              </a:spcBef>
              <a:spcAft>
                <a:spcPts val="0"/>
              </a:spcAft>
              <a:buFont typeface="Wingdings 2"/>
              <a:buChar char=""/>
              <a:defRPr/>
            </a:pPr>
            <a:r>
              <a:rPr lang="en-US" sz="2400" b="1" dirty="0">
                <a:latin typeface="Arial"/>
                <a:ea typeface="+mn-ea"/>
                <a:cs typeface="Arial"/>
              </a:rPr>
              <a:t>teacher-centered </a:t>
            </a:r>
            <a:r>
              <a:rPr lang="en-US" sz="2400" b="1" dirty="0">
                <a:latin typeface="Arial"/>
                <a:ea typeface="+mn-ea"/>
                <a:cs typeface="Arial"/>
                <a:sym typeface="Symbol" charset="2"/>
              </a:rPr>
              <a:t></a:t>
            </a:r>
            <a:r>
              <a:rPr lang="en-US" sz="2400" b="1" dirty="0">
                <a:latin typeface="Arial"/>
                <a:ea typeface="+mn-ea"/>
                <a:cs typeface="Arial"/>
              </a:rPr>
              <a:t> student centered </a:t>
            </a:r>
          </a:p>
          <a:p>
            <a:pPr marL="365760" indent="-283464" fontAlgn="auto">
              <a:spcBef>
                <a:spcPts val="0"/>
              </a:spcBef>
              <a:spcAft>
                <a:spcPts val="0"/>
              </a:spcAft>
              <a:buFont typeface="Wingdings 2"/>
              <a:buChar char=""/>
              <a:defRPr/>
            </a:pPr>
            <a:r>
              <a:rPr lang="en-US" sz="2400" b="1" dirty="0">
                <a:latin typeface="Arial"/>
                <a:ea typeface="+mn-ea"/>
                <a:cs typeface="Arial"/>
              </a:rPr>
              <a:t>structural focus </a:t>
            </a:r>
            <a:r>
              <a:rPr lang="en-US" sz="2400" b="1" dirty="0">
                <a:latin typeface="Arial"/>
                <a:ea typeface="+mn-ea"/>
                <a:cs typeface="Arial"/>
                <a:sym typeface="Symbol" charset="2"/>
              </a:rPr>
              <a:t></a:t>
            </a:r>
            <a:r>
              <a:rPr lang="en-US" sz="2400" b="1" dirty="0">
                <a:latin typeface="Arial"/>
                <a:ea typeface="+mn-ea"/>
                <a:cs typeface="Arial"/>
              </a:rPr>
              <a:t> communicative focus </a:t>
            </a:r>
          </a:p>
          <a:p>
            <a:pPr marL="365760" indent="-283464" fontAlgn="auto">
              <a:spcBef>
                <a:spcPts val="0"/>
              </a:spcBef>
              <a:spcAft>
                <a:spcPts val="0"/>
              </a:spcAft>
              <a:buFont typeface="Wingdings 2"/>
              <a:buChar char=""/>
              <a:defRPr/>
            </a:pPr>
            <a:r>
              <a:rPr lang="en-US" sz="2400" b="1" dirty="0">
                <a:latin typeface="Arial"/>
                <a:ea typeface="+mn-ea"/>
                <a:cs typeface="Arial"/>
              </a:rPr>
              <a:t>(grammar) </a:t>
            </a:r>
            <a:r>
              <a:rPr lang="en-US" sz="2400" b="1" dirty="0">
                <a:latin typeface="Arial"/>
                <a:ea typeface="+mn-ea"/>
                <a:cs typeface="Arial"/>
                <a:sym typeface="Symbol" charset="2"/>
              </a:rPr>
              <a:t></a:t>
            </a:r>
            <a:r>
              <a:rPr lang="en-US" sz="2400" b="1" dirty="0">
                <a:latin typeface="Arial"/>
                <a:ea typeface="+mn-ea"/>
                <a:cs typeface="Arial"/>
              </a:rPr>
              <a:t> (conversations/ games/ tasks)</a:t>
            </a:r>
          </a:p>
          <a:p>
            <a:pPr marL="365760" indent="-283464" fontAlgn="auto">
              <a:spcBef>
                <a:spcPts val="0"/>
              </a:spcBef>
              <a:spcAft>
                <a:spcPts val="0"/>
              </a:spcAft>
              <a:buFont typeface="Wingdings 2"/>
              <a:buChar char=""/>
              <a:defRPr/>
            </a:pPr>
            <a:r>
              <a:rPr lang="en-US" sz="2400" b="1" dirty="0">
                <a:latin typeface="Arial"/>
                <a:ea typeface="+mn-ea"/>
                <a:cs typeface="Arial"/>
              </a:rPr>
              <a:t>whole class </a:t>
            </a:r>
            <a:r>
              <a:rPr lang="en-US" sz="2400" b="1" dirty="0">
                <a:latin typeface="Arial"/>
                <a:ea typeface="+mn-ea"/>
                <a:cs typeface="Arial"/>
                <a:sym typeface="Symbol" charset="2"/>
              </a:rPr>
              <a:t></a:t>
            </a:r>
            <a:r>
              <a:rPr lang="en-US" sz="2400" b="1" dirty="0">
                <a:latin typeface="Arial"/>
                <a:ea typeface="+mn-ea"/>
                <a:cs typeface="Arial"/>
              </a:rPr>
              <a:t> group work</a:t>
            </a:r>
          </a:p>
          <a:p>
            <a:pPr marL="365760" indent="-283464" fontAlgn="auto">
              <a:spcBef>
                <a:spcPts val="0"/>
              </a:spcBef>
              <a:spcAft>
                <a:spcPts val="0"/>
              </a:spcAft>
              <a:buFont typeface="Wingdings 2"/>
              <a:buChar char=""/>
              <a:defRPr/>
            </a:pPr>
            <a:r>
              <a:rPr lang="en-US" sz="2400" b="1" dirty="0">
                <a:latin typeface="Arial"/>
                <a:ea typeface="+mn-ea"/>
                <a:cs typeface="Arial"/>
              </a:rPr>
              <a:t>context </a:t>
            </a:r>
            <a:r>
              <a:rPr lang="en-US" sz="2400" b="1" dirty="0">
                <a:latin typeface="Arial"/>
                <a:ea typeface="+mn-ea"/>
                <a:cs typeface="Arial"/>
                <a:sym typeface="Symbol" charset="2"/>
              </a:rPr>
              <a:t></a:t>
            </a:r>
            <a:r>
              <a:rPr lang="en-US" sz="2400" b="1" dirty="0">
                <a:latin typeface="Arial"/>
                <a:ea typeface="+mn-ea"/>
                <a:cs typeface="Arial"/>
              </a:rPr>
              <a:t> decontextualised </a:t>
            </a:r>
            <a:r>
              <a:rPr lang="en-US" sz="2400" b="1" dirty="0">
                <a:latin typeface="Arial"/>
                <a:ea typeface="+mn-ea"/>
                <a:cs typeface="Arial"/>
                <a:sym typeface="Symbol" charset="2"/>
              </a:rPr>
              <a:t></a:t>
            </a:r>
            <a:r>
              <a:rPr lang="en-US" sz="2400" b="1" dirty="0">
                <a:latin typeface="Arial"/>
                <a:ea typeface="+mn-ea"/>
                <a:cs typeface="Arial"/>
              </a:rPr>
              <a:t> context</a:t>
            </a:r>
          </a:p>
          <a:p>
            <a:pPr marL="365760" indent="-283464" fontAlgn="auto">
              <a:spcBef>
                <a:spcPts val="0"/>
              </a:spcBef>
              <a:spcAft>
                <a:spcPts val="0"/>
              </a:spcAft>
              <a:buFont typeface="Wingdings 2"/>
              <a:buChar char=""/>
              <a:defRPr/>
            </a:pPr>
            <a:r>
              <a:rPr lang="en-US" sz="2400" b="1" dirty="0">
                <a:latin typeface="Arial"/>
                <a:ea typeface="+mn-ea"/>
                <a:cs typeface="Arial"/>
              </a:rPr>
              <a:t>comfort </a:t>
            </a:r>
            <a:r>
              <a:rPr lang="en-US" sz="2400" b="1" dirty="0">
                <a:latin typeface="Arial"/>
                <a:ea typeface="+mn-ea"/>
                <a:cs typeface="Arial"/>
                <a:sym typeface="Symbol" charset="2"/>
              </a:rPr>
              <a:t></a:t>
            </a:r>
            <a:r>
              <a:rPr lang="en-US" sz="2400" b="1" dirty="0">
                <a:latin typeface="Arial"/>
                <a:ea typeface="+mn-ea"/>
                <a:cs typeface="Arial"/>
              </a:rPr>
              <a:t> risk.</a:t>
            </a:r>
            <a:r>
              <a:rPr lang="en-US" sz="2400" dirty="0">
                <a:latin typeface="Arial"/>
                <a:ea typeface="+mn-ea"/>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efferies0002.PDF"/>
          <p:cNvPicPr>
            <a:picLocks noGrp="1" noChangeAspect="1"/>
          </p:cNvPicPr>
          <p:nvPr>
            <p:ph idx="1"/>
          </p:nvPr>
        </p:nvPicPr>
        <p:blipFill>
          <a:blip r:embed="rId2"/>
          <a:stretch>
            <a:fillRect/>
          </a:stretch>
        </p:blipFill>
        <p:spPr>
          <a:xfrm>
            <a:off x="-252536" y="-243408"/>
            <a:ext cx="6181204" cy="7811896"/>
          </a:xfrm>
          <a:scene3d>
            <a:camera prst="orthographicFront">
              <a:rot lat="0" lon="0" rev="0"/>
            </a:camera>
            <a:lightRig rig="threePt" dir="t"/>
          </a:scene3d>
        </p:spPr>
      </p:pic>
      <p:sp>
        <p:nvSpPr>
          <p:cNvPr id="8" name="TextBox 7"/>
          <p:cNvSpPr txBox="1"/>
          <p:nvPr/>
        </p:nvSpPr>
        <p:spPr>
          <a:xfrm>
            <a:off x="6732240" y="4437112"/>
            <a:ext cx="2057400" cy="369332"/>
          </a:xfrm>
          <a:prstGeom prst="rect">
            <a:avLst/>
          </a:prstGeom>
          <a:noFill/>
        </p:spPr>
        <p:txBody>
          <a:bodyPr wrap="square" rtlCol="0">
            <a:spAutoFit/>
          </a:bodyPr>
          <a:lstStyle/>
          <a:p>
            <a:r>
              <a:rPr lang="en-US" dirty="0"/>
              <a:t>Stern, 1992, p. 31</a:t>
            </a:r>
          </a:p>
        </p:txBody>
      </p:sp>
    </p:spTree>
    <p:extLst>
      <p:ext uri="{BB962C8B-B14F-4D97-AF65-F5344CB8AC3E}">
        <p14:creationId xmlns:p14="http://schemas.microsoft.com/office/powerpoint/2010/main" val="244967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4B4E2-7DD0-4A28-1E61-DDC6A5994249}"/>
              </a:ext>
            </a:extLst>
          </p:cNvPr>
          <p:cNvSpPr>
            <a:spLocks noGrp="1"/>
          </p:cNvSpPr>
          <p:nvPr>
            <p:ph idx="1"/>
          </p:nvPr>
        </p:nvSpPr>
        <p:spPr>
          <a:xfrm>
            <a:off x="149796" y="116632"/>
            <a:ext cx="8784976" cy="6336704"/>
          </a:xfrm>
        </p:spPr>
        <p:txBody>
          <a:bodyPr>
            <a:normAutofit fontScale="85000" lnSpcReduction="10000"/>
          </a:bodyPr>
          <a:lstStyle/>
          <a:p>
            <a:pPr marL="0" indent="0">
              <a:lnSpc>
                <a:spcPct val="110000"/>
              </a:lnSpc>
              <a:spcBef>
                <a:spcPts val="0"/>
              </a:spcBef>
              <a:buFont typeface="Wingdings 2" panose="05020102010507070707" pitchFamily="18" charset="2"/>
              <a:buNone/>
              <a:defRPr/>
            </a:pPr>
            <a:r>
              <a:rPr lang="en-US" sz="2800" dirty="0">
                <a:latin typeface="Arial" panose="020B0604020202020204" pitchFamily="34" charset="0"/>
                <a:cs typeface="Arial" panose="020B0604020202020204" pitchFamily="34" charset="0"/>
              </a:rPr>
              <a:t>An example:</a:t>
            </a:r>
          </a:p>
          <a:p>
            <a:pPr marL="0" indent="0">
              <a:lnSpc>
                <a:spcPct val="110000"/>
              </a:lnSpc>
              <a:spcBef>
                <a:spcPts val="0"/>
              </a:spcBef>
              <a:buFont typeface="Wingdings 2" panose="05020102010507070707" pitchFamily="18" charset="2"/>
              <a:buNone/>
              <a:defRPr/>
            </a:pPr>
            <a:endParaRPr lang="en-US" sz="2800" dirty="0">
              <a:latin typeface="Arial" panose="020B0604020202020204" pitchFamily="34" charset="0"/>
              <a:cs typeface="Arial" panose="020B0604020202020204" pitchFamily="34" charset="0"/>
            </a:endParaRPr>
          </a:p>
          <a:p>
            <a:pPr marL="0" indent="0">
              <a:lnSpc>
                <a:spcPct val="110000"/>
              </a:lnSpc>
              <a:spcBef>
                <a:spcPts val="0"/>
              </a:spcBef>
              <a:buFont typeface="Wingdings 2" panose="05020102010507070707" pitchFamily="18" charset="2"/>
              <a:buNone/>
              <a:defRPr/>
            </a:pPr>
            <a:r>
              <a:rPr lang="en-US" sz="2800" dirty="0">
                <a:latin typeface="Arial" panose="020B0604020202020204" pitchFamily="34" charset="0"/>
                <a:cs typeface="Arial" panose="020B0604020202020204" pitchFamily="34" charset="0"/>
              </a:rPr>
              <a:t>Plurilingualism is an increasingly popular theoretical framework in second language education (Vallejo &amp; Dooley, 2020). </a:t>
            </a:r>
          </a:p>
          <a:p>
            <a:pPr marL="0" indent="0">
              <a:lnSpc>
                <a:spcPct val="110000"/>
              </a:lnSpc>
              <a:spcBef>
                <a:spcPts val="0"/>
              </a:spcBef>
              <a:buFont typeface="Wingdings 2" panose="05020102010507070707" pitchFamily="18" charset="2"/>
              <a:buNone/>
              <a:defRPr/>
            </a:pPr>
            <a:r>
              <a:rPr lang="en-US" sz="2800" dirty="0">
                <a:latin typeface="Arial" panose="020B0604020202020204" pitchFamily="34" charset="0"/>
                <a:cs typeface="Arial" panose="020B0604020202020204" pitchFamily="34" charset="0"/>
              </a:rPr>
              <a:t>It has been defined as the recognition of “the existence of a complex or even composite competence [in language usage] on which the social actor may draw” (</a:t>
            </a:r>
            <a:r>
              <a:rPr lang="en-US" sz="2800" dirty="0" err="1">
                <a:latin typeface="Arial" panose="020B0604020202020204" pitchFamily="34" charset="0"/>
                <a:cs typeface="Arial" panose="020B0604020202020204" pitchFamily="34" charset="0"/>
              </a:rPr>
              <a:t>Coste</a:t>
            </a:r>
            <a:r>
              <a:rPr lang="en-US" sz="2800" dirty="0">
                <a:latin typeface="Arial" panose="020B0604020202020204" pitchFamily="34" charset="0"/>
                <a:cs typeface="Arial" panose="020B0604020202020204" pitchFamily="34" charset="0"/>
              </a:rPr>
              <a:t>, Moore &amp; Zarate, 2009, 11). </a:t>
            </a:r>
          </a:p>
          <a:p>
            <a:pPr marL="0" indent="0">
              <a:lnSpc>
                <a:spcPct val="110000"/>
              </a:lnSpc>
              <a:spcBef>
                <a:spcPts val="0"/>
              </a:spcBef>
              <a:buFont typeface="Wingdings 2" panose="05020102010507070707" pitchFamily="18" charset="2"/>
              <a:buNone/>
              <a:defRPr/>
            </a:pPr>
            <a:endParaRPr lang="en-US" sz="2800" dirty="0">
              <a:latin typeface="Arial" panose="020B0604020202020204" pitchFamily="34" charset="0"/>
              <a:cs typeface="Arial" panose="020B0604020202020204" pitchFamily="34" charset="0"/>
            </a:endParaRPr>
          </a:p>
          <a:p>
            <a:pPr marL="0" indent="0">
              <a:lnSpc>
                <a:spcPct val="110000"/>
              </a:lnSpc>
              <a:spcBef>
                <a:spcPts val="0"/>
              </a:spcBef>
              <a:buFont typeface="Wingdings 2" panose="05020102010507070707" pitchFamily="18" charset="2"/>
              <a:buNone/>
              <a:defRPr/>
            </a:pPr>
            <a:r>
              <a:rPr lang="en-US" sz="2800" dirty="0">
                <a:latin typeface="Arial" panose="020B0604020202020204" pitchFamily="34" charset="0"/>
                <a:cs typeface="Arial" panose="020B0604020202020204" pitchFamily="34" charset="0"/>
              </a:rPr>
              <a:t>It “challenges the assumption of complete and balanced competence in [discrete] languages” and “highlights interculturality and the social nature of communicative competence” (Lau &amp; Van </a:t>
            </a:r>
            <a:r>
              <a:rPr lang="en-US" sz="2800" dirty="0" err="1">
                <a:latin typeface="Arial" panose="020B0604020202020204" pitchFamily="34" charset="0"/>
                <a:cs typeface="Arial" panose="020B0604020202020204" pitchFamily="34" charset="0"/>
              </a:rPr>
              <a:t>Viegen</a:t>
            </a:r>
            <a:r>
              <a:rPr lang="en-US" sz="2800" dirty="0">
                <a:latin typeface="Arial" panose="020B0604020202020204" pitchFamily="34" charset="0"/>
                <a:cs typeface="Arial" panose="020B0604020202020204" pitchFamily="34" charset="0"/>
              </a:rPr>
              <a:t>, 2020, 12).</a:t>
            </a:r>
          </a:p>
          <a:p>
            <a:pPr marL="0" indent="0">
              <a:lnSpc>
                <a:spcPct val="110000"/>
              </a:lnSpc>
              <a:spcBef>
                <a:spcPts val="0"/>
              </a:spcBef>
              <a:buFont typeface="Wingdings 2" panose="05020102010507070707" pitchFamily="18" charset="2"/>
              <a:buNone/>
              <a:defRPr/>
            </a:pPr>
            <a:endParaRPr lang="en-US" sz="2800" dirty="0">
              <a:latin typeface="Arial" panose="020B0604020202020204" pitchFamily="34" charset="0"/>
              <a:cs typeface="Arial" panose="020B0604020202020204" pitchFamily="34" charset="0"/>
            </a:endParaRPr>
          </a:p>
          <a:p>
            <a:pPr marL="0" indent="0">
              <a:lnSpc>
                <a:spcPct val="110000"/>
              </a:lnSpc>
              <a:spcBef>
                <a:spcPts val="0"/>
              </a:spcBef>
              <a:buFont typeface="Wingdings 2" panose="05020102010507070707" pitchFamily="18" charset="2"/>
              <a:buNone/>
              <a:defRPr/>
            </a:pPr>
            <a:r>
              <a:rPr lang="en-US" sz="2800" dirty="0">
                <a:latin typeface="Arial" panose="020B0604020202020204" pitchFamily="34" charset="0"/>
                <a:cs typeface="Arial" panose="020B0604020202020204" pitchFamily="34" charset="0"/>
              </a:rPr>
              <a:t>Plurilingualism emphasizes the need to honor the first languages of second language learners and opposes racism/linguicism (a term coined by </a:t>
            </a:r>
            <a:r>
              <a:rPr lang="en-US" sz="2800" dirty="0" err="1">
                <a:latin typeface="Arial" panose="020B0604020202020204" pitchFamily="34" charset="0"/>
                <a:cs typeface="Arial" panose="020B0604020202020204" pitchFamily="34" charset="0"/>
              </a:rPr>
              <a:t>Skutnabb</a:t>
            </a:r>
            <a:r>
              <a:rPr lang="en-US" sz="2800" dirty="0">
                <a:latin typeface="Arial" panose="020B0604020202020204" pitchFamily="34" charset="0"/>
                <a:cs typeface="Arial" panose="020B0604020202020204" pitchFamily="34" charset="0"/>
              </a:rPr>
              <a:t>-Kangas in 1981).</a:t>
            </a:r>
          </a:p>
          <a:p>
            <a:pPr marL="0" indent="0">
              <a:buFont typeface="Wingdings 2" panose="05020102010507070707" pitchFamily="18" charset="2"/>
              <a:buNone/>
              <a:defRPr/>
            </a:pPr>
            <a:endParaRPr lang="en-US" dirty="0"/>
          </a:p>
          <a:p>
            <a:pPr>
              <a:defRPr/>
            </a:pPr>
            <a:endParaRPr lang="en-US" dirty="0"/>
          </a:p>
          <a:p>
            <a:pPr marL="0" indent="0">
              <a:buFont typeface="Wingdings 2" panose="05020102010507070707" pitchFamily="18" charset="2"/>
              <a:buNone/>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974404F1-FBE1-603D-C47E-95B8D2607236}"/>
              </a:ext>
            </a:extLst>
          </p:cNvPr>
          <p:cNvSpPr>
            <a:spLocks noGrp="1"/>
          </p:cNvSpPr>
          <p:nvPr>
            <p:ph idx="1"/>
          </p:nvPr>
        </p:nvSpPr>
        <p:spPr>
          <a:xfrm>
            <a:off x="395288" y="333375"/>
            <a:ext cx="8424862" cy="5703888"/>
          </a:xfrm>
        </p:spPr>
        <p:txBody>
          <a:bodyPr>
            <a:normAutofit/>
          </a:bodyPr>
          <a:lstStyle/>
          <a:p>
            <a:pPr marL="0" indent="0">
              <a:lnSpc>
                <a:spcPct val="110000"/>
              </a:lnSpc>
              <a:spcBef>
                <a:spcPts val="0"/>
              </a:spcBef>
              <a:buFont typeface="Wingdings 2" panose="05020102010507070707" pitchFamily="18" charset="2"/>
              <a:buNone/>
              <a:defRPr/>
            </a:pPr>
            <a:endParaRPr lang="en-US" sz="2800" dirty="0">
              <a:latin typeface="Arial" panose="020B0604020202020204" pitchFamily="34" charset="0"/>
              <a:cs typeface="Arial" panose="020B0604020202020204" pitchFamily="34" charset="0"/>
            </a:endParaRPr>
          </a:p>
          <a:p>
            <a:pPr marL="0" indent="0">
              <a:lnSpc>
                <a:spcPct val="110000"/>
              </a:lnSpc>
              <a:spcBef>
                <a:spcPts val="0"/>
              </a:spcBef>
              <a:buFont typeface="Wingdings 2" panose="05020102010507070707" pitchFamily="18" charset="2"/>
              <a:buNone/>
              <a:defRPr/>
            </a:pPr>
            <a:r>
              <a:rPr lang="en-US" dirty="0">
                <a:latin typeface="Arial" panose="020B0604020202020204" pitchFamily="34" charset="0"/>
                <a:cs typeface="Arial" panose="020B0604020202020204" pitchFamily="34" charset="0"/>
              </a:rPr>
              <a:t>More importantly, it problematizes the notion of the native speaker (the mother tongue).</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Plurilingualism is a product of experts working in the context of the European Common Framework.</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Major contradictions within it.</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As Flores (2013) has noted, “there is a need for a more critical treatment of the concept of plurilingualism to avoid complicity with the promotion of a covert neoliberal agenda” (p. 1).</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How should we critically evaluate plurilingualism’s denigration of the mother tongue?</a:t>
            </a:r>
          </a:p>
          <a:p>
            <a:pPr marL="0" indent="0">
              <a:buFont typeface="Wingdings 2" panose="05020102010507070707" pitchFamily="18" charset="2"/>
              <a:buNone/>
            </a:pPr>
            <a:endParaRPr lang="en-US" altLang="en-US" sz="2800" dirty="0"/>
          </a:p>
          <a:p>
            <a:pPr marL="0" indent="0">
              <a:buFont typeface="Wingdings 2" panose="05020102010507070707" pitchFamily="18" charset="2"/>
              <a:buNone/>
            </a:pPr>
            <a:endParaRPr lang="en-US" altLang="en-US" sz="2800" dirty="0"/>
          </a:p>
          <a:p>
            <a:pPr marL="0" indent="0">
              <a:buFont typeface="Wingdings 2" panose="05020102010507070707" pitchFamily="18" charset="2"/>
              <a:buNone/>
            </a:pP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BF39E-A92C-BEFD-7884-70E7EF8CC98B}"/>
              </a:ext>
            </a:extLst>
          </p:cNvPr>
          <p:cNvSpPr>
            <a:spLocks noGrp="1"/>
          </p:cNvSpPr>
          <p:nvPr>
            <p:ph idx="1"/>
          </p:nvPr>
        </p:nvSpPr>
        <p:spPr>
          <a:xfrm>
            <a:off x="323850" y="333375"/>
            <a:ext cx="8039100" cy="5703888"/>
          </a:xfrm>
        </p:spPr>
        <p:txBody>
          <a:bodyPr/>
          <a:lstStyle/>
          <a:p>
            <a:pPr marL="0" indent="0">
              <a:buFont typeface="Wingdings 2" panose="05020102010507070707" pitchFamily="18" charset="2"/>
              <a:buNone/>
              <a:defRPr/>
            </a:pPr>
            <a:endParaRPr lang="en-US" dirty="0"/>
          </a:p>
          <a:p>
            <a:pPr marL="0" indent="0">
              <a:buFont typeface="Wingdings 2" panose="05020102010507070707" pitchFamily="18" charset="2"/>
              <a:buNone/>
              <a:defRPr/>
            </a:pPr>
            <a:r>
              <a:rPr lang="en-US" dirty="0">
                <a:latin typeface="Arial" panose="020B0604020202020204" pitchFamily="34" charset="0"/>
                <a:cs typeface="Arial" panose="020B0604020202020204" pitchFamily="34" charset="0"/>
              </a:rPr>
              <a:t>As was once explained to me by a territorial official in the Nunavut Ministry of Education (who must remain anonymous), the cohesion and unity of the recently constituted territory depends on promoting and facilitating a standard form of the most common variety of </a:t>
            </a:r>
            <a:r>
              <a:rPr lang="en-US" dirty="0" err="1">
                <a:latin typeface="Arial" panose="020B0604020202020204" pitchFamily="34" charset="0"/>
                <a:cs typeface="Arial" panose="020B0604020202020204" pitchFamily="34" charset="0"/>
              </a:rPr>
              <a:t>Inuktut</a:t>
            </a:r>
            <a:r>
              <a:rPr lang="en-US" dirty="0">
                <a:latin typeface="Arial" panose="020B0604020202020204" pitchFamily="34" charset="0"/>
                <a:cs typeface="Arial" panose="020B0604020202020204" pitchFamily="34" charset="0"/>
              </a:rPr>
              <a:t> available. </a:t>
            </a:r>
          </a:p>
          <a:p>
            <a:pPr marL="0" indent="0">
              <a:buFont typeface="Wingdings 2" panose="05020102010507070707" pitchFamily="18" charset="2"/>
              <a:buNone/>
              <a:defRPr/>
            </a:pPr>
            <a:r>
              <a:rPr lang="en-US" dirty="0">
                <a:latin typeface="Arial" panose="020B0604020202020204" pitchFamily="34" charset="0"/>
                <a:cs typeface="Arial" panose="020B0604020202020204" pitchFamily="34" charset="0"/>
              </a:rPr>
              <a:t>The alternative for those in the north is to simply allow the languages of the south to attain greater and greater dominance and the eventual extinction of </a:t>
            </a:r>
            <a:r>
              <a:rPr lang="en-US" dirty="0" err="1">
                <a:latin typeface="Arial" panose="020B0604020202020204" pitchFamily="34" charset="0"/>
                <a:cs typeface="Arial" panose="020B0604020202020204" pitchFamily="34" charset="0"/>
              </a:rPr>
              <a:t>Inuktut</a:t>
            </a:r>
            <a:r>
              <a:rPr lang="en-US" dirty="0">
                <a:latin typeface="Arial" panose="020B0604020202020204" pitchFamily="34" charset="0"/>
                <a:cs typeface="Arial" panose="020B0604020202020204" pitchFamily="34" charset="0"/>
              </a:rPr>
              <a:t>. This is common story that has been true since historically at least since the French revolution and the construction of the modern nation-state: language standardization is an important aspect of nation building.</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895B63-92A8-DF5A-CE7F-0B01156A5874}"/>
              </a:ext>
            </a:extLst>
          </p:cNvPr>
          <p:cNvSpPr>
            <a:spLocks noGrp="1"/>
          </p:cNvSpPr>
          <p:nvPr>
            <p:ph idx="1"/>
          </p:nvPr>
        </p:nvSpPr>
        <p:spPr>
          <a:xfrm>
            <a:off x="395536" y="188640"/>
            <a:ext cx="8640960" cy="6263977"/>
          </a:xfrm>
        </p:spPr>
        <p:txBody>
          <a:bodyPr>
            <a:normAutofit fontScale="85000" lnSpcReduction="20000"/>
          </a:bodyPr>
          <a:lstStyle/>
          <a:p>
            <a:endParaRPr lang="en-US" dirty="0"/>
          </a:p>
          <a:p>
            <a:r>
              <a:rPr lang="en-US" sz="3300" dirty="0">
                <a:latin typeface="Arial" panose="020B0604020202020204" pitchFamily="34" charset="0"/>
                <a:cs typeface="Arial" panose="020B0604020202020204" pitchFamily="34" charset="0"/>
              </a:rPr>
              <a:t>So, what does critical teaching mean to you?</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How much autonomy have you had as a teacher?</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How much autonomy do you want?</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How much is possible or (even) desirable?</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Are there aspects of teaching that are more important to you to control?</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What students and societal needs are important?</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Are you an agent for change?</a:t>
            </a:r>
          </a:p>
          <a:p>
            <a:endParaRPr lang="en-CA" dirty="0"/>
          </a:p>
        </p:txBody>
      </p:sp>
    </p:spTree>
    <p:extLst>
      <p:ext uri="{BB962C8B-B14F-4D97-AF65-F5344CB8AC3E}">
        <p14:creationId xmlns:p14="http://schemas.microsoft.com/office/powerpoint/2010/main" val="301956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7DE69-C7B3-46F1-B73C-E458E6AF8FBB}"/>
              </a:ext>
            </a:extLst>
          </p:cNvPr>
          <p:cNvSpPr>
            <a:spLocks noGrp="1"/>
          </p:cNvSpPr>
          <p:nvPr>
            <p:ph idx="1"/>
          </p:nvPr>
        </p:nvSpPr>
        <p:spPr>
          <a:xfrm>
            <a:off x="251520" y="304800"/>
            <a:ext cx="8640960" cy="6172200"/>
          </a:xfrm>
        </p:spPr>
        <p:txBody>
          <a:bodyPr>
            <a:normAutofit fontScale="32500" lnSpcReduction="20000"/>
          </a:bodyPr>
          <a:lstStyle/>
          <a:p>
            <a:pPr>
              <a:defRPr/>
            </a:pPr>
            <a:endParaRPr lang="en-CA" sz="9600" dirty="0">
              <a:latin typeface="Arial" panose="020B0604020202020204" pitchFamily="34" charset="0"/>
              <a:cs typeface="Arial" panose="020B0604020202020204" pitchFamily="34" charset="0"/>
            </a:endParaRPr>
          </a:p>
          <a:p>
            <a:pPr>
              <a:defRPr/>
            </a:pPr>
            <a:endParaRPr lang="en-CA" sz="9600" dirty="0">
              <a:latin typeface="Arial" panose="020B0604020202020204" pitchFamily="34" charset="0"/>
              <a:cs typeface="Arial" panose="020B0604020202020204" pitchFamily="34" charset="0"/>
            </a:endParaRPr>
          </a:p>
          <a:p>
            <a:pPr>
              <a:lnSpc>
                <a:spcPct val="120000"/>
              </a:lnSpc>
              <a:spcBef>
                <a:spcPts val="0"/>
              </a:spcBef>
              <a:defRPr/>
            </a:pPr>
            <a:r>
              <a:rPr lang="en-CA" sz="7400" dirty="0">
                <a:latin typeface="Arial" panose="020B0604020202020204" pitchFamily="34" charset="0"/>
                <a:cs typeface="Arial" panose="020B0604020202020204" pitchFamily="34" charset="0"/>
              </a:rPr>
              <a:t>In everyday usage, being critical means to complain or to make (usually harsh) judgements. </a:t>
            </a:r>
          </a:p>
          <a:p>
            <a:pPr>
              <a:lnSpc>
                <a:spcPct val="120000"/>
              </a:lnSpc>
              <a:spcBef>
                <a:spcPts val="0"/>
              </a:spcBef>
              <a:defRPr/>
            </a:pPr>
            <a:endParaRPr lang="en-CA" sz="7400" dirty="0">
              <a:latin typeface="Arial" panose="020B0604020202020204" pitchFamily="34" charset="0"/>
              <a:cs typeface="Arial" panose="020B0604020202020204" pitchFamily="34" charset="0"/>
            </a:endParaRPr>
          </a:p>
          <a:p>
            <a:pPr>
              <a:lnSpc>
                <a:spcPct val="120000"/>
              </a:lnSpc>
              <a:spcBef>
                <a:spcPts val="0"/>
              </a:spcBef>
              <a:defRPr/>
            </a:pPr>
            <a:r>
              <a:rPr lang="en-CA" sz="7400" dirty="0">
                <a:latin typeface="Arial" panose="020B0604020202020204" pitchFamily="34" charset="0"/>
                <a:cs typeface="Arial" panose="020B0604020202020204" pitchFamily="34" charset="0"/>
              </a:rPr>
              <a:t>However, there are two major interpretations of what the term “critical” means conceptually.</a:t>
            </a:r>
          </a:p>
          <a:p>
            <a:pPr>
              <a:lnSpc>
                <a:spcPct val="120000"/>
              </a:lnSpc>
              <a:spcBef>
                <a:spcPts val="0"/>
              </a:spcBef>
              <a:defRPr/>
            </a:pPr>
            <a:endParaRPr lang="en-CA" sz="7400" dirty="0">
              <a:latin typeface="Arial" panose="020B0604020202020204" pitchFamily="34" charset="0"/>
              <a:cs typeface="Arial" panose="020B0604020202020204" pitchFamily="34" charset="0"/>
            </a:endParaRPr>
          </a:p>
          <a:p>
            <a:pPr>
              <a:lnSpc>
                <a:spcPct val="120000"/>
              </a:lnSpc>
              <a:spcBef>
                <a:spcPts val="0"/>
              </a:spcBef>
              <a:defRPr/>
            </a:pPr>
            <a:r>
              <a:rPr lang="en-CA" sz="7400" dirty="0">
                <a:latin typeface="Arial" panose="020B0604020202020204" pitchFamily="34" charset="0"/>
                <a:cs typeface="Arial" panose="020B0604020202020204" pitchFamily="34" charset="0"/>
              </a:rPr>
              <a:t>One makes decisions and judgements using self-reflection. This is the how it is usually defined in teacher education. </a:t>
            </a:r>
          </a:p>
          <a:p>
            <a:pPr>
              <a:lnSpc>
                <a:spcPct val="120000"/>
              </a:lnSpc>
              <a:spcBef>
                <a:spcPts val="0"/>
              </a:spcBef>
              <a:defRPr/>
            </a:pPr>
            <a:r>
              <a:rPr lang="en-CA" sz="7400" dirty="0">
                <a:latin typeface="Arial" panose="020B0604020202020204" pitchFamily="34" charset="0"/>
                <a:cs typeface="Arial" panose="020B0604020202020204" pitchFamily="34" charset="0"/>
              </a:rPr>
              <a:t>The other pertains to theory that has developed out of Marxist conceptualizations of ideology and secondarily, Freud's writings on illusion. </a:t>
            </a:r>
          </a:p>
          <a:p>
            <a:pPr>
              <a:defRPr/>
            </a:pPr>
            <a:endParaRPr lang="en-CA" sz="4600" dirty="0">
              <a:cs typeface="Arial" panose="020B0604020202020204" pitchFamily="34" charset="0"/>
            </a:endParaRPr>
          </a:p>
          <a:p>
            <a:pPr>
              <a:defRPr/>
            </a:pPr>
            <a:endParaRPr lang="en-CA" sz="4600" dirty="0">
              <a:cs typeface="Arial" panose="020B0604020202020204" pitchFamily="34" charset="0"/>
            </a:endParaRPr>
          </a:p>
          <a:p>
            <a:pPr>
              <a:defRPr/>
            </a:pPr>
            <a:endParaRPr lang="en-US" sz="3459" dirty="0"/>
          </a:p>
          <a:p>
            <a:pPr>
              <a:buFont typeface="Wingdings 2" panose="05020102010507070707" pitchFamily="18" charset="2"/>
              <a:buNone/>
              <a:defRPr/>
            </a:pPr>
            <a:r>
              <a:rPr lang="en-US" sz="3459" dirty="0"/>
              <a:t>	</a:t>
            </a:r>
          </a:p>
          <a:p>
            <a:pPr>
              <a:buFont typeface="Wingdings 2" panose="05020102010507070707" pitchFamily="18" charset="2"/>
              <a:buNone/>
              <a:defRPr/>
            </a:pPr>
            <a:endParaRPr lang="en-US" dirty="0"/>
          </a:p>
          <a:p>
            <a:pPr>
              <a:buFont typeface="Wingdings 2" panose="05020102010507070707" pitchFamily="18" charset="2"/>
              <a:buNone/>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5E06203C-98D3-4917-A532-27E18ABA3690}"/>
              </a:ext>
            </a:extLst>
          </p:cNvPr>
          <p:cNvSpPr>
            <a:spLocks noGrp="1"/>
          </p:cNvSpPr>
          <p:nvPr>
            <p:ph idx="1"/>
          </p:nvPr>
        </p:nvSpPr>
        <p:spPr>
          <a:xfrm>
            <a:off x="539552" y="332656"/>
            <a:ext cx="8136903" cy="5976663"/>
          </a:xfrm>
        </p:spPr>
        <p:txBody>
          <a:bodyPr/>
          <a:lstStyle/>
          <a:p>
            <a:endParaRPr lang="en-CA" altLang="en-US" sz="2400" dirty="0">
              <a:latin typeface="Arial" panose="020B0604020202020204" pitchFamily="34" charset="0"/>
              <a:cs typeface="Arial" panose="020B0604020202020204" pitchFamily="34" charset="0"/>
            </a:endParaRPr>
          </a:p>
          <a:p>
            <a:r>
              <a:rPr lang="en-CA" altLang="en-US" sz="2400" dirty="0">
                <a:latin typeface="Arial" panose="020B0604020202020204" pitchFamily="34" charset="0"/>
                <a:cs typeface="Arial" panose="020B0604020202020204" pitchFamily="34" charset="0"/>
              </a:rPr>
              <a:t>Critical theory is a very loosely defined field (Quantz, 1992) that refers to "a whole range of theories which take a critical view of society and the human sciences or which seek to explain the emergence of their objects of knowledge" (Macey, 2000; p. 74). </a:t>
            </a:r>
            <a:endParaRPr lang="en-CA" altLang="en-US"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It was with the work of Pablo Freire that critical pedagogy came to be an important trend within general educational theory. </a:t>
            </a:r>
            <a:endParaRPr lang="en-US" altLang="en-US"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Concrete application of theory; reflective practice; meeting student needs; problem-solving</a:t>
            </a:r>
          </a:p>
          <a:p>
            <a:endParaRPr lang="en-CA"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4BFCC-4FD9-40A6-BC18-3FEA39D34008}"/>
              </a:ext>
            </a:extLst>
          </p:cNvPr>
          <p:cNvSpPr>
            <a:spLocks noGrp="1"/>
          </p:cNvSpPr>
          <p:nvPr>
            <p:ph idx="1"/>
          </p:nvPr>
        </p:nvSpPr>
        <p:spPr>
          <a:xfrm>
            <a:off x="251520" y="404664"/>
            <a:ext cx="8640960" cy="5976664"/>
          </a:xfrm>
        </p:spPr>
        <p:txBody>
          <a:bodyPr>
            <a:normAutofit/>
          </a:bodyPr>
          <a:lstStyle/>
          <a:p>
            <a:pPr>
              <a:defRPr/>
            </a:pPr>
            <a:r>
              <a:rPr lang="en-CA" sz="2400" dirty="0">
                <a:latin typeface="Arial" panose="020B0604020202020204" pitchFamily="34" charset="0"/>
                <a:cs typeface="Arial" panose="020B0604020202020204" pitchFamily="34" charset="0"/>
              </a:rPr>
              <a:t>Critical theory in SLE is relatively recent.</a:t>
            </a:r>
          </a:p>
          <a:p>
            <a:pPr>
              <a:defRPr/>
            </a:pPr>
            <a:endParaRPr lang="en-CA" sz="2400" dirty="0">
              <a:latin typeface="Arial" panose="020B0604020202020204" pitchFamily="34" charset="0"/>
              <a:cs typeface="Arial" panose="020B0604020202020204" pitchFamily="34" charset="0"/>
            </a:endParaRPr>
          </a:p>
          <a:p>
            <a:pPr>
              <a:defRPr/>
            </a:pPr>
            <a:r>
              <a:rPr lang="en-CA" sz="2400" dirty="0">
                <a:latin typeface="Arial" panose="020B0604020202020204" pitchFamily="34" charset="0"/>
                <a:cs typeface="Arial" panose="020B0604020202020204" pitchFamily="34" charset="0"/>
              </a:rPr>
              <a:t>Norton &amp; Toohey (2004) note that critical theory in SLE has focused on identity in an effort to reconceptualize the field around issues associated with gender, race, sexuality, linguistic human rights, testing, the place of grammar, popular culture, and community education.</a:t>
            </a:r>
          </a:p>
          <a:p>
            <a:pPr>
              <a:defRPr/>
            </a:pPr>
            <a:r>
              <a:rPr lang="en-CA" sz="2400" dirty="0">
                <a:latin typeface="Arial" panose="020B0604020202020204" pitchFamily="34" charset="0"/>
                <a:cs typeface="Arial" panose="020B0604020202020204" pitchFamily="34" charset="0"/>
              </a:rPr>
              <a:t>They argue that the common thread in the application of critical theory in SLE is a struggle to make power relations explicit because "action on one's oppression comes only with naming, externalizing, and reading the world, including the cause of one's own oppression" (p. 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FFD94-BC5D-F70B-D28A-9E1883E3E5B4}"/>
              </a:ext>
            </a:extLst>
          </p:cNvPr>
          <p:cNvSpPr>
            <a:spLocks noGrp="1"/>
          </p:cNvSpPr>
          <p:nvPr>
            <p:ph idx="1"/>
          </p:nvPr>
        </p:nvSpPr>
        <p:spPr>
          <a:xfrm>
            <a:off x="179512" y="332656"/>
            <a:ext cx="8856983" cy="5704607"/>
          </a:xfrm>
        </p:spPr>
        <p:txBody>
          <a:bodyPr>
            <a:normAutofit/>
          </a:bodyPr>
          <a:lstStyle/>
          <a:p>
            <a:r>
              <a:rPr lang="en-CA" sz="2400" dirty="0">
                <a:latin typeface="Arial" panose="020B0604020202020204" pitchFamily="34" charset="0"/>
                <a:cs typeface="Arial" panose="020B0604020202020204" pitchFamily="34" charset="0"/>
              </a:rPr>
              <a:t>This “critical turn” has often been described as being in opposition to, or at least qualitatively different from, mainstream educational discourse (Sedgwick &amp; Edgar, 2002; McLaren, 2001). </a:t>
            </a:r>
          </a:p>
          <a:p>
            <a:r>
              <a:rPr lang="en-CA" sz="2400" dirty="0">
                <a:latin typeface="Arial" panose="020B0604020202020204" pitchFamily="34" charset="0"/>
                <a:cs typeface="Arial" panose="020B0604020202020204" pitchFamily="34" charset="0"/>
              </a:rPr>
              <a:t>As part of this oppositional stance, educators using this approach have usually emphasized that their work is designed to meet the needs of the people they teach and study (</a:t>
            </a:r>
            <a:r>
              <a:rPr lang="en-CA" sz="2400" dirty="0" err="1">
                <a:latin typeface="Arial" panose="020B0604020202020204" pitchFamily="34" charset="0"/>
                <a:cs typeface="Arial" panose="020B0604020202020204" pitchFamily="34" charset="0"/>
              </a:rPr>
              <a:t>Densin</a:t>
            </a:r>
            <a:r>
              <a:rPr lang="en-CA" sz="2400" dirty="0">
                <a:latin typeface="Arial" panose="020B0604020202020204" pitchFamily="34" charset="0"/>
                <a:cs typeface="Arial" panose="020B0604020202020204" pitchFamily="34" charset="0"/>
              </a:rPr>
              <a:t> &amp; Lincoln, 2000).</a:t>
            </a:r>
          </a:p>
          <a:p>
            <a:r>
              <a:rPr lang="en-CA" sz="2400" dirty="0">
                <a:latin typeface="Arial" panose="020B0604020202020204" pitchFamily="34" charset="0"/>
                <a:cs typeface="Arial" panose="020B0604020202020204" pitchFamily="34" charset="0"/>
              </a:rPr>
              <a:t>Simon and </a:t>
            </a:r>
            <a:r>
              <a:rPr lang="en-CA" sz="2400" dirty="0" err="1">
                <a:latin typeface="Arial" panose="020B0604020202020204" pitchFamily="34" charset="0"/>
                <a:cs typeface="Arial" panose="020B0604020202020204" pitchFamily="34" charset="0"/>
              </a:rPr>
              <a:t>Dippo</a:t>
            </a:r>
            <a:r>
              <a:rPr lang="en-CA" sz="2400" dirty="0">
                <a:latin typeface="Arial" panose="020B0604020202020204" pitchFamily="34" charset="0"/>
                <a:cs typeface="Arial" panose="020B0604020202020204" pitchFamily="34" charset="0"/>
              </a:rPr>
              <a:t> make this desire central in their influential criteria for judging critical educational research, for example, by stating that it must occur "within a public sphere that allows it to become the starting point for the critique and transformation of the conditions of oppressive and inequitable moral and social regulation" (1986; p. 197). </a:t>
            </a:r>
          </a:p>
          <a:p>
            <a:endParaRPr lang="en-CA" dirty="0"/>
          </a:p>
        </p:txBody>
      </p:sp>
    </p:spTree>
    <p:extLst>
      <p:ext uri="{BB962C8B-B14F-4D97-AF65-F5344CB8AC3E}">
        <p14:creationId xmlns:p14="http://schemas.microsoft.com/office/powerpoint/2010/main" val="61215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09600"/>
            <a:ext cx="8712967" cy="5428130"/>
          </a:xfrm>
        </p:spPr>
        <p:txBody>
          <a:bodyPr>
            <a:normAutofit/>
          </a:bodyPr>
          <a:lstStyle/>
          <a:p>
            <a:pPr>
              <a:buNone/>
            </a:pPr>
            <a:r>
              <a:rPr lang="en-US" dirty="0">
                <a:latin typeface="Arial" panose="020B0604020202020204" pitchFamily="34" charset="0"/>
                <a:cs typeface="Arial" panose="020B0604020202020204" pitchFamily="34" charset="0"/>
              </a:rPr>
              <a:t>Social Reconstruction Curriculum Ideology</a:t>
            </a:r>
          </a:p>
          <a:p>
            <a:pPr>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often called ‘critical’, or ‘society-centered’.</a:t>
            </a:r>
          </a:p>
          <a:p>
            <a:r>
              <a:rPr lang="en-US" dirty="0">
                <a:latin typeface="Arial" panose="020B0604020202020204" pitchFamily="34" charset="0"/>
                <a:cs typeface="Arial" panose="020B0604020202020204" pitchFamily="34" charset="0"/>
              </a:rPr>
              <a:t>the purpose of education is to help create a more just society.</a:t>
            </a:r>
          </a:p>
          <a:p>
            <a:r>
              <a:rPr lang="en-US" dirty="0">
                <a:latin typeface="Arial" panose="020B0604020202020204" pitchFamily="34" charset="0"/>
                <a:cs typeface="Arial" panose="020B0604020202020204" pitchFamily="34" charset="0"/>
              </a:rPr>
              <a:t>based on an analysis of society as being rife with crisis and inequalities based on problematic constructions of gender, race, ethnicity, sexual orientation, and class.  </a:t>
            </a:r>
          </a:p>
          <a:p>
            <a:r>
              <a:rPr lang="en-US" dirty="0">
                <a:latin typeface="Arial" panose="020B0604020202020204" pitchFamily="34" charset="0"/>
                <a:cs typeface="Arial" panose="020B0604020202020204" pitchFamily="34" charset="0"/>
              </a:rPr>
              <a:t>curricula are designed to foster a commitment to societal change that addresses the above  inequalities.</a:t>
            </a:r>
          </a:p>
          <a:p>
            <a:pPr>
              <a:buNone/>
            </a:pPr>
            <a:endParaRPr lang="en-US" sz="2400" dirty="0"/>
          </a:p>
        </p:txBody>
      </p:sp>
    </p:spTree>
    <p:extLst>
      <p:ext uri="{BB962C8B-B14F-4D97-AF65-F5344CB8AC3E}">
        <p14:creationId xmlns:p14="http://schemas.microsoft.com/office/powerpoint/2010/main" val="13028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8600"/>
            <a:ext cx="8731696" cy="6477000"/>
          </a:xfrm>
        </p:spPr>
        <p:txBody>
          <a:bodyPr>
            <a:noAutofit/>
          </a:bodyPr>
          <a:lstStyle/>
          <a:p>
            <a:pPr marL="0" indent="0">
              <a:spcBef>
                <a:spcPts val="0"/>
              </a:spcBef>
              <a:buNone/>
            </a:pPr>
            <a:r>
              <a:rPr lang="en-CA" sz="2400" dirty="0">
                <a:latin typeface="Arial" panose="020B0604020202020204" pitchFamily="34" charset="0"/>
                <a:cs typeface="Arial" panose="020B0604020202020204" pitchFamily="34" charset="0"/>
              </a:rPr>
              <a:t>Note the ideological issues at play here:</a:t>
            </a:r>
          </a:p>
          <a:p>
            <a:pPr>
              <a:spcBef>
                <a:spcPts val="0"/>
              </a:spcBef>
              <a:buNone/>
            </a:pPr>
            <a:endParaRPr lang="en-CA" sz="2400" dirty="0">
              <a:latin typeface="Arial" panose="020B0604020202020204" pitchFamily="34" charset="0"/>
              <a:cs typeface="Arial" panose="020B0604020202020204" pitchFamily="34" charset="0"/>
            </a:endParaRPr>
          </a:p>
          <a:p>
            <a:pPr marL="0" lvl="1" indent="0">
              <a:spcBef>
                <a:spcPts val="0"/>
              </a:spcBef>
              <a:buNone/>
            </a:pPr>
            <a:r>
              <a:rPr lang="en-US" sz="2400" dirty="0">
                <a:latin typeface="Arial" panose="020B0604020202020204" pitchFamily="34" charset="0"/>
                <a:cs typeface="Arial" panose="020B0604020202020204" pitchFamily="34" charset="0"/>
              </a:rPr>
              <a:t>Pennycook (1989) pointed out that many curriculum planning  hierarchies have helped maintain inequalities between ESL theorists and practitioners.</a:t>
            </a:r>
          </a:p>
          <a:p>
            <a:pPr marL="0">
              <a:spcBef>
                <a:spcPts val="0"/>
              </a:spcBef>
              <a:buNone/>
            </a:pPr>
            <a:r>
              <a:rPr lang="en-US" sz="2400" dirty="0">
                <a:latin typeface="Arial" panose="020B0604020202020204" pitchFamily="34" charset="0"/>
                <a:cs typeface="Arial" panose="020B0604020202020204" pitchFamily="34" charset="0"/>
              </a:rPr>
              <a:t> </a:t>
            </a:r>
          </a:p>
          <a:p>
            <a:pPr marL="0" lvl="1" indent="0">
              <a:spcBef>
                <a:spcPts val="0"/>
              </a:spcBef>
              <a:buNone/>
            </a:pPr>
            <a:r>
              <a:rPr lang="en-US"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hese hierarchies create </a:t>
            </a:r>
            <a:r>
              <a:rPr lang="en-US" sz="2400" i="1" dirty="0">
                <a:latin typeface="Arial" panose="020B0604020202020204" pitchFamily="34" charset="0"/>
                <a:cs typeface="Arial" panose="020B0604020202020204" pitchFamily="34" charset="0"/>
              </a:rPr>
              <a:t>hidden curricula </a:t>
            </a:r>
            <a:r>
              <a:rPr lang="en-US" sz="2400" dirty="0">
                <a:latin typeface="Arial" panose="020B0604020202020204" pitchFamily="34" charset="0"/>
                <a:cs typeface="Arial" panose="020B0604020202020204" pitchFamily="34" charset="0"/>
              </a:rPr>
              <a:t>(Jackson, 1968) in that they encapsulate privileged bodies of content and methods meant to socialize learners (and teachers).</a:t>
            </a:r>
          </a:p>
          <a:p>
            <a:pPr marL="295275" lvl="1">
              <a:spcBef>
                <a:spcPts val="0"/>
              </a:spcBef>
            </a:pPr>
            <a:endParaRPr lang="en-US" sz="2400" dirty="0">
              <a:latin typeface="Arial" panose="020B0604020202020204" pitchFamily="34" charset="0"/>
              <a:cs typeface="Arial" panose="020B0604020202020204" pitchFamily="34" charset="0"/>
            </a:endParaRPr>
          </a:p>
          <a:p>
            <a:pPr marL="0" lvl="1" indent="0">
              <a:spcBef>
                <a:spcPts val="0"/>
              </a:spcBef>
              <a:buNone/>
            </a:pPr>
            <a:r>
              <a:rPr lang="en-US" sz="2400" dirty="0">
                <a:latin typeface="Arial" panose="020B0604020202020204" pitchFamily="34" charset="0"/>
                <a:cs typeface="Arial" panose="020B0604020202020204" pitchFamily="34" charset="0"/>
              </a:rPr>
              <a:t>These are examples of </a:t>
            </a:r>
            <a:r>
              <a:rPr lang="en-US" sz="2400" i="1" dirty="0">
                <a:latin typeface="Arial" panose="020B0604020202020204" pitchFamily="34" charset="0"/>
                <a:cs typeface="Arial" panose="020B0604020202020204" pitchFamily="34" charset="0"/>
              </a:rPr>
              <a:t>governmentality </a:t>
            </a:r>
            <a:r>
              <a:rPr lang="en-US" sz="2400" dirty="0">
                <a:latin typeface="Arial" panose="020B0604020202020204" pitchFamily="34" charset="0"/>
                <a:cs typeface="Arial" panose="020B0604020202020204" pitchFamily="34" charset="0"/>
              </a:rPr>
              <a:t>(Foucault, 1978), where teachers are governed less through centralized, top-down authority than managed more through ostensibly non-political micro-practices (Morgan &amp; Fleming, 2009).</a:t>
            </a:r>
          </a:p>
          <a:p>
            <a:endParaRPr lang="en-US" sz="2400" dirty="0"/>
          </a:p>
          <a:p>
            <a:endParaRPr lang="en-US" sz="2400" dirty="0"/>
          </a:p>
          <a:p>
            <a:pPr>
              <a:buNone/>
            </a:pPr>
            <a:r>
              <a:rPr lang="en-US" sz="2400" dirty="0"/>
              <a:t> </a:t>
            </a:r>
            <a:endParaRPr lang="en-US" sz="2400" dirty="0">
              <a:latin typeface="+mj-lt"/>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4"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4"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4"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4"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3"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childTnLst>
                                </p:cTn>
                              </p:par>
                              <p:par>
                                <p:cTn id="65" presetID="1" presetClass="entr" presetSubtype="0" fill="hold" grpId="3"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3"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B6D37842-50A1-34B9-4D4C-76D19E25B4C7}"/>
              </a:ext>
            </a:extLst>
          </p:cNvPr>
          <p:cNvSpPr>
            <a:spLocks noGrp="1"/>
          </p:cNvSpPr>
          <p:nvPr>
            <p:ph idx="1"/>
          </p:nvPr>
        </p:nvSpPr>
        <p:spPr>
          <a:xfrm>
            <a:off x="107504" y="476250"/>
            <a:ext cx="8712646" cy="5561013"/>
          </a:xfrm>
        </p:spPr>
        <p:txBody>
          <a:bodyPr>
            <a:normAutofit/>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“Experts”, administrators and academics have to work with teachers to discover what concretely works in the classroom (Kagan,1992; Park &amp; </a:t>
            </a:r>
            <a:r>
              <a:rPr lang="en-US" altLang="en-US" dirty="0" err="1">
                <a:latin typeface="Arial" panose="020B0604020202020204" pitchFamily="34" charset="0"/>
                <a:cs typeface="Arial" panose="020B0604020202020204" pitchFamily="34" charset="0"/>
              </a:rPr>
              <a:t>Ertmer</a:t>
            </a:r>
            <a:r>
              <a:rPr lang="en-US" altLang="en-US" dirty="0">
                <a:latin typeface="Arial" panose="020B0604020202020204" pitchFamily="34" charset="0"/>
                <a:cs typeface="Arial" panose="020B0604020202020204" pitchFamily="34" charset="0"/>
              </a:rPr>
              <a:t>, 2007) and respect each other’s responsibilities and expertise (Clark,1988). </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Critical teaching practice is to adopt a professional autonomous attitude towards curriculum development that is geared towards meeting the needs of one’s students. </a:t>
            </a:r>
          </a:p>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This is especially true when one is dealing with minority or marginalized student populations.</a:t>
            </a:r>
          </a:p>
          <a:p>
            <a:pPr marL="0" indent="0">
              <a:buFont typeface="Wingdings 2" panose="05020102010507070707" pitchFamily="18" charset="2"/>
              <a:buNone/>
            </a:pPr>
            <a:endParaRPr lang="en-US" altLang="en-US" dirty="0"/>
          </a:p>
          <a:p>
            <a:pPr marL="0" indent="0">
              <a:buFont typeface="Wingdings 2" panose="05020102010507070707" pitchFamily="18" charset="2"/>
              <a:buNone/>
            </a:pPr>
            <a:r>
              <a:rPr lang="en-US" alt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956" y="0"/>
            <a:ext cx="8812088" cy="6216352"/>
          </a:xfrm>
        </p:spPr>
        <p:txBody>
          <a:bodyPr>
            <a:normAutofit fontScale="77500" lnSpcReduction="20000"/>
          </a:bodyPr>
          <a:lstStyle/>
          <a:p>
            <a:pPr marL="365760" indent="-283464" fontAlgn="auto">
              <a:spcAft>
                <a:spcPts val="0"/>
              </a:spcAft>
              <a:buFont typeface="Wingdings 2"/>
              <a:buNone/>
              <a:defRPr/>
            </a:pPr>
            <a:endParaRPr lang="en-US" sz="2800" b="1" dirty="0">
              <a:solidFill>
                <a:schemeClr val="accent3"/>
              </a:solidFill>
              <a:latin typeface="Arial"/>
              <a:ea typeface="+mn-ea"/>
              <a:cs typeface="Arial"/>
            </a:endParaRPr>
          </a:p>
          <a:p>
            <a:pPr marL="365760" indent="-283464" fontAlgn="auto">
              <a:lnSpc>
                <a:spcPct val="120000"/>
              </a:lnSpc>
              <a:spcBef>
                <a:spcPts val="0"/>
              </a:spcBef>
              <a:spcAft>
                <a:spcPts val="0"/>
              </a:spcAft>
              <a:buFont typeface="Wingdings 2"/>
              <a:buNone/>
              <a:defRPr/>
            </a:pPr>
            <a:r>
              <a:rPr lang="en-US" sz="2800" b="1" dirty="0">
                <a:solidFill>
                  <a:srgbClr val="FF0000"/>
                </a:solidFill>
                <a:latin typeface="Arial"/>
                <a:ea typeface="+mn-ea"/>
                <a:cs typeface="Arial"/>
              </a:rPr>
              <a:t>The First Step: </a:t>
            </a:r>
          </a:p>
          <a:p>
            <a:pPr marL="365760" indent="-283464" fontAlgn="auto">
              <a:lnSpc>
                <a:spcPct val="120000"/>
              </a:lnSpc>
              <a:spcBef>
                <a:spcPts val="0"/>
              </a:spcBef>
              <a:spcAft>
                <a:spcPts val="0"/>
              </a:spcAft>
              <a:buFont typeface="Wingdings 2"/>
              <a:buNone/>
              <a:defRPr/>
            </a:pPr>
            <a:r>
              <a:rPr lang="en-US" sz="2800" b="1" dirty="0">
                <a:solidFill>
                  <a:srgbClr val="FF0000"/>
                </a:solidFill>
                <a:latin typeface="Arial"/>
                <a:ea typeface="+mn-ea"/>
                <a:cs typeface="Arial"/>
              </a:rPr>
              <a:t>Needs Assessment</a:t>
            </a:r>
          </a:p>
          <a:p>
            <a:pPr marL="365760" indent="-283464" fontAlgn="auto">
              <a:lnSpc>
                <a:spcPct val="120000"/>
              </a:lnSpc>
              <a:spcBef>
                <a:spcPts val="0"/>
              </a:spcBef>
              <a:spcAft>
                <a:spcPts val="0"/>
              </a:spcAft>
              <a:buFont typeface="Wingdings 2"/>
              <a:buNone/>
              <a:defRPr/>
            </a:pPr>
            <a:endParaRPr lang="en-US" sz="2800" dirty="0">
              <a:latin typeface="Arial"/>
              <a:ea typeface="+mn-ea"/>
              <a:cs typeface="Arial"/>
            </a:endParaRPr>
          </a:p>
          <a:p>
            <a:pPr marL="365760" indent="-283464" fontAlgn="auto">
              <a:lnSpc>
                <a:spcPct val="120000"/>
              </a:lnSpc>
              <a:spcBef>
                <a:spcPts val="0"/>
              </a:spcBef>
              <a:spcAft>
                <a:spcPts val="0"/>
              </a:spcAft>
              <a:buFont typeface="Wingdings 2"/>
              <a:buChar char=""/>
              <a:defRPr/>
            </a:pPr>
            <a:r>
              <a:rPr lang="en-US" sz="2800" dirty="0">
                <a:latin typeface="Arial"/>
                <a:ea typeface="+mn-ea"/>
                <a:cs typeface="Arial"/>
              </a:rPr>
              <a:t>it is impossible to teach students everything; thus, class time must treat prioritized content</a:t>
            </a:r>
            <a:r>
              <a:rPr lang="en-US" sz="2800" dirty="0">
                <a:latin typeface="Arial"/>
                <a:cs typeface="Arial"/>
              </a:rPr>
              <a:t>;</a:t>
            </a:r>
            <a:endParaRPr lang="en-US" sz="2800" dirty="0">
              <a:latin typeface="Arial"/>
              <a:ea typeface="+mn-ea"/>
              <a:cs typeface="Arial"/>
            </a:endParaRPr>
          </a:p>
          <a:p>
            <a:pPr marL="365760" indent="-283464" fontAlgn="auto">
              <a:lnSpc>
                <a:spcPct val="120000"/>
              </a:lnSpc>
              <a:spcBef>
                <a:spcPts val="0"/>
              </a:spcBef>
              <a:spcAft>
                <a:spcPts val="0"/>
              </a:spcAft>
              <a:buFont typeface="Wingdings 2"/>
              <a:buChar char=""/>
              <a:defRPr/>
            </a:pPr>
            <a:endParaRPr lang="en-US" sz="2800" dirty="0">
              <a:latin typeface="Arial"/>
              <a:ea typeface="+mn-ea"/>
              <a:cs typeface="Arial"/>
            </a:endParaRPr>
          </a:p>
          <a:p>
            <a:pPr marL="365760" indent="-283464" fontAlgn="auto">
              <a:lnSpc>
                <a:spcPct val="120000"/>
              </a:lnSpc>
              <a:spcBef>
                <a:spcPts val="0"/>
              </a:spcBef>
              <a:spcAft>
                <a:spcPts val="0"/>
              </a:spcAft>
              <a:buFont typeface="Wingdings 2"/>
              <a:buChar char=""/>
              <a:defRPr/>
            </a:pPr>
            <a:r>
              <a:rPr lang="en-US" sz="2800" dirty="0">
                <a:latin typeface="Arial"/>
                <a:ea typeface="+mn-ea"/>
                <a:cs typeface="Arial"/>
              </a:rPr>
              <a:t>ESL teaching should develop both specific language skills and autonomous learning;</a:t>
            </a:r>
          </a:p>
          <a:p>
            <a:pPr marL="365760" indent="-283464" fontAlgn="auto">
              <a:lnSpc>
                <a:spcPct val="120000"/>
              </a:lnSpc>
              <a:spcBef>
                <a:spcPts val="0"/>
              </a:spcBef>
              <a:spcAft>
                <a:spcPts val="0"/>
              </a:spcAft>
              <a:buFont typeface="Wingdings 2"/>
              <a:buChar char=""/>
              <a:defRPr/>
            </a:pPr>
            <a:endParaRPr lang="en-US" sz="2800" dirty="0">
              <a:latin typeface="Arial"/>
              <a:ea typeface="+mn-ea"/>
              <a:cs typeface="Arial"/>
            </a:endParaRPr>
          </a:p>
          <a:p>
            <a:pPr marL="365760" indent="-283464" fontAlgn="auto">
              <a:lnSpc>
                <a:spcPct val="120000"/>
              </a:lnSpc>
              <a:spcBef>
                <a:spcPts val="0"/>
              </a:spcBef>
              <a:spcAft>
                <a:spcPts val="0"/>
              </a:spcAft>
              <a:buFont typeface="Wingdings 2"/>
              <a:buChar char=""/>
              <a:defRPr/>
            </a:pPr>
            <a:r>
              <a:rPr lang="en-US" sz="2800" dirty="0">
                <a:latin typeface="Arial"/>
                <a:ea typeface="+mn-ea"/>
                <a:cs typeface="Arial"/>
              </a:rPr>
              <a:t>autonomous learning is linked to the priorities that the students see as urgent needs;</a:t>
            </a:r>
          </a:p>
          <a:p>
            <a:pPr marL="365760" indent="-283464" fontAlgn="auto">
              <a:lnSpc>
                <a:spcPct val="120000"/>
              </a:lnSpc>
              <a:spcBef>
                <a:spcPts val="0"/>
              </a:spcBef>
              <a:spcAft>
                <a:spcPts val="0"/>
              </a:spcAft>
              <a:buFont typeface="Wingdings 2"/>
              <a:buChar char=""/>
              <a:defRPr/>
            </a:pPr>
            <a:endParaRPr lang="en-US" sz="2800" dirty="0">
              <a:latin typeface="Arial"/>
              <a:ea typeface="+mn-ea"/>
              <a:cs typeface="Arial"/>
            </a:endParaRPr>
          </a:p>
          <a:p>
            <a:pPr marL="365760" indent="-283464" fontAlgn="auto">
              <a:lnSpc>
                <a:spcPct val="120000"/>
              </a:lnSpc>
              <a:spcBef>
                <a:spcPts val="0"/>
              </a:spcBef>
              <a:spcAft>
                <a:spcPts val="0"/>
              </a:spcAft>
              <a:buFont typeface="Wingdings 2"/>
              <a:buChar char=""/>
              <a:defRPr/>
            </a:pPr>
            <a:r>
              <a:rPr lang="en-US" sz="2800" dirty="0">
                <a:latin typeface="Arial"/>
                <a:ea typeface="+mn-ea"/>
                <a:cs typeface="Arial"/>
              </a:rPr>
              <a:t>meaningful practice in the target language and the design of pedagogical tasks must therefore be based on a negotiation between program goals and the self-identified needs of the learners.</a:t>
            </a:r>
          </a:p>
          <a:p>
            <a:pPr lvl="8">
              <a:buFont typeface="Wingdings 2"/>
              <a:buNone/>
              <a:defRP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1688</Words>
  <Application>Microsoft Office PowerPoint</Application>
  <PresentationFormat>On-screen Show (4:3)</PresentationFormat>
  <Paragraphs>237</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PGothic</vt:lpstr>
      <vt:lpstr>Aptos</vt:lpstr>
      <vt:lpstr>Aptos Display</vt:lpstr>
      <vt:lpstr>Arial</vt:lpstr>
      <vt:lpstr>Calibri</vt:lpstr>
      <vt:lpstr>Gill Sans MT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Douglas Fleming</dc:creator>
  <cp:lastModifiedBy>Douglas Fleming</cp:lastModifiedBy>
  <cp:revision>97</cp:revision>
  <dcterms:created xsi:type="dcterms:W3CDTF">2010-06-29T19:47:56Z</dcterms:created>
  <dcterms:modified xsi:type="dcterms:W3CDTF">2024-03-21T07:02:02Z</dcterms:modified>
</cp:coreProperties>
</file>