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3"/>
  </p:notesMasterIdLst>
  <p:sldIdLst>
    <p:sldId id="256" r:id="rId2"/>
    <p:sldId id="261" r:id="rId3"/>
    <p:sldId id="262" r:id="rId4"/>
    <p:sldId id="263" r:id="rId5"/>
    <p:sldId id="265" r:id="rId6"/>
    <p:sldId id="267" r:id="rId7"/>
    <p:sldId id="268" r:id="rId8"/>
    <p:sldId id="259" r:id="rId9"/>
    <p:sldId id="269" r:id="rId10"/>
    <p:sldId id="270" r:id="rId11"/>
    <p:sldId id="271" r:id="rId12"/>
    <p:sldId id="273" r:id="rId13"/>
    <p:sldId id="274" r:id="rId14"/>
    <p:sldId id="275" r:id="rId15"/>
    <p:sldId id="277" r:id="rId16"/>
    <p:sldId id="279" r:id="rId17"/>
    <p:sldId id="276" r:id="rId18"/>
    <p:sldId id="278" r:id="rId19"/>
    <p:sldId id="272" r:id="rId20"/>
    <p:sldId id="260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8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CDE59-097A-4A1C-8810-4C8F3CB3D7E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8F1AE-4AD3-41FC-9EEB-80E06EE3A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397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8F1AE-4AD3-41FC-9EEB-80E06EE3AE0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292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23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18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43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5983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48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644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222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392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2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30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91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72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6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89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79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A2FB-FEEC-4287-9A2E-935BF9B968D4}" type="datetimeFigureOut">
              <a:rPr lang="en-CA" smtClean="0"/>
              <a:t>15-11-25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7A9E-293E-4DC0-81CA-9845AEE38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118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piptest.ca/celpip-general-ls/" TargetMode="External"/><Relationship Id="rId4" Type="http://schemas.openxmlformats.org/officeDocument/2006/relationships/hyperlink" Target="http://www.ielts.org/" TargetMode="External"/><Relationship Id="rId5" Type="http://schemas.openxmlformats.org/officeDocument/2006/relationships/hyperlink" Target="http://www.francais.ccip.fr/" TargetMode="External"/><Relationship Id="rId6" Type="http://schemas.openxmlformats.org/officeDocument/2006/relationships/hyperlink" Target="http://www.francais.cci-paris-idf.fr/tef-epreuves-orales-naturalisation/" TargetMode="External"/><Relationship Id="rId7" Type="http://schemas.openxmlformats.org/officeDocument/2006/relationships/hyperlink" Target="http://www.cic.gc.ca/english/helpcentre/answer.asp?q=572&amp;t=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elpiptest.ca/about-celpip-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wMii_YtEOw" TargetMode="External"/><Relationship Id="rId3" Type="http://schemas.openxmlformats.org/officeDocument/2006/relationships/hyperlink" Target="https://www.youtube.com/channel/UCnXqRankqlC47qzXcYMazK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1.scholarsportal.info.proxy.bib.uottawa.ca/pdf/02655322/v32i0001/39_tetwtiacfjus.x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Speaking tests in the context of language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681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was to discover how TOEFL speaking scores correlate with overall English speaking ability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Japanese university students – English majors in a Japanese university (sample size = 226) 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TOEFL speaking scores are good overall indicators of academic oral ability, especially pronunciation, fluency and vocabulary/grammar</a:t>
            </a:r>
          </a:p>
          <a:p>
            <a:pPr marL="0" indent="0">
              <a:buNone/>
            </a:pPr>
            <a:endParaRPr lang="en-CA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680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were enrolled in the English department of a Japanese university specializing in foreign language study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were from various regions of Japan (226 in total), 169 indicated they hoped to study abroad where English is the primary language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Test-takers have plenty of formal and informal exposure to English, most likely an ideal sample for this study</a:t>
            </a:r>
            <a:endParaRPr lang="en-CA" sz="24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00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Materials/ </a:t>
            </a:r>
            <a:r>
              <a:rPr lang="en-CA" dirty="0" err="1" smtClean="0"/>
              <a:t>PRocedure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963542"/>
          </a:xfrm>
        </p:spPr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 university oral tasks</a:t>
            </a:r>
          </a:p>
          <a:p>
            <a:pPr lvl="1"/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Group oral discussion</a:t>
            </a:r>
          </a:p>
          <a:p>
            <a:pPr lvl="1"/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Picture and graph description</a:t>
            </a:r>
          </a:p>
          <a:p>
            <a:pPr lvl="1"/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Oral presentation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Purpose of these oral tasks is to provide an objective measure of academic oral proficiency 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Many institutions now rely on their own testing instruments </a:t>
            </a:r>
          </a:p>
          <a:p>
            <a:pPr marL="0" indent="0">
              <a:buNone/>
            </a:pP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4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Administer TOEFL speaking test (students were compensated for taking this portion of the test) 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To ensure high ethical standards, all students were allowed to opt out of this portion of the test (none chose to do so)  </a:t>
            </a:r>
            <a:endParaRPr lang="en-CA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7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Rating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Pronunciation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Fluency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Lexis/grammar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Presentation delivery skill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Descriptive Skill (picture and graph description)</a:t>
            </a: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Question answering (Oral presentation)</a:t>
            </a:r>
            <a:endParaRPr lang="en-CA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CA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Interactional competence: participation and smoothness of interaction, ability to sustain a discussion based on an assigned topic </a:t>
            </a:r>
          </a:p>
        </p:txBody>
      </p:sp>
    </p:spTree>
    <p:extLst>
      <p:ext uri="{BB962C8B-B14F-4D97-AF65-F5344CB8AC3E}">
        <p14:creationId xmlns:p14="http://schemas.microsoft.com/office/powerpoint/2010/main" val="295677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Score reliability was estimated using the Cronbach Alpha formula.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Preparation was logged prior to TOEFL test, showing minimal impact on test results.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Scores on interactional competence for group oral discussion and the picture and graph description tasks were “substantially less related to TOEFL 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iBT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scores than pronunciation, fluency, and vocabulary/grammar”.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Similar results for oral presentation task</a:t>
            </a:r>
            <a:endParaRPr lang="en-CA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Scores on the TOEFL speaking section may be more associated with unprepared than prepared tasks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Aim of TOEFL 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iBT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is to “assess 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iBT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oral ability to communicate immediately.”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“The findings suggest that TOEFL 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iBT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speaking scores measure interactional competence, descriptive skill, and presentation delivery skill to a lesser extent than they do the oral ability components of  pronunciation, fluency, and vocabulary/grammar common to the three oral ability tasks.”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Ockey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G., Koyama, K., </a:t>
            </a:r>
            <a:r>
              <a:rPr lang="en-CA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Setoguchi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E., &amp; Sun, 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A., 2015)</a:t>
            </a:r>
          </a:p>
          <a:p>
            <a:endParaRPr lang="en-CA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4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Speaking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What are the main points or ideas of this video?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What are the main </a:t>
            </a:r>
            <a:endParaRPr lang="en-CA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4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</a:t>
            </a:r>
            <a:r>
              <a:rPr lang="en-CA" baseline="30000" dirty="0" smtClean="0"/>
              <a:t>rd</a:t>
            </a:r>
            <a:r>
              <a:rPr lang="en-CA" dirty="0" smtClean="0"/>
              <a:t> party language tests – implications for immigration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20091"/>
            <a:ext cx="10353762" cy="4868092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What third-party language tests will CIC accept as proof I have adequate knowledge of English or French when I apply for citizenship?</a:t>
            </a:r>
          </a:p>
          <a:p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A third-party test is a test done by an organization that is not CIC.</a:t>
            </a:r>
          </a:p>
          <a:p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We will accept third-party test results as proof of your language ability if it is from one of the following organizations:</a:t>
            </a:r>
          </a:p>
          <a:p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2"/>
              </a:rPr>
              <a:t>CELPIP General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(Canadian English Language Proficiency Index Program General test)</a:t>
            </a:r>
          </a:p>
          <a:p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3"/>
              </a:rPr>
              <a:t>CELPIP General-LS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- a two-skills (listening and speaking) version of the CELPIP General test</a:t>
            </a:r>
          </a:p>
          <a:p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4"/>
              </a:rPr>
              <a:t>IELTS - General training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- General training (International English Language Testing System)</a:t>
            </a:r>
          </a:p>
          <a:p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Test </a:t>
            </a:r>
            <a:r>
              <a:rPr lang="en-CA" u="sng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d'Évaluation</a:t>
            </a:r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 de </a:t>
            </a:r>
            <a:r>
              <a:rPr lang="en-CA" u="sng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Français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(TEF) (in French)</a:t>
            </a:r>
          </a:p>
          <a:p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Test </a:t>
            </a:r>
            <a:r>
              <a:rPr lang="en-CA" u="sng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d'Évaluation</a:t>
            </a:r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 de </a:t>
            </a:r>
            <a:r>
              <a:rPr lang="en-CA" u="sng" dirty="0" err="1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5"/>
              </a:rPr>
              <a:t>Français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(TEFAQ) (in French) or </a:t>
            </a:r>
            <a:r>
              <a:rPr lang="en-CA" u="sng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  <a:hlinkClick r:id="rId6"/>
              </a:rPr>
              <a:t>TEF pour la naturalisation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 – a two-skills (listening and speaking) version of the 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TEF</a:t>
            </a:r>
            <a:endParaRPr lang="en-CA" dirty="0">
              <a:hlinkClick r:id="rId7"/>
            </a:endParaRPr>
          </a:p>
          <a:p>
            <a:r>
              <a:rPr lang="en-CA" dirty="0" smtClean="0">
                <a:hlinkClick r:id="rId7"/>
              </a:rPr>
              <a:t>http</a:t>
            </a:r>
            <a:r>
              <a:rPr lang="en-CA" dirty="0">
                <a:hlinkClick r:id="rId7"/>
              </a:rPr>
              <a:t>://</a:t>
            </a:r>
            <a:r>
              <a:rPr lang="en-CA" dirty="0" smtClean="0">
                <a:hlinkClick r:id="rId7"/>
              </a:rPr>
              <a:t>www.cic.gc.ca/english/helpcentre/answer.asp?q=572&amp;t=5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430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Bachman, L. F., &amp; Palmer, A. S. (2010). Language Assessment in the real world. Oxford: Oxford University </a:t>
            </a:r>
            <a:r>
              <a:rPr lang="en-CA" sz="21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Press.</a:t>
            </a:r>
          </a:p>
          <a:p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Bridgeman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B., Powers, D., Stone, E., &amp; </a:t>
            </a:r>
            <a:r>
              <a:rPr lang="en-CA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Mollaun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P. (2012). TOEFL iBT speaking test scores as indicators of oral communicative language 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proficiency. Language 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Testing, 29, 91–108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Hill, K., &amp; </a:t>
            </a:r>
            <a:r>
              <a:rPr lang="en-CA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Sabet</a:t>
            </a:r>
            <a:r>
              <a:rPr lang="en-CA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M. (2009). Dynamic speaking assessments. TESOL Quarterly: A Journal for Teachers of English to Speakers of Other Languages and of Standard English as a Second Dialect, 43, 537-545. 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Ockey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G., Koyama, K., </a:t>
            </a:r>
            <a:r>
              <a:rPr lang="en-CA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Setoguchi</a:t>
            </a:r>
            <a:r>
              <a:rPr lang="en-CA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, E., &amp; Sun, A. (2015). The extent to which TOEFL iBT speaking scores are associated with performance on oral language tasks and oral ability components for Japanese university students. Language Testing, 32(1), 39-62. </a:t>
            </a:r>
            <a:endParaRPr lang="en-CA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SPEAKING?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205246"/>
            <a:ext cx="10353762" cy="3695136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 have been a central focus in language teaching and there have been attempts to identify the microskills underlying the use of the four macroskills of reading, writing, listening, and speaking as a basis for syllabus design.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(Richards, 2003, p. 160) </a:t>
            </a:r>
          </a:p>
          <a:p>
            <a:endParaRPr lang="en-CA" sz="2800" dirty="0" smtClean="0">
              <a:solidFill>
                <a:schemeClr val="bg1"/>
              </a:solidFill>
              <a:effectLst/>
            </a:endParaRPr>
          </a:p>
          <a:p>
            <a:endParaRPr lang="en-CA" sz="2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714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583" y="532849"/>
            <a:ext cx="8534400" cy="1507067"/>
          </a:xfrm>
        </p:spPr>
        <p:txBody>
          <a:bodyPr/>
          <a:lstStyle/>
          <a:p>
            <a:r>
              <a:rPr lang="en-CA" dirty="0" err="1" smtClean="0"/>
              <a:t>Youtube</a:t>
            </a:r>
            <a:r>
              <a:rPr lang="en-CA" dirty="0" smtClean="0"/>
              <a:t> Videos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83" y="2039916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Dr</a:t>
            </a:r>
            <a:r>
              <a:rPr lang="en-US" dirty="0" smtClean="0"/>
              <a:t> Richards – Communicative Language Teaching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www.youtube.com/watch?v=SwMii_YtEOw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CA" dirty="0" smtClean="0"/>
              <a:t>Cambridge TV – Measurement</a:t>
            </a:r>
          </a:p>
          <a:p>
            <a:pPr marL="0" indent="0">
              <a:buNone/>
            </a:pPr>
            <a:r>
              <a:rPr lang="en-CA" u="sng" dirty="0">
                <a:effectLst/>
                <a:hlinkClick r:id="rId3"/>
              </a:rPr>
              <a:t>https://www.youtube.com/channel/UCnXqRankqlC47qzXcYMazKA</a:t>
            </a:r>
            <a:r>
              <a:rPr lang="en-CA" dirty="0">
                <a:effectLst/>
              </a:rPr>
              <a:t>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188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bg1"/>
                </a:solidFill>
                <a:effectLst/>
              </a:rPr>
              <a:t>Main article </a:t>
            </a:r>
            <a:r>
              <a:rPr lang="en-CA" sz="2800" dirty="0" smtClean="0">
                <a:solidFill>
                  <a:schemeClr val="bg1"/>
                </a:solidFill>
                <a:effectLst/>
                <a:hlinkClick r:id="rId2"/>
              </a:rPr>
              <a:t>http</a:t>
            </a:r>
            <a:r>
              <a:rPr lang="en-CA" sz="2800" dirty="0">
                <a:solidFill>
                  <a:schemeClr val="bg1"/>
                </a:solidFill>
                <a:effectLst/>
                <a:hlinkClick r:id="rId2"/>
              </a:rPr>
              <a:t>://</a:t>
            </a:r>
            <a:r>
              <a:rPr lang="en-CA" sz="2800" dirty="0" smtClean="0">
                <a:solidFill>
                  <a:schemeClr val="bg1"/>
                </a:solidFill>
                <a:effectLst/>
                <a:hlinkClick r:id="rId2"/>
              </a:rPr>
              <a:t>journals1.scholarsportal.info.proxy.bib.uottawa.ca/pdf/02655322/v32i0001/39_tetwtiacfjus.xml</a:t>
            </a:r>
            <a:r>
              <a:rPr lang="en-CA" sz="2800" dirty="0" smtClean="0">
                <a:solidFill>
                  <a:schemeClr val="bg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864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Skills-based syllabuses have the advantage of focusing on performance in relation to specific tasks, and therefore provide a practical framework for designing courses and teaching materials.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(Richards, 2003, p. 161)</a:t>
            </a:r>
            <a:endParaRPr lang="en-CA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166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Possible Disadvantages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95554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Skills-based syllabuses have been criticized on the following grounds:</a:t>
            </a:r>
          </a:p>
          <a:p>
            <a:endParaRPr lang="en-CA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-There is no serious basis for determining skills.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-They focus on discrete aspects of performance rather than on developing more global and integrated communicative skills.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</a:t>
            </a:r>
            <a:r>
              <a:rPr lang="en-CA" sz="28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Richards, 2003, p. 161)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7578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Speaking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Task - 2 Speakers, 2 Questions</a:t>
            </a:r>
            <a:endParaRPr lang="en-CA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467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Speaking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/>
              </a:rPr>
              <a:t>What are the benefits of studying this course? Give examples to support your answer. (You have 15 seconds to prepare).</a:t>
            </a:r>
            <a:endParaRPr lang="en-CA" sz="2800" dirty="0">
              <a:solidFill>
                <a:schemeClr val="bg2">
                  <a:lumMod val="40000"/>
                  <a:lumOff val="60000"/>
                </a:schemeClr>
              </a:solidFill>
              <a:effectLst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546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Speaking 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steps would you take to improve this course? Provide details to support your answer. </a:t>
            </a:r>
            <a:r>
              <a:rPr lang="en-CA" sz="28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(You have 15 seconds to prepare).</a:t>
            </a:r>
          </a:p>
          <a:p>
            <a:endParaRPr lang="en-C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197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19093"/>
            <a:ext cx="8534400" cy="1507067"/>
          </a:xfrm>
        </p:spPr>
        <p:txBody>
          <a:bodyPr/>
          <a:lstStyle/>
          <a:p>
            <a:r>
              <a:rPr lang="en-CA" dirty="0" smtClean="0"/>
              <a:t>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68336"/>
            <a:ext cx="8534400" cy="3615267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criteria would you use to rate their speech?</a:t>
            </a:r>
            <a:endParaRPr lang="en-CA" sz="28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62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ARTICLE For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Ockey, G., Koyama, K., Setoguchi, E., &amp; Sun, A. (2015). The extent to which TOEFL iBT speaking scores are associated with performance on oral language tasks and oral ability components for Japanese university students. Language Testing, 32(1), 39-62.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66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286</TotalTime>
  <Words>1011</Words>
  <Application>Microsoft Macintosh PowerPoint</Application>
  <PresentationFormat>Custom</PresentationFormat>
  <Paragraphs>86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Damask</vt:lpstr>
      <vt:lpstr>Speaking tests in the context of language learning</vt:lpstr>
      <vt:lpstr>WHY SPEAKING?</vt:lpstr>
      <vt:lpstr>Advantages</vt:lpstr>
      <vt:lpstr>Possible Disadvantages</vt:lpstr>
      <vt:lpstr>Speaking Test</vt:lpstr>
      <vt:lpstr>Speaking Test</vt:lpstr>
      <vt:lpstr>Speaking Test</vt:lpstr>
      <vt:lpstr>EVALUATION</vt:lpstr>
      <vt:lpstr>ARTICLE For analysis</vt:lpstr>
      <vt:lpstr>Overview</vt:lpstr>
      <vt:lpstr>METHOD</vt:lpstr>
      <vt:lpstr>Materials/ PRocedure</vt:lpstr>
      <vt:lpstr>Next step</vt:lpstr>
      <vt:lpstr>Rating criteria</vt:lpstr>
      <vt:lpstr>RESULTS</vt:lpstr>
      <vt:lpstr>Discussion</vt:lpstr>
      <vt:lpstr>INTEGRATED Speaking Task</vt:lpstr>
      <vt:lpstr>3rd party language tests – implications for immigration</vt:lpstr>
      <vt:lpstr>References</vt:lpstr>
      <vt:lpstr>Youtube Videos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tests in the context of language learning</dc:title>
  <dc:creator>Jason Kindree</dc:creator>
  <cp:lastModifiedBy>anon anon</cp:lastModifiedBy>
  <cp:revision>43</cp:revision>
  <dcterms:created xsi:type="dcterms:W3CDTF">2015-11-23T11:05:02Z</dcterms:created>
  <dcterms:modified xsi:type="dcterms:W3CDTF">2015-11-25T21:49:41Z</dcterms:modified>
</cp:coreProperties>
</file>