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70" r:id="rId3"/>
    <p:sldId id="257" r:id="rId4"/>
    <p:sldId id="258" r:id="rId5"/>
    <p:sldId id="274" r:id="rId6"/>
    <p:sldId id="272" r:id="rId7"/>
    <p:sldId id="259" r:id="rId8"/>
    <p:sldId id="260" r:id="rId9"/>
    <p:sldId id="275" r:id="rId10"/>
    <p:sldId id="264" r:id="rId11"/>
    <p:sldId id="261" r:id="rId12"/>
    <p:sldId id="262" r:id="rId13"/>
    <p:sldId id="276" r:id="rId14"/>
    <p:sldId id="279" r:id="rId15"/>
    <p:sldId id="263" r:id="rId16"/>
    <p:sldId id="266" r:id="rId17"/>
    <p:sldId id="267" r:id="rId18"/>
    <p:sldId id="268" r:id="rId19"/>
    <p:sldId id="277" r:id="rId20"/>
    <p:sldId id="280" r:id="rId21"/>
    <p:sldId id="269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23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2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50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81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60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12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32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18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67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6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8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30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25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11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04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63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0CCF-FB69-474B-95C2-F821C9C78E51}" type="datetimeFigureOut">
              <a:rPr lang="en-CA" smtClean="0"/>
              <a:t>2016-12-02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853AF8-7ED2-497D-9DE0-133FC1EA88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34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islcollective.com/resources/search_result?Vocabulary_Focus=Seaso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a/url?sa=i&amp;rct=j&amp;q=&amp;esrc=s&amp;source=images&amp;cd=&amp;cad=rja&amp;uact=8&amp;ved=0ahUKEwiF55bK8sLQAhVmwYMKHQ12AbMQjRwIBw&amp;url=http://www.telegraph.co.uk/science/2016/09/04/giant-panda-no-longer-endangered-species-say-conservationists/&amp;bvm=bv.139782543,d.amc&amp;psig=AFQjCNG6Wz57KrOmmgw6bdyCulZo5rzS0A&amp;ust=148012852018159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jpI6fgYS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265" y="1689811"/>
            <a:ext cx="7000507" cy="1799535"/>
          </a:xfrm>
        </p:spPr>
        <p:txBody>
          <a:bodyPr/>
          <a:lstStyle/>
          <a:p>
            <a:r>
              <a:rPr lang="en-CA" dirty="0" smtClean="0"/>
              <a:t>Teacher Resources: The seasons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6990" y="4372703"/>
            <a:ext cx="7766936" cy="1096899"/>
          </a:xfrm>
        </p:spPr>
        <p:txBody>
          <a:bodyPr/>
          <a:lstStyle/>
          <a:p>
            <a:r>
              <a:rPr lang="en-CA" dirty="0" smtClean="0"/>
              <a:t>Rebecca, Summer, Stephanie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1" y="2823838"/>
            <a:ext cx="5550239" cy="30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Modifications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75104"/>
            <a:ext cx="6242845" cy="4402757"/>
          </a:xfrm>
        </p:spPr>
        <p:txBody>
          <a:bodyPr/>
          <a:lstStyle/>
          <a:p>
            <a:r>
              <a:rPr lang="en-CA" dirty="0" smtClean="0"/>
              <a:t>This book can be modified to be suitable to a large group by not actually touching the book but still doing the actions</a:t>
            </a:r>
          </a:p>
          <a:p>
            <a:r>
              <a:rPr lang="en-CA" dirty="0" smtClean="0"/>
              <a:t>This book could be modified to be a project for intermediate students where they have to create their own book that involves actions</a:t>
            </a:r>
          </a:p>
          <a:p>
            <a:r>
              <a:rPr lang="en-CA" dirty="0" smtClean="0"/>
              <a:t>ESL students lessons on actions/verbs </a:t>
            </a:r>
          </a:p>
          <a:p>
            <a:r>
              <a:rPr lang="en-CA" dirty="0" smtClean="0"/>
              <a:t>Could have an interactive model of tree, displays knowledge of seasons, actions and colors (evaluate)</a:t>
            </a:r>
          </a:p>
          <a:p>
            <a:r>
              <a:rPr lang="en-CA" dirty="0" smtClean="0"/>
              <a:t>Create a tree for each season (evaluate)</a:t>
            </a:r>
          </a:p>
          <a:p>
            <a:r>
              <a:rPr lang="en-CA" dirty="0" smtClean="0"/>
              <a:t>Could be tied into art and science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78" y="2275030"/>
            <a:ext cx="4387944" cy="2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Worksheets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The </a:t>
            </a:r>
            <a:r>
              <a:rPr lang="en-CA" dirty="0"/>
              <a:t>website </a:t>
            </a:r>
            <a:r>
              <a:rPr lang="en-CA" dirty="0" smtClean="0"/>
              <a:t>offers </a:t>
            </a:r>
            <a:r>
              <a:rPr lang="en-CA" dirty="0"/>
              <a:t>a variety </a:t>
            </a:r>
            <a:r>
              <a:rPr lang="en-CA" dirty="0" smtClean="0"/>
              <a:t>of </a:t>
            </a:r>
            <a:r>
              <a:rPr lang="en-CA" dirty="0"/>
              <a:t>themed </a:t>
            </a:r>
            <a:r>
              <a:rPr lang="en-CA" dirty="0" smtClean="0"/>
              <a:t>worksheets</a:t>
            </a:r>
          </a:p>
          <a:p>
            <a:pPr lvl="0"/>
            <a:r>
              <a:rPr lang="en-CA" dirty="0" smtClean="0"/>
              <a:t>The </a:t>
            </a:r>
            <a:r>
              <a:rPr lang="en-CA" dirty="0"/>
              <a:t>age range offered for these worksheets are from preschool level to fifth </a:t>
            </a:r>
            <a:r>
              <a:rPr lang="en-CA" dirty="0" smtClean="0"/>
              <a:t>grade</a:t>
            </a:r>
          </a:p>
          <a:p>
            <a:pPr lvl="0"/>
            <a:r>
              <a:rPr lang="en-CA" dirty="0" smtClean="0"/>
              <a:t>These worksheets would </a:t>
            </a:r>
            <a:r>
              <a:rPr lang="en-CA" dirty="0"/>
              <a:t>be most appropriate for younger </a:t>
            </a:r>
            <a:r>
              <a:rPr lang="en-CA" dirty="0" smtClean="0"/>
              <a:t>learners</a:t>
            </a:r>
          </a:p>
          <a:p>
            <a:pPr lvl="0"/>
            <a:r>
              <a:rPr lang="en-CA" dirty="0" smtClean="0"/>
              <a:t>Older audiences </a:t>
            </a:r>
            <a:r>
              <a:rPr lang="en-CA" dirty="0"/>
              <a:t>may not be as interested in the offered activities and therefore may potentially lose motivation to learn using them</a:t>
            </a:r>
          </a:p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en.islcollective.com/resources/search_result?Vocabulary_Focus=Seasons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72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46150"/>
            <a:ext cx="4184035" cy="1184250"/>
          </a:xfrm>
        </p:spPr>
        <p:txBody>
          <a:bodyPr/>
          <a:lstStyle/>
          <a:p>
            <a:r>
              <a:rPr lang="en-CA" smtClean="0"/>
              <a:t>Pros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CA" dirty="0"/>
              <a:t>V</a:t>
            </a:r>
            <a:r>
              <a:rPr lang="en-CA" dirty="0" smtClean="0"/>
              <a:t>ast </a:t>
            </a:r>
            <a:r>
              <a:rPr lang="en-CA" dirty="0"/>
              <a:t>variety of </a:t>
            </a:r>
            <a:r>
              <a:rPr lang="en-CA" dirty="0" smtClean="0"/>
              <a:t>activities</a:t>
            </a:r>
          </a:p>
          <a:p>
            <a:pPr lvl="0"/>
            <a:r>
              <a:rPr lang="en-CA" dirty="0"/>
              <a:t>A</a:t>
            </a:r>
            <a:r>
              <a:rPr lang="en-CA" dirty="0" smtClean="0"/>
              <a:t>daptable </a:t>
            </a:r>
            <a:r>
              <a:rPr lang="en-CA" dirty="0"/>
              <a:t>for different age </a:t>
            </a:r>
            <a:r>
              <a:rPr lang="en-CA" dirty="0" smtClean="0"/>
              <a:t>groups</a:t>
            </a:r>
          </a:p>
          <a:p>
            <a:pPr lvl="0"/>
            <a:r>
              <a:rPr lang="en-CA" dirty="0"/>
              <a:t>C</a:t>
            </a:r>
            <a:r>
              <a:rPr lang="en-CA" dirty="0" smtClean="0"/>
              <a:t>olourful </a:t>
            </a:r>
            <a:r>
              <a:rPr lang="en-CA" dirty="0"/>
              <a:t>and include lots of </a:t>
            </a:r>
            <a:r>
              <a:rPr lang="en-CA" dirty="0" smtClean="0"/>
              <a:t>pictures</a:t>
            </a:r>
            <a:endParaRPr lang="en-CA" dirty="0"/>
          </a:p>
          <a:p>
            <a:pPr lvl="0"/>
            <a:r>
              <a:rPr lang="en-CA" b="1" dirty="0" smtClean="0"/>
              <a:t>Free</a:t>
            </a:r>
            <a:r>
              <a:rPr lang="en-CA" dirty="0" smtClean="0"/>
              <a:t> </a:t>
            </a:r>
            <a:r>
              <a:rPr lang="en-CA" dirty="0"/>
              <a:t>and easy to incorporate into a lesson plan on </a:t>
            </a:r>
            <a:r>
              <a:rPr lang="en-CA" dirty="0" smtClean="0"/>
              <a:t>seasons </a:t>
            </a:r>
          </a:p>
          <a:p>
            <a:pPr lvl="0"/>
            <a:r>
              <a:rPr lang="en-CA" dirty="0"/>
              <a:t>E</a:t>
            </a:r>
            <a:r>
              <a:rPr lang="en-CA" dirty="0" smtClean="0"/>
              <a:t>asy </a:t>
            </a:r>
            <a:r>
              <a:rPr lang="en-CA" dirty="0"/>
              <a:t>and quick teaching material so that the teacher can focus on creating other interesting and engaging activities and lessons</a:t>
            </a:r>
          </a:p>
          <a:p>
            <a:pPr lvl="0"/>
            <a:r>
              <a:rPr lang="en-CA" dirty="0"/>
              <a:t>Different worksheets focus on different skills; reading, writing, or both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855" y="2142948"/>
            <a:ext cx="4184034" cy="3880773"/>
          </a:xfrm>
        </p:spPr>
        <p:txBody>
          <a:bodyPr>
            <a:normAutofit fontScale="92500"/>
          </a:bodyPr>
          <a:lstStyle/>
          <a:p>
            <a:pPr lvl="0"/>
            <a:r>
              <a:rPr lang="en-CA" dirty="0"/>
              <a:t>The worksheet levels do not exceed grade five</a:t>
            </a:r>
          </a:p>
          <a:p>
            <a:pPr lvl="0"/>
            <a:r>
              <a:rPr lang="en-CA" dirty="0"/>
              <a:t>Some of the activities presented may be questionable on how effective they are</a:t>
            </a:r>
          </a:p>
          <a:p>
            <a:pPr lvl="0"/>
            <a:r>
              <a:rPr lang="en-CA" dirty="0"/>
              <a:t>Not all students will be </a:t>
            </a:r>
            <a:r>
              <a:rPr lang="en-CA" dirty="0" smtClean="0"/>
              <a:t>engaged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86727" y="738834"/>
            <a:ext cx="4289687" cy="1667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mtClean="0"/>
              <a:t>Cons</a:t>
            </a:r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30" y="4231843"/>
            <a:ext cx="285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841248"/>
            <a:ext cx="9126675" cy="61814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Curriculum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15664" y="3371088"/>
            <a:ext cx="1873918" cy="1434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52241" y="5596128"/>
            <a:ext cx="2005589" cy="75346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874875" y="2699308"/>
            <a:ext cx="2084832" cy="18726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973112" y="3517391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995057" y="2624940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087201" y="2595682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20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2" y="184512"/>
            <a:ext cx="9138370" cy="6614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248" y="5543703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880967" y="1703225"/>
            <a:ext cx="2012902" cy="11423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002380" y="4131869"/>
            <a:ext cx="1939746" cy="40355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094520" y="1600815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68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</a:t>
            </a:r>
            <a:r>
              <a:rPr lang="en-CA" dirty="0" smtClean="0"/>
              <a:t>odifications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652496" cy="4503558"/>
          </a:xfrm>
        </p:spPr>
        <p:txBody>
          <a:bodyPr/>
          <a:lstStyle/>
          <a:p>
            <a:pPr lvl="0"/>
            <a:r>
              <a:rPr lang="en-CA" dirty="0"/>
              <a:t>Present the worksheet with a song or video, keeping the student’s senses stimulated</a:t>
            </a:r>
          </a:p>
          <a:p>
            <a:pPr lvl="0"/>
            <a:r>
              <a:rPr lang="en-CA" dirty="0"/>
              <a:t>Work on the worksheets as a class or in groups so that students have a chance to talk to their peers and teacher and receive feedback and alternative </a:t>
            </a:r>
            <a:r>
              <a:rPr lang="en-CA" dirty="0" smtClean="0"/>
              <a:t>thoughts</a:t>
            </a:r>
          </a:p>
          <a:p>
            <a:pPr lvl="0"/>
            <a:r>
              <a:rPr lang="en-CA" dirty="0" smtClean="0"/>
              <a:t>Reverse </a:t>
            </a:r>
            <a:r>
              <a:rPr lang="en-CA" dirty="0"/>
              <a:t>a few of the pictures on the given worksheets so that students must draw a picture associated with the provided </a:t>
            </a:r>
            <a:r>
              <a:rPr lang="en-CA" dirty="0" smtClean="0"/>
              <a:t>word</a:t>
            </a:r>
          </a:p>
          <a:p>
            <a:pPr lvl="0"/>
            <a:r>
              <a:rPr lang="en-CA" dirty="0" smtClean="0"/>
              <a:t>Contingency plans, worksheets on the wall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78" y="592528"/>
            <a:ext cx="4318386" cy="2429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30" y="3388604"/>
            <a:ext cx="4220872" cy="27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Book: Hi Koo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5" y="2326234"/>
            <a:ext cx="3298601" cy="284187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Filled with ‘Hi </a:t>
            </a:r>
            <a:r>
              <a:rPr lang="en-CA" dirty="0" err="1" smtClean="0"/>
              <a:t>Koos</a:t>
            </a:r>
            <a:r>
              <a:rPr lang="en-CA" dirty="0" smtClean="0"/>
              <a:t>’ on every season</a:t>
            </a:r>
          </a:p>
          <a:p>
            <a:r>
              <a:rPr lang="en-CA" dirty="0" smtClean="0"/>
              <a:t>Lends itself to a poetry lesson</a:t>
            </a:r>
          </a:p>
          <a:p>
            <a:r>
              <a:rPr lang="en-CA" dirty="0" smtClean="0"/>
              <a:t>Beautiful art</a:t>
            </a:r>
          </a:p>
          <a:p>
            <a:r>
              <a:rPr lang="en-CA" dirty="0" smtClean="0"/>
              <a:t>panda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2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Activity!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I get four volunteers!</a:t>
            </a:r>
          </a:p>
          <a:p>
            <a:r>
              <a:rPr lang="en-CA" dirty="0" smtClean="0"/>
              <a:t>Mystery bag of goodies</a:t>
            </a:r>
          </a:p>
          <a:p>
            <a:r>
              <a:rPr lang="en-CA" dirty="0" smtClean="0"/>
              <a:t>Identify item and place it on the correct volunteer</a:t>
            </a:r>
          </a:p>
          <a:p>
            <a:r>
              <a:rPr lang="en-CA" dirty="0" smtClean="0"/>
              <a:t>Write the item on </a:t>
            </a:r>
            <a:r>
              <a:rPr lang="en-CA" dirty="0" smtClean="0"/>
              <a:t>board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09" y="3735503"/>
            <a:ext cx="2797454" cy="2921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60" y="3739149"/>
            <a:ext cx="2391356" cy="2654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53" y="308082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46150"/>
            <a:ext cx="4184035" cy="1184250"/>
          </a:xfrm>
        </p:spPr>
        <p:txBody>
          <a:bodyPr/>
          <a:lstStyle/>
          <a:p>
            <a:r>
              <a:rPr lang="en-CA" dirty="0" smtClean="0"/>
              <a:t>Pros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This story book is suitable for story time for many ages</a:t>
            </a:r>
          </a:p>
          <a:p>
            <a:r>
              <a:rPr lang="en-CA" dirty="0" smtClean="0"/>
              <a:t>Incorporates poetry</a:t>
            </a:r>
          </a:p>
          <a:p>
            <a:r>
              <a:rPr lang="en-CA" dirty="0" smtClean="0"/>
              <a:t>Seasons are well represented</a:t>
            </a:r>
          </a:p>
          <a:p>
            <a:r>
              <a:rPr lang="en-CA" dirty="0" smtClean="0"/>
              <a:t>Could easily be divided and presented, each page is it’s own independent </a:t>
            </a:r>
            <a:r>
              <a:rPr lang="en-CA" dirty="0" smtClean="0"/>
              <a:t>poem</a:t>
            </a:r>
          </a:p>
          <a:p>
            <a:r>
              <a:rPr lang="en-CA" dirty="0" smtClean="0"/>
              <a:t>Fun way to see the students comprehension 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Book is long</a:t>
            </a:r>
          </a:p>
          <a:p>
            <a:r>
              <a:rPr lang="en-CA" dirty="0" smtClean="0"/>
              <a:t>Not everyone likes poetry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86727" y="738834"/>
            <a:ext cx="4289687" cy="1667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mtClean="0"/>
              <a:t>Cons</a:t>
            </a:r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38" y="3233315"/>
            <a:ext cx="4539021" cy="27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Curriculum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9" y="1174149"/>
            <a:ext cx="8961127" cy="5602941"/>
          </a:xfrm>
        </p:spPr>
      </p:pic>
      <p:sp>
        <p:nvSpPr>
          <p:cNvPr id="5" name="TextBox 4"/>
          <p:cNvSpPr txBox="1"/>
          <p:nvPr/>
        </p:nvSpPr>
        <p:spPr>
          <a:xfrm>
            <a:off x="898543" y="3751479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946803" y="3407664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126734" y="3414979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248133" y="2917545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67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get some context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Ontario, Canada</a:t>
            </a:r>
          </a:p>
          <a:p>
            <a:r>
              <a:rPr lang="en-CA" dirty="0" smtClean="0"/>
              <a:t>Primary classroom</a:t>
            </a:r>
          </a:p>
          <a:p>
            <a:r>
              <a:rPr lang="en-CA" dirty="0" smtClean="0"/>
              <a:t>ESL students integrated into classroom setting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87" y="3201408"/>
            <a:ext cx="5518099" cy="32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9" y="-150091"/>
            <a:ext cx="8844077" cy="700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079" y="2851713"/>
            <a:ext cx="1910492" cy="74004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866338" y="1908048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70701" y="1995836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882380" y="2017775"/>
            <a:ext cx="1939753" cy="49743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46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Modifications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82" y="1494906"/>
            <a:ext cx="4662763" cy="4587683"/>
          </a:xfrm>
        </p:spPr>
        <p:txBody>
          <a:bodyPr>
            <a:normAutofit/>
          </a:bodyPr>
          <a:lstStyle/>
          <a:p>
            <a:r>
              <a:rPr lang="en-CA" dirty="0" smtClean="0"/>
              <a:t>Simple Storytime (1 poem, 1 season, or entire book!)</a:t>
            </a:r>
          </a:p>
          <a:p>
            <a:r>
              <a:rPr lang="en-CA" dirty="0" smtClean="0"/>
              <a:t>Could read one poem at a time and point out vocabulary through pictures</a:t>
            </a:r>
          </a:p>
          <a:p>
            <a:r>
              <a:rPr lang="en-CA" dirty="0" smtClean="0"/>
              <a:t>In groups of two, students could practice a page of the story together and recite it</a:t>
            </a:r>
          </a:p>
          <a:p>
            <a:r>
              <a:rPr lang="en-CA" dirty="0" smtClean="0"/>
              <a:t>Could write their own haiku poem on a season</a:t>
            </a:r>
          </a:p>
          <a:p>
            <a:r>
              <a:rPr lang="en-CA" dirty="0" smtClean="0"/>
              <a:t>Art; they could draw a panda in their favourite season </a:t>
            </a:r>
          </a:p>
        </p:txBody>
      </p:sp>
      <p:pic>
        <p:nvPicPr>
          <p:cNvPr id="1026" name="Picture 2" descr="Image result for pan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97" y="1650391"/>
            <a:ext cx="6172728" cy="385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103200"/>
            <a:ext cx="8596668" cy="1826581"/>
          </a:xfrm>
        </p:spPr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966358"/>
            <a:ext cx="8596668" cy="860400"/>
          </a:xfrm>
        </p:spPr>
        <p:txBody>
          <a:bodyPr/>
          <a:lstStyle/>
          <a:p>
            <a:r>
              <a:rPr lang="en-CA" dirty="0" smtClean="0"/>
              <a:t>Questions, Comments, Concerns?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595290"/>
            <a:ext cx="4494511" cy="2994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26" y="134955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36" y="2342949"/>
            <a:ext cx="5798911" cy="3626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start with a song…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765175" cy="4627917"/>
          </a:xfrm>
        </p:spPr>
        <p:txBody>
          <a:bodyPr/>
          <a:lstStyle/>
          <a:p>
            <a:r>
              <a:rPr lang="en-CA" dirty="0"/>
              <a:t>should ask students what types of songs or favorite artists they </a:t>
            </a:r>
            <a:r>
              <a:rPr lang="en-CA" dirty="0" smtClean="0"/>
              <a:t>like</a:t>
            </a:r>
          </a:p>
          <a:p>
            <a:r>
              <a:rPr lang="en-CA" dirty="0" smtClean="0"/>
              <a:t>singer </a:t>
            </a:r>
            <a:r>
              <a:rPr lang="en-CA" dirty="0"/>
              <a:t>needs to have a clear </a:t>
            </a:r>
            <a:r>
              <a:rPr lang="en-CA" dirty="0" smtClean="0"/>
              <a:t>voice</a:t>
            </a:r>
          </a:p>
          <a:p>
            <a:r>
              <a:rPr lang="en-CA" dirty="0" smtClean="0"/>
              <a:t>recoding </a:t>
            </a:r>
            <a:r>
              <a:rPr lang="en-CA" dirty="0"/>
              <a:t>has good </a:t>
            </a:r>
            <a:r>
              <a:rPr lang="en-CA" dirty="0" smtClean="0"/>
              <a:t>quality</a:t>
            </a:r>
          </a:p>
          <a:p>
            <a:r>
              <a:rPr lang="en-CA" dirty="0" smtClean="0"/>
              <a:t>make </a:t>
            </a:r>
            <a:r>
              <a:rPr lang="en-CA" dirty="0"/>
              <a:t>sure language and subject matter is at a suitable level of </a:t>
            </a:r>
            <a:r>
              <a:rPr lang="en-CA" dirty="0" smtClean="0"/>
              <a:t>difficulty</a:t>
            </a:r>
          </a:p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www.youtube.com/watch?v=8ZjpI6fgYSY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37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46150"/>
            <a:ext cx="4184035" cy="1184250"/>
          </a:xfrm>
        </p:spPr>
        <p:txBody>
          <a:bodyPr/>
          <a:lstStyle/>
          <a:p>
            <a:r>
              <a:rPr lang="en-CA" dirty="0" smtClean="0"/>
              <a:t>Pros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130" y="1433780"/>
            <a:ext cx="5932626" cy="5244998"/>
          </a:xfrm>
        </p:spPr>
        <p:txBody>
          <a:bodyPr>
            <a:normAutofit/>
          </a:bodyPr>
          <a:lstStyle/>
          <a:p>
            <a:r>
              <a:rPr lang="en-CA" dirty="0"/>
              <a:t>Exposes students to different </a:t>
            </a:r>
            <a:r>
              <a:rPr lang="en-CA" dirty="0" smtClean="0"/>
              <a:t>seasons</a:t>
            </a:r>
          </a:p>
          <a:p>
            <a:r>
              <a:rPr lang="en-CA" dirty="0" smtClean="0"/>
              <a:t>fun </a:t>
            </a:r>
            <a:r>
              <a:rPr lang="en-CA" dirty="0"/>
              <a:t>and </a:t>
            </a:r>
            <a:r>
              <a:rPr lang="en-CA" dirty="0" smtClean="0"/>
              <a:t>motivating</a:t>
            </a:r>
          </a:p>
          <a:p>
            <a:r>
              <a:rPr lang="en-CA" dirty="0"/>
              <a:t>Relaxing &amp; reduces intensity of the language-learning phobia. </a:t>
            </a:r>
            <a:endParaRPr lang="en-CA" dirty="0" smtClean="0"/>
          </a:p>
          <a:p>
            <a:r>
              <a:rPr lang="en-CA" dirty="0" smtClean="0"/>
              <a:t>Provide </a:t>
            </a:r>
            <a:r>
              <a:rPr lang="en-CA" dirty="0"/>
              <a:t>authentic text or </a:t>
            </a:r>
            <a:r>
              <a:rPr lang="en-CA" dirty="0" smtClean="0"/>
              <a:t>material</a:t>
            </a:r>
            <a:endParaRPr lang="en-CA" dirty="0"/>
          </a:p>
          <a:p>
            <a:r>
              <a:rPr lang="en-CA" dirty="0" smtClean="0"/>
              <a:t>Invokes </a:t>
            </a:r>
            <a:r>
              <a:rPr lang="en-CA" dirty="0"/>
              <a:t>learners’ </a:t>
            </a:r>
            <a:r>
              <a:rPr lang="en-CA" dirty="0" smtClean="0"/>
              <a:t>curiosity</a:t>
            </a:r>
          </a:p>
          <a:p>
            <a:r>
              <a:rPr lang="en-CA" dirty="0"/>
              <a:t>Pronunciation &amp; vocabulary</a:t>
            </a:r>
          </a:p>
          <a:p>
            <a:r>
              <a:rPr lang="en-CA" dirty="0" smtClean="0"/>
              <a:t>A </a:t>
            </a:r>
            <a:r>
              <a:rPr lang="en-CA" dirty="0"/>
              <a:t>whole brain activity – visual, audio, verbal etc. – multiple </a:t>
            </a:r>
            <a:r>
              <a:rPr lang="en-CA" dirty="0" smtClean="0"/>
              <a:t>intelligences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3756" y="1499617"/>
            <a:ext cx="3212363" cy="4579314"/>
          </a:xfrm>
        </p:spPr>
        <p:txBody>
          <a:bodyPr>
            <a:normAutofit/>
          </a:bodyPr>
          <a:lstStyle/>
          <a:p>
            <a:r>
              <a:rPr lang="en-CA" dirty="0" smtClean="0"/>
              <a:t>Learners </a:t>
            </a:r>
            <a:r>
              <a:rPr lang="en-CA" dirty="0"/>
              <a:t>don’t think songs are academic – too </a:t>
            </a:r>
            <a:r>
              <a:rPr lang="en-CA" dirty="0" smtClean="0"/>
              <a:t>silly</a:t>
            </a:r>
            <a:endParaRPr lang="en-CA" dirty="0"/>
          </a:p>
          <a:p>
            <a:r>
              <a:rPr lang="en-CA" dirty="0" smtClean="0"/>
              <a:t>some </a:t>
            </a:r>
            <a:r>
              <a:rPr lang="en-CA" dirty="0"/>
              <a:t>learners may not like the songs we have </a:t>
            </a:r>
            <a:r>
              <a:rPr lang="en-CA" dirty="0" smtClean="0"/>
              <a:t>chosen</a:t>
            </a:r>
            <a:endParaRPr lang="en-CA" dirty="0"/>
          </a:p>
          <a:p>
            <a:r>
              <a:rPr lang="en-CA" dirty="0" smtClean="0"/>
              <a:t>grammar</a:t>
            </a:r>
            <a:r>
              <a:rPr lang="en-CA" dirty="0"/>
              <a:t>, syntax etc. may not be correct morally dubious texts and </a:t>
            </a:r>
            <a:r>
              <a:rPr lang="en-CA" dirty="0" smtClean="0"/>
              <a:t>language</a:t>
            </a:r>
            <a:endParaRPr lang="en-CA" dirty="0"/>
          </a:p>
          <a:p>
            <a:r>
              <a:rPr lang="en-CA" dirty="0" smtClean="0"/>
              <a:t>unclear </a:t>
            </a:r>
            <a:r>
              <a:rPr lang="en-CA" dirty="0"/>
              <a:t>vocals or ‘slangy’ pronunciation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08278" y="738834"/>
            <a:ext cx="4289687" cy="1667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/>
              <a:t>Cons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14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Curriculum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0" y="1140423"/>
            <a:ext cx="8920210" cy="5572895"/>
          </a:xfrm>
        </p:spPr>
      </p:pic>
      <p:sp>
        <p:nvSpPr>
          <p:cNvPr id="3" name="TextBox 2"/>
          <p:cNvSpPr txBox="1"/>
          <p:nvPr/>
        </p:nvSpPr>
        <p:spPr>
          <a:xfrm>
            <a:off x="1082650" y="2962658"/>
            <a:ext cx="1975104" cy="33649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082650" y="3795165"/>
            <a:ext cx="1975104" cy="3891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167480" y="3364993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210155" y="6099647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258404" y="3371089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372497" y="2866339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41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Modifications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L</a:t>
            </a:r>
            <a:r>
              <a:rPr lang="en-CA" dirty="0" smtClean="0"/>
              <a:t>isten </a:t>
            </a:r>
            <a:r>
              <a:rPr lang="en-CA" dirty="0"/>
              <a:t>to songs which describe people, places or </a:t>
            </a:r>
            <a:r>
              <a:rPr lang="en-CA" dirty="0" smtClean="0"/>
              <a:t>emotions</a:t>
            </a:r>
            <a:endParaRPr lang="en-CA" dirty="0"/>
          </a:p>
          <a:p>
            <a:r>
              <a:rPr lang="en-CA" dirty="0"/>
              <a:t>y</a:t>
            </a:r>
            <a:r>
              <a:rPr lang="en-CA" dirty="0" smtClean="0"/>
              <a:t>oung </a:t>
            </a:r>
            <a:r>
              <a:rPr lang="en-CA" dirty="0"/>
              <a:t>learners can write stories or poems of their </a:t>
            </a:r>
            <a:r>
              <a:rPr lang="en-CA" dirty="0" smtClean="0"/>
              <a:t>own</a:t>
            </a:r>
            <a:endParaRPr lang="en-CA" dirty="0"/>
          </a:p>
          <a:p>
            <a:r>
              <a:rPr lang="en-CA" dirty="0"/>
              <a:t>T</a:t>
            </a:r>
            <a:r>
              <a:rPr lang="en-CA" dirty="0" smtClean="0"/>
              <a:t>eacher </a:t>
            </a:r>
            <a:r>
              <a:rPr lang="en-CA" dirty="0"/>
              <a:t>can ask students to put lines in order or simply to fill the text with single words or phrases that are </a:t>
            </a:r>
            <a:r>
              <a:rPr lang="en-CA" dirty="0" smtClean="0"/>
              <a:t>missing</a:t>
            </a:r>
            <a:endParaRPr lang="en-CA" dirty="0"/>
          </a:p>
          <a:p>
            <a:r>
              <a:rPr lang="en-CA" dirty="0" smtClean="0"/>
              <a:t>Teacher </a:t>
            </a:r>
            <a:r>
              <a:rPr lang="en-CA" dirty="0"/>
              <a:t>can also ask students to listen to a song and predict what the title might be or to tell the story described in the song in their own </a:t>
            </a:r>
            <a:r>
              <a:rPr lang="en-CA" dirty="0" smtClean="0"/>
              <a:t>words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CA" dirty="0"/>
              <a:t>Song </a:t>
            </a:r>
            <a:r>
              <a:rPr lang="en-CA" dirty="0" smtClean="0"/>
              <a:t>Building</a:t>
            </a:r>
            <a:endParaRPr lang="en-CA" dirty="0"/>
          </a:p>
          <a:p>
            <a:pPr lvl="1"/>
            <a:r>
              <a:rPr lang="en-CA" dirty="0"/>
              <a:t>Oral Song </a:t>
            </a:r>
            <a:r>
              <a:rPr lang="en-CA" dirty="0" smtClean="0"/>
              <a:t>Project</a:t>
            </a:r>
            <a:endParaRPr lang="en-CA" dirty="0"/>
          </a:p>
          <a:p>
            <a:pPr lvl="1"/>
            <a:r>
              <a:rPr lang="en-CA" dirty="0"/>
              <a:t>Contrasting/ Comparing two styles or </a:t>
            </a:r>
            <a:r>
              <a:rPr lang="en-CA" dirty="0" smtClean="0"/>
              <a:t>themes</a:t>
            </a:r>
            <a:endParaRPr lang="en-CA" dirty="0"/>
          </a:p>
          <a:p>
            <a:pPr lvl="1"/>
            <a:r>
              <a:rPr lang="en-CA" dirty="0"/>
              <a:t>Ear Training and </a:t>
            </a:r>
            <a:r>
              <a:rPr lang="en-CA" dirty="0" smtClean="0"/>
              <a:t>Pronunciation</a:t>
            </a:r>
            <a:endParaRPr lang="en-CA" dirty="0"/>
          </a:p>
          <a:p>
            <a:pPr lvl="1"/>
            <a:r>
              <a:rPr lang="en-CA" dirty="0" smtClean="0"/>
              <a:t>Discussion</a:t>
            </a:r>
            <a:endParaRPr lang="en-CA" dirty="0"/>
          </a:p>
          <a:p>
            <a:pPr lvl="1"/>
            <a:r>
              <a:rPr lang="en-CA" dirty="0" smtClean="0"/>
              <a:t>Translation</a:t>
            </a:r>
            <a:endParaRPr lang="en-CA" dirty="0"/>
          </a:p>
          <a:p>
            <a:pPr lvl="1"/>
            <a:r>
              <a:rPr lang="en-CA" dirty="0"/>
              <a:t>Writing the next </a:t>
            </a:r>
            <a:r>
              <a:rPr lang="en-CA" dirty="0" smtClean="0"/>
              <a:t>verse</a:t>
            </a:r>
            <a:endParaRPr lang="en-CA" dirty="0"/>
          </a:p>
          <a:p>
            <a:pPr lvl="1"/>
            <a:r>
              <a:rPr lang="en-CA" dirty="0" smtClean="0"/>
              <a:t>Dictation</a:t>
            </a:r>
            <a:endParaRPr lang="en-CA" dirty="0"/>
          </a:p>
          <a:p>
            <a:pPr lvl="1"/>
            <a:r>
              <a:rPr lang="en-CA" dirty="0"/>
              <a:t>True/False </a:t>
            </a:r>
            <a:r>
              <a:rPr lang="en-CA" dirty="0" smtClean="0"/>
              <a:t>Statement</a:t>
            </a:r>
            <a:endParaRPr lang="en-CA" dirty="0"/>
          </a:p>
          <a:p>
            <a:pPr lvl="1"/>
            <a:r>
              <a:rPr lang="en-CA" dirty="0"/>
              <a:t>Comprehension </a:t>
            </a:r>
            <a:r>
              <a:rPr lang="en-CA" dirty="0" smtClean="0"/>
              <a:t>questions</a:t>
            </a:r>
            <a:endParaRPr lang="en-CA" dirty="0"/>
          </a:p>
          <a:p>
            <a:pPr lvl="1"/>
            <a:r>
              <a:rPr lang="en-CA" dirty="0"/>
              <a:t>Role </a:t>
            </a:r>
            <a:r>
              <a:rPr lang="en-CA" dirty="0" smtClean="0"/>
              <a:t>playing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09" y="171907"/>
            <a:ext cx="2179560" cy="19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Book: Tap the Magic Tree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Tap</a:t>
            </a:r>
          </a:p>
          <a:p>
            <a:r>
              <a:rPr lang="en-CA" dirty="0" smtClean="0"/>
              <a:t>Rub</a:t>
            </a:r>
          </a:p>
          <a:p>
            <a:r>
              <a:rPr lang="en-CA" dirty="0" smtClean="0"/>
              <a:t>Touch</a:t>
            </a:r>
          </a:p>
          <a:p>
            <a:r>
              <a:rPr lang="en-CA" dirty="0" smtClean="0"/>
              <a:t>Jiggle</a:t>
            </a:r>
          </a:p>
          <a:p>
            <a:r>
              <a:rPr lang="en-CA" dirty="0" smtClean="0"/>
              <a:t>Wiggle</a:t>
            </a:r>
          </a:p>
          <a:p>
            <a:r>
              <a:rPr lang="en-CA" dirty="0" smtClean="0"/>
              <a:t>Brush </a:t>
            </a:r>
          </a:p>
          <a:p>
            <a:r>
              <a:rPr lang="en-CA" dirty="0" smtClean="0"/>
              <a:t>Shake</a:t>
            </a:r>
          </a:p>
          <a:p>
            <a:r>
              <a:rPr lang="en-CA" dirty="0" smtClean="0"/>
              <a:t>Knock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69" y="2332736"/>
            <a:ext cx="3137764" cy="31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46150"/>
            <a:ext cx="4184035" cy="1184250"/>
          </a:xfrm>
        </p:spPr>
        <p:txBody>
          <a:bodyPr/>
          <a:lstStyle/>
          <a:p>
            <a:r>
              <a:rPr lang="en-CA" smtClean="0"/>
              <a:t>Pros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The book is interactive</a:t>
            </a:r>
          </a:p>
          <a:p>
            <a:r>
              <a:rPr lang="en-CA" dirty="0" smtClean="0"/>
              <a:t>Encourages the listeners to be active</a:t>
            </a:r>
          </a:p>
          <a:p>
            <a:r>
              <a:rPr lang="en-CA" dirty="0" smtClean="0"/>
              <a:t>Touches on the life cycle of a tree </a:t>
            </a:r>
            <a:endParaRPr lang="en-CA" dirty="0"/>
          </a:p>
          <a:p>
            <a:r>
              <a:rPr lang="en-CA" dirty="0" smtClean="0"/>
              <a:t>Depicts the seasons with it’s beautiful illustrations</a:t>
            </a:r>
          </a:p>
          <a:p>
            <a:r>
              <a:rPr lang="en-CA" dirty="0" smtClean="0"/>
              <a:t>Good to point out basic vocabulary, the tree, the seasons, as well as the actions</a:t>
            </a:r>
          </a:p>
          <a:p>
            <a:r>
              <a:rPr lang="en-CA" dirty="0" smtClean="0"/>
              <a:t>A student with limited English can still participate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Unless modified, it is difficult to read with a large group of students</a:t>
            </a:r>
          </a:p>
          <a:p>
            <a:r>
              <a:rPr lang="en-CA" dirty="0" smtClean="0"/>
              <a:t>Most suitable for primary students</a:t>
            </a:r>
          </a:p>
          <a:p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86727" y="738834"/>
            <a:ext cx="4289687" cy="1667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mtClean="0"/>
              <a:t>Cons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2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Curriculum </a:t>
            </a:r>
            <a:endParaRPr lang="en-CA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" y="1324051"/>
            <a:ext cx="8682576" cy="5424433"/>
          </a:xfrm>
        </p:spPr>
      </p:pic>
      <p:sp>
        <p:nvSpPr>
          <p:cNvPr id="4" name="TextBox 3"/>
          <p:cNvSpPr txBox="1"/>
          <p:nvPr/>
        </p:nvSpPr>
        <p:spPr>
          <a:xfrm>
            <a:off x="892452" y="3021183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914399" y="3796587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984604" y="3489353"/>
            <a:ext cx="1982421" cy="5193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984602" y="4937758"/>
            <a:ext cx="1982423" cy="4462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054793" y="4059936"/>
            <a:ext cx="2040949" cy="67299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110372" y="3028492"/>
            <a:ext cx="1982422" cy="46086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52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20837</TotalTime>
  <Words>821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Teacher Resources: The seasons</vt:lpstr>
      <vt:lpstr>Let’s get some context</vt:lpstr>
      <vt:lpstr>Let’s start with a song…</vt:lpstr>
      <vt:lpstr>Pros</vt:lpstr>
      <vt:lpstr>Curriculum </vt:lpstr>
      <vt:lpstr>Modifications </vt:lpstr>
      <vt:lpstr>Book: Tap the Magic Tree</vt:lpstr>
      <vt:lpstr>Pros</vt:lpstr>
      <vt:lpstr>Curriculum </vt:lpstr>
      <vt:lpstr>Modifications </vt:lpstr>
      <vt:lpstr>Worksheets</vt:lpstr>
      <vt:lpstr>Pros</vt:lpstr>
      <vt:lpstr>Curriculum </vt:lpstr>
      <vt:lpstr>PowerPoint Presentation</vt:lpstr>
      <vt:lpstr>Modifications</vt:lpstr>
      <vt:lpstr>Book: Hi Koo</vt:lpstr>
      <vt:lpstr>Activity!</vt:lpstr>
      <vt:lpstr>Pros</vt:lpstr>
      <vt:lpstr>Curriculum </vt:lpstr>
      <vt:lpstr>PowerPoint Presentation</vt:lpstr>
      <vt:lpstr>Modifications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Rahme</dc:creator>
  <cp:lastModifiedBy>Rebecca Rahme</cp:lastModifiedBy>
  <cp:revision>29</cp:revision>
  <dcterms:created xsi:type="dcterms:W3CDTF">2016-10-14T12:43:55Z</dcterms:created>
  <dcterms:modified xsi:type="dcterms:W3CDTF">2016-12-02T14:47:44Z</dcterms:modified>
</cp:coreProperties>
</file>