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6"/>
  </p:notesMasterIdLst>
  <p:sldIdLst>
    <p:sldId id="266" r:id="rId2"/>
    <p:sldId id="318" r:id="rId3"/>
    <p:sldId id="302" r:id="rId4"/>
    <p:sldId id="306" r:id="rId5"/>
    <p:sldId id="309" r:id="rId6"/>
    <p:sldId id="299" r:id="rId7"/>
    <p:sldId id="325" r:id="rId8"/>
    <p:sldId id="304" r:id="rId9"/>
    <p:sldId id="308" r:id="rId10"/>
    <p:sldId id="311" r:id="rId11"/>
    <p:sldId id="312" r:id="rId12"/>
    <p:sldId id="313" r:id="rId13"/>
    <p:sldId id="314" r:id="rId14"/>
    <p:sldId id="315" r:id="rId15"/>
    <p:sldId id="289" r:id="rId16"/>
    <p:sldId id="291" r:id="rId17"/>
    <p:sldId id="287" r:id="rId18"/>
    <p:sldId id="319" r:id="rId19"/>
    <p:sldId id="320" r:id="rId20"/>
    <p:sldId id="327" r:id="rId21"/>
    <p:sldId id="321" r:id="rId22"/>
    <p:sldId id="322" r:id="rId23"/>
    <p:sldId id="326" r:id="rId24"/>
    <p:sldId id="324" r:id="rId25"/>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2" autoAdjust="0"/>
    <p:restoredTop sz="96339" autoAdjust="0"/>
  </p:normalViewPr>
  <p:slideViewPr>
    <p:cSldViewPr snapToObjects="1">
      <p:cViewPr varScale="1">
        <p:scale>
          <a:sx n="69" d="100"/>
          <a:sy n="69" d="100"/>
        </p:scale>
        <p:origin x="1416"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Objects="1">
      <p:cViewPr>
        <p:scale>
          <a:sx n="200" d="100"/>
          <a:sy n="200" d="100"/>
        </p:scale>
        <p:origin x="144" y="-604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DF40BACB-D847-7E4A-8304-3CA9AC78BFE2}" type="datetime1">
              <a:rPr lang="en-US"/>
              <a:pPr>
                <a:defRPr/>
              </a:pPr>
              <a:t>10/27/2021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CA" noProof="0"/>
              <a:t>Click to edit Master text styles</a:t>
            </a:r>
          </a:p>
          <a:p>
            <a:pPr lvl="1"/>
            <a:r>
              <a:rPr lang="en-CA" noProof="0"/>
              <a:t>Second level</a:t>
            </a:r>
          </a:p>
          <a:p>
            <a:pPr lvl="2"/>
            <a:r>
              <a:rPr lang="en-CA" noProof="0"/>
              <a:t>Third level</a:t>
            </a:r>
          </a:p>
          <a:p>
            <a:pPr lvl="3"/>
            <a:r>
              <a:rPr lang="en-CA" noProof="0"/>
              <a:t>Fourth level</a:t>
            </a:r>
          </a:p>
          <a:p>
            <a:pPr lvl="4"/>
            <a:r>
              <a:rPr lang="en-CA" noProof="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B9A6B2B5-F841-4840-9FE1-00F7019DA6EB}" type="slidenum">
              <a:rPr lang="en-US"/>
              <a:pPr>
                <a:defRPr/>
              </a:pPr>
              <a:t>‹#›</a:t>
            </a:fld>
            <a:endParaRPr lang="en-US"/>
          </a:p>
        </p:txBody>
      </p:sp>
    </p:spTree>
    <p:extLst>
      <p:ext uri="{BB962C8B-B14F-4D97-AF65-F5344CB8AC3E}">
        <p14:creationId xmlns:p14="http://schemas.microsoft.com/office/powerpoint/2010/main" val="3694002822"/>
      </p:ext>
    </p:extLst>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fontAlgn="base">
      <a:spcBef>
        <a:spcPct val="30000"/>
      </a:spcBef>
      <a:spcAft>
        <a:spcPct val="0"/>
      </a:spcAft>
      <a:defRPr sz="1200" kern="1200">
        <a:solidFill>
          <a:schemeClr val="tx1"/>
        </a:solidFill>
        <a:latin typeface="+mn-lt"/>
        <a:ea typeface="ＭＳ Ｐゴシック" charset="-128"/>
        <a:cs typeface="+mn-cs"/>
      </a:defRPr>
    </a:lvl2pPr>
    <a:lvl3pPr marL="914400" algn="l" defTabSz="457200" rtl="0" fontAlgn="base">
      <a:spcBef>
        <a:spcPct val="30000"/>
      </a:spcBef>
      <a:spcAft>
        <a:spcPct val="0"/>
      </a:spcAft>
      <a:defRPr sz="1200" kern="1200">
        <a:solidFill>
          <a:schemeClr val="tx1"/>
        </a:solidFill>
        <a:latin typeface="+mn-lt"/>
        <a:ea typeface="ＭＳ Ｐゴシック" charset="-128"/>
        <a:cs typeface="+mn-cs"/>
      </a:defRPr>
    </a:lvl3pPr>
    <a:lvl4pPr marL="1371600" algn="l" defTabSz="457200" rtl="0" fontAlgn="base">
      <a:spcBef>
        <a:spcPct val="30000"/>
      </a:spcBef>
      <a:spcAft>
        <a:spcPct val="0"/>
      </a:spcAft>
      <a:defRPr sz="1200" kern="1200">
        <a:solidFill>
          <a:schemeClr val="tx1"/>
        </a:solidFill>
        <a:latin typeface="+mn-lt"/>
        <a:ea typeface="ＭＳ Ｐゴシック" charset="-128"/>
        <a:cs typeface="+mn-cs"/>
      </a:defRPr>
    </a:lvl4pPr>
    <a:lvl5pPr marL="1828800" algn="l" defTabSz="457200" rtl="0" fontAlgn="base">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a:bodyPr>
          <a:lstStyle/>
          <a:p>
            <a:pPr fontAlgn="auto">
              <a:spcBef>
                <a:spcPts val="0"/>
              </a:spcBef>
              <a:spcAft>
                <a:spcPts val="0"/>
              </a:spcAft>
              <a:defRPr/>
            </a:pPr>
            <a:endParaRPr lang="en-US" dirty="0">
              <a:ea typeface="+mn-ea"/>
              <a:cs typeface="+mn-cs"/>
            </a:endParaRPr>
          </a:p>
        </p:txBody>
      </p:sp>
      <p:sp>
        <p:nvSpPr>
          <p:cNvPr id="153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F8DBD55-1B02-664C-BB73-42F1BB86A20B}" type="slidenum">
              <a:rPr lang="en-US">
                <a:ea typeface="ＭＳ Ｐゴシック" charset="-128"/>
                <a:cs typeface="ＭＳ Ｐゴシック" charset="-128"/>
              </a:rPr>
              <a:pPr fontAlgn="base">
                <a:spcBef>
                  <a:spcPct val="0"/>
                </a:spcBef>
                <a:spcAft>
                  <a:spcPct val="0"/>
                </a:spcAft>
              </a:pPr>
              <a:t>1</a:t>
            </a:fld>
            <a:endParaRPr lang="en-US">
              <a:ea typeface="ＭＳ Ｐゴシック" charset="-128"/>
              <a:cs typeface="ＭＳ Ｐゴシック"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9A6B2B5-F841-4840-9FE1-00F7019DA6EB}" type="slidenum">
              <a:rPr lang="en-US" smtClean="0"/>
              <a:pPr>
                <a:defRPr/>
              </a:pPr>
              <a:t>10</a:t>
            </a:fld>
            <a:endParaRPr lang="en-US"/>
          </a:p>
        </p:txBody>
      </p:sp>
    </p:spTree>
    <p:extLst>
      <p:ext uri="{BB962C8B-B14F-4D97-AF65-F5344CB8AC3E}">
        <p14:creationId xmlns:p14="http://schemas.microsoft.com/office/powerpoint/2010/main" val="5243033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9A6B2B5-F841-4840-9FE1-00F7019DA6EB}" type="slidenum">
              <a:rPr lang="en-US" smtClean="0"/>
              <a:pPr>
                <a:defRPr/>
              </a:pPr>
              <a:t>11</a:t>
            </a:fld>
            <a:endParaRPr lang="en-US"/>
          </a:p>
        </p:txBody>
      </p:sp>
    </p:spTree>
    <p:extLst>
      <p:ext uri="{BB962C8B-B14F-4D97-AF65-F5344CB8AC3E}">
        <p14:creationId xmlns:p14="http://schemas.microsoft.com/office/powerpoint/2010/main" val="16946952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9A6B2B5-F841-4840-9FE1-00F7019DA6EB}" type="slidenum">
              <a:rPr lang="en-US" smtClean="0"/>
              <a:pPr>
                <a:defRPr/>
              </a:pPr>
              <a:t>12</a:t>
            </a:fld>
            <a:endParaRPr lang="en-US"/>
          </a:p>
        </p:txBody>
      </p:sp>
    </p:spTree>
    <p:extLst>
      <p:ext uri="{BB962C8B-B14F-4D97-AF65-F5344CB8AC3E}">
        <p14:creationId xmlns:p14="http://schemas.microsoft.com/office/powerpoint/2010/main" val="28339455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B9A6B2B5-F841-4840-9FE1-00F7019DA6EB}" type="slidenum">
              <a:rPr lang="en-US" smtClean="0"/>
              <a:pPr>
                <a:defRPr/>
              </a:pPr>
              <a:t>13</a:t>
            </a:fld>
            <a:endParaRPr lang="en-US"/>
          </a:p>
        </p:txBody>
      </p:sp>
    </p:spTree>
    <p:extLst>
      <p:ext uri="{BB962C8B-B14F-4D97-AF65-F5344CB8AC3E}">
        <p14:creationId xmlns:p14="http://schemas.microsoft.com/office/powerpoint/2010/main" val="12864506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a:bodyPr>
          <a:lstStyle/>
          <a:p>
            <a:pPr fontAlgn="auto">
              <a:spcBef>
                <a:spcPts val="0"/>
              </a:spcBef>
              <a:spcAft>
                <a:spcPts val="0"/>
              </a:spcAft>
              <a:defRPr/>
            </a:pPr>
            <a:r>
              <a:rPr lang="en-CA" dirty="0">
                <a:ea typeface="+mn-ea"/>
                <a:cs typeface="+mn-cs"/>
              </a:rPr>
              <a:t> </a:t>
            </a:r>
            <a:endParaRPr lang="en-US" dirty="0">
              <a:ea typeface="+mn-ea"/>
              <a:cs typeface="+mn-cs"/>
            </a:endParaRPr>
          </a:p>
          <a:p>
            <a:pPr fontAlgn="auto">
              <a:spcBef>
                <a:spcPts val="0"/>
              </a:spcBef>
              <a:spcAft>
                <a:spcPts val="0"/>
              </a:spcAft>
              <a:defRPr/>
            </a:pPr>
            <a:r>
              <a:rPr lang="en-CA" dirty="0">
                <a:ea typeface="+mn-ea"/>
                <a:cs typeface="+mn-cs"/>
              </a:rPr>
              <a:t> </a:t>
            </a:r>
            <a:endParaRPr lang="en-US" dirty="0">
              <a:ea typeface="+mn-ea"/>
              <a:cs typeface="+mn-cs"/>
            </a:endParaRPr>
          </a:p>
          <a:p>
            <a:pPr fontAlgn="auto">
              <a:spcBef>
                <a:spcPts val="0"/>
              </a:spcBef>
              <a:spcAft>
                <a:spcPts val="0"/>
              </a:spcAft>
              <a:defRPr/>
            </a:pPr>
            <a:r>
              <a:rPr lang="en-CA" dirty="0">
                <a:ea typeface="+mn-ea"/>
                <a:cs typeface="+mn-cs"/>
              </a:rPr>
              <a:t> </a:t>
            </a:r>
            <a:endParaRPr lang="en-US" dirty="0">
              <a:ea typeface="+mn-ea"/>
              <a:cs typeface="+mn-cs"/>
            </a:endParaRPr>
          </a:p>
          <a:p>
            <a:pPr fontAlgn="auto">
              <a:spcBef>
                <a:spcPts val="0"/>
              </a:spcBef>
              <a:spcAft>
                <a:spcPts val="0"/>
              </a:spcAft>
              <a:defRPr/>
            </a:pPr>
            <a:endParaRPr lang="en-US" dirty="0">
              <a:ea typeface="+mn-ea"/>
              <a:cs typeface="+mn-cs"/>
            </a:endParaRPr>
          </a:p>
        </p:txBody>
      </p:sp>
      <p:sp>
        <p:nvSpPr>
          <p:cNvPr id="215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67163D6-1962-784E-9A77-5FE4FC243ABE}" type="slidenum">
              <a:rPr lang="en-US">
                <a:ea typeface="ＭＳ Ｐゴシック" charset="-128"/>
                <a:cs typeface="ＭＳ Ｐゴシック" charset="-128"/>
              </a:rPr>
              <a:pPr fontAlgn="base">
                <a:spcBef>
                  <a:spcPct val="0"/>
                </a:spcBef>
                <a:spcAft>
                  <a:spcPct val="0"/>
                </a:spcAft>
              </a:pPr>
              <a:t>14</a:t>
            </a:fld>
            <a:endParaRPr lang="en-US">
              <a:ea typeface="ＭＳ Ｐゴシック" charset="-128"/>
              <a:cs typeface="ＭＳ Ｐゴシック"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9A6B2B5-F841-4840-9FE1-00F7019DA6EB}" type="slidenum">
              <a:rPr lang="en-US" smtClean="0"/>
              <a:pPr>
                <a:defRPr/>
              </a:pPr>
              <a:t>15</a:t>
            </a:fld>
            <a:endParaRPr lang="en-US"/>
          </a:p>
        </p:txBody>
      </p:sp>
    </p:spTree>
    <p:extLst>
      <p:ext uri="{BB962C8B-B14F-4D97-AF65-F5344CB8AC3E}">
        <p14:creationId xmlns:p14="http://schemas.microsoft.com/office/powerpoint/2010/main" val="26552407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9A6B2B5-F841-4840-9FE1-00F7019DA6EB}" type="slidenum">
              <a:rPr lang="en-US" smtClean="0"/>
              <a:pPr>
                <a:defRPr/>
              </a:pPr>
              <a:t>16</a:t>
            </a:fld>
            <a:endParaRPr lang="en-US"/>
          </a:p>
        </p:txBody>
      </p:sp>
    </p:spTree>
    <p:extLst>
      <p:ext uri="{BB962C8B-B14F-4D97-AF65-F5344CB8AC3E}">
        <p14:creationId xmlns:p14="http://schemas.microsoft.com/office/powerpoint/2010/main" val="17774313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63542F3-6F85-654E-B959-6C99F6F43033}" type="slidenum">
              <a:rPr lang="en-US">
                <a:ea typeface="ＭＳ Ｐゴシック" charset="-128"/>
                <a:cs typeface="ＭＳ Ｐゴシック" charset="-128"/>
              </a:rPr>
              <a:pPr fontAlgn="base">
                <a:spcBef>
                  <a:spcPct val="0"/>
                </a:spcBef>
                <a:spcAft>
                  <a:spcPct val="0"/>
                </a:spcAft>
              </a:pPr>
              <a:t>17</a:t>
            </a:fld>
            <a:endParaRPr lang="en-US">
              <a:ea typeface="ＭＳ Ｐゴシック" charset="-128"/>
              <a:cs typeface="ＭＳ Ｐゴシック" charset="-128"/>
            </a:endParaRPr>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fr-F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Ex. Japanese teachers (Yukari, 2017) and Vietnamese teachers (Nguyen &amp; Walkinshaw, 2018) found less positive impacts: in both cases the approach to teaching and the specific forms of practice encountered and promoted in training contexts in Inner Circle countries did not fit well with requirements and expectations in schools in Japan and Vietnam</a:t>
            </a:r>
            <a:endParaRPr lang="en-CA" sz="1200" i="1" dirty="0">
              <a:solidFill>
                <a:srgbClr val="000000"/>
              </a:solidFill>
              <a:effectLst/>
              <a:latin typeface="Calibri" panose="020F0502020204030204" pitchFamily="34" charset="0"/>
              <a:ea typeface="Times New Roman" panose="02020603050405020304" pitchFamily="18" charset="0"/>
            </a:endParaRPr>
          </a:p>
          <a:p>
            <a:endParaRPr lang="en-CA" dirty="0"/>
          </a:p>
        </p:txBody>
      </p:sp>
      <p:sp>
        <p:nvSpPr>
          <p:cNvPr id="4" name="Slide Number Placeholder 3"/>
          <p:cNvSpPr>
            <a:spLocks noGrp="1"/>
          </p:cNvSpPr>
          <p:nvPr>
            <p:ph type="sldNum" sz="quarter" idx="5"/>
          </p:nvPr>
        </p:nvSpPr>
        <p:spPr/>
        <p:txBody>
          <a:bodyPr/>
          <a:lstStyle/>
          <a:p>
            <a:fld id="{E1B0DE8D-F12D-4E0A-A67A-94A47A0463B7}" type="slidenum">
              <a:rPr lang="en-CA" smtClean="0"/>
              <a:t>18</a:t>
            </a:fld>
            <a:endParaRPr lang="en-CA"/>
          </a:p>
        </p:txBody>
      </p:sp>
    </p:spTree>
    <p:extLst>
      <p:ext uri="{BB962C8B-B14F-4D97-AF65-F5344CB8AC3E}">
        <p14:creationId xmlns:p14="http://schemas.microsoft.com/office/powerpoint/2010/main" val="19049193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CA" dirty="0"/>
              <a:t>G</a:t>
            </a:r>
          </a:p>
          <a:p>
            <a:pPr algn="l"/>
            <a:r>
              <a:rPr lang="en-CA" dirty="0"/>
              <a:t>Differing definitions of authenticity, but both are compatible with our intended meaning here: </a:t>
            </a:r>
          </a:p>
          <a:p>
            <a:pPr algn="l"/>
            <a:r>
              <a:rPr lang="en-US" b="0" i="0" dirty="0">
                <a:solidFill>
                  <a:srgbClr val="2E2E2E"/>
                </a:solidFill>
                <a:effectLst/>
                <a:latin typeface="Open Sans" panose="020B0606030504020204" pitchFamily="34" charset="0"/>
              </a:rPr>
              <a:t>1)  An important issue for qualitative research is that of authenticity. In establishing authenticity, researchers seek reassurance that both the conduct and evaluation of research are genuine and credible not only in terms of participants' lived experiences (validity and reliability) but also with respect to the wider political and social implications of research. Authenticity involves shifting away from concerns about the reliability and validity of research to concerns about research that is worthwhile and thinking about its impact on members of the culture or community being researched. Authenticity, then, is seen as an important component of establishing trustworthiness in qualitative research so that it may be of some benefit to society (Givens, Sage Handbook; Guba &amp; Lincoln)</a:t>
            </a:r>
          </a:p>
          <a:p>
            <a:pPr algn="l"/>
            <a:endParaRPr lang="en-CA" dirty="0"/>
          </a:p>
        </p:txBody>
      </p:sp>
      <p:sp>
        <p:nvSpPr>
          <p:cNvPr id="4" name="Slide Number Placeholder 3"/>
          <p:cNvSpPr>
            <a:spLocks noGrp="1"/>
          </p:cNvSpPr>
          <p:nvPr>
            <p:ph type="sldNum" sz="quarter" idx="5"/>
          </p:nvPr>
        </p:nvSpPr>
        <p:spPr/>
        <p:txBody>
          <a:bodyPr/>
          <a:lstStyle/>
          <a:p>
            <a:fld id="{E1B0DE8D-F12D-4E0A-A67A-94A47A0463B7}" type="slidenum">
              <a:rPr lang="en-CA" smtClean="0"/>
              <a:t>19</a:t>
            </a:fld>
            <a:endParaRPr lang="en-CA"/>
          </a:p>
        </p:txBody>
      </p:sp>
    </p:spTree>
    <p:extLst>
      <p:ext uri="{BB962C8B-B14F-4D97-AF65-F5344CB8AC3E}">
        <p14:creationId xmlns:p14="http://schemas.microsoft.com/office/powerpoint/2010/main" val="40342731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9A6B2B5-F841-4840-9FE1-00F7019DA6EB}" type="slidenum">
              <a:rPr lang="en-US" smtClean="0"/>
              <a:pPr>
                <a:defRPr/>
              </a:pPr>
              <a:t>2</a:t>
            </a:fld>
            <a:endParaRPr lang="en-US"/>
          </a:p>
        </p:txBody>
      </p:sp>
    </p:spTree>
    <p:extLst>
      <p:ext uri="{BB962C8B-B14F-4D97-AF65-F5344CB8AC3E}">
        <p14:creationId xmlns:p14="http://schemas.microsoft.com/office/powerpoint/2010/main" val="30803505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800"/>
              </a:spcAft>
            </a:pPr>
            <a:r>
              <a:rPr lang="en-CA" sz="1200" dirty="0">
                <a:effectLst/>
                <a:latin typeface="AdvOT65f8a23b.I"/>
                <a:ea typeface="Calibri" panose="020F0502020204030204" pitchFamily="34" charset="0"/>
                <a:cs typeface="AdvOT65f8a23b.I"/>
              </a:rPr>
              <a:t>G</a:t>
            </a:r>
          </a:p>
          <a:p>
            <a:pPr>
              <a:spcAft>
                <a:spcPts val="800"/>
              </a:spcAft>
            </a:pPr>
            <a:r>
              <a:rPr lang="en-CA" sz="1200" dirty="0">
                <a:effectLst/>
                <a:latin typeface="AdvOT65f8a23b.I"/>
                <a:ea typeface="Calibri" panose="020F0502020204030204" pitchFamily="34" charset="0"/>
                <a:cs typeface="AdvOT65f8a23b.I"/>
              </a:rPr>
              <a:t>Responsibility or accountability </a:t>
            </a:r>
            <a:r>
              <a:rPr lang="en-CA" sz="1200" dirty="0">
                <a:effectLst/>
                <a:latin typeface="AdvOT46dcae81"/>
                <a:ea typeface="Calibri" panose="020F0502020204030204" pitchFamily="34" charset="0"/>
                <a:cs typeface="AdvOT46dcae81"/>
              </a:rPr>
              <a:t>follows from attentiveness and allows us to answer the question: Once due attention has been paid to a text, what should be done with regard to it, what</a:t>
            </a:r>
            <a:r>
              <a:rPr lang="en-CA" sz="1200" dirty="0">
                <a:latin typeface="Calibri" panose="020F0502020204030204" pitchFamily="34" charset="0"/>
                <a:ea typeface="Calibri" panose="020F0502020204030204" pitchFamily="34" charset="0"/>
                <a:cs typeface="Times New Roman" panose="02020603050405020304" pitchFamily="18" charset="0"/>
              </a:rPr>
              <a:t> </a:t>
            </a:r>
            <a:r>
              <a:rPr lang="en-CA" sz="1200" dirty="0">
                <a:effectLst/>
                <a:latin typeface="AdvOT46dcae81"/>
                <a:ea typeface="Calibri" panose="020F0502020204030204" pitchFamily="34" charset="0"/>
                <a:cs typeface="AdvOT46dcae81"/>
              </a:rPr>
              <a:t>commitments to ourselves and the texts are we willing to take on (Barad, 2007)?</a:t>
            </a:r>
          </a:p>
          <a:p>
            <a:pPr>
              <a:spcAft>
                <a:spcPts val="800"/>
              </a:spcAft>
            </a:pPr>
            <a:r>
              <a:rPr lang="en-CA" sz="1200" dirty="0">
                <a:effectLst/>
                <a:latin typeface="AdvOT46dcae81"/>
                <a:ea typeface="Calibri" panose="020F0502020204030204" pitchFamily="34" charset="0"/>
                <a:cs typeface="AdvOT46dcae81"/>
              </a:rPr>
              <a:t>ex. What interpretation do I give this text? How do I represent this data in my research? </a:t>
            </a:r>
          </a:p>
          <a:p>
            <a:r>
              <a:rPr lang="en-US" sz="1200" dirty="0">
                <a:latin typeface="AdvOT46dcae81"/>
              </a:rPr>
              <a:t>R</a:t>
            </a:r>
            <a:r>
              <a:rPr lang="en-US" sz="1200" b="0" i="0" u="none" strike="noStrike" baseline="0" dirty="0">
                <a:latin typeface="AdvOT46dcae81"/>
              </a:rPr>
              <a:t>esponse-able readings of texts are ethical practices. </a:t>
            </a:r>
            <a:r>
              <a:rPr lang="en-US" sz="1200" dirty="0">
                <a:latin typeface="AdvOT46dcae81"/>
              </a:rPr>
              <a:t>Not simply a critique to deconstruct and label “wrong”</a:t>
            </a:r>
          </a:p>
          <a:p>
            <a:r>
              <a:rPr lang="en-US" sz="1200" b="0" i="0" u="none" strike="noStrike" baseline="0" dirty="0">
                <a:latin typeface="AdvOT46dcae81"/>
              </a:rPr>
              <a:t>An ethics predicated on entanglement (and essentializing) that brings interpretation back to the reader/audience and their capacity to respond (not by labeling true/false/right/wrong) (</a:t>
            </a:r>
            <a:r>
              <a:rPr lang="en-US" sz="1200" b="0" i="0" u="none" strike="noStrike" baseline="0" dirty="0" err="1">
                <a:latin typeface="AdvOT46dcae81"/>
              </a:rPr>
              <a:t>Murris</a:t>
            </a:r>
            <a:r>
              <a:rPr lang="en-US" sz="1200" b="0" i="0" u="none" strike="noStrike" baseline="0" dirty="0">
                <a:latin typeface="AdvOT46dcae81"/>
              </a:rPr>
              <a:t> &amp; </a:t>
            </a:r>
            <a:r>
              <a:rPr lang="en-US" sz="1200" b="0" i="0" u="none" strike="noStrike" baseline="0" dirty="0" err="1">
                <a:latin typeface="AdvOT46dcae81"/>
              </a:rPr>
              <a:t>Bozalek</a:t>
            </a:r>
            <a:r>
              <a:rPr lang="en-US" sz="1200" b="0" i="0" u="none" strike="noStrike" baseline="0" dirty="0">
                <a:latin typeface="AdvOT46dcae81"/>
              </a:rPr>
              <a:t>, 2019; </a:t>
            </a:r>
            <a:r>
              <a:rPr lang="en-US" sz="1200" b="0" i="0" u="none" strike="noStrike" baseline="0" dirty="0" err="1">
                <a:latin typeface="AdvOT46dcae81"/>
              </a:rPr>
              <a:t>Bozalek</a:t>
            </a:r>
            <a:r>
              <a:rPr lang="en-US" sz="1200" b="0" i="0" u="none" strike="noStrike" baseline="0" dirty="0">
                <a:latin typeface="AdvOT46dcae81"/>
              </a:rPr>
              <a:t> &amp; </a:t>
            </a:r>
            <a:r>
              <a:rPr lang="en-US" sz="1200" b="0" i="0" u="none" strike="noStrike" baseline="0" dirty="0" err="1">
                <a:latin typeface="AdvOT46dcae81"/>
              </a:rPr>
              <a:t>Zembylas</a:t>
            </a:r>
            <a:r>
              <a:rPr lang="en-US" sz="1200" b="0" i="0" u="none" strike="noStrike" baseline="0" dirty="0">
                <a:latin typeface="AdvOT46dcae81"/>
              </a:rPr>
              <a:t>, 2017): what does the reader make of this data? </a:t>
            </a:r>
          </a:p>
          <a:p>
            <a:r>
              <a:rPr lang="en-US" sz="1200" dirty="0">
                <a:effectLst/>
                <a:latin typeface="AdvOT46dcae81"/>
                <a:ea typeface="Calibri" panose="020F0502020204030204" pitchFamily="34" charset="0"/>
                <a:cs typeface="AdvOT46dcae81"/>
              </a:rPr>
              <a:t>Research findings presented as fixed interpretations can perpetuate epistemic dependency</a:t>
            </a:r>
            <a:endParaRPr lang="en-CA" sz="1200" dirty="0">
              <a:effectLst/>
              <a:latin typeface="AdvOT46dcae81"/>
              <a:ea typeface="Calibri" panose="020F0502020204030204" pitchFamily="34" charset="0"/>
              <a:cs typeface="AdvOT46dcae81"/>
            </a:endParaRPr>
          </a:p>
          <a:p>
            <a:endParaRPr lang="en-CA" dirty="0"/>
          </a:p>
        </p:txBody>
      </p:sp>
      <p:sp>
        <p:nvSpPr>
          <p:cNvPr id="4" name="Slide Number Placeholder 3"/>
          <p:cNvSpPr>
            <a:spLocks noGrp="1"/>
          </p:cNvSpPr>
          <p:nvPr>
            <p:ph type="sldNum" sz="quarter" idx="5"/>
          </p:nvPr>
        </p:nvSpPr>
        <p:spPr/>
        <p:txBody>
          <a:bodyPr/>
          <a:lstStyle/>
          <a:p>
            <a:fld id="{E1B0DE8D-F12D-4E0A-A67A-94A47A0463B7}" type="slidenum">
              <a:rPr lang="en-CA" smtClean="0"/>
              <a:t>21</a:t>
            </a:fld>
            <a:endParaRPr lang="en-CA"/>
          </a:p>
        </p:txBody>
      </p:sp>
    </p:spTree>
    <p:extLst>
      <p:ext uri="{BB962C8B-B14F-4D97-AF65-F5344CB8AC3E}">
        <p14:creationId xmlns:p14="http://schemas.microsoft.com/office/powerpoint/2010/main" val="5952572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3948320"/>
          </a:xfrm>
        </p:spPr>
        <p:txBody>
          <a:bodyPr>
            <a:normAutofit lnSpcReduction="1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AdvOT1ef757c0"/>
              </a:rPr>
              <a:t>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AdvOT1ef757c0"/>
              </a:rPr>
              <a:t>Response-able reading reveals what might not be directly expressed in the data (i.e. silences and tensions aside from the more obvious intended outcomes of what we wanted to see).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latin typeface="AdvOT1ef757c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accent2"/>
                </a:solidFill>
                <a:latin typeface="AdvOT1ef757c0"/>
              </a:rPr>
              <a:t>Centre/periphery relationships should not be conceptualized simplistically as being exclusively in terms of those BETWEEN nation states. These relationships are also evident WITHIN nation states. We could easily characterize the centralized Beijing-based power structures in China as a modern form of colonization of the regional and ethnic minorities in China by the Han majority.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chemeClr val="accent2"/>
              </a:solidFill>
              <a:latin typeface="AdvOT1ef757c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accent2"/>
                </a:solidFill>
                <a:latin typeface="AdvOT1ef757c0"/>
              </a:rPr>
              <a:t>We argue that the struggles we had with Beijing authorities over the need to encourage teacher and student-based pedagogy are evidence of this. Beijing authorities consistently expressed a preference for receptive expert-mentor relationships between WCP facilitators and the visiting teachers. These authorities went so far as to mandate “demonstration lessons” half way through the final year of the program in which program facilitators taught model lessons as they should be taught in China. This led to the absurd situation in which facilitators with only a marginal understanding of local Chinese conditions told teachers how to adapt the program materials to their classrooms.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latin typeface="AdvOT1ef757c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latin typeface="AdvOT1ef757c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latin typeface="AdvOT1ef757c0"/>
            </a:endParaRPr>
          </a:p>
          <a:p>
            <a:endParaRPr lang="en-CA" dirty="0"/>
          </a:p>
        </p:txBody>
      </p:sp>
      <p:sp>
        <p:nvSpPr>
          <p:cNvPr id="4" name="Slide Number Placeholder 3"/>
          <p:cNvSpPr>
            <a:spLocks noGrp="1"/>
          </p:cNvSpPr>
          <p:nvPr>
            <p:ph type="sldNum" sz="quarter" idx="5"/>
          </p:nvPr>
        </p:nvSpPr>
        <p:spPr/>
        <p:txBody>
          <a:bodyPr/>
          <a:lstStyle/>
          <a:p>
            <a:fld id="{E1B0DE8D-F12D-4E0A-A67A-94A47A0463B7}" type="slidenum">
              <a:rPr lang="en-CA" smtClean="0"/>
              <a:t>22</a:t>
            </a:fld>
            <a:endParaRPr lang="en-CA"/>
          </a:p>
        </p:txBody>
      </p:sp>
    </p:spTree>
    <p:extLst>
      <p:ext uri="{BB962C8B-B14F-4D97-AF65-F5344CB8AC3E}">
        <p14:creationId xmlns:p14="http://schemas.microsoft.com/office/powerpoint/2010/main" val="407782044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a:bodyPr>
          <a:lstStyle/>
          <a:p>
            <a:pPr fontAlgn="auto">
              <a:spcBef>
                <a:spcPts val="0"/>
              </a:spcBef>
              <a:spcAft>
                <a:spcPts val="0"/>
              </a:spcAft>
              <a:defRPr/>
            </a:pPr>
            <a:endParaRPr lang="en-US" dirty="0">
              <a:ea typeface="+mn-ea"/>
              <a:cs typeface="+mn-cs"/>
            </a:endParaRPr>
          </a:p>
        </p:txBody>
      </p:sp>
      <p:sp>
        <p:nvSpPr>
          <p:cNvPr id="153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F8DBD55-1B02-664C-BB73-42F1BB86A20B}" type="slidenum">
              <a:rPr lang="en-US">
                <a:ea typeface="ＭＳ Ｐゴシック" charset="-128"/>
                <a:cs typeface="ＭＳ Ｐゴシック" charset="-128"/>
              </a:rPr>
              <a:pPr fontAlgn="base">
                <a:spcBef>
                  <a:spcPct val="0"/>
                </a:spcBef>
                <a:spcAft>
                  <a:spcPct val="0"/>
                </a:spcAft>
              </a:pPr>
              <a:t>24</a:t>
            </a:fld>
            <a:endParaRPr lang="en-US">
              <a:ea typeface="ＭＳ Ｐゴシック" charset="-128"/>
              <a:cs typeface="ＭＳ Ｐゴシック" charset="-128"/>
            </a:endParaRPr>
          </a:p>
        </p:txBody>
      </p:sp>
    </p:spTree>
    <p:extLst>
      <p:ext uri="{BB962C8B-B14F-4D97-AF65-F5344CB8AC3E}">
        <p14:creationId xmlns:p14="http://schemas.microsoft.com/office/powerpoint/2010/main" val="21928601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9A6B2B5-F841-4840-9FE1-00F7019DA6EB}" type="slidenum">
              <a:rPr lang="en-US" smtClean="0"/>
              <a:pPr>
                <a:defRPr/>
              </a:pPr>
              <a:t>3</a:t>
            </a:fld>
            <a:endParaRPr lang="en-US"/>
          </a:p>
        </p:txBody>
      </p:sp>
    </p:spTree>
    <p:extLst>
      <p:ext uri="{BB962C8B-B14F-4D97-AF65-F5344CB8AC3E}">
        <p14:creationId xmlns:p14="http://schemas.microsoft.com/office/powerpoint/2010/main" val="14224771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9A6B2B5-F841-4840-9FE1-00F7019DA6EB}" type="slidenum">
              <a:rPr lang="en-US" smtClean="0"/>
              <a:pPr>
                <a:defRPr/>
              </a:pPr>
              <a:t>4</a:t>
            </a:fld>
            <a:endParaRPr lang="en-US"/>
          </a:p>
        </p:txBody>
      </p:sp>
    </p:spTree>
    <p:extLst>
      <p:ext uri="{BB962C8B-B14F-4D97-AF65-F5344CB8AC3E}">
        <p14:creationId xmlns:p14="http://schemas.microsoft.com/office/powerpoint/2010/main" val="34264704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9A6B2B5-F841-4840-9FE1-00F7019DA6EB}" type="slidenum">
              <a:rPr lang="en-US" smtClean="0"/>
              <a:pPr>
                <a:defRPr/>
              </a:pPr>
              <a:t>5</a:t>
            </a:fld>
            <a:endParaRPr lang="en-US"/>
          </a:p>
        </p:txBody>
      </p:sp>
    </p:spTree>
    <p:extLst>
      <p:ext uri="{BB962C8B-B14F-4D97-AF65-F5344CB8AC3E}">
        <p14:creationId xmlns:p14="http://schemas.microsoft.com/office/powerpoint/2010/main" val="21831458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err="1"/>
              <a:t>Schendl</a:t>
            </a:r>
            <a:r>
              <a:rPr lang="en-CA" dirty="0"/>
              <a:t> (2001) argues that, as a field, historical linguistics has been concerned with how languages evolve, the reconstruction of ancient languages, and the examination of “the on-going changes in a language, i.e. changes happening at the present time” (p.9).</a:t>
            </a:r>
          </a:p>
          <a:p>
            <a:endParaRPr lang="en-CA" dirty="0" smtClean="0"/>
          </a:p>
          <a:p>
            <a:r>
              <a:rPr lang="en-CA" dirty="0"/>
              <a:t>The expansion and growth of English as an international language has increased the number of people around the world studying this language in different contexts and settings (Block, 2003; Brown, 2000).  </a:t>
            </a:r>
            <a:endParaRPr lang="en-CA" dirty="0" smtClean="0"/>
          </a:p>
          <a:p>
            <a:endParaRPr lang="en-CA" dirty="0"/>
          </a:p>
          <a:p>
            <a:r>
              <a:rPr lang="en-CA" dirty="0"/>
              <a:t>This increment and interest in learning English has also increased the need to have teachers teaching the language in foreign language contexts. </a:t>
            </a:r>
          </a:p>
          <a:p>
            <a:r>
              <a:rPr lang="en-CA" dirty="0"/>
              <a:t>Shortage of qualified English teachers and the need to improve the level of English in the public sector, </a:t>
            </a:r>
            <a:endParaRPr lang="en-CA" dirty="0" smtClean="0"/>
          </a:p>
          <a:p>
            <a:endParaRPr lang="en-CA" dirty="0"/>
          </a:p>
          <a:p>
            <a:r>
              <a:rPr lang="en-CA" dirty="0"/>
              <a:t>Governments are increasing their budgets in second language education;</a:t>
            </a:r>
          </a:p>
          <a:p>
            <a:r>
              <a:rPr lang="en-CA" dirty="0"/>
              <a:t>Professional development courses abroad or the visit of experts from western countries (</a:t>
            </a:r>
            <a:r>
              <a:rPr lang="en-CA" dirty="0" err="1"/>
              <a:t>Dawuo</a:t>
            </a:r>
            <a:r>
              <a:rPr lang="en-CA" dirty="0"/>
              <a:t> &amp; Edwards, 2014; </a:t>
            </a:r>
            <a:r>
              <a:rPr lang="en-CA" dirty="0" err="1"/>
              <a:t>Matear</a:t>
            </a:r>
            <a:r>
              <a:rPr lang="en-CA" dirty="0"/>
              <a:t>, 2008; Zhou &amp; Shang, 2011). </a:t>
            </a:r>
          </a:p>
          <a:p>
            <a:endParaRPr lang="en-CA" dirty="0"/>
          </a:p>
          <a:p>
            <a:endParaRPr lang="en-US" dirty="0"/>
          </a:p>
        </p:txBody>
      </p:sp>
      <p:sp>
        <p:nvSpPr>
          <p:cNvPr id="4" name="Slide Number Placeholder 3"/>
          <p:cNvSpPr>
            <a:spLocks noGrp="1"/>
          </p:cNvSpPr>
          <p:nvPr>
            <p:ph type="sldNum" sz="quarter" idx="10"/>
          </p:nvPr>
        </p:nvSpPr>
        <p:spPr/>
        <p:txBody>
          <a:bodyPr/>
          <a:lstStyle/>
          <a:p>
            <a:pPr>
              <a:defRPr/>
            </a:pPr>
            <a:fld id="{B9A6B2B5-F841-4840-9FE1-00F7019DA6EB}" type="slidenum">
              <a:rPr lang="en-US" smtClean="0"/>
              <a:pPr>
                <a:defRPr/>
              </a:pPr>
              <a:t>6</a:t>
            </a:fld>
            <a:endParaRPr lang="en-US"/>
          </a:p>
        </p:txBody>
      </p:sp>
    </p:spTree>
    <p:extLst>
      <p:ext uri="{BB962C8B-B14F-4D97-AF65-F5344CB8AC3E}">
        <p14:creationId xmlns:p14="http://schemas.microsoft.com/office/powerpoint/2010/main" val="40620217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The literature reports on the challenges of studying abroad mainly from the point of view of Chinese students rather than language teachers;</a:t>
            </a:r>
          </a:p>
          <a:p>
            <a:r>
              <a:rPr lang="en-CA" dirty="0" smtClean="0"/>
              <a:t>Studying in a new country where a different language is spoken results in challenges experienced at different levels;</a:t>
            </a:r>
          </a:p>
          <a:p>
            <a:r>
              <a:rPr lang="en-CA" dirty="0" smtClean="0"/>
              <a:t>Chinese students experience:</a:t>
            </a:r>
          </a:p>
          <a:p>
            <a:r>
              <a:rPr lang="en-CA" dirty="0" smtClean="0"/>
              <a:t>language barriers;</a:t>
            </a:r>
          </a:p>
          <a:p>
            <a:r>
              <a:rPr lang="en-CA" dirty="0" smtClean="0"/>
              <a:t>academic cultural shock </a:t>
            </a:r>
          </a:p>
          <a:p>
            <a:r>
              <a:rPr lang="en-CA" dirty="0" smtClean="0"/>
              <a:t>interactive teaching approaches;</a:t>
            </a:r>
          </a:p>
          <a:p>
            <a:r>
              <a:rPr lang="en-CA" dirty="0" smtClean="0"/>
              <a:t>the expectation of students developing critical thinking skills </a:t>
            </a:r>
          </a:p>
          <a:p>
            <a:r>
              <a:rPr lang="en-CA" dirty="0" smtClean="0"/>
              <a:t>		(Li, Chen, </a:t>
            </a:r>
            <a:r>
              <a:rPr lang="en-CA" dirty="0" err="1" smtClean="0"/>
              <a:t>Duanmu</a:t>
            </a:r>
            <a:r>
              <a:rPr lang="en-CA" dirty="0" smtClean="0"/>
              <a:t>, 2010; </a:t>
            </a:r>
            <a:r>
              <a:rPr lang="en-CA" dirty="0" err="1" smtClean="0"/>
              <a:t>Liberman</a:t>
            </a:r>
            <a:r>
              <a:rPr lang="en-CA" dirty="0" smtClean="0"/>
              <a:t>, 1996; Lin, 2006).</a:t>
            </a:r>
          </a:p>
          <a:p>
            <a:endParaRPr lang="en-US" dirty="0"/>
          </a:p>
        </p:txBody>
      </p:sp>
      <p:sp>
        <p:nvSpPr>
          <p:cNvPr id="4" name="Slide Number Placeholder 3"/>
          <p:cNvSpPr>
            <a:spLocks noGrp="1"/>
          </p:cNvSpPr>
          <p:nvPr>
            <p:ph type="sldNum" sz="quarter" idx="10"/>
          </p:nvPr>
        </p:nvSpPr>
        <p:spPr/>
        <p:txBody>
          <a:bodyPr/>
          <a:lstStyle/>
          <a:p>
            <a:pPr>
              <a:defRPr/>
            </a:pPr>
            <a:fld id="{B9A6B2B5-F841-4840-9FE1-00F7019DA6EB}" type="slidenum">
              <a:rPr lang="en-US" smtClean="0"/>
              <a:pPr>
                <a:defRPr/>
              </a:pPr>
              <a:t>7</a:t>
            </a:fld>
            <a:endParaRPr lang="en-US"/>
          </a:p>
        </p:txBody>
      </p:sp>
    </p:spTree>
    <p:extLst>
      <p:ext uri="{BB962C8B-B14F-4D97-AF65-F5344CB8AC3E}">
        <p14:creationId xmlns:p14="http://schemas.microsoft.com/office/powerpoint/2010/main" val="12318320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9A6B2B5-F841-4840-9FE1-00F7019DA6EB}" type="slidenum">
              <a:rPr lang="en-US" smtClean="0"/>
              <a:pPr>
                <a:defRPr/>
              </a:pPr>
              <a:t>8</a:t>
            </a:fld>
            <a:endParaRPr lang="en-US"/>
          </a:p>
        </p:txBody>
      </p:sp>
    </p:spTree>
    <p:extLst>
      <p:ext uri="{BB962C8B-B14F-4D97-AF65-F5344CB8AC3E}">
        <p14:creationId xmlns:p14="http://schemas.microsoft.com/office/powerpoint/2010/main" val="33499931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9A6B2B5-F841-4840-9FE1-00F7019DA6EB}" type="slidenum">
              <a:rPr lang="en-US" smtClean="0"/>
              <a:pPr>
                <a:defRPr/>
              </a:pPr>
              <a:t>9</a:t>
            </a:fld>
            <a:endParaRPr lang="en-US"/>
          </a:p>
        </p:txBody>
      </p:sp>
    </p:spTree>
    <p:extLst>
      <p:ext uri="{BB962C8B-B14F-4D97-AF65-F5344CB8AC3E}">
        <p14:creationId xmlns:p14="http://schemas.microsoft.com/office/powerpoint/2010/main" val="7076835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TitleSlide.png"/>
          <p:cNvPicPr>
            <a:picLocks noChangeAspect="1"/>
          </p:cNvPicPr>
          <p:nvPr/>
        </p:nvPicPr>
        <p:blipFill>
          <a:blip r:embed="rId2"/>
          <a:stretch>
            <a:fillRect/>
          </a:stretch>
        </p:blipFill>
        <p:spPr>
          <a:xfrm>
            <a:off x="158367" y="187452"/>
            <a:ext cx="8827266" cy="6483096"/>
          </a:xfrm>
          <a:prstGeom prst="rect">
            <a:avLst/>
          </a:prstGeom>
        </p:spPr>
      </p:pic>
      <p:sp>
        <p:nvSpPr>
          <p:cNvPr id="6" name="Slide Number Placeholder 5"/>
          <p:cNvSpPr>
            <a:spLocks noGrp="1"/>
          </p:cNvSpPr>
          <p:nvPr>
            <p:ph type="sldNum" sz="quarter" idx="12"/>
          </p:nvPr>
        </p:nvSpPr>
        <p:spPr/>
        <p:txBody>
          <a:bodyPr/>
          <a:lstStyle/>
          <a:p>
            <a:pPr>
              <a:defRPr/>
            </a:pPr>
            <a:fld id="{68876456-A7DA-B84F-A06B-D3661DD2F3DF}" type="slidenum">
              <a:rPr lang="en-US" smtClean="0"/>
              <a:pPr>
                <a:defRPr/>
              </a:pPr>
              <a:t>‹#›</a:t>
            </a:fld>
            <a:endParaRPr lang="en-US"/>
          </a:p>
        </p:txBody>
      </p:sp>
      <p:sp>
        <p:nvSpPr>
          <p:cNvPr id="2" name="Title 1"/>
          <p:cNvSpPr>
            <a:spLocks noGrp="1"/>
          </p:cNvSpPr>
          <p:nvPr>
            <p:ph type="ctrTitle"/>
          </p:nvPr>
        </p:nvSpPr>
        <p:spPr>
          <a:xfrm>
            <a:off x="1600200" y="2492375"/>
            <a:ext cx="6762749" cy="1470025"/>
          </a:xfrm>
        </p:spPr>
        <p:txBody>
          <a:bodyPr/>
          <a:lstStyle>
            <a:lvl1pPr algn="r">
              <a:defRPr sz="4400"/>
            </a:lvl1pPr>
          </a:lstStyle>
          <a:p>
            <a:r>
              <a:rPr lang="en-US"/>
              <a:t>Click to edit Master title style</a:t>
            </a:r>
            <a:endParaRPr/>
          </a:p>
        </p:txBody>
      </p:sp>
      <p:sp>
        <p:nvSpPr>
          <p:cNvPr id="3" name="Subtitle 2"/>
          <p:cNvSpPr>
            <a:spLocks noGrp="1"/>
          </p:cNvSpPr>
          <p:nvPr>
            <p:ph type="subTitle" idx="1"/>
          </p:nvPr>
        </p:nvSpPr>
        <p:spPr>
          <a:xfrm>
            <a:off x="1600201" y="3966882"/>
            <a:ext cx="6762749" cy="1752600"/>
          </a:xfrm>
        </p:spPr>
        <p:txBody>
          <a:bodyPr>
            <a:normAutofit/>
          </a:bodyPr>
          <a:lstStyle>
            <a:lvl1pPr marL="0" indent="0" algn="r">
              <a:spcBef>
                <a:spcPts val="6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pPr>
              <a:defRPr/>
            </a:pPr>
            <a:fld id="{343114F8-854F-8C4B-85B4-35F3DE9B8B4B}" type="datetime1">
              <a:rPr lang="en-US" smtClean="0"/>
              <a:pPr>
                <a:defRPr/>
              </a:pPr>
              <a:t>10/27/2021</a:t>
            </a:fld>
            <a:endParaRPr lang="en-US"/>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Date Placeholder 1"/>
          <p:cNvSpPr>
            <a:spLocks noGrp="1"/>
          </p:cNvSpPr>
          <p:nvPr>
            <p:ph type="dt" sz="half" idx="10"/>
          </p:nvPr>
        </p:nvSpPr>
        <p:spPr/>
        <p:txBody>
          <a:bodyPr/>
          <a:lstStyle/>
          <a:p>
            <a:pPr>
              <a:defRPr/>
            </a:pPr>
            <a:fld id="{1BBA2D9E-F1BF-3E41-8705-FCF621A8C149}" type="datetime1">
              <a:rPr lang="en-US" smtClean="0"/>
              <a:pPr>
                <a:defRPr/>
              </a:pPr>
              <a:t>10/27/2021</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68284CE0-A766-3A4A-89C6-48B50459B740}"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Overlay-ContentCaption.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4" y="590550"/>
            <a:ext cx="3657600" cy="1162050"/>
          </a:xfrm>
        </p:spPr>
        <p:txBody>
          <a:bodyPr anchor="b"/>
          <a:lstStyle>
            <a:lvl1pPr algn="ctr">
              <a:defRPr sz="3600" b="0"/>
            </a:lvl1pPr>
          </a:lstStyle>
          <a:p>
            <a:r>
              <a:rPr lang="en-US"/>
              <a:t>Click to edit Master title style</a:t>
            </a:r>
            <a:endParaRPr/>
          </a:p>
        </p:txBody>
      </p:sp>
      <p:sp>
        <p:nvSpPr>
          <p:cNvPr id="3" name="Content Placeholder 2"/>
          <p:cNvSpPr>
            <a:spLocks noGrp="1"/>
          </p:cNvSpPr>
          <p:nvPr>
            <p:ph idx="1"/>
          </p:nvPr>
        </p:nvSpPr>
        <p:spPr>
          <a:xfrm>
            <a:off x="4693023" y="739588"/>
            <a:ext cx="3657600" cy="5308787"/>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779464" y="1816100"/>
            <a:ext cx="3657600" cy="3822700"/>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F34FDC8D-9ED7-A440-ACC8-49576A3035E4}" type="datetime1">
              <a:rPr lang="en-US" smtClean="0"/>
              <a:pPr>
                <a:defRPr/>
              </a:pPr>
              <a:t>10/27/2021</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190883C6-6608-8E43-947A-8276641A9ECC}" type="slidenum">
              <a:rPr lang="en-US" smtClean="0"/>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Overlay-PictureCaption.png"/>
          <p:cNvPicPr>
            <a:picLocks noChangeAspect="1"/>
          </p:cNvPicPr>
          <p:nvPr/>
        </p:nvPicPr>
        <p:blipFill>
          <a:blip r:embed="rId2"/>
          <a:stretch>
            <a:fillRect/>
          </a:stretch>
        </p:blipFill>
        <p:spPr>
          <a:xfrm>
            <a:off x="448977" y="187452"/>
            <a:ext cx="8536656" cy="6483096"/>
          </a:xfrm>
          <a:prstGeom prst="rect">
            <a:avLst/>
          </a:prstGeom>
        </p:spPr>
      </p:pic>
      <p:sp>
        <p:nvSpPr>
          <p:cNvPr id="2" name="Title 1"/>
          <p:cNvSpPr>
            <a:spLocks noGrp="1"/>
          </p:cNvSpPr>
          <p:nvPr>
            <p:ph type="title"/>
          </p:nvPr>
        </p:nvSpPr>
        <p:spPr>
          <a:xfrm>
            <a:off x="3886200" y="533400"/>
            <a:ext cx="4476750" cy="1252538"/>
          </a:xfrm>
        </p:spPr>
        <p:txBody>
          <a:bodyPr anchor="b"/>
          <a:lstStyle>
            <a:lvl1pPr algn="l">
              <a:defRPr sz="3600" b="0"/>
            </a:lvl1pPr>
          </a:lstStyle>
          <a:p>
            <a:r>
              <a:rPr lang="en-US"/>
              <a:t>Click to edit Master title style</a:t>
            </a:r>
            <a:endParaRPr/>
          </a:p>
        </p:txBody>
      </p:sp>
      <p:sp>
        <p:nvSpPr>
          <p:cNvPr id="4" name="Text Placeholder 3"/>
          <p:cNvSpPr>
            <a:spLocks noGrp="1"/>
          </p:cNvSpPr>
          <p:nvPr>
            <p:ph type="body" sz="half" idx="2"/>
          </p:nvPr>
        </p:nvSpPr>
        <p:spPr>
          <a:xfrm>
            <a:off x="3886124" y="1828800"/>
            <a:ext cx="4474539"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86124" y="6288741"/>
            <a:ext cx="1887537" cy="365125"/>
          </a:xfrm>
        </p:spPr>
        <p:txBody>
          <a:bodyPr/>
          <a:lstStyle/>
          <a:p>
            <a:pPr>
              <a:defRPr/>
            </a:pPr>
            <a:fld id="{17E523FC-C693-5D48-B810-217C866FBFEC}" type="datetime1">
              <a:rPr lang="en-US" smtClean="0"/>
              <a:pPr>
                <a:defRPr/>
              </a:pPr>
              <a:t>10/27/2021</a:t>
            </a:fld>
            <a:endParaRPr lang="en-US"/>
          </a:p>
        </p:txBody>
      </p:sp>
      <p:sp>
        <p:nvSpPr>
          <p:cNvPr id="6" name="Footer Placeholder 5"/>
          <p:cNvSpPr>
            <a:spLocks noGrp="1"/>
          </p:cNvSpPr>
          <p:nvPr>
            <p:ph type="ftr" sz="quarter" idx="11"/>
          </p:nvPr>
        </p:nvSpPr>
        <p:spPr>
          <a:xfrm>
            <a:off x="5867399" y="6288741"/>
            <a:ext cx="2675965" cy="365125"/>
          </a:xfrm>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AC36FB67-876A-7141-A19E-128F5FC10E19}" type="slidenum">
              <a:rPr lang="en-US" smtClean="0"/>
              <a:pPr>
                <a:defRPr/>
              </a:pPr>
              <a:t>‹#›</a:t>
            </a:fld>
            <a:endParaRPr lang="en-US"/>
          </a:p>
        </p:txBody>
      </p:sp>
      <p:sp>
        <p:nvSpPr>
          <p:cNvPr id="3" name="Picture Placeholder 2"/>
          <p:cNvSpPr>
            <a:spLocks noGrp="1"/>
          </p:cNvSpPr>
          <p:nvPr>
            <p:ph type="pic" idx="1"/>
          </p:nvPr>
        </p:nvSpPr>
        <p:spPr>
          <a:xfrm flipH="1">
            <a:off x="188253" y="179292"/>
            <a:ext cx="3281087" cy="6483096"/>
          </a:xfrm>
          <a:prstGeom prst="round1Rect">
            <a:avLst>
              <a:gd name="adj" fmla="val 17325"/>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4710953" y="533400"/>
            <a:ext cx="3657600" cy="1252538"/>
          </a:xfrm>
        </p:spPr>
        <p:txBody>
          <a:bodyPr anchor="b"/>
          <a:lstStyle>
            <a:lvl1pPr algn="l">
              <a:defRPr sz="3600" b="0"/>
            </a:lvl1pPr>
          </a:lstStyle>
          <a:p>
            <a:r>
              <a:rPr lang="en-US"/>
              <a:t>Click to edit Master title style</a:t>
            </a:r>
            <a:endParaRPr/>
          </a:p>
        </p:txBody>
      </p:sp>
      <p:sp>
        <p:nvSpPr>
          <p:cNvPr id="3" name="Picture Placeholder 2"/>
          <p:cNvSpPr>
            <a:spLocks noGrp="1"/>
          </p:cNvSpPr>
          <p:nvPr>
            <p:ph type="pic" idx="1"/>
          </p:nvPr>
        </p:nvSpPr>
        <p:spPr>
          <a:xfrm flipH="1">
            <a:off x="596153" y="1600199"/>
            <a:ext cx="3657600" cy="3657601"/>
          </a:xfrm>
          <a:prstGeom prst="ellipse">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4" name="Text Placeholder 3"/>
          <p:cNvSpPr>
            <a:spLocks noGrp="1"/>
          </p:cNvSpPr>
          <p:nvPr>
            <p:ph type="body" sz="half" idx="2"/>
          </p:nvPr>
        </p:nvSpPr>
        <p:spPr>
          <a:xfrm>
            <a:off x="4710412" y="1828800"/>
            <a:ext cx="3657600"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pPr>
              <a:defRPr/>
            </a:pPr>
            <a:fld id="{48F30F9D-5E21-364C-85F9-81A63692128B}" type="datetime1">
              <a:rPr lang="en-US" smtClean="0"/>
              <a:pPr>
                <a:defRPr/>
              </a:pPr>
              <a:t>10/27/2021</a:t>
            </a:fld>
            <a:endParaRPr lang="en-US"/>
          </a:p>
        </p:txBody>
      </p:sp>
      <p:sp>
        <p:nvSpPr>
          <p:cNvPr id="6" name="Footer Placeholder 5"/>
          <p:cNvSpPr>
            <a:spLocks noGrp="1"/>
          </p:cNvSpPr>
          <p:nvPr>
            <p:ph type="ftr" sz="quarter" idx="11"/>
          </p:nvPr>
        </p:nvSpPr>
        <p:spPr>
          <a:xfrm>
            <a:off x="3325813" y="6288741"/>
            <a:ext cx="5217551" cy="365125"/>
          </a:xfrm>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4327C8C5-6F24-2A45-A56F-D65D66623959}" type="slidenum">
              <a:rPr lang="en-US" smtClean="0"/>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808038" y="3778624"/>
            <a:ext cx="7560515" cy="1102658"/>
          </a:xfrm>
        </p:spPr>
        <p:txBody>
          <a:bodyPr anchor="b"/>
          <a:lstStyle>
            <a:lvl1pPr algn="l">
              <a:defRPr sz="3600" b="0"/>
            </a:lvl1pPr>
          </a:lstStyle>
          <a:p>
            <a:r>
              <a:rPr lang="en-US"/>
              <a:t>Click to edit Master title style</a:t>
            </a:r>
            <a:endParaRPr/>
          </a:p>
        </p:txBody>
      </p:sp>
      <p:sp>
        <p:nvSpPr>
          <p:cNvPr id="3" name="Picture Placeholder 2"/>
          <p:cNvSpPr>
            <a:spLocks noGrp="1"/>
          </p:cNvSpPr>
          <p:nvPr>
            <p:ph type="pic" idx="1"/>
          </p:nvPr>
        </p:nvSpPr>
        <p:spPr>
          <a:xfrm flipH="1">
            <a:off x="871584" y="762000"/>
            <a:ext cx="7427726" cy="2989730"/>
          </a:xfrm>
          <a:prstGeom prst="roundRect">
            <a:avLst>
              <a:gd name="adj" fmla="val 7476"/>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4" name="Text Placeholder 3"/>
          <p:cNvSpPr>
            <a:spLocks noGrp="1"/>
          </p:cNvSpPr>
          <p:nvPr>
            <p:ph type="body" sz="half" idx="2"/>
          </p:nvPr>
        </p:nvSpPr>
        <p:spPr>
          <a:xfrm>
            <a:off x="808034" y="4827493"/>
            <a:ext cx="7559977" cy="1220881"/>
          </a:xfrm>
        </p:spPr>
        <p:txBody>
          <a:bodyPr>
            <a:normAutofit/>
          </a:bodyPr>
          <a:lstStyle>
            <a:lvl1pPr marL="0" indent="0">
              <a:spcBef>
                <a:spcPts val="3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pPr>
              <a:defRPr/>
            </a:pPr>
            <a:fld id="{48F30F9D-5E21-364C-85F9-81A63692128B}" type="datetime1">
              <a:rPr lang="en-US" smtClean="0"/>
              <a:pPr>
                <a:defRPr/>
              </a:pPr>
              <a:t>10/27/2021</a:t>
            </a:fld>
            <a:endParaRPr lang="en-US"/>
          </a:p>
        </p:txBody>
      </p:sp>
      <p:sp>
        <p:nvSpPr>
          <p:cNvPr id="6" name="Footer Placeholder 5"/>
          <p:cNvSpPr>
            <a:spLocks noGrp="1"/>
          </p:cNvSpPr>
          <p:nvPr>
            <p:ph type="ftr" sz="quarter" idx="11"/>
          </p:nvPr>
        </p:nvSpPr>
        <p:spPr>
          <a:xfrm>
            <a:off x="3325813" y="6288741"/>
            <a:ext cx="5217551" cy="365125"/>
          </a:xfrm>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4327C8C5-6F24-2A45-A56F-D65D66623959}" type="slidenum">
              <a:rPr lang="en-US" smtClean="0"/>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pPr>
              <a:defRPr/>
            </a:pPr>
            <a:fld id="{06738CAA-EF74-9F4E-BCEF-C6D879D29604}" type="datetime1">
              <a:rPr lang="en-US" smtClean="0"/>
              <a:pPr>
                <a:defRPr/>
              </a:pPr>
              <a:t>10/27/2021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44639E5-47E7-B34C-AE9A-BA935D0F62C6}" type="slidenum">
              <a:rPr lang="en-US" smtClean="0"/>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Vertical Title 1"/>
          <p:cNvSpPr>
            <a:spLocks noGrp="1"/>
          </p:cNvSpPr>
          <p:nvPr>
            <p:ph type="title" orient="vert"/>
          </p:nvPr>
        </p:nvSpPr>
        <p:spPr>
          <a:xfrm>
            <a:off x="7328646" y="779463"/>
            <a:ext cx="1358153" cy="5268912"/>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779462" y="779464"/>
            <a:ext cx="6170613" cy="5268911"/>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pPr>
              <a:defRPr/>
            </a:pPr>
            <a:fld id="{A5165C39-9A15-BB49-90D2-CE02A2C6F852}" type="datetime1">
              <a:rPr lang="en-US" smtClean="0"/>
              <a:pPr>
                <a:defRPr/>
              </a:pPr>
              <a:t>10/27/2021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247B172-EEFE-A247-AB63-137D760EBC20}"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pPr>
              <a:defRPr/>
            </a:pPr>
            <a:fld id="{A68F9DC4-A2D1-104F-9AE3-62923CE18C4B}" type="datetime1">
              <a:rPr lang="en-US" smtClean="0"/>
              <a:pPr>
                <a:defRPr/>
              </a:pPr>
              <a:t>10/27/2021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9AC549C-F90E-DC48-96DC-63CC6B1824CA}"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SectionHeader.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3" y="2591360"/>
            <a:ext cx="7583487" cy="1362075"/>
          </a:xfrm>
        </p:spPr>
        <p:txBody>
          <a:bodyPr anchor="b" anchorCtr="0">
            <a:noAutofit/>
          </a:bodyPr>
          <a:lstStyle>
            <a:lvl1pPr algn="l">
              <a:defRPr sz="4400" b="1" cap="none" baseline="0">
                <a:solidFill>
                  <a:schemeClr val="bg1"/>
                </a:solidFill>
              </a:defRPr>
            </a:lvl1pPr>
          </a:lstStyle>
          <a:p>
            <a:r>
              <a:rPr lang="en-US"/>
              <a:t>Click to edit Master title style</a:t>
            </a:r>
            <a:endParaRPr/>
          </a:p>
        </p:txBody>
      </p:sp>
      <p:sp>
        <p:nvSpPr>
          <p:cNvPr id="3" name="Text Placeholder 2"/>
          <p:cNvSpPr>
            <a:spLocks noGrp="1"/>
          </p:cNvSpPr>
          <p:nvPr>
            <p:ph type="body" idx="1"/>
          </p:nvPr>
        </p:nvSpPr>
        <p:spPr>
          <a:xfrm>
            <a:off x="779463" y="3950354"/>
            <a:ext cx="7583487" cy="1500187"/>
          </a:xfrm>
        </p:spPr>
        <p:txBody>
          <a:bodyPr anchor="t" anchorCtr="0"/>
          <a:lstStyle>
            <a:lvl1pPr marL="0" indent="0" algn="l">
              <a:spcBef>
                <a:spcPts val="600"/>
              </a:spcBef>
              <a:buNone/>
              <a:defRPr sz="20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2C2AB66B-40E7-5B45-9E67-95D1DFBA44F4}" type="datetime1">
              <a:rPr lang="en-US" smtClean="0"/>
              <a:pPr>
                <a:defRPr/>
              </a:pPr>
              <a:t>10/27/2021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2E5AA7B-64A3-CD4E-8507-936F9B56D367}"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4688541"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pPr>
              <a:defRPr/>
            </a:pPr>
            <a:fld id="{0B11CF2A-38EA-0B45-BB54-52F18D81F182}" type="datetime1">
              <a:rPr lang="en-US" smtClean="0"/>
              <a:pPr>
                <a:defRPr/>
              </a:pPr>
              <a:t>10/27/2021</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F0C6DB24-E0DA-E847-A026-7AB2FB7BA58D}"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4" name="Picture 13"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a:xfrm>
            <a:off x="779463" y="381000"/>
            <a:ext cx="7583487" cy="1044388"/>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779463"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79463"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4705350"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05350"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p:txBody>
          <a:bodyPr/>
          <a:lstStyle/>
          <a:p>
            <a:pPr>
              <a:defRPr/>
            </a:pPr>
            <a:fld id="{3239A4AF-0B49-BF43-94E1-1AA331954A56}" type="datetime1">
              <a:rPr lang="en-US" smtClean="0"/>
              <a:pPr>
                <a:defRPr/>
              </a:pPr>
              <a:t>10/27/2021</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6A39DA04-654B-C64B-BAB2-73B12889753A}" type="slidenum">
              <a:rPr lang="en-US" smtClean="0"/>
              <a:pPr>
                <a:defRPr/>
              </a:pPr>
              <a:t>‹#›</a:t>
            </a:fld>
            <a:endParaRPr lang="en-US"/>
          </a:p>
        </p:txBody>
      </p:sp>
      <p:cxnSp>
        <p:nvCxnSpPr>
          <p:cNvPr id="12" name="Straight Connector 11"/>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779462" y="1828801"/>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pPr>
              <a:defRPr/>
            </a:pPr>
            <a:fld id="{48F30F9D-5E21-364C-85F9-81A63692128B}" type="datetime1">
              <a:rPr lang="en-US" smtClean="0"/>
              <a:pPr>
                <a:defRPr/>
              </a:pPr>
              <a:t>10/27/2021</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4327C8C5-6F24-2A45-A56F-D65D66623959}" type="slidenum">
              <a:rPr lang="en-US" smtClean="0"/>
              <a:pPr>
                <a:defRPr/>
              </a:pPr>
              <a:t>‹#›</a:t>
            </a:fld>
            <a:endParaRPr lang="en-US"/>
          </a:p>
        </p:txBody>
      </p:sp>
      <p:sp>
        <p:nvSpPr>
          <p:cNvPr id="10" name="Content Placeholder 2"/>
          <p:cNvSpPr>
            <a:spLocks noGrp="1"/>
          </p:cNvSpPr>
          <p:nvPr>
            <p:ph sz="half" idx="13"/>
          </p:nvPr>
        </p:nvSpPr>
        <p:spPr>
          <a:xfrm>
            <a:off x="779462" y="3991816"/>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pPr>
              <a:defRPr/>
            </a:pPr>
            <a:fld id="{48F30F9D-5E21-364C-85F9-81A63692128B}" type="datetime1">
              <a:rPr lang="en-US" smtClean="0"/>
              <a:pPr>
                <a:defRPr/>
              </a:pPr>
              <a:t>10/27/2021</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4327C8C5-6F24-2A45-A56F-D65D66623959}" type="slidenum">
              <a:rPr lang="en-US" smtClean="0"/>
              <a:pPr>
                <a:defRPr/>
              </a:pPr>
              <a:t>‹#›</a:t>
            </a:fld>
            <a:endParaRPr lang="en-US"/>
          </a:p>
        </p:txBody>
      </p:sp>
      <p:sp>
        <p:nvSpPr>
          <p:cNvPr id="10"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1" name="Content Placeholder 2"/>
          <p:cNvSpPr>
            <a:spLocks noGrp="1"/>
          </p:cNvSpPr>
          <p:nvPr>
            <p:ph sz="half" idx="14"/>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5" name="Date Placeholder 4"/>
          <p:cNvSpPr>
            <a:spLocks noGrp="1"/>
          </p:cNvSpPr>
          <p:nvPr>
            <p:ph type="dt" sz="half" idx="10"/>
          </p:nvPr>
        </p:nvSpPr>
        <p:spPr/>
        <p:txBody>
          <a:bodyPr/>
          <a:lstStyle/>
          <a:p>
            <a:pPr>
              <a:defRPr/>
            </a:pPr>
            <a:fld id="{48F30F9D-5E21-364C-85F9-81A63692128B}" type="datetime1">
              <a:rPr lang="en-US" smtClean="0"/>
              <a:pPr>
                <a:defRPr/>
              </a:pPr>
              <a:t>10/27/2021</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4327C8C5-6F24-2A45-A56F-D65D66623959}" type="slidenum">
              <a:rPr lang="en-US" smtClean="0"/>
              <a:pPr>
                <a:defRPr/>
              </a:pPr>
              <a:t>‹#›</a:t>
            </a:fld>
            <a:endParaRPr lang="en-US"/>
          </a:p>
        </p:txBody>
      </p:sp>
      <p:sp>
        <p:nvSpPr>
          <p:cNvPr id="12" name="Content Placeholder 2"/>
          <p:cNvSpPr>
            <a:spLocks noGrp="1"/>
          </p:cNvSpPr>
          <p:nvPr>
            <p:ph sz="half" idx="14"/>
          </p:nvPr>
        </p:nvSpPr>
        <p:spPr>
          <a:xfrm>
            <a:off x="77946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3" name="Content Placeholder 2"/>
          <p:cNvSpPr>
            <a:spLocks noGrp="1"/>
          </p:cNvSpPr>
          <p:nvPr>
            <p:ph sz="half" idx="15"/>
          </p:nvPr>
        </p:nvSpPr>
        <p:spPr>
          <a:xfrm>
            <a:off x="77946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4"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5"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pPr>
              <a:defRPr/>
            </a:pPr>
            <a:fld id="{DCB778F4-F5EF-A644-AAEA-D1FB845A987B}" type="datetime1">
              <a:rPr lang="en-US" smtClean="0"/>
              <a:pPr>
                <a:defRPr/>
              </a:pPr>
              <a:t>10/27/2021</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F9F8B02F-E11D-524D-BA1C-F81C4BF8B435}"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ound Diagonal Corner Rectangle 7"/>
          <p:cNvSpPr/>
          <p:nvPr/>
        </p:nvSpPr>
        <p:spPr>
          <a:xfrm>
            <a:off x="189707" y="189707"/>
            <a:ext cx="8764587" cy="6478587"/>
          </a:xfrm>
          <a:prstGeom prst="round2DiagRect">
            <a:avLst>
              <a:gd name="adj1" fmla="val 9416"/>
              <a:gd name="adj2" fmla="val 0"/>
            </a:avLst>
          </a:prstGeom>
          <a:gradFill>
            <a:gsLst>
              <a:gs pos="1700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779463" y="381000"/>
            <a:ext cx="7583487" cy="1044388"/>
          </a:xfrm>
          <a:prstGeom prst="rect">
            <a:avLst/>
          </a:prstGeom>
        </p:spPr>
        <p:txBody>
          <a:bodyPr vert="horz" lIns="91440" tIns="45720" rIns="91440" bIns="45720" rtlCol="0" anchor="b" anchorCtr="0">
            <a:noAutofit/>
          </a:bodyPr>
          <a:lstStyle/>
          <a:p>
            <a:r>
              <a:rPr lang="en-US"/>
              <a:t>Click to edit Master title style</a:t>
            </a:r>
            <a:endParaRPr/>
          </a:p>
        </p:txBody>
      </p:sp>
      <p:sp>
        <p:nvSpPr>
          <p:cNvPr id="3" name="Text Placeholder 2"/>
          <p:cNvSpPr>
            <a:spLocks noGrp="1"/>
          </p:cNvSpPr>
          <p:nvPr>
            <p:ph type="body" idx="1"/>
          </p:nvPr>
        </p:nvSpPr>
        <p:spPr>
          <a:xfrm>
            <a:off x="779463" y="1828800"/>
            <a:ext cx="7583487" cy="420893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381000" y="6288741"/>
            <a:ext cx="1887537" cy="365125"/>
          </a:xfrm>
          <a:prstGeom prst="rect">
            <a:avLst/>
          </a:prstGeom>
        </p:spPr>
        <p:txBody>
          <a:bodyPr vert="horz" lIns="91440" tIns="45720" rIns="91440" bIns="45720" rtlCol="0" anchor="ctr"/>
          <a:lstStyle>
            <a:lvl1pPr algn="l">
              <a:defRPr sz="1200">
                <a:solidFill>
                  <a:schemeClr val="bg2"/>
                </a:solidFill>
              </a:defRPr>
            </a:lvl1pPr>
          </a:lstStyle>
          <a:p>
            <a:pPr>
              <a:defRPr/>
            </a:pPr>
            <a:fld id="{48F30F9D-5E21-364C-85F9-81A63692128B}" type="datetime1">
              <a:rPr lang="en-US" smtClean="0"/>
              <a:pPr>
                <a:defRPr/>
              </a:pPr>
              <a:t>10/27/2021</a:t>
            </a:fld>
            <a:endParaRPr lang="en-US"/>
          </a:p>
        </p:txBody>
      </p:sp>
      <p:sp>
        <p:nvSpPr>
          <p:cNvPr id="5" name="Footer Placeholder 4"/>
          <p:cNvSpPr>
            <a:spLocks noGrp="1"/>
          </p:cNvSpPr>
          <p:nvPr>
            <p:ph type="ftr" sz="quarter" idx="3"/>
          </p:nvPr>
        </p:nvSpPr>
        <p:spPr>
          <a:xfrm>
            <a:off x="3304615" y="6288741"/>
            <a:ext cx="5238750" cy="365125"/>
          </a:xfrm>
          <a:prstGeom prst="rect">
            <a:avLst/>
          </a:prstGeom>
        </p:spPr>
        <p:txBody>
          <a:bodyPr vert="horz" lIns="91440" tIns="45720" rIns="91440" bIns="45720" rtlCol="0" anchor="ctr"/>
          <a:lstStyle>
            <a:lvl1pPr algn="r">
              <a:defRPr sz="1200">
                <a:solidFill>
                  <a:schemeClr val="bg2"/>
                </a:solidFill>
              </a:defRPr>
            </a:lvl1pPr>
          </a:lstStyle>
          <a:p>
            <a:pPr>
              <a:defRPr/>
            </a:pPr>
            <a:endParaRPr lang="en-US"/>
          </a:p>
        </p:txBody>
      </p:sp>
      <p:sp>
        <p:nvSpPr>
          <p:cNvPr id="6" name="Slide Number Placeholder 5"/>
          <p:cNvSpPr>
            <a:spLocks noGrp="1"/>
          </p:cNvSpPr>
          <p:nvPr>
            <p:ph type="sldNum" sz="quarter" idx="4"/>
          </p:nvPr>
        </p:nvSpPr>
        <p:spPr>
          <a:xfrm>
            <a:off x="8404411" y="219635"/>
            <a:ext cx="493059" cy="365125"/>
          </a:xfrm>
          <a:prstGeom prst="rect">
            <a:avLst/>
          </a:prstGeom>
        </p:spPr>
        <p:txBody>
          <a:bodyPr vert="horz" lIns="91440" tIns="45720" rIns="91440" bIns="45720" rtlCol="0" anchor="ctr"/>
          <a:lstStyle>
            <a:lvl1pPr algn="r">
              <a:defRPr sz="1200">
                <a:solidFill>
                  <a:schemeClr val="tx2"/>
                </a:solidFill>
              </a:defRPr>
            </a:lvl1pPr>
          </a:lstStyle>
          <a:p>
            <a:pPr>
              <a:defRPr/>
            </a:pPr>
            <a:fld id="{4327C8C5-6F24-2A45-A56F-D65D66623959}"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914400" rtl="0" eaLnBrk="1" latinLnBrk="0" hangingPunct="1">
        <a:spcBef>
          <a:spcPct val="0"/>
        </a:spcBef>
        <a:buNone/>
        <a:defRPr sz="3800" kern="1200">
          <a:solidFill>
            <a:schemeClr val="bg1"/>
          </a:solidFill>
          <a:latin typeface="+mj-lt"/>
          <a:ea typeface="+mj-ea"/>
          <a:cs typeface="+mj-cs"/>
        </a:defRPr>
      </a:lvl1pPr>
    </p:titleStyle>
    <p:body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chemeClr val="bg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dfleming@uottawa.ca"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hyperlink" Target="https://www.educlang.ca/en/home/" TargetMode="External"/><Relationship Id="rId4" Type="http://schemas.openxmlformats.org/officeDocument/2006/relationships/hyperlink" Target="http://douglasfleming.weebly.com/"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mailto:dfleming@uottawa.ca"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hyperlink" Target="https://www.educlang.ca/en/home/" TargetMode="External"/><Relationship Id="rId4" Type="http://schemas.openxmlformats.org/officeDocument/2006/relationships/hyperlink" Target="http://douglasfleming.weebly.com/"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5796" y="828530"/>
            <a:ext cx="8472668" cy="5580063"/>
          </a:xfrm>
        </p:spPr>
        <p:txBody>
          <a:bodyPr>
            <a:normAutofit fontScale="92500" lnSpcReduction="20000"/>
          </a:bodyPr>
          <a:lstStyle/>
          <a:p>
            <a:pPr marL="365760" indent="-283464" fontAlgn="auto">
              <a:spcAft>
                <a:spcPts val="0"/>
              </a:spcAft>
              <a:buFont typeface="Wingdings 2"/>
              <a:buNone/>
              <a:defRPr/>
            </a:pPr>
            <a:r>
              <a:rPr lang="en-US" sz="2400" dirty="0">
                <a:ea typeface="+mn-ea"/>
                <a:cs typeface="+mn-cs"/>
              </a:rPr>
              <a:t>	</a:t>
            </a:r>
          </a:p>
          <a:p>
            <a:pPr marL="0" indent="0">
              <a:lnSpc>
                <a:spcPct val="120000"/>
              </a:lnSpc>
              <a:spcBef>
                <a:spcPts val="0"/>
              </a:spcBef>
              <a:buNone/>
            </a:pPr>
            <a:endParaRPr lang="en-CA" sz="3000" dirty="0" smtClean="0"/>
          </a:p>
          <a:p>
            <a:pPr marL="0" indent="0">
              <a:lnSpc>
                <a:spcPct val="120000"/>
              </a:lnSpc>
              <a:spcBef>
                <a:spcPts val="0"/>
              </a:spcBef>
              <a:buNone/>
            </a:pPr>
            <a:r>
              <a:rPr lang="en-CA" sz="3000" dirty="0" smtClean="0"/>
              <a:t>International </a:t>
            </a:r>
            <a:r>
              <a:rPr lang="en-CA" sz="3000" dirty="0"/>
              <a:t>Second Language Teacher Professional </a:t>
            </a:r>
            <a:r>
              <a:rPr lang="en-CA" sz="3000" dirty="0" smtClean="0"/>
              <a:t>Development: De-colonial </a:t>
            </a:r>
            <a:r>
              <a:rPr lang="en-CA" sz="3000" dirty="0"/>
              <a:t>Response-able Research </a:t>
            </a:r>
            <a:r>
              <a:rPr lang="en-CA" sz="3000" dirty="0" smtClean="0"/>
              <a:t>and Teaching Challenges in the Chinese Context</a:t>
            </a:r>
            <a:endParaRPr lang="en-CA" sz="3600" dirty="0"/>
          </a:p>
          <a:p>
            <a:pPr marL="0" indent="0">
              <a:buNone/>
            </a:pPr>
            <a:r>
              <a:rPr lang="en-CA" sz="2100" dirty="0" smtClean="0">
                <a:latin typeface="Arial" panose="020B0604020202020204" pitchFamily="34" charset="0"/>
                <a:cs typeface="Arial" panose="020B0604020202020204" pitchFamily="34" charset="0"/>
              </a:rPr>
              <a:t>UBC November, 2021</a:t>
            </a:r>
          </a:p>
          <a:p>
            <a:pPr marL="365760" indent="-283464" algn="r">
              <a:lnSpc>
                <a:spcPct val="120000"/>
              </a:lnSpc>
              <a:spcBef>
                <a:spcPts val="0"/>
              </a:spcBef>
              <a:buNone/>
              <a:defRPr/>
            </a:pPr>
            <a:r>
              <a:rPr lang="en-CA" sz="2600" b="1" dirty="0" smtClean="0">
                <a:latin typeface="Arial" panose="020B0604020202020204" pitchFamily="34" charset="0"/>
                <a:ea typeface="ＭＳ Ｐゴシック" charset="0"/>
                <a:cs typeface="Arial" panose="020B0604020202020204" pitchFamily="34" charset="0"/>
              </a:rPr>
              <a:t>	  </a:t>
            </a:r>
            <a:r>
              <a:rPr lang="en-GB" sz="2600" b="1" dirty="0" smtClean="0">
                <a:latin typeface="Arial" panose="020B0604020202020204" pitchFamily="34" charset="0"/>
                <a:cs typeface="Arial" panose="020B0604020202020204" pitchFamily="34" charset="0"/>
              </a:rPr>
              <a:t>		</a:t>
            </a:r>
            <a:r>
              <a:rPr lang="en-US" sz="2600" dirty="0" smtClean="0">
                <a:latin typeface="Arial" panose="020B0604020202020204" pitchFamily="34" charset="0"/>
                <a:cs typeface="Arial" panose="020B0604020202020204" pitchFamily="34" charset="0"/>
              </a:rPr>
              <a:t>Douglas Fleming PhD  </a:t>
            </a:r>
          </a:p>
          <a:p>
            <a:pPr marL="365760" indent="-283464" algn="r" fontAlgn="auto">
              <a:lnSpc>
                <a:spcPct val="120000"/>
              </a:lnSpc>
              <a:spcBef>
                <a:spcPts val="0"/>
              </a:spcBef>
              <a:spcAft>
                <a:spcPts val="0"/>
              </a:spcAft>
              <a:buFont typeface="Wingdings 2"/>
              <a:buNone/>
              <a:defRPr/>
            </a:pPr>
            <a:r>
              <a:rPr lang="en-US" sz="2600" dirty="0">
                <a:latin typeface="Arial" panose="020B0604020202020204" pitchFamily="34" charset="0"/>
                <a:cs typeface="Arial" panose="020B0604020202020204" pitchFamily="34" charset="0"/>
              </a:rPr>
              <a:t>				Faculty of </a:t>
            </a:r>
            <a:r>
              <a:rPr lang="en-US" sz="2600" dirty="0" smtClean="0">
                <a:latin typeface="Arial" panose="020B0604020202020204" pitchFamily="34" charset="0"/>
                <a:cs typeface="Arial" panose="020B0604020202020204" pitchFamily="34" charset="0"/>
              </a:rPr>
              <a:t>Education</a:t>
            </a:r>
          </a:p>
          <a:p>
            <a:pPr marL="365760" indent="-283464" algn="r" fontAlgn="auto">
              <a:spcBef>
                <a:spcPts val="0"/>
              </a:spcBef>
              <a:spcAft>
                <a:spcPts val="0"/>
              </a:spcAft>
              <a:buFont typeface="Wingdings 2"/>
              <a:buNone/>
              <a:defRPr/>
            </a:pPr>
            <a:r>
              <a:rPr lang="en-US" sz="2600" dirty="0" smtClean="0">
                <a:latin typeface="Arial" panose="020B0604020202020204" pitchFamily="34" charset="0"/>
                <a:ea typeface="+mn-ea"/>
                <a:cs typeface="Arial" panose="020B0604020202020204" pitchFamily="34" charset="0"/>
                <a:hlinkClick r:id="rId3"/>
              </a:rPr>
              <a:t>dfleming@uottawa.ca</a:t>
            </a:r>
            <a:endParaRPr lang="en-US" sz="2600" dirty="0" smtClean="0">
              <a:latin typeface="Arial" panose="020B0604020202020204" pitchFamily="34" charset="0"/>
              <a:ea typeface="+mn-ea"/>
              <a:cs typeface="Arial" panose="020B0604020202020204" pitchFamily="34" charset="0"/>
            </a:endParaRPr>
          </a:p>
          <a:p>
            <a:pPr marL="365760" indent="-283464" algn="r" fontAlgn="auto">
              <a:spcBef>
                <a:spcPts val="0"/>
              </a:spcBef>
              <a:spcAft>
                <a:spcPts val="0"/>
              </a:spcAft>
              <a:buFont typeface="Wingdings 2"/>
              <a:buNone/>
              <a:defRPr/>
            </a:pPr>
            <a:r>
              <a:rPr lang="en-US" sz="2600" dirty="0" smtClean="0">
                <a:latin typeface="Arial" panose="020B0604020202020204" pitchFamily="34" charset="0"/>
                <a:cs typeface="Arial" panose="020B0604020202020204" pitchFamily="34" charset="0"/>
                <a:hlinkClick r:id="rId4"/>
              </a:rPr>
              <a:t>http://douglasfleming.weebly.com</a:t>
            </a:r>
            <a:endParaRPr lang="en-US" sz="2600" dirty="0" smtClean="0">
              <a:latin typeface="Arial" panose="020B0604020202020204" pitchFamily="34" charset="0"/>
              <a:cs typeface="Arial" panose="020B0604020202020204" pitchFamily="34" charset="0"/>
            </a:endParaRPr>
          </a:p>
          <a:p>
            <a:pPr marL="365760" indent="-283464" algn="r" fontAlgn="auto">
              <a:spcBef>
                <a:spcPts val="0"/>
              </a:spcBef>
              <a:spcAft>
                <a:spcPts val="0"/>
              </a:spcAft>
              <a:buFont typeface="Wingdings 2"/>
              <a:buNone/>
              <a:defRPr/>
            </a:pPr>
            <a:endParaRPr lang="en-US" sz="2600" dirty="0" smtClean="0">
              <a:latin typeface="Arial" panose="020B0604020202020204" pitchFamily="34" charset="0"/>
              <a:cs typeface="Arial" panose="020B0604020202020204" pitchFamily="34" charset="0"/>
            </a:endParaRPr>
          </a:p>
          <a:p>
            <a:pPr marL="365760" indent="-283464" algn="r" fontAlgn="auto">
              <a:spcBef>
                <a:spcPts val="0"/>
              </a:spcBef>
              <a:spcAft>
                <a:spcPts val="0"/>
              </a:spcAft>
              <a:buFont typeface="Wingdings 2"/>
              <a:buNone/>
              <a:defRPr/>
            </a:pPr>
            <a:r>
              <a:rPr lang="en-US" sz="2600" dirty="0" smtClean="0">
                <a:latin typeface="Arial" panose="020B0604020202020204" pitchFamily="34" charset="0"/>
                <a:cs typeface="Arial" panose="020B0604020202020204" pitchFamily="34" charset="0"/>
              </a:rPr>
              <a:t>EDUCLANG </a:t>
            </a:r>
            <a:r>
              <a:rPr lang="en-US" sz="2600" dirty="0">
                <a:latin typeface="Arial" panose="020B0604020202020204" pitchFamily="34" charset="0"/>
                <a:cs typeface="Arial" panose="020B0604020202020204" pitchFamily="34" charset="0"/>
              </a:rPr>
              <a:t>Research Group  </a:t>
            </a:r>
            <a:r>
              <a:rPr lang="en-US" sz="2600" dirty="0">
                <a:latin typeface="Arial" panose="020B0604020202020204" pitchFamily="34" charset="0"/>
                <a:cs typeface="Arial" panose="020B0604020202020204" pitchFamily="34" charset="0"/>
                <a:hlinkClick r:id="rId5"/>
              </a:rPr>
              <a:t>https://www.educlang.ca/en/home</a:t>
            </a:r>
            <a:r>
              <a:rPr lang="en-US" sz="2600" dirty="0" smtClean="0">
                <a:latin typeface="Arial" panose="020B0604020202020204" pitchFamily="34" charset="0"/>
                <a:cs typeface="Arial" panose="020B0604020202020204" pitchFamily="34" charset="0"/>
                <a:hlinkClick r:id="rId5"/>
              </a:rPr>
              <a:t>/</a:t>
            </a:r>
            <a:endParaRPr lang="en-US" sz="2600" dirty="0" smtClean="0">
              <a:latin typeface="Arial" panose="020B0604020202020204" pitchFamily="34" charset="0"/>
              <a:cs typeface="Arial" panose="020B0604020202020204" pitchFamily="34" charset="0"/>
            </a:endParaRPr>
          </a:p>
          <a:p>
            <a:pPr marL="365760" indent="-283464" algn="r" fontAlgn="auto">
              <a:spcBef>
                <a:spcPts val="0"/>
              </a:spcBef>
              <a:spcAft>
                <a:spcPts val="0"/>
              </a:spcAft>
              <a:buFont typeface="Wingdings 2"/>
              <a:buNone/>
              <a:defRPr/>
            </a:pPr>
            <a:r>
              <a:rPr lang="en-US" sz="2800" dirty="0">
                <a:ea typeface="+mn-ea"/>
                <a:cs typeface="+mn-cs"/>
              </a:rPr>
              <a:t>	</a:t>
            </a:r>
          </a:p>
          <a:p>
            <a:pPr marL="365760" indent="-283464" fontAlgn="auto">
              <a:spcAft>
                <a:spcPts val="0"/>
              </a:spcAft>
              <a:buFont typeface="Wingdings 2"/>
              <a:buNone/>
              <a:defRPr/>
            </a:pPr>
            <a:endParaRPr lang="en-US" sz="4000" dirty="0">
              <a:ea typeface="+mn-ea"/>
              <a:cs typeface="+mn-cs"/>
            </a:endParaRPr>
          </a:p>
        </p:txBody>
      </p:sp>
      <p:pic>
        <p:nvPicPr>
          <p:cNvPr id="14339" name="Picture 4" descr="uOttawa-logo[1].png"/>
          <p:cNvPicPr>
            <a:picLocks noChangeAspect="1"/>
          </p:cNvPicPr>
          <p:nvPr/>
        </p:nvPicPr>
        <p:blipFill>
          <a:blip r:embed="rId6"/>
          <a:srcRect/>
          <a:stretch>
            <a:fillRect/>
          </a:stretch>
        </p:blipFill>
        <p:spPr bwMode="auto">
          <a:xfrm>
            <a:off x="6700838" y="838200"/>
            <a:ext cx="1528762" cy="619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332656"/>
            <a:ext cx="8496943" cy="6120680"/>
          </a:xfrm>
        </p:spPr>
        <p:txBody>
          <a:bodyPr>
            <a:noAutofit/>
          </a:bodyPr>
          <a:lstStyle/>
          <a:p>
            <a:r>
              <a:rPr lang="en-CA" sz="2000" dirty="0" smtClean="0">
                <a:latin typeface="Arial" panose="020B0604020202020204" pitchFamily="34" charset="0"/>
                <a:cs typeface="Arial" panose="020B0604020202020204" pitchFamily="34" charset="0"/>
              </a:rPr>
              <a:t>The </a:t>
            </a:r>
            <a:r>
              <a:rPr lang="en-CA" sz="2000" dirty="0">
                <a:latin typeface="Arial" panose="020B0604020202020204" pitchFamily="34" charset="0"/>
                <a:cs typeface="Arial" panose="020B0604020202020204" pitchFamily="34" charset="0"/>
              </a:rPr>
              <a:t>main methodology </a:t>
            </a:r>
            <a:r>
              <a:rPr lang="en-CA" sz="2000" dirty="0" smtClean="0">
                <a:latin typeface="Arial" panose="020B0604020202020204" pitchFamily="34" charset="0"/>
                <a:cs typeface="Arial" panose="020B0604020202020204" pitchFamily="34" charset="0"/>
              </a:rPr>
              <a:t>employed:</a:t>
            </a:r>
          </a:p>
          <a:p>
            <a:pPr lvl="1"/>
            <a:r>
              <a:rPr lang="en-CA" dirty="0" smtClean="0">
                <a:latin typeface="Arial" panose="020B0604020202020204" pitchFamily="34" charset="0"/>
                <a:cs typeface="Arial" panose="020B0604020202020204" pitchFamily="34" charset="0"/>
              </a:rPr>
              <a:t>grammar/translation </a:t>
            </a:r>
          </a:p>
          <a:p>
            <a:pPr lvl="1"/>
            <a:r>
              <a:rPr lang="en-CA" dirty="0" smtClean="0">
                <a:latin typeface="Arial" panose="020B0604020202020204" pitchFamily="34" charset="0"/>
                <a:cs typeface="Arial" panose="020B0604020202020204" pitchFamily="34" charset="0"/>
              </a:rPr>
              <a:t>augmented </a:t>
            </a:r>
            <a:r>
              <a:rPr lang="en-CA" dirty="0">
                <a:latin typeface="Arial" panose="020B0604020202020204" pitchFamily="34" charset="0"/>
                <a:cs typeface="Arial" panose="020B0604020202020204" pitchFamily="34" charset="0"/>
              </a:rPr>
              <a:t>by occasional uses of the audio-lingual </a:t>
            </a:r>
            <a:r>
              <a:rPr lang="en-CA" dirty="0" smtClean="0">
                <a:latin typeface="Arial" panose="020B0604020202020204" pitchFamily="34" charset="0"/>
                <a:cs typeface="Arial" panose="020B0604020202020204" pitchFamily="34" charset="0"/>
              </a:rPr>
              <a:t>technique. </a:t>
            </a:r>
          </a:p>
          <a:p>
            <a:pPr marL="0" indent="-12700">
              <a:buNone/>
            </a:pPr>
            <a:r>
              <a:rPr lang="en-CA" sz="2000" dirty="0" smtClean="0">
                <a:latin typeface="Arial" panose="020B0604020202020204" pitchFamily="34" charset="0"/>
                <a:cs typeface="Arial" panose="020B0604020202020204" pitchFamily="34" charset="0"/>
              </a:rPr>
              <a:t>This </a:t>
            </a:r>
            <a:r>
              <a:rPr lang="en-CA" sz="2000" dirty="0">
                <a:latin typeface="Arial" panose="020B0604020202020204" pitchFamily="34" charset="0"/>
                <a:cs typeface="Arial" panose="020B0604020202020204" pitchFamily="34" charset="0"/>
              </a:rPr>
              <a:t>is still the case, despite the official adoption of the communicative approach by the central government in 1993 </a:t>
            </a:r>
            <a:r>
              <a:rPr lang="en-CA" sz="2000" dirty="0" smtClean="0">
                <a:latin typeface="Arial" panose="020B0604020202020204" pitchFamily="34" charset="0"/>
                <a:cs typeface="Arial" panose="020B0604020202020204" pitchFamily="34" charset="0"/>
              </a:rPr>
              <a:t>(Qin</a:t>
            </a:r>
            <a:r>
              <a:rPr lang="en-CA" sz="2000" dirty="0">
                <a:latin typeface="Arial" panose="020B0604020202020204" pitchFamily="34" charset="0"/>
                <a:cs typeface="Arial" panose="020B0604020202020204" pitchFamily="34" charset="0"/>
              </a:rPr>
              <a:t>, </a:t>
            </a:r>
            <a:r>
              <a:rPr lang="en-CA" sz="2000" dirty="0" smtClean="0">
                <a:latin typeface="Arial" panose="020B0604020202020204" pitchFamily="34" charset="0"/>
                <a:cs typeface="Arial" panose="020B0604020202020204" pitchFamily="34" charset="0"/>
              </a:rPr>
              <a:t>1999; Liao</a:t>
            </a:r>
            <a:r>
              <a:rPr lang="en-CA" sz="2000" dirty="0">
                <a:latin typeface="Arial" panose="020B0604020202020204" pitchFamily="34" charset="0"/>
                <a:cs typeface="Arial" panose="020B0604020202020204" pitchFamily="34" charset="0"/>
              </a:rPr>
              <a:t>, </a:t>
            </a:r>
            <a:r>
              <a:rPr lang="en-CA" sz="2000" dirty="0" smtClean="0">
                <a:latin typeface="Arial" panose="020B0604020202020204" pitchFamily="34" charset="0"/>
                <a:cs typeface="Arial" panose="020B0604020202020204" pitchFamily="34" charset="0"/>
              </a:rPr>
              <a:t>2000; Fleming, David, 2014).  </a:t>
            </a:r>
            <a:endParaRPr lang="en-CA" sz="2000" dirty="0">
              <a:latin typeface="Arial" panose="020B0604020202020204" pitchFamily="34" charset="0"/>
              <a:cs typeface="Arial" panose="020B0604020202020204" pitchFamily="34" charset="0"/>
            </a:endParaRPr>
          </a:p>
          <a:p>
            <a:r>
              <a:rPr lang="en-CA" sz="2000" dirty="0">
                <a:latin typeface="Arial" panose="020B0604020202020204" pitchFamily="34" charset="0"/>
                <a:cs typeface="Arial" panose="020B0604020202020204" pitchFamily="34" charset="0"/>
              </a:rPr>
              <a:t>Adamson (</a:t>
            </a:r>
            <a:r>
              <a:rPr lang="en-CA" sz="2000" dirty="0" smtClean="0">
                <a:latin typeface="Arial" panose="020B0604020202020204" pitchFamily="34" charset="0"/>
                <a:cs typeface="Arial" panose="020B0604020202020204" pitchFamily="34" charset="0"/>
              </a:rPr>
              <a:t>2001): severe </a:t>
            </a:r>
            <a:r>
              <a:rPr lang="en-CA" sz="2000" dirty="0">
                <a:latin typeface="Arial" panose="020B0604020202020204" pitchFamily="34" charset="0"/>
                <a:cs typeface="Arial" panose="020B0604020202020204" pitchFamily="34" charset="0"/>
              </a:rPr>
              <a:t>contradictions </a:t>
            </a:r>
            <a:r>
              <a:rPr lang="en-CA" sz="2000" dirty="0" smtClean="0">
                <a:latin typeface="Arial" panose="020B0604020202020204" pitchFamily="34" charset="0"/>
                <a:cs typeface="Arial" panose="020B0604020202020204" pitchFamily="34" charset="0"/>
              </a:rPr>
              <a:t>place teachers under stress: </a:t>
            </a:r>
          </a:p>
          <a:p>
            <a:pPr lvl="1"/>
            <a:r>
              <a:rPr lang="en-CA" dirty="0" smtClean="0">
                <a:latin typeface="Arial" panose="020B0604020202020204" pitchFamily="34" charset="0"/>
                <a:cs typeface="Arial" panose="020B0604020202020204" pitchFamily="34" charset="0"/>
              </a:rPr>
              <a:t>The </a:t>
            </a:r>
            <a:r>
              <a:rPr lang="en-CA" dirty="0">
                <a:latin typeface="Arial" panose="020B0604020202020204" pitchFamily="34" charset="0"/>
                <a:cs typeface="Arial" panose="020B0604020202020204" pitchFamily="34" charset="0"/>
              </a:rPr>
              <a:t>high-stakes nature and design of the Gaokao is at odds with the official mandate to adopt the communicative approach. </a:t>
            </a:r>
            <a:endParaRPr lang="en-CA" dirty="0" smtClean="0">
              <a:latin typeface="Arial" panose="020B0604020202020204" pitchFamily="34" charset="0"/>
              <a:cs typeface="Arial" panose="020B0604020202020204" pitchFamily="34" charset="0"/>
            </a:endParaRPr>
          </a:p>
          <a:p>
            <a:pPr lvl="1"/>
            <a:r>
              <a:rPr lang="en-CA" dirty="0" smtClean="0">
                <a:latin typeface="Arial" panose="020B0604020202020204" pitchFamily="34" charset="0"/>
                <a:cs typeface="Arial" panose="020B0604020202020204" pitchFamily="34" charset="0"/>
              </a:rPr>
              <a:t>Parents </a:t>
            </a:r>
            <a:r>
              <a:rPr lang="en-CA" dirty="0">
                <a:latin typeface="Arial" panose="020B0604020202020204" pitchFamily="34" charset="0"/>
                <a:cs typeface="Arial" panose="020B0604020202020204" pitchFamily="34" charset="0"/>
              </a:rPr>
              <a:t>are all too aware that their child’s ultimate success in getting into a prestigious post-secondary institution </a:t>
            </a:r>
            <a:r>
              <a:rPr lang="en-CA" dirty="0" smtClean="0">
                <a:latin typeface="Arial" panose="020B0604020202020204" pitchFamily="34" charset="0"/>
                <a:cs typeface="Arial" panose="020B0604020202020204" pitchFamily="34" charset="0"/>
              </a:rPr>
              <a:t>is </a:t>
            </a:r>
            <a:r>
              <a:rPr lang="en-CA" dirty="0">
                <a:latin typeface="Arial" panose="020B0604020202020204" pitchFamily="34" charset="0"/>
                <a:cs typeface="Arial" panose="020B0604020202020204" pitchFamily="34" charset="0"/>
              </a:rPr>
              <a:t>solely dependent on the memorization of received knowledge and their mastery of reading comprehension and grammar. </a:t>
            </a:r>
            <a:endParaRPr lang="en-CA" dirty="0" smtClean="0">
              <a:latin typeface="Arial" panose="020B0604020202020204" pitchFamily="34" charset="0"/>
              <a:cs typeface="Arial" panose="020B0604020202020204" pitchFamily="34" charset="0"/>
            </a:endParaRPr>
          </a:p>
          <a:p>
            <a:pPr lvl="1"/>
            <a:r>
              <a:rPr lang="en-CA" dirty="0" smtClean="0">
                <a:latin typeface="Arial" panose="020B0604020202020204" pitchFamily="34" charset="0"/>
                <a:cs typeface="Arial" panose="020B0604020202020204" pitchFamily="34" charset="0"/>
              </a:rPr>
              <a:t>To </a:t>
            </a:r>
            <a:r>
              <a:rPr lang="en-CA" dirty="0">
                <a:latin typeface="Arial" panose="020B0604020202020204" pitchFamily="34" charset="0"/>
                <a:cs typeface="Arial" panose="020B0604020202020204" pitchFamily="34" charset="0"/>
              </a:rPr>
              <a:t>these challenges, </a:t>
            </a:r>
            <a:r>
              <a:rPr lang="en-CA" dirty="0" smtClean="0">
                <a:latin typeface="Arial" panose="020B0604020202020204" pitchFamily="34" charset="0"/>
                <a:cs typeface="Arial" panose="020B0604020202020204" pitchFamily="34" charset="0"/>
              </a:rPr>
              <a:t>teachers </a:t>
            </a:r>
            <a:r>
              <a:rPr lang="en-CA" dirty="0">
                <a:latin typeface="Arial" panose="020B0604020202020204" pitchFamily="34" charset="0"/>
                <a:cs typeface="Arial" panose="020B0604020202020204" pitchFamily="34" charset="0"/>
              </a:rPr>
              <a:t>are subject to difficult working conditions: poor resources and pay; shortage of time; large classes; lack of access to pedagogical technology; and entrenched bureaucracy.</a:t>
            </a:r>
          </a:p>
        </p:txBody>
      </p:sp>
    </p:spTree>
    <p:extLst>
      <p:ext uri="{BB962C8B-B14F-4D97-AF65-F5344CB8AC3E}">
        <p14:creationId xmlns:p14="http://schemas.microsoft.com/office/powerpoint/2010/main" val="11371564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260648"/>
            <a:ext cx="8424935" cy="6264696"/>
          </a:xfrm>
        </p:spPr>
        <p:txBody>
          <a:bodyPr>
            <a:normAutofit lnSpcReduction="10000"/>
          </a:bodyPr>
          <a:lstStyle/>
          <a:p>
            <a:r>
              <a:rPr lang="en-CA" sz="2000" dirty="0">
                <a:latin typeface="Arial" panose="020B0604020202020204" pitchFamily="34" charset="0"/>
                <a:cs typeface="Arial" panose="020B0604020202020204" pitchFamily="34" charset="0"/>
              </a:rPr>
              <a:t>T</a:t>
            </a:r>
            <a:r>
              <a:rPr lang="en-CA" sz="2000" dirty="0" smtClean="0">
                <a:latin typeface="Arial" panose="020B0604020202020204" pitchFamily="34" charset="0"/>
                <a:cs typeface="Arial" panose="020B0604020202020204" pitchFamily="34" charset="0"/>
              </a:rPr>
              <a:t>eachers </a:t>
            </a:r>
            <a:r>
              <a:rPr lang="en-CA" sz="2000" dirty="0">
                <a:latin typeface="Arial" panose="020B0604020202020204" pitchFamily="34" charset="0"/>
                <a:cs typeface="Arial" panose="020B0604020202020204" pitchFamily="34" charset="0"/>
              </a:rPr>
              <a:t>have </a:t>
            </a:r>
            <a:r>
              <a:rPr lang="en-CA" sz="2000" dirty="0" smtClean="0">
                <a:latin typeface="Arial" panose="020B0604020202020204" pitchFamily="34" charset="0"/>
                <a:cs typeface="Arial" panose="020B0604020202020204" pitchFamily="34" charset="0"/>
              </a:rPr>
              <a:t>mixed </a:t>
            </a:r>
            <a:r>
              <a:rPr lang="en-CA" sz="2000" dirty="0">
                <a:latin typeface="Arial" panose="020B0604020202020204" pitchFamily="34" charset="0"/>
                <a:cs typeface="Arial" panose="020B0604020202020204" pitchFamily="34" charset="0"/>
              </a:rPr>
              <a:t>reactions to the new </a:t>
            </a:r>
            <a:r>
              <a:rPr lang="en-CA" sz="2000" dirty="0" smtClean="0">
                <a:latin typeface="Arial" panose="020B0604020202020204" pitchFamily="34" charset="0"/>
                <a:cs typeface="Arial" panose="020B0604020202020204" pitchFamily="34" charset="0"/>
              </a:rPr>
              <a:t>reforms </a:t>
            </a:r>
            <a:r>
              <a:rPr lang="en-CA" sz="2000" dirty="0">
                <a:latin typeface="Arial" panose="020B0604020202020204" pitchFamily="34" charset="0"/>
                <a:cs typeface="Arial" panose="020B0604020202020204" pitchFamily="34" charset="0"/>
              </a:rPr>
              <a:t>(Zhao, 2003</a:t>
            </a:r>
            <a:r>
              <a:rPr lang="en-CA" sz="2000" dirty="0" smtClean="0">
                <a:latin typeface="Arial" panose="020B0604020202020204" pitchFamily="34" charset="0"/>
                <a:cs typeface="Arial" panose="020B0604020202020204" pitchFamily="34" charset="0"/>
              </a:rPr>
              <a:t>);</a:t>
            </a:r>
          </a:p>
          <a:p>
            <a:pPr lvl="1"/>
            <a:r>
              <a:rPr lang="en-CA" dirty="0" smtClean="0">
                <a:latin typeface="Arial" panose="020B0604020202020204" pitchFamily="34" charset="0"/>
                <a:cs typeface="Arial" panose="020B0604020202020204" pitchFamily="34" charset="0"/>
              </a:rPr>
              <a:t>Some </a:t>
            </a:r>
            <a:r>
              <a:rPr lang="en-CA" dirty="0">
                <a:latin typeface="Arial" panose="020B0604020202020204" pitchFamily="34" charset="0"/>
                <a:cs typeface="Arial" panose="020B0604020202020204" pitchFamily="34" charset="0"/>
              </a:rPr>
              <a:t>have embraced the communicative approach in spite of all the challenges noted above. </a:t>
            </a:r>
            <a:endParaRPr lang="en-CA" dirty="0" smtClean="0">
              <a:latin typeface="Arial" panose="020B0604020202020204" pitchFamily="34" charset="0"/>
              <a:cs typeface="Arial" panose="020B0604020202020204" pitchFamily="34" charset="0"/>
            </a:endParaRPr>
          </a:p>
          <a:p>
            <a:pPr lvl="1"/>
            <a:r>
              <a:rPr lang="en-CA" dirty="0" smtClean="0">
                <a:latin typeface="Arial" panose="020B0604020202020204" pitchFamily="34" charset="0"/>
                <a:cs typeface="Arial" panose="020B0604020202020204" pitchFamily="34" charset="0"/>
              </a:rPr>
              <a:t>Others </a:t>
            </a:r>
            <a:r>
              <a:rPr lang="en-CA" dirty="0">
                <a:latin typeface="Arial" panose="020B0604020202020204" pitchFamily="34" charset="0"/>
                <a:cs typeface="Arial" panose="020B0604020202020204" pitchFamily="34" charset="0"/>
              </a:rPr>
              <a:t>have rejected the approach as being unworkable in the Chinese </a:t>
            </a:r>
            <a:r>
              <a:rPr lang="en-CA" dirty="0" smtClean="0">
                <a:latin typeface="Arial" panose="020B0604020202020204" pitchFamily="34" charset="0"/>
                <a:cs typeface="Arial" panose="020B0604020202020204" pitchFamily="34" charset="0"/>
              </a:rPr>
              <a:t>context.</a:t>
            </a:r>
          </a:p>
          <a:p>
            <a:r>
              <a:rPr lang="en-CA" sz="2000" dirty="0" smtClean="0">
                <a:latin typeface="Arial" panose="020B0604020202020204" pitchFamily="34" charset="0"/>
                <a:cs typeface="Arial" panose="020B0604020202020204" pitchFamily="34" charset="0"/>
              </a:rPr>
              <a:t>Often</a:t>
            </a:r>
            <a:r>
              <a:rPr lang="en-CA" sz="2000" dirty="0">
                <a:latin typeface="Arial" panose="020B0604020202020204" pitchFamily="34" charset="0"/>
                <a:cs typeface="Arial" panose="020B0604020202020204" pitchFamily="34" charset="0"/>
              </a:rPr>
              <a:t>, these attitudes are connected to the place the teachers in question view the current role of English both locally and internationally. </a:t>
            </a:r>
            <a:endParaRPr lang="en-CA" sz="2000" dirty="0" smtClean="0">
              <a:latin typeface="Arial" panose="020B0604020202020204" pitchFamily="34" charset="0"/>
              <a:cs typeface="Arial" panose="020B0604020202020204" pitchFamily="34" charset="0"/>
            </a:endParaRPr>
          </a:p>
          <a:p>
            <a:pPr lvl="1"/>
            <a:r>
              <a:rPr lang="en-CA" dirty="0" smtClean="0">
                <a:latin typeface="Arial" panose="020B0604020202020204" pitchFamily="34" charset="0"/>
                <a:cs typeface="Arial" panose="020B0604020202020204" pitchFamily="34" charset="0"/>
              </a:rPr>
              <a:t>How </a:t>
            </a:r>
            <a:r>
              <a:rPr lang="en-CA" dirty="0">
                <a:latin typeface="Arial" panose="020B0604020202020204" pitchFamily="34" charset="0"/>
                <a:cs typeface="Arial" panose="020B0604020202020204" pitchFamily="34" charset="0"/>
              </a:rPr>
              <a:t>useful is the English language for those students with no post-secondary ambitions? </a:t>
            </a:r>
            <a:endParaRPr lang="en-CA" dirty="0" smtClean="0">
              <a:latin typeface="Arial" panose="020B0604020202020204" pitchFamily="34" charset="0"/>
              <a:cs typeface="Arial" panose="020B0604020202020204" pitchFamily="34" charset="0"/>
            </a:endParaRPr>
          </a:p>
          <a:p>
            <a:pPr lvl="1"/>
            <a:r>
              <a:rPr lang="en-CA" dirty="0" smtClean="0">
                <a:latin typeface="Arial" panose="020B0604020202020204" pitchFamily="34" charset="0"/>
                <a:cs typeface="Arial" panose="020B0604020202020204" pitchFamily="34" charset="0"/>
              </a:rPr>
              <a:t>Is </a:t>
            </a:r>
            <a:r>
              <a:rPr lang="en-CA" dirty="0">
                <a:latin typeface="Arial" panose="020B0604020202020204" pitchFamily="34" charset="0"/>
                <a:cs typeface="Arial" panose="020B0604020202020204" pitchFamily="34" charset="0"/>
              </a:rPr>
              <a:t>it enough to say that the language is important from a national or international perspective? </a:t>
            </a:r>
          </a:p>
          <a:p>
            <a:r>
              <a:rPr lang="en-CA" sz="2000" dirty="0">
                <a:latin typeface="Arial" panose="020B0604020202020204" pitchFamily="34" charset="0"/>
                <a:cs typeface="Arial" panose="020B0604020202020204" pitchFamily="34" charset="0"/>
              </a:rPr>
              <a:t>Complicating all of this are the aspects of the communicative approach that are at odds with the transmission model of </a:t>
            </a:r>
            <a:r>
              <a:rPr lang="en-CA" sz="2000" dirty="0" smtClean="0">
                <a:latin typeface="Arial" panose="020B0604020202020204" pitchFamily="34" charset="0"/>
                <a:cs typeface="Arial" panose="020B0604020202020204" pitchFamily="34" charset="0"/>
              </a:rPr>
              <a:t>knowledge.</a:t>
            </a:r>
          </a:p>
          <a:p>
            <a:r>
              <a:rPr lang="en-CA" sz="2000" dirty="0" smtClean="0">
                <a:latin typeface="Arial" panose="020B0604020202020204" pitchFamily="34" charset="0"/>
                <a:cs typeface="Arial" panose="020B0604020202020204" pitchFamily="34" charset="0"/>
              </a:rPr>
              <a:t>These </a:t>
            </a:r>
            <a:r>
              <a:rPr lang="en-CA" sz="2000" dirty="0">
                <a:latin typeface="Arial" panose="020B0604020202020204" pitchFamily="34" charset="0"/>
                <a:cs typeface="Arial" panose="020B0604020202020204" pitchFamily="34" charset="0"/>
              </a:rPr>
              <a:t>aspects emphasize task-based problem-solving and deemphasize the authority of the teacher, none of which have enjoyed much favor in mainstream Chinese education historically.</a:t>
            </a:r>
          </a:p>
          <a:p>
            <a:endParaRPr lang="en-CA" dirty="0"/>
          </a:p>
        </p:txBody>
      </p:sp>
    </p:spTree>
    <p:extLst>
      <p:ext uri="{BB962C8B-B14F-4D97-AF65-F5344CB8AC3E}">
        <p14:creationId xmlns:p14="http://schemas.microsoft.com/office/powerpoint/2010/main" val="22961327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332656"/>
            <a:ext cx="8496943" cy="6264696"/>
          </a:xfrm>
        </p:spPr>
        <p:txBody>
          <a:bodyPr>
            <a:normAutofit/>
          </a:bodyPr>
          <a:lstStyle/>
          <a:p>
            <a:r>
              <a:rPr lang="en-CA" sz="2000" dirty="0" err="1" smtClean="0">
                <a:latin typeface="Arial" panose="020B0604020202020204" pitchFamily="34" charset="0"/>
                <a:cs typeface="Arial" panose="020B0604020202020204" pitchFamily="34" charset="0"/>
              </a:rPr>
              <a:t>Medgyes</a:t>
            </a:r>
            <a:r>
              <a:rPr lang="en-CA" sz="2000" dirty="0" smtClean="0">
                <a:latin typeface="Arial" panose="020B0604020202020204" pitchFamily="34" charset="0"/>
                <a:cs typeface="Arial" panose="020B0604020202020204" pitchFamily="34" charset="0"/>
              </a:rPr>
              <a:t> </a:t>
            </a:r>
            <a:r>
              <a:rPr lang="en-CA" sz="2000" dirty="0">
                <a:latin typeface="Arial" panose="020B0604020202020204" pitchFamily="34" charset="0"/>
                <a:cs typeface="Arial" panose="020B0604020202020204" pitchFamily="34" charset="0"/>
              </a:rPr>
              <a:t>(1994) argues that non-native speaking teachers have a number of advantages over native speakers in the second language classroom in terms of their familiarity with the learning process and their understanding of the learners’ </a:t>
            </a:r>
            <a:r>
              <a:rPr lang="en-CA" sz="2000" dirty="0" smtClean="0">
                <a:latin typeface="Arial" panose="020B0604020202020204" pitchFamily="34" charset="0"/>
                <a:cs typeface="Arial" panose="020B0604020202020204" pitchFamily="34" charset="0"/>
              </a:rPr>
              <a:t>culture; </a:t>
            </a:r>
          </a:p>
          <a:p>
            <a:r>
              <a:rPr lang="en-CA" sz="2000" dirty="0" smtClean="0">
                <a:latin typeface="Arial" panose="020B0604020202020204" pitchFamily="34" charset="0"/>
                <a:cs typeface="Arial" panose="020B0604020202020204" pitchFamily="34" charset="0"/>
              </a:rPr>
              <a:t>However</a:t>
            </a:r>
            <a:r>
              <a:rPr lang="en-CA" sz="2000" dirty="0">
                <a:latin typeface="Arial" panose="020B0604020202020204" pitchFamily="34" charset="0"/>
                <a:cs typeface="Arial" panose="020B0604020202020204" pitchFamily="34" charset="0"/>
              </a:rPr>
              <a:t>, as </a:t>
            </a:r>
            <a:r>
              <a:rPr lang="en-CA" sz="2000" dirty="0" err="1">
                <a:latin typeface="Arial" panose="020B0604020202020204" pitchFamily="34" charset="0"/>
                <a:cs typeface="Arial" panose="020B0604020202020204" pitchFamily="34" charset="0"/>
              </a:rPr>
              <a:t>Tarnopolsky</a:t>
            </a:r>
            <a:r>
              <a:rPr lang="en-CA" sz="2000" dirty="0">
                <a:latin typeface="Arial" panose="020B0604020202020204" pitchFamily="34" charset="0"/>
                <a:cs typeface="Arial" panose="020B0604020202020204" pitchFamily="34" charset="0"/>
              </a:rPr>
              <a:t> (2008) notes, there are a number of potential challenges that these teachers face: </a:t>
            </a:r>
            <a:endParaRPr lang="en-CA" sz="2000" dirty="0" smtClean="0">
              <a:latin typeface="Arial" panose="020B0604020202020204" pitchFamily="34" charset="0"/>
              <a:cs typeface="Arial" panose="020B0604020202020204" pitchFamily="34" charset="0"/>
            </a:endParaRPr>
          </a:p>
          <a:p>
            <a:pPr lvl="1"/>
            <a:r>
              <a:rPr lang="en-CA" dirty="0" smtClean="0">
                <a:latin typeface="Arial" panose="020B0604020202020204" pitchFamily="34" charset="0"/>
                <a:cs typeface="Arial" panose="020B0604020202020204" pitchFamily="34" charset="0"/>
              </a:rPr>
              <a:t>doubts </a:t>
            </a:r>
            <a:r>
              <a:rPr lang="en-CA" dirty="0">
                <a:latin typeface="Arial" panose="020B0604020202020204" pitchFamily="34" charset="0"/>
                <a:cs typeface="Arial" panose="020B0604020202020204" pitchFamily="34" charset="0"/>
              </a:rPr>
              <a:t>about their own English language </a:t>
            </a:r>
            <a:r>
              <a:rPr lang="en-CA" dirty="0" smtClean="0">
                <a:latin typeface="Arial" panose="020B0604020202020204" pitchFamily="34" charset="0"/>
                <a:cs typeface="Arial" panose="020B0604020202020204" pitchFamily="34" charset="0"/>
              </a:rPr>
              <a:t>proficiency;</a:t>
            </a:r>
          </a:p>
          <a:p>
            <a:pPr lvl="1"/>
            <a:r>
              <a:rPr lang="en-CA" dirty="0" smtClean="0">
                <a:latin typeface="Arial" panose="020B0604020202020204" pitchFamily="34" charset="0"/>
                <a:cs typeface="Arial" panose="020B0604020202020204" pitchFamily="34" charset="0"/>
              </a:rPr>
              <a:t>a </a:t>
            </a:r>
            <a:r>
              <a:rPr lang="en-CA" dirty="0">
                <a:latin typeface="Arial" panose="020B0604020202020204" pitchFamily="34" charset="0"/>
                <a:cs typeface="Arial" panose="020B0604020202020204" pitchFamily="34" charset="0"/>
              </a:rPr>
              <a:t>lack of knowledge about the cultural components of the language; </a:t>
            </a:r>
            <a:endParaRPr lang="en-CA" dirty="0" smtClean="0">
              <a:latin typeface="Arial" panose="020B0604020202020204" pitchFamily="34" charset="0"/>
              <a:cs typeface="Arial" panose="020B0604020202020204" pitchFamily="34" charset="0"/>
            </a:endParaRPr>
          </a:p>
          <a:p>
            <a:pPr lvl="1"/>
            <a:r>
              <a:rPr lang="en-CA" dirty="0" smtClean="0">
                <a:latin typeface="Arial" panose="020B0604020202020204" pitchFamily="34" charset="0"/>
                <a:cs typeface="Arial" panose="020B0604020202020204" pitchFamily="34" charset="0"/>
              </a:rPr>
              <a:t>limited </a:t>
            </a:r>
            <a:r>
              <a:rPr lang="en-CA" dirty="0">
                <a:latin typeface="Arial" panose="020B0604020202020204" pitchFamily="34" charset="0"/>
                <a:cs typeface="Arial" panose="020B0604020202020204" pitchFamily="34" charset="0"/>
              </a:rPr>
              <a:t>access to the latest techniques, materials or approaches; </a:t>
            </a:r>
            <a:endParaRPr lang="en-CA" dirty="0" smtClean="0">
              <a:latin typeface="Arial" panose="020B0604020202020204" pitchFamily="34" charset="0"/>
              <a:cs typeface="Arial" panose="020B0604020202020204" pitchFamily="34" charset="0"/>
            </a:endParaRPr>
          </a:p>
          <a:p>
            <a:pPr lvl="1"/>
            <a:r>
              <a:rPr lang="en-CA" dirty="0" smtClean="0">
                <a:latin typeface="Arial" panose="020B0604020202020204" pitchFamily="34" charset="0"/>
                <a:cs typeface="Arial" panose="020B0604020202020204" pitchFamily="34" charset="0"/>
              </a:rPr>
              <a:t>and </a:t>
            </a:r>
            <a:r>
              <a:rPr lang="en-CA" dirty="0">
                <a:latin typeface="Arial" panose="020B0604020202020204" pitchFamily="34" charset="0"/>
                <a:cs typeface="Arial" panose="020B0604020202020204" pitchFamily="34" charset="0"/>
              </a:rPr>
              <a:t>the common (and I would argue racialized) belief that that only native speakers possess real command of </a:t>
            </a:r>
            <a:r>
              <a:rPr lang="en-CA" dirty="0" smtClean="0">
                <a:latin typeface="Arial" panose="020B0604020202020204" pitchFamily="34" charset="0"/>
                <a:cs typeface="Arial" panose="020B0604020202020204" pitchFamily="34" charset="0"/>
              </a:rPr>
              <a:t>English;</a:t>
            </a:r>
            <a:endParaRPr lang="en-CA" dirty="0">
              <a:latin typeface="Arial" panose="020B0604020202020204" pitchFamily="34" charset="0"/>
              <a:cs typeface="Arial" panose="020B0604020202020204" pitchFamily="34" charset="0"/>
            </a:endParaRPr>
          </a:p>
          <a:p>
            <a:pPr marL="282575" lvl="1" indent="0">
              <a:buNone/>
            </a:pPr>
            <a:r>
              <a:rPr lang="en-CA" dirty="0" smtClean="0">
                <a:latin typeface="Arial" panose="020B0604020202020204" pitchFamily="34" charset="0"/>
                <a:cs typeface="Arial" panose="020B0604020202020204" pitchFamily="34" charset="0"/>
              </a:rPr>
              <a:t>Time doesn’t permit me to detail my </a:t>
            </a:r>
            <a:r>
              <a:rPr lang="en-CA" dirty="0" err="1" smtClean="0">
                <a:latin typeface="Arial" panose="020B0604020202020204" pitchFamily="34" charset="0"/>
                <a:cs typeface="Arial" panose="020B0604020202020204" pitchFamily="34" charset="0"/>
              </a:rPr>
              <a:t>Deleuzian</a:t>
            </a:r>
            <a:r>
              <a:rPr lang="en-CA" dirty="0" smtClean="0">
                <a:latin typeface="Arial" panose="020B0604020202020204" pitchFamily="34" charset="0"/>
                <a:cs typeface="Arial" panose="020B0604020202020204" pitchFamily="34" charset="0"/>
              </a:rPr>
              <a:t>–inspired critique of the concept of the “native speaker”. Please see my list of publications at this presentation’s end. </a:t>
            </a:r>
            <a:endParaRPr lang="en-CA" dirty="0">
              <a:latin typeface="Arial" panose="020B0604020202020204" pitchFamily="34" charset="0"/>
              <a:cs typeface="Arial" panose="020B0604020202020204" pitchFamily="34" charset="0"/>
            </a:endParaRPr>
          </a:p>
          <a:p>
            <a:r>
              <a:rPr lang="en-CA" sz="2000" dirty="0" smtClean="0">
                <a:latin typeface="Arial" panose="020B0604020202020204" pitchFamily="34" charset="0"/>
                <a:cs typeface="Arial" panose="020B0604020202020204" pitchFamily="34" charset="0"/>
              </a:rPr>
              <a:t>Let me now turn to the project and study.</a:t>
            </a:r>
            <a:endParaRPr lang="en-CA" sz="2000" dirty="0">
              <a:latin typeface="Arial" panose="020B0604020202020204" pitchFamily="34" charset="0"/>
              <a:cs typeface="Arial" panose="020B0604020202020204" pitchFamily="34" charset="0"/>
            </a:endParaRPr>
          </a:p>
          <a:p>
            <a:endParaRPr lang="en-CA" dirty="0"/>
          </a:p>
        </p:txBody>
      </p:sp>
    </p:spTree>
    <p:extLst>
      <p:ext uri="{BB962C8B-B14F-4D97-AF65-F5344CB8AC3E}">
        <p14:creationId xmlns:p14="http://schemas.microsoft.com/office/powerpoint/2010/main" val="9529487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332656"/>
            <a:ext cx="8640960" cy="6048672"/>
          </a:xfrm>
        </p:spPr>
        <p:txBody>
          <a:bodyPr>
            <a:normAutofit fontScale="25000" lnSpcReduction="20000"/>
          </a:bodyPr>
          <a:lstStyle/>
          <a:p>
            <a:pPr marL="0" indent="0">
              <a:lnSpc>
                <a:spcPct val="120000"/>
              </a:lnSpc>
              <a:spcBef>
                <a:spcPts val="0"/>
              </a:spcBef>
              <a:buNone/>
            </a:pPr>
            <a:r>
              <a:rPr lang="en-CA" sz="8000" dirty="0">
                <a:latin typeface="Arial" panose="020B0604020202020204" pitchFamily="34" charset="0"/>
                <a:cs typeface="Arial" panose="020B0604020202020204" pitchFamily="34" charset="0"/>
              </a:rPr>
              <a:t>West China Project Objectives: </a:t>
            </a:r>
          </a:p>
          <a:p>
            <a:pPr>
              <a:lnSpc>
                <a:spcPct val="120000"/>
              </a:lnSpc>
              <a:spcBef>
                <a:spcPts val="0"/>
              </a:spcBef>
            </a:pPr>
            <a:r>
              <a:rPr lang="en-CA" sz="8000" dirty="0">
                <a:latin typeface="Arial" panose="020B0604020202020204" pitchFamily="34" charset="0"/>
                <a:cs typeface="Arial" panose="020B0604020202020204" pitchFamily="34" charset="0"/>
              </a:rPr>
              <a:t>English as a Second/Foreign Language teaching methodologies;</a:t>
            </a:r>
          </a:p>
          <a:p>
            <a:pPr>
              <a:lnSpc>
                <a:spcPct val="120000"/>
              </a:lnSpc>
              <a:spcBef>
                <a:spcPts val="0"/>
              </a:spcBef>
            </a:pPr>
            <a:r>
              <a:rPr lang="en-CA" sz="8000" dirty="0">
                <a:latin typeface="Arial" panose="020B0604020202020204" pitchFamily="34" charset="0"/>
                <a:cs typeface="Arial" panose="020B0604020202020204" pitchFamily="34" charset="0"/>
              </a:rPr>
              <a:t>English language acquisition;</a:t>
            </a:r>
          </a:p>
          <a:p>
            <a:pPr>
              <a:lnSpc>
                <a:spcPct val="120000"/>
              </a:lnSpc>
              <a:spcBef>
                <a:spcPts val="0"/>
              </a:spcBef>
            </a:pPr>
            <a:r>
              <a:rPr lang="en-CA" sz="8000" dirty="0">
                <a:latin typeface="Arial" panose="020B0604020202020204" pitchFamily="34" charset="0"/>
                <a:cs typeface="Arial" panose="020B0604020202020204" pitchFamily="34" charset="0"/>
              </a:rPr>
              <a:t>Cultural exchange.</a:t>
            </a:r>
          </a:p>
          <a:p>
            <a:pPr>
              <a:lnSpc>
                <a:spcPct val="120000"/>
              </a:lnSpc>
              <a:spcBef>
                <a:spcPts val="0"/>
              </a:spcBef>
            </a:pPr>
            <a:endParaRPr lang="en-CA" sz="8000" dirty="0">
              <a:latin typeface="Arial" panose="020B0604020202020204" pitchFamily="34" charset="0"/>
              <a:cs typeface="Arial" panose="020B0604020202020204" pitchFamily="34" charset="0"/>
            </a:endParaRPr>
          </a:p>
          <a:p>
            <a:pPr marL="0" indent="0">
              <a:lnSpc>
                <a:spcPct val="120000"/>
              </a:lnSpc>
              <a:spcBef>
                <a:spcPts val="0"/>
              </a:spcBef>
              <a:buNone/>
            </a:pPr>
            <a:r>
              <a:rPr lang="en-CA" sz="8000" dirty="0">
                <a:latin typeface="Arial" panose="020B0604020202020204" pitchFamily="34" charset="0"/>
                <a:cs typeface="Arial" panose="020B0604020202020204" pitchFamily="34" charset="0"/>
              </a:rPr>
              <a:t>2018: 104 experienced ESL/EFL teachers from Yunnan and Gansu</a:t>
            </a:r>
          </a:p>
          <a:p>
            <a:pPr>
              <a:lnSpc>
                <a:spcPct val="120000"/>
              </a:lnSpc>
              <a:spcBef>
                <a:spcPts val="0"/>
              </a:spcBef>
            </a:pPr>
            <a:r>
              <a:rPr lang="en-CA" sz="8000" dirty="0">
                <a:latin typeface="Arial" panose="020B0604020202020204" pitchFamily="34" charset="0"/>
                <a:cs typeface="Arial" panose="020B0604020202020204" pitchFamily="34" charset="0"/>
              </a:rPr>
              <a:t>On-campus residence for 3 months</a:t>
            </a:r>
          </a:p>
          <a:p>
            <a:pPr>
              <a:lnSpc>
                <a:spcPct val="120000"/>
              </a:lnSpc>
              <a:spcBef>
                <a:spcPts val="0"/>
              </a:spcBef>
            </a:pPr>
            <a:r>
              <a:rPr lang="en-CA" sz="8000" dirty="0">
                <a:latin typeface="Arial" panose="020B0604020202020204" pitchFamily="34" charset="0"/>
                <a:cs typeface="Arial" panose="020B0604020202020204" pitchFamily="34" charset="0"/>
              </a:rPr>
              <a:t>Lectures: theory</a:t>
            </a:r>
          </a:p>
          <a:p>
            <a:pPr>
              <a:lnSpc>
                <a:spcPct val="120000"/>
              </a:lnSpc>
              <a:spcBef>
                <a:spcPts val="0"/>
              </a:spcBef>
            </a:pPr>
            <a:r>
              <a:rPr lang="en-CA" sz="8000" dirty="0">
                <a:latin typeface="Arial" panose="020B0604020202020204" pitchFamily="34" charset="0"/>
                <a:cs typeface="Arial" panose="020B0604020202020204" pitchFamily="34" charset="0"/>
              </a:rPr>
              <a:t>Small group workshops: Methodology training</a:t>
            </a:r>
          </a:p>
          <a:p>
            <a:pPr>
              <a:lnSpc>
                <a:spcPct val="120000"/>
              </a:lnSpc>
              <a:spcBef>
                <a:spcPts val="0"/>
              </a:spcBef>
            </a:pPr>
            <a:r>
              <a:rPr lang="en-CA" sz="8000" dirty="0">
                <a:latin typeface="Arial" panose="020B0604020202020204" pitchFamily="34" charset="0"/>
                <a:cs typeface="Arial" panose="020B0604020202020204" pitchFamily="34" charset="0"/>
              </a:rPr>
              <a:t>Small group workshops: Language training</a:t>
            </a:r>
          </a:p>
          <a:p>
            <a:pPr>
              <a:lnSpc>
                <a:spcPct val="120000"/>
              </a:lnSpc>
              <a:spcBef>
                <a:spcPts val="0"/>
              </a:spcBef>
            </a:pPr>
            <a:r>
              <a:rPr lang="en-CA" sz="8000" dirty="0">
                <a:latin typeface="Arial" panose="020B0604020202020204" pitchFamily="34" charset="0"/>
                <a:cs typeface="Arial" panose="020B0604020202020204" pitchFamily="34" charset="0"/>
              </a:rPr>
              <a:t>Public school visits</a:t>
            </a:r>
          </a:p>
          <a:p>
            <a:pPr>
              <a:lnSpc>
                <a:spcPct val="120000"/>
              </a:lnSpc>
              <a:spcBef>
                <a:spcPts val="0"/>
              </a:spcBef>
            </a:pPr>
            <a:r>
              <a:rPr lang="en-CA" sz="8000" dirty="0">
                <a:latin typeface="Arial" panose="020B0604020202020204" pitchFamily="34" charset="0"/>
                <a:cs typeface="Arial" panose="020B0604020202020204" pitchFamily="34" charset="0"/>
              </a:rPr>
              <a:t>Outings and field trips</a:t>
            </a:r>
          </a:p>
          <a:p>
            <a:pPr>
              <a:lnSpc>
                <a:spcPct val="120000"/>
              </a:lnSpc>
              <a:spcBef>
                <a:spcPts val="0"/>
              </a:spcBef>
            </a:pPr>
            <a:r>
              <a:rPr lang="en-CA" sz="8000" dirty="0">
                <a:latin typeface="Arial" panose="020B0604020202020204" pitchFamily="34" charset="0"/>
                <a:cs typeface="Arial" panose="020B0604020202020204" pitchFamily="34" charset="0"/>
              </a:rPr>
              <a:t>Conversation practice with </a:t>
            </a:r>
            <a:r>
              <a:rPr lang="en-CA" sz="8000" dirty="0" smtClean="0">
                <a:latin typeface="Arial" panose="020B0604020202020204" pitchFamily="34" charset="0"/>
                <a:cs typeface="Arial" panose="020B0604020202020204" pitchFamily="34" charset="0"/>
              </a:rPr>
              <a:t>volunteers</a:t>
            </a:r>
            <a:endParaRPr lang="en-CA" sz="8000" dirty="0">
              <a:latin typeface="Arial" panose="020B0604020202020204" pitchFamily="34" charset="0"/>
              <a:cs typeface="Arial" panose="020B0604020202020204" pitchFamily="34" charset="0"/>
            </a:endParaRPr>
          </a:p>
          <a:p>
            <a:pPr>
              <a:lnSpc>
                <a:spcPct val="120000"/>
              </a:lnSpc>
              <a:spcBef>
                <a:spcPts val="0"/>
              </a:spcBef>
            </a:pPr>
            <a:r>
              <a:rPr lang="en-CA" sz="8000" dirty="0">
                <a:latin typeface="Arial" panose="020B0604020202020204" pitchFamily="34" charset="0"/>
                <a:cs typeface="Arial" panose="020B0604020202020204" pitchFamily="34" charset="0"/>
              </a:rPr>
              <a:t>Funded by the Chinese Scholarship Council</a:t>
            </a:r>
          </a:p>
          <a:p>
            <a:pPr>
              <a:lnSpc>
                <a:spcPct val="120000"/>
              </a:lnSpc>
              <a:spcBef>
                <a:spcPts val="0"/>
              </a:spcBef>
            </a:pPr>
            <a:r>
              <a:rPr lang="en-CA" sz="8000" dirty="0">
                <a:latin typeface="Arial" panose="020B0604020202020204" pitchFamily="34" charset="0"/>
                <a:cs typeface="Arial" panose="020B0604020202020204" pitchFamily="34" charset="0"/>
              </a:rPr>
              <a:t>Participation by visiting Chinese scholar</a:t>
            </a:r>
          </a:p>
          <a:p>
            <a:pPr>
              <a:lnSpc>
                <a:spcPct val="120000"/>
              </a:lnSpc>
              <a:spcBef>
                <a:spcPts val="0"/>
              </a:spcBef>
            </a:pPr>
            <a:r>
              <a:rPr lang="en-CA" sz="8000" dirty="0">
                <a:latin typeface="Arial" panose="020B0604020202020204" pitchFamily="34" charset="0"/>
                <a:cs typeface="Arial" panose="020B0604020202020204" pitchFamily="34" charset="0"/>
              </a:rPr>
              <a:t>Curriculum developed in concert with the Chinese Embassy and the </a:t>
            </a:r>
          </a:p>
          <a:p>
            <a:pPr marL="0" indent="0">
              <a:lnSpc>
                <a:spcPct val="120000"/>
              </a:lnSpc>
              <a:spcBef>
                <a:spcPts val="0"/>
              </a:spcBef>
              <a:buNone/>
            </a:pPr>
            <a:r>
              <a:rPr lang="en-CA" sz="8000" dirty="0" smtClean="0">
                <a:latin typeface="Arial" panose="020B0604020202020204" pitchFamily="34" charset="0"/>
                <a:cs typeface="Arial" panose="020B0604020202020204" pitchFamily="34" charset="0"/>
              </a:rPr>
              <a:t>    Beijing </a:t>
            </a:r>
            <a:r>
              <a:rPr lang="en-CA" sz="8000" dirty="0">
                <a:latin typeface="Arial" panose="020B0604020202020204" pitchFamily="34" charset="0"/>
                <a:cs typeface="Arial" panose="020B0604020202020204" pitchFamily="34" charset="0"/>
              </a:rPr>
              <a:t>Foreign Languages and Culture University</a:t>
            </a:r>
          </a:p>
          <a:p>
            <a:pPr>
              <a:lnSpc>
                <a:spcPct val="120000"/>
              </a:lnSpc>
              <a:spcBef>
                <a:spcPts val="0"/>
              </a:spcBef>
            </a:pPr>
            <a:r>
              <a:rPr lang="en-CA" sz="8000" dirty="0">
                <a:latin typeface="Arial" panose="020B0604020202020204" pitchFamily="34" charset="0"/>
                <a:cs typeface="Arial" panose="020B0604020202020204" pitchFamily="34" charset="0"/>
              </a:rPr>
              <a:t>Led by the Faculty of Education; assistance from the Official Language    </a:t>
            </a:r>
            <a:r>
              <a:rPr lang="en-CA" sz="8000" dirty="0" smtClean="0">
                <a:latin typeface="Arial" panose="020B0604020202020204" pitchFamily="34" charset="0"/>
                <a:cs typeface="Arial" panose="020B0604020202020204" pitchFamily="34" charset="0"/>
              </a:rPr>
              <a:t>and </a:t>
            </a:r>
            <a:r>
              <a:rPr lang="en-CA" sz="8000" dirty="0">
                <a:latin typeface="Arial" panose="020B0604020202020204" pitchFamily="34" charset="0"/>
                <a:cs typeface="Arial" panose="020B0604020202020204" pitchFamily="34" charset="0"/>
              </a:rPr>
              <a:t>Bilingualism Institute</a:t>
            </a:r>
          </a:p>
          <a:p>
            <a:endParaRPr lang="en-CA" dirty="0" smtClean="0"/>
          </a:p>
          <a:p>
            <a:endParaRPr lang="en-CA" dirty="0"/>
          </a:p>
        </p:txBody>
      </p:sp>
    </p:spTree>
    <p:extLst>
      <p:ext uri="{BB962C8B-B14F-4D97-AF65-F5344CB8AC3E}">
        <p14:creationId xmlns:p14="http://schemas.microsoft.com/office/powerpoint/2010/main" val="25860154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457200"/>
            <a:ext cx="8668072" cy="6019800"/>
          </a:xfrm>
        </p:spPr>
        <p:txBody>
          <a:bodyPr>
            <a:normAutofit fontScale="25000" lnSpcReduction="20000"/>
          </a:bodyPr>
          <a:lstStyle/>
          <a:p>
            <a:pPr marL="365760" indent="-283464" fontAlgn="auto">
              <a:lnSpc>
                <a:spcPct val="120000"/>
              </a:lnSpc>
              <a:spcBef>
                <a:spcPts val="0"/>
              </a:spcBef>
              <a:spcAft>
                <a:spcPts val="0"/>
              </a:spcAft>
              <a:buFont typeface="Wingdings 2"/>
              <a:buNone/>
              <a:defRPr/>
            </a:pPr>
            <a:endParaRPr lang="en-CA" sz="8000" dirty="0" smtClean="0">
              <a:latin typeface="Arial" panose="020B0604020202020204" pitchFamily="34" charset="0"/>
              <a:cs typeface="Arial" panose="020B0604020202020204" pitchFamily="34" charset="0"/>
            </a:endParaRPr>
          </a:p>
          <a:p>
            <a:pPr marL="365760" indent="-283464" fontAlgn="auto">
              <a:lnSpc>
                <a:spcPct val="120000"/>
              </a:lnSpc>
              <a:spcBef>
                <a:spcPts val="0"/>
              </a:spcBef>
              <a:spcAft>
                <a:spcPts val="0"/>
              </a:spcAft>
              <a:buFont typeface="Wingdings 2"/>
              <a:buNone/>
              <a:defRPr/>
            </a:pPr>
            <a:r>
              <a:rPr lang="en-CA" sz="8000" dirty="0" smtClean="0">
                <a:latin typeface="Arial" panose="020B0604020202020204" pitchFamily="34" charset="0"/>
                <a:cs typeface="Arial" panose="020B0604020202020204" pitchFamily="34" charset="0"/>
              </a:rPr>
              <a:t>Conditions </a:t>
            </a:r>
            <a:r>
              <a:rPr lang="en-CA" sz="8000" dirty="0">
                <a:latin typeface="Arial" panose="020B0604020202020204" pitchFamily="34" charset="0"/>
                <a:cs typeface="Arial" panose="020B0604020202020204" pitchFamily="34" charset="0"/>
              </a:rPr>
              <a:t>in Rural China</a:t>
            </a:r>
            <a:r>
              <a:rPr lang="en-CA" sz="8000" dirty="0" smtClean="0">
                <a:latin typeface="Arial" panose="020B0604020202020204" pitchFamily="34" charset="0"/>
                <a:cs typeface="Arial" panose="020B0604020202020204" pitchFamily="34" charset="0"/>
              </a:rPr>
              <a:t>:</a:t>
            </a:r>
          </a:p>
          <a:p>
            <a:pPr marL="365760" indent="-283464" fontAlgn="auto">
              <a:lnSpc>
                <a:spcPct val="120000"/>
              </a:lnSpc>
              <a:spcBef>
                <a:spcPts val="0"/>
              </a:spcBef>
              <a:spcAft>
                <a:spcPts val="0"/>
              </a:spcAft>
              <a:buFont typeface="Wingdings 2"/>
              <a:buNone/>
              <a:defRPr/>
            </a:pPr>
            <a:endParaRPr lang="en-CA" sz="8000" dirty="0">
              <a:latin typeface="Arial" panose="020B0604020202020204" pitchFamily="34" charset="0"/>
              <a:cs typeface="Arial" panose="020B0604020202020204" pitchFamily="34" charset="0"/>
            </a:endParaRPr>
          </a:p>
          <a:p>
            <a:pPr marL="365760" indent="-283464" fontAlgn="auto">
              <a:lnSpc>
                <a:spcPct val="120000"/>
              </a:lnSpc>
              <a:spcBef>
                <a:spcPts val="0"/>
              </a:spcBef>
              <a:spcAft>
                <a:spcPts val="0"/>
              </a:spcAft>
              <a:buFont typeface="Wingdings 2"/>
              <a:buNone/>
              <a:defRPr/>
            </a:pPr>
            <a:r>
              <a:rPr lang="en-CA" sz="8000" dirty="0" smtClean="0">
                <a:latin typeface="Arial" panose="020B0604020202020204" pitchFamily="34" charset="0"/>
                <a:cs typeface="Arial" panose="020B0604020202020204" pitchFamily="34" charset="0"/>
              </a:rPr>
              <a:t>•</a:t>
            </a:r>
            <a:r>
              <a:rPr lang="en-CA" sz="8000" dirty="0">
                <a:latin typeface="Arial" panose="020B0604020202020204" pitchFamily="34" charset="0"/>
                <a:cs typeface="Arial" panose="020B0604020202020204" pitchFamily="34" charset="0"/>
              </a:rPr>
              <a:t>	Overcrowded classes</a:t>
            </a:r>
          </a:p>
          <a:p>
            <a:pPr marL="365760" indent="-283464" fontAlgn="auto">
              <a:lnSpc>
                <a:spcPct val="120000"/>
              </a:lnSpc>
              <a:spcBef>
                <a:spcPts val="0"/>
              </a:spcBef>
              <a:spcAft>
                <a:spcPts val="0"/>
              </a:spcAft>
              <a:buFont typeface="Wingdings 2"/>
              <a:buNone/>
              <a:defRPr/>
            </a:pPr>
            <a:r>
              <a:rPr lang="en-CA" sz="8000" dirty="0">
                <a:latin typeface="Arial" panose="020B0604020202020204" pitchFamily="34" charset="0"/>
                <a:cs typeface="Arial" panose="020B0604020202020204" pitchFamily="34" charset="0"/>
              </a:rPr>
              <a:t>•	Limited resources (esp. IT)</a:t>
            </a:r>
          </a:p>
          <a:p>
            <a:pPr marL="365760" indent="-283464" fontAlgn="auto">
              <a:lnSpc>
                <a:spcPct val="120000"/>
              </a:lnSpc>
              <a:spcBef>
                <a:spcPts val="0"/>
              </a:spcBef>
              <a:spcAft>
                <a:spcPts val="0"/>
              </a:spcAft>
              <a:buFont typeface="Wingdings 2"/>
              <a:buNone/>
              <a:defRPr/>
            </a:pPr>
            <a:r>
              <a:rPr lang="en-CA" sz="8000" dirty="0">
                <a:latin typeface="Arial" panose="020B0604020202020204" pitchFamily="34" charset="0"/>
                <a:cs typeface="Arial" panose="020B0604020202020204" pitchFamily="34" charset="0"/>
              </a:rPr>
              <a:t>•	Centralized curricula using Beijing-based texts</a:t>
            </a:r>
          </a:p>
          <a:p>
            <a:pPr marL="365760" indent="-283464" fontAlgn="auto">
              <a:lnSpc>
                <a:spcPct val="120000"/>
              </a:lnSpc>
              <a:spcBef>
                <a:spcPts val="0"/>
              </a:spcBef>
              <a:spcAft>
                <a:spcPts val="0"/>
              </a:spcAft>
              <a:buFont typeface="Wingdings 2"/>
              <a:buNone/>
              <a:defRPr/>
            </a:pPr>
            <a:r>
              <a:rPr lang="en-CA" sz="8000" dirty="0">
                <a:latin typeface="Arial" panose="020B0604020202020204" pitchFamily="34" charset="0"/>
                <a:cs typeface="Arial" panose="020B0604020202020204" pitchFamily="34" charset="0"/>
              </a:rPr>
              <a:t>•	Teacher-centered methodology</a:t>
            </a:r>
          </a:p>
          <a:p>
            <a:pPr marL="365760" indent="-283464" fontAlgn="auto">
              <a:lnSpc>
                <a:spcPct val="120000"/>
              </a:lnSpc>
              <a:spcBef>
                <a:spcPts val="0"/>
              </a:spcBef>
              <a:spcAft>
                <a:spcPts val="0"/>
              </a:spcAft>
              <a:buFont typeface="Wingdings 2"/>
              <a:buNone/>
              <a:defRPr/>
            </a:pPr>
            <a:r>
              <a:rPr lang="en-CA" sz="8000" dirty="0">
                <a:latin typeface="Arial" panose="020B0604020202020204" pitchFamily="34" charset="0"/>
                <a:cs typeface="Arial" panose="020B0604020202020204" pitchFamily="34" charset="0"/>
              </a:rPr>
              <a:t>•	Grammar and writing focus</a:t>
            </a:r>
          </a:p>
          <a:p>
            <a:pPr marL="365760" indent="-283464" fontAlgn="auto">
              <a:lnSpc>
                <a:spcPct val="120000"/>
              </a:lnSpc>
              <a:spcBef>
                <a:spcPts val="0"/>
              </a:spcBef>
              <a:spcAft>
                <a:spcPts val="0"/>
              </a:spcAft>
              <a:buFont typeface="Wingdings 2"/>
              <a:buNone/>
              <a:defRPr/>
            </a:pPr>
            <a:r>
              <a:rPr lang="en-CA" sz="8000" dirty="0">
                <a:latin typeface="Arial" panose="020B0604020202020204" pitchFamily="34" charset="0"/>
                <a:cs typeface="Arial" panose="020B0604020202020204" pitchFamily="34" charset="0"/>
              </a:rPr>
              <a:t>•	Preparation for standardized tests (esp. written university entrance examinations)</a:t>
            </a:r>
          </a:p>
          <a:p>
            <a:pPr marL="365760" indent="-283464" fontAlgn="auto">
              <a:lnSpc>
                <a:spcPct val="120000"/>
              </a:lnSpc>
              <a:spcBef>
                <a:spcPts val="0"/>
              </a:spcBef>
              <a:spcAft>
                <a:spcPts val="0"/>
              </a:spcAft>
              <a:buFont typeface="Wingdings 2"/>
              <a:buNone/>
              <a:defRPr/>
            </a:pPr>
            <a:r>
              <a:rPr lang="en-CA" sz="8000" dirty="0">
                <a:latin typeface="Arial" panose="020B0604020202020204" pitchFamily="34" charset="0"/>
                <a:cs typeface="Arial" panose="020B0604020202020204" pitchFamily="34" charset="0"/>
              </a:rPr>
              <a:t>•	Challenging working conditions</a:t>
            </a:r>
          </a:p>
          <a:p>
            <a:pPr marL="365760" indent="-283464" fontAlgn="auto">
              <a:lnSpc>
                <a:spcPct val="120000"/>
              </a:lnSpc>
              <a:spcBef>
                <a:spcPts val="0"/>
              </a:spcBef>
              <a:spcAft>
                <a:spcPts val="0"/>
              </a:spcAft>
              <a:buFont typeface="Wingdings 2"/>
              <a:buNone/>
              <a:defRPr/>
            </a:pPr>
            <a:r>
              <a:rPr lang="en-CA" sz="8000" dirty="0">
                <a:latin typeface="Arial" panose="020B0604020202020204" pitchFamily="34" charset="0"/>
                <a:cs typeface="Arial" panose="020B0604020202020204" pitchFamily="34" charset="0"/>
              </a:rPr>
              <a:t>•	Policy: adopt speaking focus/communicative methodologies</a:t>
            </a:r>
          </a:p>
          <a:p>
            <a:pPr marL="365760" indent="-283464" fontAlgn="auto">
              <a:lnSpc>
                <a:spcPct val="120000"/>
              </a:lnSpc>
              <a:spcBef>
                <a:spcPts val="0"/>
              </a:spcBef>
              <a:spcAft>
                <a:spcPts val="0"/>
              </a:spcAft>
              <a:buFont typeface="Wingdings 2"/>
              <a:buNone/>
              <a:defRPr/>
            </a:pPr>
            <a:r>
              <a:rPr lang="en-CA" sz="8000" dirty="0">
                <a:latin typeface="Arial" panose="020B0604020202020204" pitchFamily="34" charset="0"/>
                <a:cs typeface="Arial" panose="020B0604020202020204" pitchFamily="34" charset="0"/>
              </a:rPr>
              <a:t>•	Rural </a:t>
            </a:r>
            <a:r>
              <a:rPr lang="en-CA" sz="8000" dirty="0" smtClean="0">
                <a:latin typeface="Arial" panose="020B0604020202020204" pitchFamily="34" charset="0"/>
                <a:cs typeface="Arial" panose="020B0604020202020204" pitchFamily="34" charset="0"/>
              </a:rPr>
              <a:t>Yunnan and Gansu: </a:t>
            </a:r>
            <a:endParaRPr lang="en-CA" sz="8000" dirty="0">
              <a:latin typeface="Arial" panose="020B0604020202020204" pitchFamily="34" charset="0"/>
              <a:cs typeface="Arial" panose="020B0604020202020204" pitchFamily="34" charset="0"/>
            </a:endParaRPr>
          </a:p>
          <a:p>
            <a:pPr marL="943610" lvl="2" indent="-283464">
              <a:lnSpc>
                <a:spcPct val="120000"/>
              </a:lnSpc>
              <a:spcBef>
                <a:spcPts val="0"/>
              </a:spcBef>
              <a:buFont typeface="Wingdings 2"/>
              <a:buNone/>
              <a:defRPr/>
            </a:pPr>
            <a:r>
              <a:rPr lang="en-CA" sz="8000" dirty="0">
                <a:latin typeface="Arial" panose="020B0604020202020204" pitchFamily="34" charset="0"/>
                <a:cs typeface="Arial" panose="020B0604020202020204" pitchFamily="34" charset="0"/>
              </a:rPr>
              <a:t>o	Very </a:t>
            </a:r>
            <a:r>
              <a:rPr lang="en-CA" sz="8000" dirty="0" smtClean="0">
                <a:latin typeface="Arial" panose="020B0604020202020204" pitchFamily="34" charset="0"/>
                <a:cs typeface="Arial" panose="020B0604020202020204" pitchFamily="34" charset="0"/>
              </a:rPr>
              <a:t>little student </a:t>
            </a:r>
            <a:r>
              <a:rPr lang="en-CA" sz="8000" dirty="0">
                <a:latin typeface="Arial" panose="020B0604020202020204" pitchFamily="34" charset="0"/>
                <a:cs typeface="Arial" panose="020B0604020202020204" pitchFamily="34" charset="0"/>
              </a:rPr>
              <a:t>interest in English or higher education</a:t>
            </a:r>
          </a:p>
          <a:p>
            <a:pPr marL="943610" lvl="2" indent="-283464">
              <a:lnSpc>
                <a:spcPct val="120000"/>
              </a:lnSpc>
              <a:spcBef>
                <a:spcPts val="0"/>
              </a:spcBef>
              <a:buFont typeface="Wingdings 2"/>
              <a:buNone/>
              <a:defRPr/>
            </a:pPr>
            <a:r>
              <a:rPr lang="en-CA" sz="8000" dirty="0">
                <a:latin typeface="Arial" panose="020B0604020202020204" pitchFamily="34" charset="0"/>
                <a:cs typeface="Arial" panose="020B0604020202020204" pitchFamily="34" charset="0"/>
              </a:rPr>
              <a:t>o	Highly multicultural and multilingual</a:t>
            </a:r>
          </a:p>
          <a:p>
            <a:pPr marL="943610" lvl="2" indent="-283464">
              <a:lnSpc>
                <a:spcPct val="120000"/>
              </a:lnSpc>
              <a:spcBef>
                <a:spcPts val="0"/>
              </a:spcBef>
              <a:buFont typeface="Wingdings 2"/>
              <a:buNone/>
              <a:defRPr/>
            </a:pPr>
            <a:r>
              <a:rPr lang="en-CA" sz="8000" dirty="0">
                <a:latin typeface="Arial" panose="020B0604020202020204" pitchFamily="34" charset="0"/>
                <a:cs typeface="Arial" panose="020B0604020202020204" pitchFamily="34" charset="0"/>
              </a:rPr>
              <a:t>o	Low S-ES</a:t>
            </a:r>
          </a:p>
          <a:p>
            <a:pPr marL="943610" lvl="2" indent="-283464">
              <a:lnSpc>
                <a:spcPct val="120000"/>
              </a:lnSpc>
              <a:spcBef>
                <a:spcPts val="0"/>
              </a:spcBef>
              <a:buFont typeface="Wingdings 2"/>
              <a:buNone/>
              <a:defRPr/>
            </a:pPr>
            <a:r>
              <a:rPr lang="en-CA" sz="8000" dirty="0">
                <a:latin typeface="Arial" panose="020B0604020202020204" pitchFamily="34" charset="0"/>
                <a:cs typeface="Arial" panose="020B0604020202020204" pitchFamily="34" charset="0"/>
              </a:rPr>
              <a:t>o	Generational change</a:t>
            </a:r>
          </a:p>
          <a:p>
            <a:pPr lvl="8">
              <a:buFont typeface="Wingdings 2"/>
              <a:buNone/>
              <a:defRPr/>
            </a:pPr>
            <a:r>
              <a:rPr lang="en-US" sz="9600" dirty="0">
                <a:latin typeface="Arial" panose="020B0604020202020204" pitchFamily="34" charset="0"/>
                <a:cs typeface="Arial" panose="020B0604020202020204" pitchFamily="34" charset="0"/>
              </a:rPr>
              <a:t>			</a:t>
            </a:r>
            <a:r>
              <a:rPr lang="en-US" sz="2400" dirty="0"/>
              <a:t>		</a:t>
            </a:r>
          </a:p>
        </p:txBody>
      </p:sp>
    </p:spTree>
    <p:extLst>
      <p:ext uri="{BB962C8B-B14F-4D97-AF65-F5344CB8AC3E}">
        <p14:creationId xmlns:p14="http://schemas.microsoft.com/office/powerpoint/2010/main" val="2788273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
                                            <p:txEl>
                                              <p:pRg st="12" end="12"/>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
                                            <p:txEl>
                                              <p:pRg st="13" end="13"/>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3">
                                            <p:txEl>
                                              <p:pRg st="14" end="14"/>
                                            </p:tx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
                                            <p:txEl>
                                              <p:pRg st="15" end="15"/>
                                            </p:txEl>
                                          </p:spTgt>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idx="1"/>
          </p:nvPr>
        </p:nvSpPr>
        <p:spPr>
          <a:xfrm>
            <a:off x="323528" y="228600"/>
            <a:ext cx="8363272" cy="6400800"/>
          </a:xfrm>
        </p:spPr>
        <p:txBody>
          <a:bodyPr>
            <a:noAutofit/>
          </a:bodyPr>
          <a:lstStyle/>
          <a:p>
            <a:pPr marL="0" indent="0">
              <a:lnSpc>
                <a:spcPct val="110000"/>
              </a:lnSpc>
              <a:spcBef>
                <a:spcPts val="0"/>
              </a:spcBef>
              <a:buNone/>
            </a:pPr>
            <a:endParaRPr lang="en-CA" sz="2000" dirty="0" smtClean="0">
              <a:latin typeface="Arial" charset="0"/>
              <a:ea typeface="Arial" charset="0"/>
              <a:cs typeface="Arial" charset="0"/>
            </a:endParaRPr>
          </a:p>
          <a:p>
            <a:pPr marL="0" indent="0">
              <a:lnSpc>
                <a:spcPct val="110000"/>
              </a:lnSpc>
              <a:spcBef>
                <a:spcPts val="0"/>
              </a:spcBef>
              <a:buNone/>
            </a:pPr>
            <a:r>
              <a:rPr lang="en-CA" sz="2000" dirty="0" smtClean="0">
                <a:latin typeface="Arial" charset="0"/>
                <a:ea typeface="Arial" charset="0"/>
                <a:cs typeface="Arial" charset="0"/>
              </a:rPr>
              <a:t>Research questions</a:t>
            </a:r>
            <a:endParaRPr lang="en-CA" sz="2000" dirty="0">
              <a:latin typeface="Arial" charset="0"/>
              <a:ea typeface="Arial" charset="0"/>
              <a:cs typeface="Arial" charset="0"/>
            </a:endParaRPr>
          </a:p>
          <a:p>
            <a:pPr marL="0" indent="0">
              <a:lnSpc>
                <a:spcPct val="110000"/>
              </a:lnSpc>
              <a:spcBef>
                <a:spcPts val="0"/>
              </a:spcBef>
              <a:buNone/>
            </a:pPr>
            <a:r>
              <a:rPr lang="en-CA" sz="2000" dirty="0" smtClean="0">
                <a:latin typeface="Arial" charset="0"/>
                <a:ea typeface="Arial" charset="0"/>
                <a:cs typeface="Arial" charset="0"/>
              </a:rPr>
              <a:t>How </a:t>
            </a:r>
            <a:r>
              <a:rPr lang="en-CA" sz="2000" dirty="0">
                <a:latin typeface="Arial" charset="0"/>
                <a:ea typeface="Arial" charset="0"/>
                <a:cs typeface="Arial" charset="0"/>
              </a:rPr>
              <a:t>does a sample of </a:t>
            </a:r>
            <a:r>
              <a:rPr lang="en-CA" sz="2000" dirty="0" smtClean="0">
                <a:latin typeface="Arial" charset="0"/>
                <a:ea typeface="Arial" charset="0"/>
                <a:cs typeface="Arial" charset="0"/>
              </a:rPr>
              <a:t>ESL/EFL secondary </a:t>
            </a:r>
            <a:r>
              <a:rPr lang="en-CA" sz="2000" dirty="0">
                <a:latin typeface="Arial" charset="0"/>
                <a:ea typeface="Arial" charset="0"/>
                <a:cs typeface="Arial" charset="0"/>
              </a:rPr>
              <a:t>and middle school </a:t>
            </a:r>
            <a:endParaRPr lang="en-CA" sz="2000" dirty="0" smtClean="0">
              <a:latin typeface="Arial" charset="0"/>
              <a:ea typeface="Arial" charset="0"/>
              <a:cs typeface="Arial" charset="0"/>
            </a:endParaRPr>
          </a:p>
          <a:p>
            <a:pPr marL="0" indent="0">
              <a:lnSpc>
                <a:spcPct val="110000"/>
              </a:lnSpc>
              <a:spcBef>
                <a:spcPts val="0"/>
              </a:spcBef>
              <a:buNone/>
            </a:pPr>
            <a:r>
              <a:rPr lang="en-CA" sz="2000" dirty="0" smtClean="0">
                <a:latin typeface="Arial" charset="0"/>
                <a:ea typeface="Arial" charset="0"/>
                <a:cs typeface="Arial" charset="0"/>
              </a:rPr>
              <a:t>teachers </a:t>
            </a:r>
            <a:r>
              <a:rPr lang="en-CA" sz="2000" dirty="0">
                <a:latin typeface="Arial" charset="0"/>
                <a:ea typeface="Arial" charset="0"/>
                <a:cs typeface="Arial" charset="0"/>
              </a:rPr>
              <a:t>from </a:t>
            </a:r>
            <a:r>
              <a:rPr lang="en-CA" sz="2000" dirty="0" smtClean="0">
                <a:latin typeface="Arial" charset="0"/>
                <a:ea typeface="Arial" charset="0"/>
                <a:cs typeface="Arial" charset="0"/>
              </a:rPr>
              <a:t>rural West </a:t>
            </a:r>
            <a:r>
              <a:rPr lang="en-CA" sz="2000" dirty="0">
                <a:latin typeface="Arial" charset="0"/>
                <a:ea typeface="Arial" charset="0"/>
                <a:cs typeface="Arial" charset="0"/>
              </a:rPr>
              <a:t>China experience training in English </a:t>
            </a:r>
            <a:r>
              <a:rPr lang="en-CA" sz="2000" dirty="0" smtClean="0">
                <a:latin typeface="Arial" charset="0"/>
                <a:ea typeface="Arial" charset="0"/>
                <a:cs typeface="Arial" charset="0"/>
              </a:rPr>
              <a:t>language acquisition </a:t>
            </a:r>
            <a:r>
              <a:rPr lang="en-CA" sz="2000" dirty="0">
                <a:latin typeface="Arial" charset="0"/>
                <a:ea typeface="Arial" charset="0"/>
                <a:cs typeface="Arial" charset="0"/>
              </a:rPr>
              <a:t>and teaching methodology in a P</a:t>
            </a:r>
            <a:r>
              <a:rPr lang="en-CA" sz="2000" dirty="0" smtClean="0">
                <a:latin typeface="Arial" charset="0"/>
                <a:ea typeface="Arial" charset="0"/>
                <a:cs typeface="Arial" charset="0"/>
              </a:rPr>
              <a:t>roD </a:t>
            </a:r>
            <a:r>
              <a:rPr lang="en-CA" sz="2000" dirty="0">
                <a:latin typeface="Arial" charset="0"/>
                <a:ea typeface="Arial" charset="0"/>
                <a:cs typeface="Arial" charset="0"/>
              </a:rPr>
              <a:t>program at a </a:t>
            </a:r>
            <a:r>
              <a:rPr lang="en-CA" sz="2000" dirty="0" smtClean="0">
                <a:latin typeface="Arial" charset="0"/>
                <a:ea typeface="Arial" charset="0"/>
                <a:cs typeface="Arial" charset="0"/>
              </a:rPr>
              <a:t>Canadian </a:t>
            </a:r>
            <a:r>
              <a:rPr lang="en-CA" sz="2000" smtClean="0">
                <a:latin typeface="Arial" charset="0"/>
                <a:ea typeface="Arial" charset="0"/>
                <a:cs typeface="Arial" charset="0"/>
              </a:rPr>
              <a:t>university?</a:t>
            </a:r>
            <a:endParaRPr lang="en-CA" sz="2000" dirty="0" smtClean="0">
              <a:latin typeface="Arial" charset="0"/>
              <a:ea typeface="Arial" charset="0"/>
              <a:cs typeface="Arial" charset="0"/>
            </a:endParaRPr>
          </a:p>
          <a:p>
            <a:pPr marL="0" indent="0">
              <a:lnSpc>
                <a:spcPct val="110000"/>
              </a:lnSpc>
              <a:spcBef>
                <a:spcPts val="0"/>
              </a:spcBef>
              <a:buNone/>
            </a:pPr>
            <a:r>
              <a:rPr lang="en-CA" sz="2000" dirty="0" smtClean="0">
                <a:latin typeface="Arial" charset="0"/>
                <a:ea typeface="Arial" charset="0"/>
                <a:cs typeface="Arial" charset="0"/>
              </a:rPr>
              <a:t>What experiences did these teachers have once they returned to China?</a:t>
            </a:r>
          </a:p>
          <a:p>
            <a:pPr marL="0" indent="0">
              <a:lnSpc>
                <a:spcPct val="110000"/>
              </a:lnSpc>
              <a:spcBef>
                <a:spcPts val="0"/>
              </a:spcBef>
              <a:buNone/>
            </a:pPr>
            <a:endParaRPr lang="en-CA" sz="2000" dirty="0" smtClean="0">
              <a:latin typeface="Arial" charset="0"/>
              <a:ea typeface="Arial" charset="0"/>
              <a:cs typeface="Arial" charset="0"/>
            </a:endParaRPr>
          </a:p>
          <a:p>
            <a:pPr marL="0" indent="0">
              <a:lnSpc>
                <a:spcPct val="110000"/>
              </a:lnSpc>
              <a:spcBef>
                <a:spcPts val="0"/>
              </a:spcBef>
              <a:buNone/>
            </a:pPr>
            <a:r>
              <a:rPr lang="en-CA" sz="2000" dirty="0" smtClean="0">
                <a:latin typeface="Arial" charset="0"/>
                <a:ea typeface="Arial" charset="0"/>
                <a:cs typeface="Arial" charset="0"/>
              </a:rPr>
              <a:t>Data Collection in Canada and China</a:t>
            </a:r>
            <a:endParaRPr lang="en-CA" sz="2000" dirty="0">
              <a:latin typeface="Arial" charset="0"/>
              <a:ea typeface="Arial" charset="0"/>
              <a:cs typeface="Arial" charset="0"/>
            </a:endParaRPr>
          </a:p>
          <a:p>
            <a:pPr marL="0">
              <a:lnSpc>
                <a:spcPct val="110000"/>
              </a:lnSpc>
              <a:spcBef>
                <a:spcPts val="0"/>
              </a:spcBef>
            </a:pPr>
            <a:r>
              <a:rPr lang="en-CA" sz="2000" dirty="0">
                <a:latin typeface="Arial" charset="0"/>
                <a:ea typeface="Arial" charset="0"/>
                <a:cs typeface="Arial" charset="0"/>
              </a:rPr>
              <a:t>Mixed methods </a:t>
            </a:r>
          </a:p>
          <a:p>
            <a:pPr marL="0">
              <a:lnSpc>
                <a:spcPct val="110000"/>
              </a:lnSpc>
              <a:spcBef>
                <a:spcPts val="0"/>
              </a:spcBef>
            </a:pPr>
            <a:r>
              <a:rPr lang="en-CA" sz="2000" dirty="0" smtClean="0">
                <a:latin typeface="Arial" charset="0"/>
                <a:ea typeface="Arial" charset="0"/>
                <a:cs typeface="Arial" charset="0"/>
              </a:rPr>
              <a:t>Ethical approval</a:t>
            </a:r>
            <a:endParaRPr lang="en-CA" sz="2000" dirty="0">
              <a:latin typeface="Arial" charset="0"/>
              <a:ea typeface="Arial" charset="0"/>
              <a:cs typeface="Arial" charset="0"/>
            </a:endParaRPr>
          </a:p>
          <a:p>
            <a:pPr marL="0">
              <a:lnSpc>
                <a:spcPct val="110000"/>
              </a:lnSpc>
              <a:spcBef>
                <a:spcPts val="0"/>
              </a:spcBef>
            </a:pPr>
            <a:r>
              <a:rPr lang="en-CA" sz="2000" dirty="0">
                <a:latin typeface="Arial" charset="0"/>
                <a:ea typeface="Arial" charset="0"/>
                <a:cs typeface="Arial" charset="0"/>
              </a:rPr>
              <a:t>Secondary use of assignments</a:t>
            </a:r>
          </a:p>
          <a:p>
            <a:pPr marL="0">
              <a:lnSpc>
                <a:spcPct val="110000"/>
              </a:lnSpc>
              <a:spcBef>
                <a:spcPts val="0"/>
              </a:spcBef>
            </a:pPr>
            <a:r>
              <a:rPr lang="en-CA" sz="2000" dirty="0">
                <a:latin typeface="Arial" charset="0"/>
                <a:ea typeface="Arial" charset="0"/>
                <a:cs typeface="Arial" charset="0"/>
              </a:rPr>
              <a:t>Semi-structured </a:t>
            </a:r>
            <a:r>
              <a:rPr lang="en-CA" sz="2000" dirty="0" smtClean="0">
                <a:latin typeface="Arial" charset="0"/>
                <a:ea typeface="Arial" charset="0"/>
                <a:cs typeface="Arial" charset="0"/>
              </a:rPr>
              <a:t>interviews and focus </a:t>
            </a:r>
            <a:r>
              <a:rPr lang="en-CA" sz="2000" dirty="0">
                <a:latin typeface="Arial" charset="0"/>
                <a:ea typeface="Arial" charset="0"/>
                <a:cs typeface="Arial" charset="0"/>
              </a:rPr>
              <a:t>groups</a:t>
            </a:r>
          </a:p>
          <a:p>
            <a:pPr marL="0">
              <a:lnSpc>
                <a:spcPct val="110000"/>
              </a:lnSpc>
              <a:spcBef>
                <a:spcPts val="0"/>
              </a:spcBef>
            </a:pPr>
            <a:r>
              <a:rPr lang="en-CA" sz="2000" dirty="0">
                <a:latin typeface="Arial" charset="0"/>
                <a:ea typeface="Arial" charset="0"/>
                <a:cs typeface="Arial" charset="0"/>
              </a:rPr>
              <a:t>Surveys (open-ended and multiple-choice)</a:t>
            </a:r>
          </a:p>
          <a:p>
            <a:pPr marL="0">
              <a:lnSpc>
                <a:spcPct val="110000"/>
              </a:lnSpc>
              <a:spcBef>
                <a:spcPts val="0"/>
              </a:spcBef>
            </a:pPr>
            <a:r>
              <a:rPr lang="en-CA" sz="2000" dirty="0">
                <a:latin typeface="Arial" charset="0"/>
                <a:ea typeface="Arial" charset="0"/>
                <a:cs typeface="Arial" charset="0"/>
              </a:rPr>
              <a:t>Video-taped presentations</a:t>
            </a:r>
          </a:p>
          <a:p>
            <a:pPr marL="0">
              <a:lnSpc>
                <a:spcPct val="110000"/>
              </a:lnSpc>
              <a:spcBef>
                <a:spcPts val="0"/>
              </a:spcBef>
            </a:pPr>
            <a:r>
              <a:rPr lang="en-CA" sz="2000" dirty="0">
                <a:latin typeface="Arial" charset="0"/>
                <a:ea typeface="Arial" charset="0"/>
                <a:cs typeface="Arial" charset="0"/>
              </a:rPr>
              <a:t>Pre and post language </a:t>
            </a:r>
            <a:r>
              <a:rPr lang="en-CA" sz="2000" dirty="0" smtClean="0">
                <a:latin typeface="Arial" charset="0"/>
                <a:ea typeface="Arial" charset="0"/>
                <a:cs typeface="Arial" charset="0"/>
              </a:rPr>
              <a:t>testing</a:t>
            </a:r>
          </a:p>
          <a:p>
            <a:pPr marL="0">
              <a:lnSpc>
                <a:spcPct val="110000"/>
              </a:lnSpc>
              <a:spcBef>
                <a:spcPts val="0"/>
              </a:spcBef>
            </a:pPr>
            <a:r>
              <a:rPr lang="en-CA" sz="2000" dirty="0" smtClean="0">
                <a:latin typeface="Arial" charset="0"/>
                <a:ea typeface="Arial" charset="0"/>
                <a:cs typeface="Arial" charset="0"/>
              </a:rPr>
              <a:t>Classroom observation</a:t>
            </a:r>
            <a:endParaRPr lang="en-CA" sz="2000" dirty="0">
              <a:latin typeface="Arial" charset="0"/>
              <a:ea typeface="Arial" charset="0"/>
              <a:cs typeface="Arial"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a:xfrm>
            <a:off x="395536" y="-26973"/>
            <a:ext cx="8820472" cy="6324600"/>
          </a:xfrm>
        </p:spPr>
        <p:txBody>
          <a:bodyPr>
            <a:normAutofit/>
          </a:bodyPr>
          <a:lstStyle/>
          <a:p>
            <a:pPr marL="0" indent="0">
              <a:spcBef>
                <a:spcPct val="0"/>
              </a:spcBef>
              <a:buFont typeface="Wingdings 2" charset="2"/>
              <a:buNone/>
            </a:pPr>
            <a:endParaRPr lang="en-CA" sz="2400" dirty="0">
              <a:latin typeface="Arial" charset="0"/>
              <a:ea typeface="Arial" charset="0"/>
              <a:cs typeface="Arial" charset="0"/>
            </a:endParaRPr>
          </a:p>
          <a:p>
            <a:pPr marL="0" indent="0">
              <a:spcBef>
                <a:spcPct val="0"/>
              </a:spcBef>
              <a:buFont typeface="Wingdings 2" charset="2"/>
              <a:buNone/>
            </a:pPr>
            <a:endParaRPr lang="en-CA" sz="2000" dirty="0" smtClean="0">
              <a:latin typeface="Arial" charset="0"/>
              <a:ea typeface="Arial" charset="0"/>
              <a:cs typeface="Arial" charset="0"/>
            </a:endParaRPr>
          </a:p>
          <a:p>
            <a:pPr marL="0" indent="0">
              <a:spcBef>
                <a:spcPct val="0"/>
              </a:spcBef>
              <a:buFont typeface="Wingdings 2" charset="2"/>
              <a:buNone/>
            </a:pPr>
            <a:r>
              <a:rPr lang="en-CA" sz="2000" dirty="0" smtClean="0">
                <a:latin typeface="Arial" charset="0"/>
                <a:ea typeface="Arial" charset="0"/>
                <a:cs typeface="Arial" charset="0"/>
              </a:rPr>
              <a:t>Findings</a:t>
            </a:r>
          </a:p>
          <a:p>
            <a:pPr marL="0" indent="0">
              <a:spcBef>
                <a:spcPct val="0"/>
              </a:spcBef>
              <a:buFont typeface="Wingdings 2" charset="2"/>
              <a:buNone/>
            </a:pPr>
            <a:endParaRPr lang="en-CA" sz="2000" dirty="0">
              <a:latin typeface="Arial" charset="0"/>
              <a:ea typeface="Arial" charset="0"/>
              <a:cs typeface="Arial" charset="0"/>
            </a:endParaRPr>
          </a:p>
          <a:p>
            <a:pPr>
              <a:spcBef>
                <a:spcPct val="0"/>
              </a:spcBef>
            </a:pPr>
            <a:r>
              <a:rPr lang="en-CA" sz="2000" dirty="0" smtClean="0">
                <a:latin typeface="Arial" charset="0"/>
                <a:ea typeface="Arial" charset="0"/>
                <a:cs typeface="Arial" charset="0"/>
              </a:rPr>
              <a:t>Attitudes towards SLE pedagogy </a:t>
            </a:r>
            <a:r>
              <a:rPr lang="en-CA" sz="2000" dirty="0">
                <a:latin typeface="Arial" charset="0"/>
                <a:ea typeface="Arial" charset="0"/>
                <a:cs typeface="Arial" charset="0"/>
              </a:rPr>
              <a:t>has changed</a:t>
            </a:r>
          </a:p>
          <a:p>
            <a:pPr>
              <a:spcBef>
                <a:spcPct val="0"/>
              </a:spcBef>
            </a:pPr>
            <a:r>
              <a:rPr lang="en-CA" sz="2000" dirty="0" smtClean="0">
                <a:latin typeface="Arial" charset="0"/>
                <a:ea typeface="Arial" charset="0"/>
                <a:cs typeface="Arial" charset="0"/>
              </a:rPr>
              <a:t>Lectures provocative and needed significant scaffolding</a:t>
            </a:r>
            <a:endParaRPr lang="en-CA" sz="2000" dirty="0">
              <a:latin typeface="Arial" charset="0"/>
              <a:ea typeface="Arial" charset="0"/>
              <a:cs typeface="Arial" charset="0"/>
            </a:endParaRPr>
          </a:p>
          <a:p>
            <a:pPr>
              <a:spcBef>
                <a:spcPct val="0"/>
              </a:spcBef>
            </a:pPr>
            <a:r>
              <a:rPr lang="en-CA" sz="2000" dirty="0">
                <a:latin typeface="Arial" charset="0"/>
                <a:ea typeface="Arial" charset="0"/>
                <a:cs typeface="Arial" charset="0"/>
              </a:rPr>
              <a:t>IT problematic given conditions back home</a:t>
            </a:r>
          </a:p>
          <a:p>
            <a:pPr>
              <a:spcBef>
                <a:spcPct val="0"/>
              </a:spcBef>
            </a:pPr>
            <a:r>
              <a:rPr lang="en-CA" sz="2000" dirty="0">
                <a:latin typeface="Arial" charset="0"/>
                <a:ea typeface="Arial" charset="0"/>
                <a:cs typeface="Arial" charset="0"/>
              </a:rPr>
              <a:t>Concrete activities and methods </a:t>
            </a:r>
            <a:r>
              <a:rPr lang="en-CA" sz="2000" dirty="0" smtClean="0">
                <a:latin typeface="Arial" charset="0"/>
                <a:ea typeface="Arial" charset="0"/>
                <a:cs typeface="Arial" charset="0"/>
              </a:rPr>
              <a:t>most </a:t>
            </a:r>
            <a:r>
              <a:rPr lang="en-CA" sz="2000" dirty="0">
                <a:latin typeface="Arial" charset="0"/>
                <a:ea typeface="Arial" charset="0"/>
                <a:cs typeface="Arial" charset="0"/>
              </a:rPr>
              <a:t>useful</a:t>
            </a:r>
          </a:p>
          <a:p>
            <a:pPr>
              <a:spcBef>
                <a:spcPct val="0"/>
              </a:spcBef>
            </a:pPr>
            <a:r>
              <a:rPr lang="en-CA" sz="2000" dirty="0" smtClean="0">
                <a:latin typeface="Arial" charset="0"/>
                <a:ea typeface="Arial" charset="0"/>
                <a:cs typeface="Arial" charset="0"/>
              </a:rPr>
              <a:t>Oral English language </a:t>
            </a:r>
            <a:r>
              <a:rPr lang="en-CA" sz="2000" dirty="0">
                <a:latin typeface="Arial" charset="0"/>
                <a:ea typeface="Arial" charset="0"/>
                <a:cs typeface="Arial" charset="0"/>
              </a:rPr>
              <a:t>acquisition substantial</a:t>
            </a:r>
          </a:p>
          <a:p>
            <a:pPr>
              <a:spcBef>
                <a:spcPct val="0"/>
              </a:spcBef>
            </a:pPr>
            <a:r>
              <a:rPr lang="en-CA" sz="2000" dirty="0">
                <a:latin typeface="Arial" charset="0"/>
                <a:ea typeface="Arial" charset="0"/>
                <a:cs typeface="Arial" charset="0"/>
              </a:rPr>
              <a:t>Models of student-centered methodology inspiring</a:t>
            </a:r>
          </a:p>
          <a:p>
            <a:pPr>
              <a:spcBef>
                <a:spcPct val="0"/>
              </a:spcBef>
            </a:pPr>
            <a:r>
              <a:rPr lang="en-CA" sz="2000" dirty="0">
                <a:latin typeface="Arial" charset="0"/>
                <a:ea typeface="Arial" charset="0"/>
                <a:cs typeface="Arial" charset="0"/>
              </a:rPr>
              <a:t>Models of collaborative teaching useful</a:t>
            </a:r>
          </a:p>
          <a:p>
            <a:pPr>
              <a:spcBef>
                <a:spcPct val="0"/>
              </a:spcBef>
            </a:pPr>
            <a:r>
              <a:rPr lang="en-CA" sz="2000" dirty="0">
                <a:latin typeface="Arial" charset="0"/>
                <a:ea typeface="Arial" charset="0"/>
                <a:cs typeface="Arial" charset="0"/>
              </a:rPr>
              <a:t>“Reignited” enthusiasm for teaching</a:t>
            </a:r>
          </a:p>
          <a:p>
            <a:pPr>
              <a:spcBef>
                <a:spcPct val="0"/>
              </a:spcBef>
            </a:pPr>
            <a:r>
              <a:rPr lang="en-CA" sz="2000" dirty="0" smtClean="0">
                <a:latin typeface="Arial" charset="0"/>
                <a:ea typeface="Arial" charset="0"/>
                <a:cs typeface="Arial" charset="0"/>
              </a:rPr>
              <a:t>Canada/US differences surprising</a:t>
            </a:r>
            <a:endParaRPr lang="en-CA" sz="2000" dirty="0">
              <a:latin typeface="Arial" charset="0"/>
              <a:ea typeface="Arial" charset="0"/>
              <a:cs typeface="Arial" charset="0"/>
            </a:endParaRPr>
          </a:p>
          <a:p>
            <a:pPr>
              <a:spcBef>
                <a:spcPct val="0"/>
              </a:spcBef>
            </a:pPr>
            <a:r>
              <a:rPr lang="en-CA" sz="2000" dirty="0">
                <a:latin typeface="Arial" charset="0"/>
                <a:ea typeface="Arial" charset="0"/>
                <a:cs typeface="Arial" charset="0"/>
              </a:rPr>
              <a:t>Responsibilities for </a:t>
            </a:r>
            <a:r>
              <a:rPr lang="en-CA" sz="2000" dirty="0" smtClean="0">
                <a:latin typeface="Arial" charset="0"/>
                <a:ea typeface="Arial" charset="0"/>
                <a:cs typeface="Arial" charset="0"/>
              </a:rPr>
              <a:t>dissemination onerous</a:t>
            </a:r>
            <a:endParaRPr lang="en-CA" sz="2000" dirty="0">
              <a:latin typeface="Arial" charset="0"/>
              <a:ea typeface="Arial" charset="0"/>
              <a:cs typeface="Arial" charset="0"/>
            </a:endParaRPr>
          </a:p>
          <a:p>
            <a:pPr>
              <a:spcBef>
                <a:spcPct val="0"/>
              </a:spcBef>
            </a:pPr>
            <a:r>
              <a:rPr lang="en-CA" sz="2000" dirty="0">
                <a:latin typeface="Arial" charset="0"/>
                <a:ea typeface="Arial" charset="0"/>
                <a:cs typeface="Arial" charset="0"/>
              </a:rPr>
              <a:t>Models of multiculturalism and bilingualism valuable</a:t>
            </a:r>
          </a:p>
          <a:p>
            <a:pPr marL="0" indent="0">
              <a:spcBef>
                <a:spcPct val="0"/>
              </a:spcBef>
              <a:buFont typeface="Wingdings 2" charset="2"/>
              <a:buNone/>
            </a:pPr>
            <a:endParaRPr lang="en-US" sz="2500" dirty="0">
              <a:latin typeface="Arial" charset="0"/>
              <a:ea typeface="Arial" charset="0"/>
              <a:cs typeface="Arial" charset="0"/>
            </a:endParaRPr>
          </a:p>
          <a:p>
            <a:pPr marL="0" indent="0">
              <a:spcBef>
                <a:spcPct val="0"/>
              </a:spcBef>
              <a:buNone/>
            </a:pPr>
            <a:endParaRPr lang="en-US" sz="13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p:cNvSpPr>
            <a:spLocks noGrp="1" noChangeArrowheads="1"/>
          </p:cNvSpPr>
          <p:nvPr>
            <p:ph idx="1"/>
          </p:nvPr>
        </p:nvSpPr>
        <p:spPr>
          <a:xfrm>
            <a:off x="251520" y="0"/>
            <a:ext cx="8640960" cy="6705600"/>
          </a:xfrm>
        </p:spPr>
        <p:txBody>
          <a:bodyPr>
            <a:normAutofit/>
          </a:bodyPr>
          <a:lstStyle/>
          <a:p>
            <a:pPr marL="0" indent="-283464" fontAlgn="auto">
              <a:spcBef>
                <a:spcPts val="0"/>
              </a:spcBef>
              <a:spcAft>
                <a:spcPts val="0"/>
              </a:spcAft>
              <a:buFontTx/>
              <a:buNone/>
              <a:defRPr/>
            </a:pPr>
            <a:endParaRPr lang="en-CA" sz="2400" dirty="0">
              <a:latin typeface="Arial" charset="0"/>
            </a:endParaRPr>
          </a:p>
          <a:p>
            <a:pPr marL="0" indent="-283464" fontAlgn="auto">
              <a:spcBef>
                <a:spcPts val="0"/>
              </a:spcBef>
              <a:spcAft>
                <a:spcPts val="0"/>
              </a:spcAft>
              <a:buFontTx/>
              <a:buNone/>
              <a:defRPr/>
            </a:pPr>
            <a:r>
              <a:rPr lang="en-CA" sz="2000" dirty="0">
                <a:latin typeface="Arial" charset="0"/>
              </a:rPr>
              <a:t>Why </a:t>
            </a:r>
            <a:r>
              <a:rPr lang="en-CA" sz="2000" dirty="0" smtClean="0">
                <a:latin typeface="Arial" charset="0"/>
              </a:rPr>
              <a:t>De-Colonial?</a:t>
            </a:r>
          </a:p>
          <a:p>
            <a:pPr marL="0" indent="-283464" fontAlgn="auto">
              <a:spcBef>
                <a:spcPts val="0"/>
              </a:spcBef>
              <a:spcAft>
                <a:spcPts val="0"/>
              </a:spcAft>
              <a:buFontTx/>
              <a:buNone/>
              <a:defRPr/>
            </a:pPr>
            <a:endParaRPr lang="en-CA" sz="2000" dirty="0">
              <a:latin typeface="Arial" charset="0"/>
            </a:endParaRPr>
          </a:p>
          <a:p>
            <a:pPr marL="59436" indent="-342900">
              <a:spcBef>
                <a:spcPts val="0"/>
              </a:spcBef>
              <a:defRPr/>
            </a:pPr>
            <a:r>
              <a:rPr lang="en-CA" sz="2000" dirty="0">
                <a:latin typeface="Arial" charset="0"/>
              </a:rPr>
              <a:t>Developed with Chinese Embassy and a Chinese </a:t>
            </a:r>
            <a:r>
              <a:rPr lang="en-CA" sz="2000" dirty="0" smtClean="0">
                <a:latin typeface="Arial" charset="0"/>
              </a:rPr>
              <a:t>university;</a:t>
            </a:r>
            <a:endParaRPr lang="en-CA" sz="2000" dirty="0">
              <a:latin typeface="Arial" charset="0"/>
            </a:endParaRPr>
          </a:p>
          <a:p>
            <a:pPr marL="59436" indent="-342900">
              <a:spcBef>
                <a:spcPts val="0"/>
              </a:spcBef>
              <a:defRPr/>
            </a:pPr>
            <a:r>
              <a:rPr lang="en-CA" sz="2000" dirty="0">
                <a:latin typeface="Arial" charset="0"/>
              </a:rPr>
              <a:t>Use of </a:t>
            </a:r>
            <a:r>
              <a:rPr lang="en-CA" sz="2000" dirty="0" smtClean="0">
                <a:latin typeface="Arial" charset="0"/>
              </a:rPr>
              <a:t>indigenous content;</a:t>
            </a:r>
            <a:endParaRPr lang="en-CA" sz="2000" dirty="0">
              <a:latin typeface="Arial" charset="0"/>
            </a:endParaRPr>
          </a:p>
          <a:p>
            <a:pPr marL="59436" indent="-342900">
              <a:spcBef>
                <a:spcPts val="0"/>
              </a:spcBef>
              <a:defRPr/>
            </a:pPr>
            <a:r>
              <a:rPr lang="en-CA" sz="2000" dirty="0">
                <a:latin typeface="Arial" charset="0"/>
              </a:rPr>
              <a:t>Critical lecture </a:t>
            </a:r>
            <a:r>
              <a:rPr lang="en-CA" sz="2000" dirty="0" smtClean="0">
                <a:latin typeface="Arial" charset="0"/>
              </a:rPr>
              <a:t>content explicitly challenging the “native speaker”</a:t>
            </a:r>
            <a:endParaRPr lang="en-CA" sz="2000" dirty="0">
              <a:latin typeface="Arial" charset="0"/>
            </a:endParaRPr>
          </a:p>
          <a:p>
            <a:pPr marL="59436" indent="-342900">
              <a:spcBef>
                <a:spcPts val="0"/>
              </a:spcBef>
              <a:defRPr/>
            </a:pPr>
            <a:r>
              <a:rPr lang="en-CA" sz="2000" dirty="0">
                <a:latin typeface="Arial" charset="0"/>
              </a:rPr>
              <a:t>Decentralized </a:t>
            </a:r>
            <a:r>
              <a:rPr lang="en-CA" sz="2000" dirty="0" smtClean="0">
                <a:latin typeface="Arial" charset="0"/>
              </a:rPr>
              <a:t>delivery;</a:t>
            </a:r>
            <a:endParaRPr lang="en-CA" sz="2000" dirty="0">
              <a:latin typeface="Arial" charset="0"/>
            </a:endParaRPr>
          </a:p>
          <a:p>
            <a:pPr marL="59436" indent="-342900">
              <a:spcBef>
                <a:spcPts val="0"/>
              </a:spcBef>
              <a:defRPr/>
            </a:pPr>
            <a:r>
              <a:rPr lang="en-CA" sz="2000" dirty="0">
                <a:latin typeface="Arial" charset="0"/>
              </a:rPr>
              <a:t>Multicultural and bilingual teaching </a:t>
            </a:r>
            <a:r>
              <a:rPr lang="en-CA" sz="2000" dirty="0" smtClean="0">
                <a:latin typeface="Arial" charset="0"/>
              </a:rPr>
              <a:t>staff;</a:t>
            </a:r>
          </a:p>
          <a:p>
            <a:pPr marL="59436" indent="-342900">
              <a:spcBef>
                <a:spcPts val="0"/>
              </a:spcBef>
              <a:defRPr/>
            </a:pPr>
            <a:r>
              <a:rPr lang="en-CA" sz="2000" dirty="0" smtClean="0">
                <a:latin typeface="Arial" charset="0"/>
              </a:rPr>
              <a:t>Public school examples;</a:t>
            </a:r>
            <a:endParaRPr lang="en-CA" sz="2000" dirty="0">
              <a:latin typeface="Arial" charset="0"/>
            </a:endParaRPr>
          </a:p>
          <a:p>
            <a:pPr marL="59436" indent="-342900">
              <a:spcBef>
                <a:spcPts val="0"/>
              </a:spcBef>
              <a:defRPr/>
            </a:pPr>
            <a:r>
              <a:rPr lang="en-CA" sz="2000" dirty="0" smtClean="0">
                <a:latin typeface="Arial" charset="0"/>
              </a:rPr>
              <a:t>Problematized dogmatic interpretations of the communicative approach;</a:t>
            </a:r>
          </a:p>
          <a:p>
            <a:pPr marL="59436" indent="-342900">
              <a:spcBef>
                <a:spcPts val="0"/>
              </a:spcBef>
              <a:defRPr/>
            </a:pPr>
            <a:r>
              <a:rPr lang="en-CA" sz="2000" dirty="0" smtClean="0">
                <a:latin typeface="Arial" charset="0"/>
              </a:rPr>
              <a:t>Problematized binary </a:t>
            </a:r>
            <a:r>
              <a:rPr lang="en-CA" sz="2000" dirty="0">
                <a:latin typeface="Arial" charset="0"/>
              </a:rPr>
              <a:t>stereotypes of east and west </a:t>
            </a:r>
            <a:r>
              <a:rPr lang="en-CA" sz="2000" dirty="0" smtClean="0">
                <a:latin typeface="Arial" charset="0"/>
              </a:rPr>
              <a:t>philosophies;</a:t>
            </a:r>
            <a:endParaRPr lang="en-CA" sz="2000" dirty="0">
              <a:latin typeface="Arial" charset="0"/>
            </a:endParaRPr>
          </a:p>
          <a:p>
            <a:pPr marL="59436" indent="-342900">
              <a:spcBef>
                <a:spcPts val="0"/>
              </a:spcBef>
              <a:defRPr/>
            </a:pPr>
            <a:r>
              <a:rPr lang="en-CA" sz="2000" dirty="0">
                <a:latin typeface="Arial" charset="0"/>
              </a:rPr>
              <a:t>Discussing the political nature of English teaching (currently and </a:t>
            </a:r>
            <a:r>
              <a:rPr lang="en-CA" sz="2000" dirty="0" smtClean="0">
                <a:latin typeface="Arial" charset="0"/>
              </a:rPr>
              <a:t>   </a:t>
            </a:r>
          </a:p>
          <a:p>
            <a:pPr marL="0" indent="0">
              <a:spcBef>
                <a:spcPts val="0"/>
              </a:spcBef>
              <a:buNone/>
              <a:defRPr/>
            </a:pPr>
            <a:r>
              <a:rPr lang="en-CA" sz="2000" dirty="0">
                <a:latin typeface="Arial" charset="0"/>
              </a:rPr>
              <a:t> </a:t>
            </a:r>
            <a:r>
              <a:rPr lang="en-CA" sz="2000" dirty="0" smtClean="0">
                <a:latin typeface="Arial" charset="0"/>
              </a:rPr>
              <a:t>    historically</a:t>
            </a:r>
            <a:r>
              <a:rPr lang="en-CA" sz="2000" dirty="0">
                <a:latin typeface="Arial" charset="0"/>
              </a:rPr>
              <a:t>);</a:t>
            </a:r>
          </a:p>
          <a:p>
            <a:pPr marL="59436" indent="-342900">
              <a:spcBef>
                <a:spcPts val="0"/>
              </a:spcBef>
              <a:defRPr/>
            </a:pPr>
            <a:r>
              <a:rPr lang="en-CA" sz="2000" dirty="0" smtClean="0">
                <a:latin typeface="Arial" charset="0"/>
              </a:rPr>
              <a:t>Problematized the </a:t>
            </a:r>
            <a:r>
              <a:rPr lang="en-CA" sz="2000" dirty="0">
                <a:latin typeface="Arial" charset="0"/>
              </a:rPr>
              <a:t>notions of native-speaker and </a:t>
            </a:r>
            <a:r>
              <a:rPr lang="en-CA" sz="2000" dirty="0" smtClean="0">
                <a:latin typeface="Arial" charset="0"/>
              </a:rPr>
              <a:t>standardized/  </a:t>
            </a:r>
          </a:p>
          <a:p>
            <a:pPr marL="0" indent="0">
              <a:spcBef>
                <a:spcPts val="0"/>
              </a:spcBef>
              <a:buNone/>
              <a:defRPr/>
            </a:pPr>
            <a:r>
              <a:rPr lang="en-CA" sz="2000" dirty="0">
                <a:latin typeface="Arial" charset="0"/>
              </a:rPr>
              <a:t> </a:t>
            </a:r>
            <a:r>
              <a:rPr lang="en-CA" sz="2000" dirty="0" smtClean="0">
                <a:latin typeface="Arial" charset="0"/>
              </a:rPr>
              <a:t>    privileged </a:t>
            </a:r>
            <a:r>
              <a:rPr lang="en-CA" sz="2000" dirty="0">
                <a:latin typeface="Arial" charset="0"/>
              </a:rPr>
              <a:t>Anglo-American “core” </a:t>
            </a:r>
            <a:r>
              <a:rPr lang="en-CA" sz="2000" dirty="0" smtClean="0">
                <a:latin typeface="Arial" charset="0"/>
              </a:rPr>
              <a:t>English;</a:t>
            </a:r>
            <a:endParaRPr lang="en-CA" sz="2000" dirty="0">
              <a:latin typeface="Arial" charset="0"/>
            </a:endParaRPr>
          </a:p>
          <a:p>
            <a:pPr marL="59436" indent="-342900">
              <a:spcBef>
                <a:spcPts val="0"/>
              </a:spcBef>
              <a:defRPr/>
            </a:pPr>
            <a:r>
              <a:rPr lang="en-CA" sz="2000" dirty="0" smtClean="0">
                <a:latin typeface="Arial" charset="0"/>
              </a:rPr>
              <a:t>Explicitly examined the </a:t>
            </a:r>
            <a:r>
              <a:rPr lang="en-CA" sz="2000" dirty="0">
                <a:latin typeface="Arial" charset="0"/>
              </a:rPr>
              <a:t>political nature of English </a:t>
            </a:r>
            <a:r>
              <a:rPr lang="en-CA" sz="2000" dirty="0" smtClean="0">
                <a:latin typeface="Arial" charset="0"/>
              </a:rPr>
              <a:t>teaching;</a:t>
            </a:r>
            <a:endParaRPr lang="en-CA" sz="2000" dirty="0">
              <a:latin typeface="Arial" charset="0"/>
            </a:endParaRPr>
          </a:p>
          <a:p>
            <a:pPr marL="59436" indent="-342900">
              <a:spcBef>
                <a:spcPts val="0"/>
              </a:spcBef>
              <a:defRPr/>
            </a:pPr>
            <a:r>
              <a:rPr lang="en-CA" sz="2000" dirty="0">
                <a:latin typeface="Arial" charset="0"/>
              </a:rPr>
              <a:t>Emphasis on adapting communicative approaches to local </a:t>
            </a:r>
            <a:endParaRPr lang="en-CA" sz="2000" dirty="0" smtClean="0">
              <a:latin typeface="Arial" charset="0"/>
            </a:endParaRPr>
          </a:p>
          <a:p>
            <a:pPr marL="0" indent="0">
              <a:spcBef>
                <a:spcPts val="0"/>
              </a:spcBef>
              <a:buNone/>
              <a:defRPr/>
            </a:pPr>
            <a:r>
              <a:rPr lang="en-CA" sz="2000" dirty="0">
                <a:latin typeface="Arial" charset="0"/>
              </a:rPr>
              <a:t> </a:t>
            </a:r>
            <a:r>
              <a:rPr lang="en-CA" sz="2000" dirty="0" smtClean="0">
                <a:latin typeface="Arial" charset="0"/>
              </a:rPr>
              <a:t>    Yunnan and Gansu conditions.</a:t>
            </a:r>
            <a:endParaRPr lang="en-CA" sz="2000" dirty="0">
              <a:latin typeface="Arial" charset="0"/>
            </a:endParaRPr>
          </a:p>
          <a:p>
            <a:pPr marL="365760" indent="-283464" fontAlgn="auto">
              <a:lnSpc>
                <a:spcPct val="90000"/>
              </a:lnSpc>
              <a:spcAft>
                <a:spcPts val="0"/>
              </a:spcAft>
              <a:buFontTx/>
              <a:buNone/>
              <a:defRPr/>
            </a:pPr>
            <a:endParaRPr lang="en-US" sz="2800" dirty="0">
              <a:latin typeface="Arial" charset="0"/>
              <a:ea typeface="+mn-ea"/>
              <a:cs typeface="+mn-cs"/>
            </a:endParaRPr>
          </a:p>
          <a:p>
            <a:pPr marL="365760" indent="-283464" fontAlgn="auto">
              <a:lnSpc>
                <a:spcPct val="90000"/>
              </a:lnSpc>
              <a:spcAft>
                <a:spcPts val="0"/>
              </a:spcAft>
              <a:buFontTx/>
              <a:buNone/>
              <a:defRPr/>
            </a:pPr>
            <a:endParaRPr lang="en-US" sz="2800" dirty="0">
              <a:latin typeface="Arial" charset="0"/>
              <a:ea typeface="+mn-ea"/>
              <a:cs typeface="+mn-cs"/>
            </a:endParaRPr>
          </a:p>
          <a:p>
            <a:pPr marL="365760" indent="-283464" fontAlgn="auto">
              <a:lnSpc>
                <a:spcPct val="90000"/>
              </a:lnSpc>
              <a:spcAft>
                <a:spcPts val="0"/>
              </a:spcAft>
              <a:buFontTx/>
              <a:buNone/>
              <a:defRPr/>
            </a:pPr>
            <a:endParaRPr lang="en-US" dirty="0">
              <a:latin typeface="Arial" charset="0"/>
              <a:ea typeface="+mn-ea"/>
              <a:cs typeface="+mn-cs"/>
            </a:endParaRPr>
          </a:p>
          <a:p>
            <a:pPr marL="640080" lvl="1" indent="-237744" fontAlgn="auto">
              <a:lnSpc>
                <a:spcPct val="90000"/>
              </a:lnSpc>
              <a:spcAft>
                <a:spcPts val="0"/>
              </a:spcAft>
              <a:buFont typeface="Verdana"/>
              <a:buChar char="◦"/>
              <a:defRPr/>
            </a:pPr>
            <a:endParaRPr lang="en-US" sz="2000" dirty="0">
              <a:latin typeface="Arial" charset="0"/>
              <a:ea typeface="+mn-ea"/>
            </a:endParaRPr>
          </a:p>
          <a:p>
            <a:pPr marL="365760" indent="-283464" fontAlgn="auto">
              <a:lnSpc>
                <a:spcPct val="90000"/>
              </a:lnSpc>
              <a:spcAft>
                <a:spcPts val="0"/>
              </a:spcAft>
              <a:buFontTx/>
              <a:buNone/>
              <a:defRPr/>
            </a:pPr>
            <a:endParaRPr lang="en-US" sz="2400" dirty="0">
              <a:latin typeface="Arial" charset="0"/>
              <a:ea typeface="+mn-ea"/>
              <a:cs typeface="+mn-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683-59B0-441D-B3F0-B196B4114C1A}"/>
              </a:ext>
            </a:extLst>
          </p:cNvPr>
          <p:cNvSpPr>
            <a:spLocks noGrp="1"/>
          </p:cNvSpPr>
          <p:nvPr>
            <p:ph type="title"/>
          </p:nvPr>
        </p:nvSpPr>
        <p:spPr>
          <a:xfrm>
            <a:off x="653802" y="404664"/>
            <a:ext cx="7886700" cy="994172"/>
          </a:xfrm>
        </p:spPr>
        <p:txBody>
          <a:bodyPr>
            <a:normAutofit/>
          </a:bodyPr>
          <a:lstStyle/>
          <a:p>
            <a:r>
              <a:rPr lang="en-CA" sz="2400" dirty="0">
                <a:latin typeface="Arial" panose="020B0604020202020204" pitchFamily="34" charset="0"/>
                <a:cs typeface="Arial" panose="020B0604020202020204" pitchFamily="34" charset="0"/>
              </a:rPr>
              <a:t>Methodological Problematic 1: Cause-Effect of Program Evaluation Research </a:t>
            </a:r>
          </a:p>
        </p:txBody>
      </p:sp>
      <p:sp>
        <p:nvSpPr>
          <p:cNvPr id="3" name="Content Placeholder 2">
            <a:extLst>
              <a:ext uri="{FF2B5EF4-FFF2-40B4-BE49-F238E27FC236}">
                <a16:creationId xmlns:a16="http://schemas.microsoft.com/office/drawing/2014/main" id="{D5C845F1-52D3-48B4-B65C-FFFC9B6E17A0}"/>
              </a:ext>
            </a:extLst>
          </p:cNvPr>
          <p:cNvSpPr>
            <a:spLocks noGrp="1"/>
          </p:cNvSpPr>
          <p:nvPr>
            <p:ph idx="1"/>
          </p:nvPr>
        </p:nvSpPr>
        <p:spPr>
          <a:xfrm>
            <a:off x="617531" y="1542852"/>
            <a:ext cx="7886700" cy="4766468"/>
          </a:xfrm>
        </p:spPr>
        <p:txBody>
          <a:bodyPr>
            <a:normAutofit fontScale="92500" lnSpcReduction="20000"/>
          </a:bodyPr>
          <a:lstStyle/>
          <a:p>
            <a:r>
              <a:rPr lang="en-CA" dirty="0">
                <a:latin typeface="Arial" panose="020B0604020202020204" pitchFamily="34" charset="0"/>
                <a:ea typeface="Times New Roman" panose="02020603050405020304" pitchFamily="18" charset="0"/>
                <a:cs typeface="Arial" panose="020B0604020202020204" pitchFamily="34" charset="0"/>
              </a:rPr>
              <a:t>A cause-effect relationship between the training program and reported/observed post-program outcomes (Kiely, 2019)</a:t>
            </a:r>
          </a:p>
          <a:p>
            <a:r>
              <a:rPr lang="en-CA" dirty="0">
                <a:latin typeface="Arial" panose="020B0604020202020204" pitchFamily="34" charset="0"/>
                <a:ea typeface="Times New Roman" panose="02020603050405020304" pitchFamily="18" charset="0"/>
                <a:cs typeface="Arial" panose="020B0604020202020204" pitchFamily="34" charset="0"/>
              </a:rPr>
              <a:t>Largely conclusive findings: e.g. Li, Zhang and Edwards’ (2016) review of Chinese sponsored in-service ELT PD programs in the UK reports: “</a:t>
            </a:r>
            <a:r>
              <a:rPr lang="en-CA" i="1" dirty="0">
                <a:latin typeface="Arial" panose="020B0604020202020204" pitchFamily="34" charset="0"/>
                <a:ea typeface="Times New Roman" panose="02020603050405020304" pitchFamily="18" charset="0"/>
                <a:cs typeface="Arial" panose="020B0604020202020204" pitchFamily="34" charset="0"/>
              </a:rPr>
              <a:t>changes in participants teaching philosophy and teaching practices, enhancement in competences such as their English proficiency, lesson planning and implementation and cultural awareness, as well as assumption of new leadership roles and enhanced interest in research” (pg. 191).</a:t>
            </a:r>
          </a:p>
          <a:p>
            <a:r>
              <a:rPr lang="en-CA" i="1" dirty="0">
                <a:latin typeface="Arial" panose="020B0604020202020204" pitchFamily="34" charset="0"/>
                <a:ea typeface="Times New Roman" panose="02020603050405020304" pitchFamily="18" charset="0"/>
                <a:cs typeface="Arial" panose="020B0604020202020204" pitchFamily="34" charset="0"/>
              </a:rPr>
              <a:t>Findings from non-government sponsored programs are less positive. </a:t>
            </a:r>
            <a:r>
              <a:rPr lang="en-US" dirty="0">
                <a:latin typeface="Arial" panose="020B0604020202020204" pitchFamily="34" charset="0"/>
                <a:cs typeface="Arial" panose="020B0604020202020204" pitchFamily="34" charset="0"/>
              </a:rPr>
              <a:t>(e.g. Yukari, 2017; Nguyen &amp; Walkinshaw, 2018) </a:t>
            </a:r>
            <a:endParaRPr lang="en-CA" i="1" dirty="0">
              <a:latin typeface="Arial" panose="020B0604020202020204" pitchFamily="34" charset="0"/>
              <a:ea typeface="Times New Roman" panose="02020603050405020304" pitchFamily="18" charset="0"/>
              <a:cs typeface="Arial" panose="020B0604020202020204" pitchFamily="34" charset="0"/>
            </a:endParaRPr>
          </a:p>
          <a:p>
            <a:r>
              <a:rPr lang="en-US" dirty="0">
                <a:latin typeface="Arial" panose="020B0604020202020204" pitchFamily="34" charset="0"/>
                <a:cs typeface="Arial" panose="020B0604020202020204" pitchFamily="34" charset="0"/>
              </a:rPr>
              <a:t>To Global ELT language teacher program evaluation:  </a:t>
            </a:r>
          </a:p>
          <a:p>
            <a:pPr lvl="1"/>
            <a:r>
              <a:rPr lang="en-US" sz="2200" b="1" dirty="0">
                <a:latin typeface="Arial" panose="020B0604020202020204" pitchFamily="34" charset="0"/>
                <a:cs typeface="Arial" panose="020B0604020202020204" pitchFamily="34" charset="0"/>
              </a:rPr>
              <a:t>How do we report research that presumes cause-effect linearity, fixed identities and trajectories without reinforcing the center-periphery dichotomy? </a:t>
            </a:r>
            <a:endParaRPr lang="en-CA" sz="2200" b="1" dirty="0">
              <a:latin typeface="Arial" panose="020B0604020202020204" pitchFamily="34" charset="0"/>
              <a:cs typeface="Arial" panose="020B0604020202020204" pitchFamily="34" charset="0"/>
            </a:endParaRPr>
          </a:p>
          <a:p>
            <a:pPr marL="342900" lvl="1" indent="0">
              <a:buNone/>
            </a:pPr>
            <a:endParaRPr lang="en-US" sz="1275" dirty="0"/>
          </a:p>
          <a:p>
            <a:pPr lvl="1"/>
            <a:endParaRPr lang="en-CA" sz="1275" i="1" dirty="0">
              <a:latin typeface="Calibri" panose="020F0502020204030204" pitchFamily="34" charset="0"/>
              <a:ea typeface="Times New Roman" panose="02020603050405020304" pitchFamily="18" charset="0"/>
            </a:endParaRPr>
          </a:p>
          <a:p>
            <a:pPr marL="0" indent="0">
              <a:buNone/>
            </a:pPr>
            <a:endParaRPr lang="en-CA" sz="1275" i="1" dirty="0">
              <a:latin typeface="Calibri" panose="020F0502020204030204" pitchFamily="34" charset="0"/>
              <a:ea typeface="Times New Roman" panose="02020603050405020304" pitchFamily="18" charset="0"/>
            </a:endParaRPr>
          </a:p>
          <a:p>
            <a:pPr marL="0" indent="0">
              <a:buNone/>
            </a:pPr>
            <a:endParaRPr lang="en-CA" sz="1275" i="1" dirty="0">
              <a:latin typeface="Calibri" panose="020F0502020204030204" pitchFamily="34" charset="0"/>
              <a:ea typeface="Times New Roman" panose="02020603050405020304" pitchFamily="18" charset="0"/>
            </a:endParaRPr>
          </a:p>
          <a:p>
            <a:endParaRPr lang="en-CA" sz="1275" dirty="0">
              <a:latin typeface="Calibri" panose="020F0502020204030204" pitchFamily="34" charset="0"/>
              <a:ea typeface="Times New Roman" panose="02020603050405020304" pitchFamily="18" charset="0"/>
            </a:endParaRPr>
          </a:p>
          <a:p>
            <a:endParaRPr lang="en-CA" sz="1275" dirty="0"/>
          </a:p>
        </p:txBody>
      </p:sp>
    </p:spTree>
    <p:extLst>
      <p:ext uri="{BB962C8B-B14F-4D97-AF65-F5344CB8AC3E}">
        <p14:creationId xmlns:p14="http://schemas.microsoft.com/office/powerpoint/2010/main" val="39700283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4BFC4-2A31-4612-9D7F-23B7F1A29CE4}"/>
              </a:ext>
            </a:extLst>
          </p:cNvPr>
          <p:cNvSpPr>
            <a:spLocks noGrp="1"/>
          </p:cNvSpPr>
          <p:nvPr>
            <p:ph type="title"/>
          </p:nvPr>
        </p:nvSpPr>
        <p:spPr>
          <a:xfrm>
            <a:off x="628650" y="476672"/>
            <a:ext cx="7886700" cy="994172"/>
          </a:xfrm>
        </p:spPr>
        <p:txBody>
          <a:bodyPr>
            <a:normAutofit/>
          </a:bodyPr>
          <a:lstStyle/>
          <a:p>
            <a:r>
              <a:rPr lang="en-CA" sz="2400" dirty="0">
                <a:latin typeface="Arial" panose="020B0604020202020204" pitchFamily="34" charset="0"/>
                <a:cs typeface="Arial" panose="020B0604020202020204" pitchFamily="34" charset="0"/>
              </a:rPr>
              <a:t>Methodological Problematic 2: Objectivity and Authenticity of Data</a:t>
            </a:r>
          </a:p>
        </p:txBody>
      </p:sp>
      <p:sp>
        <p:nvSpPr>
          <p:cNvPr id="3" name="Content Placeholder 2">
            <a:extLst>
              <a:ext uri="{FF2B5EF4-FFF2-40B4-BE49-F238E27FC236}">
                <a16:creationId xmlns:a16="http://schemas.microsoft.com/office/drawing/2014/main" id="{322E9F96-608E-4BFB-8072-AB5371F2BD5A}"/>
              </a:ext>
            </a:extLst>
          </p:cNvPr>
          <p:cNvSpPr>
            <a:spLocks noGrp="1"/>
          </p:cNvSpPr>
          <p:nvPr>
            <p:ph idx="1"/>
          </p:nvPr>
        </p:nvSpPr>
        <p:spPr>
          <a:xfrm>
            <a:off x="628650" y="1700808"/>
            <a:ext cx="7886700" cy="4032448"/>
          </a:xfrm>
        </p:spPr>
        <p:txBody>
          <a:bodyPr>
            <a:normAutofit fontScale="92500" lnSpcReduction="10000"/>
          </a:bodyPr>
          <a:lstStyle/>
          <a:p>
            <a:r>
              <a:rPr lang="en-US" dirty="0" smtClean="0">
                <a:latin typeface="Arial" panose="020B0604020202020204" pitchFamily="34" charset="0"/>
                <a:cs typeface="Arial" panose="020B0604020202020204" pitchFamily="34" charset="0"/>
              </a:rPr>
              <a:t>Absence </a:t>
            </a:r>
            <a:r>
              <a:rPr lang="en-US" dirty="0">
                <a:latin typeface="Arial" panose="020B0604020202020204" pitchFamily="34" charset="0"/>
                <a:cs typeface="Arial" panose="020B0604020202020204" pitchFamily="34" charset="0"/>
              </a:rPr>
              <a:t>of third-party researchers for program evaluation whereby the dual role-played by the instructors, of teacher and researcher may cast doubt on researcher objectivity and authenticity of the data (Wang et al. 2019). </a:t>
            </a:r>
          </a:p>
          <a:p>
            <a:r>
              <a:rPr lang="en-US" dirty="0" smtClean="0">
                <a:latin typeface="Arial" panose="020B0604020202020204" pitchFamily="34" charset="0"/>
                <a:cs typeface="Arial" panose="020B0604020202020204" pitchFamily="34" charset="0"/>
              </a:rPr>
              <a:t>Authenticity </a:t>
            </a:r>
            <a:r>
              <a:rPr lang="en-US" dirty="0">
                <a:latin typeface="Arial" panose="020B0604020202020204" pitchFamily="34" charset="0"/>
                <a:cs typeface="Arial" panose="020B0604020202020204" pitchFamily="34" charset="0"/>
              </a:rPr>
              <a:t>in terms of measure of reliability and validity PLUS the broader social implications of research</a:t>
            </a:r>
          </a:p>
          <a:p>
            <a:r>
              <a:rPr lang="en-CA" dirty="0">
                <a:latin typeface="Arial" panose="020B0604020202020204" pitchFamily="34" charset="0"/>
                <a:cs typeface="Arial" panose="020B0604020202020204" pitchFamily="34" charset="0"/>
              </a:rPr>
              <a:t>Domination of knowledge production in the center that sustains the positionality of the periphery: need a center to have a periphery </a:t>
            </a:r>
            <a:r>
              <a:rPr lang="en-US" dirty="0">
                <a:latin typeface="Arial" panose="020B0604020202020204" pitchFamily="34" charset="0"/>
                <a:cs typeface="Arial" panose="020B0604020202020204" pitchFamily="34" charset="0"/>
              </a:rPr>
              <a:t>(Morgan, 2013)</a:t>
            </a:r>
          </a:p>
          <a:p>
            <a:r>
              <a:rPr lang="en-US" b="1" dirty="0">
                <a:latin typeface="Arial" panose="020B0604020202020204" pitchFamily="34" charset="0"/>
                <a:cs typeface="Arial" panose="020B0604020202020204" pitchFamily="34" charset="0"/>
              </a:rPr>
              <a:t>How can we do Global ELT study-abroad research that is critical of our subject positions?   </a:t>
            </a:r>
            <a:endParaRPr lang="en-CA" b="1" dirty="0">
              <a:latin typeface="Arial" panose="020B0604020202020204" pitchFamily="34" charset="0"/>
              <a:cs typeface="Arial" panose="020B0604020202020204" pitchFamily="34" charset="0"/>
            </a:endParaRPr>
          </a:p>
          <a:p>
            <a:endParaRPr lang="en-US" sz="1800" dirty="0">
              <a:latin typeface="AdvOT1ef757c0"/>
            </a:endParaRPr>
          </a:p>
          <a:p>
            <a:endParaRPr lang="en-US" sz="1800" dirty="0">
              <a:latin typeface="AdvOT1ef757c0"/>
            </a:endParaRPr>
          </a:p>
          <a:p>
            <a:endParaRPr lang="en-CA" sz="1800" dirty="0"/>
          </a:p>
        </p:txBody>
      </p:sp>
    </p:spTree>
    <p:extLst>
      <p:ext uri="{BB962C8B-B14F-4D97-AF65-F5344CB8AC3E}">
        <p14:creationId xmlns:p14="http://schemas.microsoft.com/office/powerpoint/2010/main" val="37494117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89050C07-1F38-4289-9A30-343422F975DD}"/>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00050" y="1248750"/>
            <a:ext cx="8448000" cy="4752000"/>
          </a:xfrm>
        </p:spPr>
      </p:pic>
    </p:spTree>
    <p:extLst>
      <p:ext uri="{BB962C8B-B14F-4D97-AF65-F5344CB8AC3E}">
        <p14:creationId xmlns:p14="http://schemas.microsoft.com/office/powerpoint/2010/main" val="26842074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404664"/>
            <a:ext cx="7992887" cy="5904656"/>
          </a:xfrm>
        </p:spPr>
        <p:txBody>
          <a:bodyPr/>
          <a:lstStyle/>
          <a:p>
            <a:pPr marL="0" indent="0">
              <a:buNone/>
            </a:pPr>
            <a:endParaRPr lang="en-CA" dirty="0" smtClean="0"/>
          </a:p>
          <a:p>
            <a:pPr marL="0" indent="0">
              <a:buNone/>
            </a:pPr>
            <a:r>
              <a:rPr lang="en-CA" sz="2400" dirty="0" smtClean="0">
                <a:latin typeface="Arial" panose="020B0604020202020204" pitchFamily="34" charset="0"/>
                <a:cs typeface="Arial" panose="020B0604020202020204" pitchFamily="34" charset="0"/>
              </a:rPr>
              <a:t>Methodological </a:t>
            </a:r>
            <a:r>
              <a:rPr lang="en-CA" sz="2400" dirty="0">
                <a:latin typeface="Arial" panose="020B0604020202020204" pitchFamily="34" charset="0"/>
                <a:cs typeface="Arial" panose="020B0604020202020204" pitchFamily="34" charset="0"/>
              </a:rPr>
              <a:t>Problematic </a:t>
            </a:r>
            <a:r>
              <a:rPr lang="en-CA" sz="2400" dirty="0" smtClean="0">
                <a:latin typeface="Arial" panose="020B0604020202020204" pitchFamily="34" charset="0"/>
                <a:cs typeface="Arial" panose="020B0604020202020204" pitchFamily="34" charset="0"/>
              </a:rPr>
              <a:t>3: Institutional resistance to attempts at de-colonialization</a:t>
            </a:r>
          </a:p>
          <a:p>
            <a:r>
              <a:rPr lang="en-CA" dirty="0" smtClean="0">
                <a:latin typeface="Arial" panose="020B0604020202020204" pitchFamily="34" charset="0"/>
                <a:cs typeface="Arial" panose="020B0604020202020204" pitchFamily="34" charset="0"/>
              </a:rPr>
              <a:t>Insistence from Beijing officials that we “tell the teachers how to teach” through demonstration lessons;</a:t>
            </a:r>
          </a:p>
          <a:p>
            <a:r>
              <a:rPr lang="en-CA" dirty="0" smtClean="0">
                <a:latin typeface="Arial" panose="020B0604020202020204" pitchFamily="34" charset="0"/>
                <a:cs typeface="Arial" panose="020B0604020202020204" pitchFamily="34" charset="0"/>
              </a:rPr>
              <a:t>Pressure on Chinese colleagues to “tone down” some of the content within our subsequent publications and conference participation;</a:t>
            </a:r>
          </a:p>
          <a:p>
            <a:r>
              <a:rPr lang="en-CA" dirty="0" smtClean="0">
                <a:latin typeface="Arial" panose="020B0604020202020204" pitchFamily="34" charset="0"/>
                <a:cs typeface="Arial" panose="020B0604020202020204" pitchFamily="34" charset="0"/>
              </a:rPr>
              <a:t>Pressure to partner our research in China with top-tiered institutions rather than local lower-ranked schools and universities. </a:t>
            </a:r>
          </a:p>
          <a:p>
            <a:endParaRPr lang="en-CA" dirty="0" smtClean="0"/>
          </a:p>
          <a:p>
            <a:endParaRPr lang="en-US" dirty="0"/>
          </a:p>
        </p:txBody>
      </p:sp>
    </p:spTree>
    <p:extLst>
      <p:ext uri="{BB962C8B-B14F-4D97-AF65-F5344CB8AC3E}">
        <p14:creationId xmlns:p14="http://schemas.microsoft.com/office/powerpoint/2010/main" val="31718668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FA6AF-6CC4-4364-96CE-2A44A50640A6}"/>
              </a:ext>
            </a:extLst>
          </p:cNvPr>
          <p:cNvSpPr>
            <a:spLocks noGrp="1"/>
          </p:cNvSpPr>
          <p:nvPr>
            <p:ph type="title"/>
          </p:nvPr>
        </p:nvSpPr>
        <p:spPr>
          <a:xfrm>
            <a:off x="653089" y="5176"/>
            <a:ext cx="7886700" cy="994172"/>
          </a:xfrm>
        </p:spPr>
        <p:txBody>
          <a:bodyPr>
            <a:normAutofit/>
          </a:bodyPr>
          <a:lstStyle/>
          <a:p>
            <a:r>
              <a:rPr lang="en-CA" sz="2400" dirty="0">
                <a:latin typeface="Arial" panose="020B0604020202020204" pitchFamily="34" charset="0"/>
                <a:cs typeface="Arial" panose="020B0604020202020204" pitchFamily="34" charset="0"/>
              </a:rPr>
              <a:t>Response-able Methodologies</a:t>
            </a:r>
          </a:p>
        </p:txBody>
      </p:sp>
      <p:sp>
        <p:nvSpPr>
          <p:cNvPr id="3" name="Content Placeholder 2">
            <a:extLst>
              <a:ext uri="{FF2B5EF4-FFF2-40B4-BE49-F238E27FC236}">
                <a16:creationId xmlns:a16="http://schemas.microsoft.com/office/drawing/2014/main" id="{E7FBE51B-364C-487C-A281-CD3B3C1A23C2}"/>
              </a:ext>
            </a:extLst>
          </p:cNvPr>
          <p:cNvSpPr>
            <a:spLocks noGrp="1"/>
          </p:cNvSpPr>
          <p:nvPr>
            <p:ph idx="1"/>
          </p:nvPr>
        </p:nvSpPr>
        <p:spPr>
          <a:xfrm>
            <a:off x="628650" y="1182812"/>
            <a:ext cx="7886700" cy="4910484"/>
          </a:xfrm>
        </p:spPr>
        <p:txBody>
          <a:bodyPr>
            <a:normAutofit lnSpcReduction="10000"/>
          </a:bodyPr>
          <a:lstStyle/>
          <a:p>
            <a:pPr>
              <a:spcAft>
                <a:spcPts val="600"/>
              </a:spcAft>
            </a:pPr>
            <a:r>
              <a:rPr lang="en-CA" sz="2000" dirty="0">
                <a:latin typeface="Arial" panose="020B0604020202020204" pitchFamily="34" charset="0"/>
                <a:ea typeface="Calibri" panose="020F0502020204030204" pitchFamily="34" charset="0"/>
                <a:cs typeface="Arial" panose="020B0604020202020204" pitchFamily="34" charset="0"/>
              </a:rPr>
              <a:t>Response-able methodologies involve careful attentiveness, responsibility/accountability, rendering each other capable and the ability to respond.</a:t>
            </a:r>
          </a:p>
          <a:p>
            <a:pPr>
              <a:spcAft>
                <a:spcPts val="600"/>
              </a:spcAft>
            </a:pPr>
            <a:r>
              <a:rPr lang="en-CA" sz="2000" dirty="0">
                <a:latin typeface="Arial" panose="020B0604020202020204" pitchFamily="34" charset="0"/>
                <a:ea typeface="Calibri" panose="020F0502020204030204" pitchFamily="34" charset="0"/>
                <a:cs typeface="Arial" panose="020B0604020202020204" pitchFamily="34" charset="0"/>
              </a:rPr>
              <a:t>Attentiveness involves reading the fine details of texts care-fully to ascertain what is and what is not being expressed.  </a:t>
            </a:r>
          </a:p>
          <a:p>
            <a:pPr>
              <a:spcAft>
                <a:spcPts val="600"/>
              </a:spcAft>
            </a:pPr>
            <a:r>
              <a:rPr lang="en-US" sz="2000" dirty="0">
                <a:latin typeface="Arial" panose="020B0604020202020204" pitchFamily="34" charset="0"/>
                <a:cs typeface="Arial" panose="020B0604020202020204" pitchFamily="34" charset="0"/>
              </a:rPr>
              <a:t>Response-able readings of texts are ethical practices. Not simply a critique to deconstruct and label “wrong”</a:t>
            </a:r>
          </a:p>
          <a:p>
            <a:r>
              <a:rPr lang="en-US" sz="2000" dirty="0">
                <a:latin typeface="Arial" panose="020B0604020202020204" pitchFamily="34" charset="0"/>
                <a:cs typeface="Arial" panose="020B0604020202020204" pitchFamily="34" charset="0"/>
              </a:rPr>
              <a:t>An ethics predicated on entanglement (and essentializing) that brings interpretation back to the reader/audience and their capacity to respond (not by labeling true/false/right/wrong) (</a:t>
            </a:r>
            <a:r>
              <a:rPr lang="en-US" sz="2000" dirty="0" err="1">
                <a:latin typeface="Arial" panose="020B0604020202020204" pitchFamily="34" charset="0"/>
                <a:cs typeface="Arial" panose="020B0604020202020204" pitchFamily="34" charset="0"/>
              </a:rPr>
              <a:t>Murris</a:t>
            </a:r>
            <a:r>
              <a:rPr lang="en-US" sz="2000" dirty="0">
                <a:latin typeface="Arial" panose="020B0604020202020204" pitchFamily="34" charset="0"/>
                <a:cs typeface="Arial" panose="020B0604020202020204" pitchFamily="34" charset="0"/>
              </a:rPr>
              <a:t> &amp; </a:t>
            </a:r>
            <a:r>
              <a:rPr lang="en-US" sz="2000" dirty="0" err="1">
                <a:latin typeface="Arial" panose="020B0604020202020204" pitchFamily="34" charset="0"/>
                <a:cs typeface="Arial" panose="020B0604020202020204" pitchFamily="34" charset="0"/>
              </a:rPr>
              <a:t>Bozalek</a:t>
            </a:r>
            <a:r>
              <a:rPr lang="en-US" sz="2000" dirty="0">
                <a:latin typeface="Arial" panose="020B0604020202020204" pitchFamily="34" charset="0"/>
                <a:cs typeface="Arial" panose="020B0604020202020204" pitchFamily="34" charset="0"/>
              </a:rPr>
              <a:t>, 2019; </a:t>
            </a:r>
            <a:r>
              <a:rPr lang="en-US" sz="2000" dirty="0" err="1">
                <a:latin typeface="Arial" panose="020B0604020202020204" pitchFamily="34" charset="0"/>
                <a:cs typeface="Arial" panose="020B0604020202020204" pitchFamily="34" charset="0"/>
              </a:rPr>
              <a:t>Bozalek</a:t>
            </a:r>
            <a:r>
              <a:rPr lang="en-US" sz="2000" dirty="0">
                <a:latin typeface="Arial" panose="020B0604020202020204" pitchFamily="34" charset="0"/>
                <a:cs typeface="Arial" panose="020B0604020202020204" pitchFamily="34" charset="0"/>
              </a:rPr>
              <a:t> &amp; </a:t>
            </a:r>
            <a:r>
              <a:rPr lang="en-US" sz="2000" dirty="0" err="1">
                <a:latin typeface="Arial" panose="020B0604020202020204" pitchFamily="34" charset="0"/>
                <a:cs typeface="Arial" panose="020B0604020202020204" pitchFamily="34" charset="0"/>
              </a:rPr>
              <a:t>Zembylas</a:t>
            </a:r>
            <a:r>
              <a:rPr lang="en-US" sz="2000" dirty="0">
                <a:latin typeface="Arial" panose="020B0604020202020204" pitchFamily="34" charset="0"/>
                <a:cs typeface="Arial" panose="020B0604020202020204" pitchFamily="34" charset="0"/>
              </a:rPr>
              <a:t>, 2017)</a:t>
            </a:r>
          </a:p>
          <a:p>
            <a:r>
              <a:rPr lang="en-US" sz="2000" dirty="0">
                <a:latin typeface="Arial" panose="020B0604020202020204" pitchFamily="34" charset="0"/>
                <a:ea typeface="Calibri" panose="020F0502020204030204" pitchFamily="34" charset="0"/>
                <a:cs typeface="Arial" panose="020B0604020202020204" pitchFamily="34" charset="0"/>
              </a:rPr>
              <a:t>To guard against research findings presented as fixed interpretations that can perpetuate epistemic dependency</a:t>
            </a:r>
            <a:endParaRPr lang="en-CA" sz="2000" dirty="0">
              <a:latin typeface="Arial" panose="020B0604020202020204" pitchFamily="34" charset="0"/>
              <a:ea typeface="Calibri" panose="020F0502020204030204" pitchFamily="34" charset="0"/>
              <a:cs typeface="Arial" panose="020B0604020202020204" pitchFamily="34" charset="0"/>
            </a:endParaRPr>
          </a:p>
          <a:p>
            <a:pPr>
              <a:spcAft>
                <a:spcPts val="600"/>
              </a:spcAft>
            </a:pPr>
            <a:endParaRPr lang="en-CA" sz="1125" dirty="0">
              <a:latin typeface="Calibri" panose="020F0502020204030204" pitchFamily="34" charset="0"/>
              <a:ea typeface="Calibri" panose="020F0502020204030204" pitchFamily="34" charset="0"/>
              <a:cs typeface="Times New Roman" panose="02020603050405020304" pitchFamily="18" charset="0"/>
            </a:endParaRPr>
          </a:p>
          <a:p>
            <a:endParaRPr lang="en-CA" sz="1125" dirty="0"/>
          </a:p>
        </p:txBody>
      </p:sp>
    </p:spTree>
    <p:extLst>
      <p:ext uri="{BB962C8B-B14F-4D97-AF65-F5344CB8AC3E}">
        <p14:creationId xmlns:p14="http://schemas.microsoft.com/office/powerpoint/2010/main" val="16666735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1B8AA-6621-4233-8166-D65CF335DB35}"/>
              </a:ext>
            </a:extLst>
          </p:cNvPr>
          <p:cNvSpPr>
            <a:spLocks noGrp="1"/>
          </p:cNvSpPr>
          <p:nvPr>
            <p:ph type="title"/>
          </p:nvPr>
        </p:nvSpPr>
        <p:spPr>
          <a:xfrm>
            <a:off x="617709" y="188640"/>
            <a:ext cx="7886700" cy="947611"/>
          </a:xfrm>
        </p:spPr>
        <p:txBody>
          <a:bodyPr>
            <a:normAutofit/>
          </a:bodyPr>
          <a:lstStyle/>
          <a:p>
            <a:r>
              <a:rPr lang="en-CA" sz="2400" dirty="0">
                <a:latin typeface="Arial" panose="020B0604020202020204" pitchFamily="34" charset="0"/>
                <a:cs typeface="Arial" panose="020B0604020202020204" pitchFamily="34" charset="0"/>
              </a:rPr>
              <a:t>Utility of Response-able Methodologies </a:t>
            </a:r>
          </a:p>
        </p:txBody>
      </p:sp>
      <p:sp>
        <p:nvSpPr>
          <p:cNvPr id="3" name="Content Placeholder 2">
            <a:extLst>
              <a:ext uri="{FF2B5EF4-FFF2-40B4-BE49-F238E27FC236}">
                <a16:creationId xmlns:a16="http://schemas.microsoft.com/office/drawing/2014/main" id="{57E6DCEA-7E86-4B56-85EE-07DBCD88FC2A}"/>
              </a:ext>
            </a:extLst>
          </p:cNvPr>
          <p:cNvSpPr>
            <a:spLocks noGrp="1"/>
          </p:cNvSpPr>
          <p:nvPr>
            <p:ph idx="1"/>
          </p:nvPr>
        </p:nvSpPr>
        <p:spPr>
          <a:xfrm>
            <a:off x="628650" y="1542852"/>
            <a:ext cx="7886700" cy="4694460"/>
          </a:xfrm>
        </p:spPr>
        <p:txBody>
          <a:bodyPr>
            <a:normAutofit/>
          </a:bodyPr>
          <a:lstStyle/>
          <a:p>
            <a:pPr lvl="1"/>
            <a:r>
              <a:rPr lang="en-US" dirty="0" smtClean="0">
                <a:latin typeface="Arial" panose="020B0604020202020204" pitchFamily="34" charset="0"/>
                <a:cs typeface="Arial" panose="020B0604020202020204" pitchFamily="34" charset="0"/>
              </a:rPr>
              <a:t>“Towing </a:t>
            </a:r>
            <a:r>
              <a:rPr lang="en-US" dirty="0">
                <a:latin typeface="Arial" panose="020B0604020202020204" pitchFamily="34" charset="0"/>
                <a:cs typeface="Arial" panose="020B0604020202020204" pitchFamily="34" charset="0"/>
              </a:rPr>
              <a:t>the party </a:t>
            </a:r>
            <a:r>
              <a:rPr lang="en-US" dirty="0" smtClean="0">
                <a:latin typeface="Arial" panose="020B0604020202020204" pitchFamily="34" charset="0"/>
                <a:cs typeface="Arial" panose="020B0604020202020204" pitchFamily="34" charset="0"/>
              </a:rPr>
              <a:t>line” </a:t>
            </a:r>
            <a:r>
              <a:rPr lang="en-US" dirty="0">
                <a:latin typeface="Arial" panose="020B0604020202020204" pitchFamily="34" charset="0"/>
                <a:cs typeface="Arial" panose="020B0604020202020204" pitchFamily="34" charset="0"/>
              </a:rPr>
              <a:t>and a dominant discourse of gratitude for the opportunity to study abroad</a:t>
            </a:r>
          </a:p>
          <a:p>
            <a:pPr lvl="1"/>
            <a:r>
              <a:rPr lang="en-US" dirty="0">
                <a:latin typeface="Arial" panose="020B0604020202020204" pitchFamily="34" charset="0"/>
                <a:cs typeface="Arial" panose="020B0604020202020204" pitchFamily="34" charset="0"/>
              </a:rPr>
              <a:t>Group surveillance through the presence of party official as supervisors present in class and in focus group interview  </a:t>
            </a:r>
          </a:p>
          <a:p>
            <a:pPr lvl="1"/>
            <a:r>
              <a:rPr lang="en-US" dirty="0">
                <a:latin typeface="Arial" panose="020B0604020202020204" pitchFamily="34" charset="0"/>
                <a:cs typeface="Arial" panose="020B0604020202020204" pitchFamily="34" charset="0"/>
              </a:rPr>
              <a:t>Providing interview/focus group questions in advance and data collection through participant organized grouping to ease initial concerns about anonymity and confidentiality</a:t>
            </a:r>
          </a:p>
          <a:p>
            <a:pPr lvl="1"/>
            <a:r>
              <a:rPr lang="en-US" dirty="0">
                <a:latin typeface="Arial" panose="020B0604020202020204" pitchFamily="34" charset="0"/>
                <a:cs typeface="Arial" panose="020B0604020202020204" pitchFamily="34" charset="0"/>
              </a:rPr>
              <a:t>Self-censorship regarding local conditions and policies, and ambivalence towards the enactment of systematic change (blocked possibility of transformation outside of the classroom)</a:t>
            </a:r>
          </a:p>
          <a:p>
            <a:pPr lvl="1"/>
            <a:r>
              <a:rPr lang="en-US" dirty="0">
                <a:latin typeface="Arial" panose="020B0604020202020204" pitchFamily="34" charset="0"/>
                <a:cs typeface="Arial" panose="020B0604020202020204" pitchFamily="34" charset="0"/>
              </a:rPr>
              <a:t>Dominant discourse of singing from the choir book</a:t>
            </a:r>
          </a:p>
          <a:p>
            <a:r>
              <a:rPr lang="en-CA" sz="1650" dirty="0"/>
              <a:t>My thanks to Gene </a:t>
            </a:r>
            <a:r>
              <a:rPr lang="en-CA" sz="1650" dirty="0" err="1"/>
              <a:t>Vasilipolous</a:t>
            </a:r>
            <a:r>
              <a:rPr lang="en-CA" sz="1650" dirty="0"/>
              <a:t> PhD, who contributed </a:t>
            </a:r>
            <a:r>
              <a:rPr lang="en-CA" sz="1650" dirty="0" smtClean="0"/>
              <a:t>many </a:t>
            </a:r>
            <a:r>
              <a:rPr lang="en-CA" sz="1650" dirty="0"/>
              <a:t>of these insights. </a:t>
            </a:r>
          </a:p>
        </p:txBody>
      </p:sp>
    </p:spTree>
    <p:extLst>
      <p:ext uri="{BB962C8B-B14F-4D97-AF65-F5344CB8AC3E}">
        <p14:creationId xmlns:p14="http://schemas.microsoft.com/office/powerpoint/2010/main" val="15998553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3" y="404664"/>
            <a:ext cx="8208912" cy="5633066"/>
          </a:xfrm>
        </p:spPr>
        <p:txBody>
          <a:bodyPr>
            <a:normAutofit fontScale="85000" lnSpcReduction="20000"/>
          </a:bodyPr>
          <a:lstStyle/>
          <a:p>
            <a:r>
              <a:rPr lang="en-CA" sz="2400" dirty="0">
                <a:latin typeface="Arial" panose="020B0604020202020204" pitchFamily="34" charset="0"/>
                <a:cs typeface="Arial" panose="020B0604020202020204" pitchFamily="34" charset="0"/>
              </a:rPr>
              <a:t>Fleming, D. (In press). </a:t>
            </a:r>
            <a:r>
              <a:rPr lang="en-CA" sz="2400" dirty="0" err="1">
                <a:latin typeface="Arial" panose="020B0604020202020204" pitchFamily="34" charset="0"/>
                <a:cs typeface="Arial" panose="020B0604020202020204" pitchFamily="34" charset="0"/>
              </a:rPr>
              <a:t>Decolonialization</a:t>
            </a:r>
            <a:r>
              <a:rPr lang="en-CA" sz="2400" dirty="0">
                <a:latin typeface="Arial" panose="020B0604020202020204" pitchFamily="34" charset="0"/>
                <a:cs typeface="Arial" panose="020B0604020202020204" pitchFamily="34" charset="0"/>
              </a:rPr>
              <a:t> in the concrete: Honoring the expertise of local teachers in English as a foreign language contexts. In W. Tao &amp; I. </a:t>
            </a:r>
            <a:r>
              <a:rPr lang="en-CA" sz="2400" dirty="0" err="1">
                <a:latin typeface="Arial" panose="020B0604020202020204" pitchFamily="34" charset="0"/>
                <a:cs typeface="Arial" panose="020B0604020202020204" pitchFamily="34" charset="0"/>
              </a:rPr>
              <a:t>Liyanage</a:t>
            </a:r>
            <a:r>
              <a:rPr lang="en-CA" sz="2400" dirty="0">
                <a:latin typeface="Arial" panose="020B0604020202020204" pitchFamily="34" charset="0"/>
                <a:cs typeface="Arial" panose="020B0604020202020204" pitchFamily="34" charset="0"/>
              </a:rPr>
              <a:t> (Eds.), </a:t>
            </a:r>
            <a:r>
              <a:rPr lang="en-CA" sz="2400" i="1" dirty="0">
                <a:latin typeface="Arial" panose="020B0604020202020204" pitchFamily="34" charset="0"/>
                <a:cs typeface="Arial" panose="020B0604020202020204" pitchFamily="34" charset="0"/>
              </a:rPr>
              <a:t>Multilingual education yearbook 2020</a:t>
            </a:r>
            <a:r>
              <a:rPr lang="en-CA" sz="2400" dirty="0">
                <a:latin typeface="Arial" panose="020B0604020202020204" pitchFamily="34" charset="0"/>
                <a:cs typeface="Arial" panose="020B0604020202020204" pitchFamily="34" charset="0"/>
              </a:rPr>
              <a:t>. Melbourne: Deakin University Press</a:t>
            </a:r>
            <a:r>
              <a:rPr lang="en-CA" sz="2400" dirty="0" smtClean="0">
                <a:latin typeface="Arial" panose="020B0604020202020204" pitchFamily="34" charset="0"/>
                <a:cs typeface="Arial" panose="020B0604020202020204" pitchFamily="34" charset="0"/>
              </a:rPr>
              <a:t>.</a:t>
            </a:r>
          </a:p>
          <a:p>
            <a:r>
              <a:rPr lang="en-CA" sz="2400" dirty="0" err="1" smtClean="0">
                <a:latin typeface="Arial" panose="020B0604020202020204" pitchFamily="34" charset="0"/>
                <a:cs typeface="Arial" panose="020B0604020202020204" pitchFamily="34" charset="0"/>
              </a:rPr>
              <a:t>Farzi</a:t>
            </a:r>
            <a:r>
              <a:rPr lang="en-CA" sz="2400" dirty="0">
                <a:latin typeface="Arial" panose="020B0604020202020204" pitchFamily="34" charset="0"/>
                <a:cs typeface="Arial" panose="020B0604020202020204" pitchFamily="34" charset="0"/>
              </a:rPr>
              <a:t>, R., Romero, G. &amp; Fleming, D. (2021). Global English teaching: The multicultural and  </a:t>
            </a:r>
            <a:r>
              <a:rPr lang="en-CA" sz="2400" dirty="0" smtClean="0">
                <a:latin typeface="Arial" panose="020B0604020202020204" pitchFamily="34" charset="0"/>
                <a:cs typeface="Arial" panose="020B0604020202020204" pitchFamily="34" charset="0"/>
              </a:rPr>
              <a:t> </a:t>
            </a:r>
            <a:r>
              <a:rPr lang="en-CA" sz="2400" dirty="0" err="1" smtClean="0">
                <a:latin typeface="Arial" panose="020B0604020202020204" pitchFamily="34" charset="0"/>
                <a:cs typeface="Arial" panose="020B0604020202020204" pitchFamily="34" charset="0"/>
              </a:rPr>
              <a:t>multilinguistic</a:t>
            </a:r>
            <a:r>
              <a:rPr lang="en-CA" sz="2400" dirty="0" smtClean="0">
                <a:latin typeface="Arial" panose="020B0604020202020204" pitchFamily="34" charset="0"/>
                <a:cs typeface="Arial" panose="020B0604020202020204" pitchFamily="34" charset="0"/>
              </a:rPr>
              <a:t> </a:t>
            </a:r>
            <a:r>
              <a:rPr lang="en-CA" sz="2400" dirty="0">
                <a:latin typeface="Arial" panose="020B0604020202020204" pitchFamily="34" charset="0"/>
                <a:cs typeface="Arial" panose="020B0604020202020204" pitchFamily="34" charset="0"/>
              </a:rPr>
              <a:t>context of EFL teachers of rural China. In A. F. </a:t>
            </a:r>
            <a:r>
              <a:rPr lang="en-CA" sz="2400" dirty="0" err="1">
                <a:latin typeface="Arial" panose="020B0604020202020204" pitchFamily="34" charset="0"/>
                <a:cs typeface="Arial" panose="020B0604020202020204" pitchFamily="34" charset="0"/>
              </a:rPr>
              <a:t>Selvi</a:t>
            </a:r>
            <a:r>
              <a:rPr lang="en-CA" sz="2400" dirty="0">
                <a:latin typeface="Arial" panose="020B0604020202020204" pitchFamily="34" charset="0"/>
                <a:cs typeface="Arial" panose="020B0604020202020204" pitchFamily="34" charset="0"/>
              </a:rPr>
              <a:t> &amp; B. </a:t>
            </a:r>
            <a:r>
              <a:rPr lang="en-CA" sz="2400" dirty="0" err="1">
                <a:latin typeface="Arial" panose="020B0604020202020204" pitchFamily="34" charset="0"/>
                <a:cs typeface="Arial" panose="020B0604020202020204" pitchFamily="34" charset="0"/>
              </a:rPr>
              <a:t>Yazan</a:t>
            </a:r>
            <a:r>
              <a:rPr lang="en-CA" sz="2400" dirty="0">
                <a:latin typeface="Arial" panose="020B0604020202020204" pitchFamily="34" charset="0"/>
                <a:cs typeface="Arial" panose="020B0604020202020204" pitchFamily="34" charset="0"/>
              </a:rPr>
              <a:t>, B. (Eds.), </a:t>
            </a:r>
            <a:r>
              <a:rPr lang="en-CA" sz="2400" i="1" dirty="0">
                <a:latin typeface="Arial" panose="020B0604020202020204" pitchFamily="34" charset="0"/>
                <a:cs typeface="Arial" panose="020B0604020202020204" pitchFamily="34" charset="0"/>
              </a:rPr>
              <a:t>Language </a:t>
            </a:r>
            <a:r>
              <a:rPr lang="en-CA" sz="2400" i="1" dirty="0" smtClean="0">
                <a:latin typeface="Arial" panose="020B0604020202020204" pitchFamily="34" charset="0"/>
                <a:cs typeface="Arial" panose="020B0604020202020204" pitchFamily="34" charset="0"/>
              </a:rPr>
              <a:t>teacher </a:t>
            </a:r>
            <a:r>
              <a:rPr lang="en-CA" sz="2400" i="1" dirty="0">
                <a:latin typeface="Arial" panose="020B0604020202020204" pitchFamily="34" charset="0"/>
                <a:cs typeface="Arial" panose="020B0604020202020204" pitchFamily="34" charset="0"/>
              </a:rPr>
              <a:t>education for global </a:t>
            </a:r>
            <a:r>
              <a:rPr lang="en-CA" sz="2400" i="1" dirty="0" err="1">
                <a:latin typeface="Arial" panose="020B0604020202020204" pitchFamily="34" charset="0"/>
                <a:cs typeface="Arial" panose="020B0604020202020204" pitchFamily="34" charset="0"/>
              </a:rPr>
              <a:t>Englishes</a:t>
            </a:r>
            <a:r>
              <a:rPr lang="en-CA" sz="2400" i="1" dirty="0">
                <a:latin typeface="Arial" panose="020B0604020202020204" pitchFamily="34" charset="0"/>
                <a:cs typeface="Arial" panose="020B0604020202020204" pitchFamily="34" charset="0"/>
              </a:rPr>
              <a:t>: A practical resource book </a:t>
            </a:r>
            <a:r>
              <a:rPr lang="en-CA" sz="2400" dirty="0">
                <a:latin typeface="Arial" panose="020B0604020202020204" pitchFamily="34" charset="0"/>
                <a:cs typeface="Arial" panose="020B0604020202020204" pitchFamily="34" charset="0"/>
              </a:rPr>
              <a:t>(pp.38-43). New York: Routledge. </a:t>
            </a:r>
          </a:p>
          <a:p>
            <a:r>
              <a:rPr lang="en-CA" sz="2400" dirty="0">
                <a:latin typeface="Arial" panose="020B0604020202020204" pitchFamily="34" charset="0"/>
                <a:cs typeface="Arial" panose="020B0604020202020204" pitchFamily="34" charset="0"/>
              </a:rPr>
              <a:t>Fleming, D. (2020) Problematizing language: English as an international language, the native </a:t>
            </a:r>
            <a:r>
              <a:rPr lang="en-CA" sz="2400" dirty="0" smtClean="0">
                <a:latin typeface="Arial" panose="020B0604020202020204" pitchFamily="34" charset="0"/>
                <a:cs typeface="Arial" panose="020B0604020202020204" pitchFamily="34" charset="0"/>
              </a:rPr>
              <a:t>speaker and </a:t>
            </a:r>
            <a:r>
              <a:rPr lang="en-CA" sz="2400" dirty="0" err="1">
                <a:latin typeface="Arial" panose="020B0604020202020204" pitchFamily="34" charset="0"/>
                <a:cs typeface="Arial" panose="020B0604020202020204" pitchFamily="34" charset="0"/>
              </a:rPr>
              <a:t>Deleuze’s</a:t>
            </a:r>
            <a:r>
              <a:rPr lang="en-CA" sz="2400" dirty="0">
                <a:latin typeface="Arial" panose="020B0604020202020204" pitchFamily="34" charset="0"/>
                <a:cs typeface="Arial" panose="020B0604020202020204" pitchFamily="34" charset="0"/>
              </a:rPr>
              <a:t> use of the notion of becoming. In T. </a:t>
            </a:r>
            <a:r>
              <a:rPr lang="en-CA" sz="2400" dirty="0" err="1">
                <a:latin typeface="Arial" panose="020B0604020202020204" pitchFamily="34" charset="0"/>
                <a:cs typeface="Arial" panose="020B0604020202020204" pitchFamily="34" charset="0"/>
              </a:rPr>
              <a:t>Tinnefeld</a:t>
            </a:r>
            <a:r>
              <a:rPr lang="en-CA" sz="2400" dirty="0">
                <a:latin typeface="Arial" panose="020B0604020202020204" pitchFamily="34" charset="0"/>
                <a:cs typeface="Arial" panose="020B0604020202020204" pitchFamily="34" charset="0"/>
              </a:rPr>
              <a:t> (Ed.), </a:t>
            </a:r>
            <a:r>
              <a:rPr lang="en-CA" sz="2400" i="1" dirty="0">
                <a:latin typeface="Arial" panose="020B0604020202020204" pitchFamily="34" charset="0"/>
                <a:cs typeface="Arial" panose="020B0604020202020204" pitchFamily="34" charset="0"/>
              </a:rPr>
              <a:t>The magic of language: Productivity in linguistics and language teaching: </a:t>
            </a:r>
            <a:r>
              <a:rPr lang="en-CA" sz="2400" dirty="0" err="1">
                <a:latin typeface="Arial" panose="020B0604020202020204" pitchFamily="34" charset="0"/>
                <a:cs typeface="Arial" panose="020B0604020202020204" pitchFamily="34" charset="0"/>
              </a:rPr>
              <a:t>Saarbrücken</a:t>
            </a:r>
            <a:r>
              <a:rPr lang="en-CA" sz="2400" dirty="0">
                <a:latin typeface="Arial" panose="020B0604020202020204" pitchFamily="34" charset="0"/>
                <a:cs typeface="Arial" panose="020B0604020202020204" pitchFamily="34" charset="0"/>
              </a:rPr>
              <a:t> Series on Linguistics and Language Methodology. Vol 11. </a:t>
            </a:r>
            <a:r>
              <a:rPr lang="en-CA" sz="2400" dirty="0" err="1">
                <a:latin typeface="Arial" panose="020B0604020202020204" pitchFamily="34" charset="0"/>
                <a:cs typeface="Arial" panose="020B0604020202020204" pitchFamily="34" charset="0"/>
              </a:rPr>
              <a:t>Saarbrücken</a:t>
            </a:r>
            <a:r>
              <a:rPr lang="en-CA" sz="2400" dirty="0">
                <a:latin typeface="Arial" panose="020B0604020202020204" pitchFamily="34" charset="0"/>
                <a:cs typeface="Arial" panose="020B0604020202020204" pitchFamily="34" charset="0"/>
              </a:rPr>
              <a:t>: Die Deutsche </a:t>
            </a:r>
            <a:r>
              <a:rPr lang="en-CA" sz="2400" dirty="0" err="1">
                <a:latin typeface="Arial" panose="020B0604020202020204" pitchFamily="34" charset="0"/>
                <a:cs typeface="Arial" panose="020B0604020202020204" pitchFamily="34" charset="0"/>
              </a:rPr>
              <a:t>Nationalbibliothek</a:t>
            </a:r>
            <a:r>
              <a:rPr lang="en-CA" sz="2400" dirty="0">
                <a:latin typeface="Arial" panose="020B0604020202020204" pitchFamily="34" charset="0"/>
                <a:cs typeface="Arial" panose="020B0604020202020204" pitchFamily="34" charset="0"/>
              </a:rPr>
              <a:t> (pp.109-120).</a:t>
            </a:r>
          </a:p>
          <a:p>
            <a:r>
              <a:rPr lang="en-CA" sz="2400" dirty="0" err="1" smtClean="0">
                <a:latin typeface="Arial" panose="020B0604020202020204" pitchFamily="34" charset="0"/>
                <a:cs typeface="Arial" panose="020B0604020202020204" pitchFamily="34" charset="0"/>
              </a:rPr>
              <a:t>Vasilopoulos</a:t>
            </a:r>
            <a:r>
              <a:rPr lang="en-CA" sz="2400" dirty="0">
                <a:latin typeface="Arial" panose="020B0604020202020204" pitchFamily="34" charset="0"/>
                <a:cs typeface="Arial" panose="020B0604020202020204" pitchFamily="34" charset="0"/>
              </a:rPr>
              <a:t>, E., Romero, G., </a:t>
            </a:r>
            <a:r>
              <a:rPr lang="en-CA" sz="2400" dirty="0" err="1">
                <a:latin typeface="Arial" panose="020B0604020202020204" pitchFamily="34" charset="0"/>
                <a:cs typeface="Arial" panose="020B0604020202020204" pitchFamily="34" charset="0"/>
              </a:rPr>
              <a:t>Farzi</a:t>
            </a:r>
            <a:r>
              <a:rPr lang="en-CA" sz="2400" dirty="0">
                <a:latin typeface="Arial" panose="020B0604020202020204" pitchFamily="34" charset="0"/>
                <a:cs typeface="Arial" panose="020B0604020202020204" pitchFamily="34" charset="0"/>
              </a:rPr>
              <a:t>, R. &amp; Fleming, D. (2018, September). International English teacher  </a:t>
            </a:r>
            <a:r>
              <a:rPr lang="en-CA" sz="2400" dirty="0" smtClean="0">
                <a:latin typeface="Arial" panose="020B0604020202020204" pitchFamily="34" charset="0"/>
                <a:cs typeface="Arial" panose="020B0604020202020204" pitchFamily="34" charset="0"/>
              </a:rPr>
              <a:t>professional </a:t>
            </a:r>
            <a:r>
              <a:rPr lang="en-CA" sz="2400" dirty="0">
                <a:latin typeface="Arial" panose="020B0604020202020204" pitchFamily="34" charset="0"/>
                <a:cs typeface="Arial" panose="020B0604020202020204" pitchFamily="34" charset="0"/>
              </a:rPr>
              <a:t>development in the interests of decolonization and peace. </a:t>
            </a:r>
            <a:r>
              <a:rPr lang="en-CA" sz="2400" i="1" dirty="0">
                <a:latin typeface="Arial" panose="020B0604020202020204" pitchFamily="34" charset="0"/>
                <a:cs typeface="Arial" panose="020B0604020202020204" pitchFamily="34" charset="0"/>
              </a:rPr>
              <a:t>Critical Inquiry in Language </a:t>
            </a:r>
            <a:r>
              <a:rPr lang="en-CA" sz="2400" i="1" dirty="0" smtClean="0">
                <a:latin typeface="Arial" panose="020B0604020202020204" pitchFamily="34" charset="0"/>
                <a:cs typeface="Arial" panose="020B0604020202020204" pitchFamily="34" charset="0"/>
              </a:rPr>
              <a:t>Studies</a:t>
            </a:r>
            <a:r>
              <a:rPr lang="en-CA" sz="2400" i="1" dirty="0">
                <a:latin typeface="Arial" panose="020B0604020202020204" pitchFamily="34" charset="0"/>
                <a:cs typeface="Arial" panose="020B0604020202020204" pitchFamily="34" charset="0"/>
              </a:rPr>
              <a:t>. </a:t>
            </a:r>
            <a:r>
              <a:rPr lang="en-CA" sz="2400" dirty="0" err="1">
                <a:latin typeface="Arial" panose="020B0604020202020204" pitchFamily="34" charset="0"/>
                <a:cs typeface="Arial" panose="020B0604020202020204" pitchFamily="34" charset="0"/>
              </a:rPr>
              <a:t>doi</a:t>
            </a:r>
            <a:r>
              <a:rPr lang="en-CA" sz="2400" dirty="0">
                <a:latin typeface="Arial" panose="020B0604020202020204" pitchFamily="34" charset="0"/>
                <a:cs typeface="Arial" panose="020B0604020202020204" pitchFamily="34" charset="0"/>
              </a:rPr>
              <a:t>: 10.1080/15427587.2018.1520599</a:t>
            </a:r>
          </a:p>
          <a:p>
            <a:endParaRPr lang="en-US" dirty="0"/>
          </a:p>
        </p:txBody>
      </p:sp>
    </p:spTree>
    <p:extLst>
      <p:ext uri="{BB962C8B-B14F-4D97-AF65-F5344CB8AC3E}">
        <p14:creationId xmlns:p14="http://schemas.microsoft.com/office/powerpoint/2010/main" val="14782201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5796" y="828530"/>
            <a:ext cx="8472668" cy="5580063"/>
          </a:xfrm>
        </p:spPr>
        <p:txBody>
          <a:bodyPr>
            <a:normAutofit fontScale="77500" lnSpcReduction="20000"/>
          </a:bodyPr>
          <a:lstStyle/>
          <a:p>
            <a:pPr marL="365760" indent="-283464" fontAlgn="auto">
              <a:spcAft>
                <a:spcPts val="0"/>
              </a:spcAft>
              <a:buFont typeface="Wingdings 2"/>
              <a:buNone/>
              <a:defRPr/>
            </a:pPr>
            <a:r>
              <a:rPr lang="en-US" sz="2400" dirty="0">
                <a:ea typeface="+mn-ea"/>
                <a:cs typeface="+mn-cs"/>
              </a:rPr>
              <a:t>	</a:t>
            </a:r>
          </a:p>
          <a:p>
            <a:pPr marL="0" indent="0">
              <a:lnSpc>
                <a:spcPct val="120000"/>
              </a:lnSpc>
              <a:spcBef>
                <a:spcPts val="0"/>
              </a:spcBef>
              <a:buNone/>
            </a:pPr>
            <a:endParaRPr lang="en-CA" sz="3000" dirty="0" smtClean="0"/>
          </a:p>
          <a:p>
            <a:pPr marL="0" indent="0">
              <a:lnSpc>
                <a:spcPct val="120000"/>
              </a:lnSpc>
              <a:spcBef>
                <a:spcPts val="0"/>
              </a:spcBef>
              <a:buNone/>
            </a:pPr>
            <a:r>
              <a:rPr lang="en-CA" sz="3000" dirty="0" smtClean="0"/>
              <a:t>International </a:t>
            </a:r>
            <a:r>
              <a:rPr lang="en-CA" sz="3000" dirty="0"/>
              <a:t>Second Language Teacher Professional Development in Multilingual Communities: </a:t>
            </a:r>
            <a:r>
              <a:rPr lang="en-CA" sz="3000" dirty="0" smtClean="0"/>
              <a:t>A De-colonial Approach and Research Challenges</a:t>
            </a:r>
            <a:endParaRPr lang="en-CA" sz="3600" dirty="0"/>
          </a:p>
          <a:p>
            <a:pPr marL="0" indent="0">
              <a:buNone/>
            </a:pPr>
            <a:r>
              <a:rPr lang="en-CA" sz="2100" dirty="0" smtClean="0">
                <a:latin typeface="Arial" panose="020B0604020202020204" pitchFamily="34" charset="0"/>
                <a:cs typeface="Arial" panose="020B0604020202020204" pitchFamily="34" charset="0"/>
              </a:rPr>
              <a:t>UBC November, 2021</a:t>
            </a:r>
          </a:p>
          <a:p>
            <a:pPr marL="365760" indent="-283464" algn="r">
              <a:lnSpc>
                <a:spcPct val="120000"/>
              </a:lnSpc>
              <a:spcBef>
                <a:spcPts val="0"/>
              </a:spcBef>
              <a:buNone/>
              <a:defRPr/>
            </a:pPr>
            <a:r>
              <a:rPr lang="en-CA" sz="2600" b="1" dirty="0" smtClean="0">
                <a:latin typeface="Arial" panose="020B0604020202020204" pitchFamily="34" charset="0"/>
                <a:ea typeface="ＭＳ Ｐゴシック" charset="0"/>
                <a:cs typeface="Arial" panose="020B0604020202020204" pitchFamily="34" charset="0"/>
              </a:rPr>
              <a:t>	  </a:t>
            </a:r>
            <a:r>
              <a:rPr lang="en-GB" sz="2600" b="1" dirty="0" smtClean="0">
                <a:latin typeface="Arial" panose="020B0604020202020204" pitchFamily="34" charset="0"/>
                <a:cs typeface="Arial" panose="020B0604020202020204" pitchFamily="34" charset="0"/>
              </a:rPr>
              <a:t>		</a:t>
            </a:r>
            <a:r>
              <a:rPr lang="en-US" sz="2600" dirty="0" smtClean="0">
                <a:latin typeface="Arial" panose="020B0604020202020204" pitchFamily="34" charset="0"/>
                <a:cs typeface="Arial" panose="020B0604020202020204" pitchFamily="34" charset="0"/>
              </a:rPr>
              <a:t>Douglas Fleming PhD  </a:t>
            </a:r>
          </a:p>
          <a:p>
            <a:pPr marL="365760" indent="-283464" algn="r" fontAlgn="auto">
              <a:lnSpc>
                <a:spcPct val="120000"/>
              </a:lnSpc>
              <a:spcBef>
                <a:spcPts val="0"/>
              </a:spcBef>
              <a:spcAft>
                <a:spcPts val="0"/>
              </a:spcAft>
              <a:buFont typeface="Wingdings 2"/>
              <a:buNone/>
              <a:defRPr/>
            </a:pPr>
            <a:r>
              <a:rPr lang="en-US" sz="2600" dirty="0">
                <a:latin typeface="Arial" panose="020B0604020202020204" pitchFamily="34" charset="0"/>
                <a:cs typeface="Arial" panose="020B0604020202020204" pitchFamily="34" charset="0"/>
              </a:rPr>
              <a:t>				Faculty of </a:t>
            </a:r>
            <a:r>
              <a:rPr lang="en-US" sz="2600" dirty="0" smtClean="0">
                <a:latin typeface="Arial" panose="020B0604020202020204" pitchFamily="34" charset="0"/>
                <a:cs typeface="Arial" panose="020B0604020202020204" pitchFamily="34" charset="0"/>
              </a:rPr>
              <a:t>Education</a:t>
            </a:r>
          </a:p>
          <a:p>
            <a:pPr marL="365760" indent="-283464" algn="r" fontAlgn="auto">
              <a:lnSpc>
                <a:spcPct val="120000"/>
              </a:lnSpc>
              <a:spcBef>
                <a:spcPts val="0"/>
              </a:spcBef>
              <a:spcAft>
                <a:spcPts val="0"/>
              </a:spcAft>
              <a:buFont typeface="Wingdings 2"/>
              <a:buNone/>
              <a:defRPr/>
            </a:pPr>
            <a:endParaRPr lang="en-CA" sz="2600" dirty="0">
              <a:latin typeface="Arial" panose="020B0604020202020204" pitchFamily="34" charset="0"/>
              <a:cs typeface="Arial" panose="020B0604020202020204" pitchFamily="34" charset="0"/>
            </a:endParaRPr>
          </a:p>
          <a:p>
            <a:pPr marL="365760" indent="-283464" algn="r" fontAlgn="auto">
              <a:lnSpc>
                <a:spcPct val="120000"/>
              </a:lnSpc>
              <a:spcBef>
                <a:spcPts val="0"/>
              </a:spcBef>
              <a:spcAft>
                <a:spcPts val="0"/>
              </a:spcAft>
              <a:buFont typeface="Wingdings 2"/>
              <a:buNone/>
              <a:defRPr/>
            </a:pPr>
            <a:r>
              <a:rPr lang="en-CA" sz="2600" dirty="0" smtClean="0">
                <a:latin typeface="Arial" panose="020B0604020202020204" pitchFamily="34" charset="0"/>
                <a:cs typeface="Arial" panose="020B0604020202020204" pitchFamily="34" charset="0"/>
              </a:rPr>
              <a:t>Abstracts and links:</a:t>
            </a:r>
            <a:endParaRPr lang="en-US" sz="2600" dirty="0" smtClean="0">
              <a:latin typeface="Arial" panose="020B0604020202020204" pitchFamily="34" charset="0"/>
              <a:cs typeface="Arial" panose="020B0604020202020204" pitchFamily="34" charset="0"/>
            </a:endParaRPr>
          </a:p>
          <a:p>
            <a:pPr marL="365760" indent="-283464" algn="r" fontAlgn="auto">
              <a:spcBef>
                <a:spcPts val="0"/>
              </a:spcBef>
              <a:spcAft>
                <a:spcPts val="0"/>
              </a:spcAft>
              <a:buFont typeface="Wingdings 2"/>
              <a:buNone/>
              <a:defRPr/>
            </a:pPr>
            <a:r>
              <a:rPr lang="en-US" sz="2600" dirty="0" smtClean="0">
                <a:latin typeface="Arial" panose="020B0604020202020204" pitchFamily="34" charset="0"/>
                <a:ea typeface="+mn-ea"/>
                <a:cs typeface="Arial" panose="020B0604020202020204" pitchFamily="34" charset="0"/>
                <a:hlinkClick r:id="rId3"/>
              </a:rPr>
              <a:t>dfleming@uottawa.ca</a:t>
            </a:r>
            <a:r>
              <a:rPr lang="en-US" sz="2600" dirty="0" smtClean="0">
                <a:latin typeface="Arial" panose="020B0604020202020204" pitchFamily="34" charset="0"/>
                <a:cs typeface="Arial" panose="020B0604020202020204" pitchFamily="34" charset="0"/>
                <a:hlinkClick r:id="rId4"/>
              </a:rPr>
              <a:t> </a:t>
            </a:r>
          </a:p>
          <a:p>
            <a:pPr marL="365760" indent="-283464" algn="r" fontAlgn="auto">
              <a:spcBef>
                <a:spcPts val="0"/>
              </a:spcBef>
              <a:spcAft>
                <a:spcPts val="0"/>
              </a:spcAft>
              <a:buFont typeface="Wingdings 2"/>
              <a:buNone/>
              <a:defRPr/>
            </a:pPr>
            <a:r>
              <a:rPr lang="en-US" sz="2600" dirty="0" smtClean="0">
                <a:latin typeface="Arial" panose="020B0604020202020204" pitchFamily="34" charset="0"/>
                <a:cs typeface="Arial" panose="020B0604020202020204" pitchFamily="34" charset="0"/>
                <a:hlinkClick r:id="rId4"/>
              </a:rPr>
              <a:t>http://douglasfleming.weebly.com</a:t>
            </a:r>
            <a:endParaRPr lang="en-US" sz="2600" dirty="0" smtClean="0">
              <a:latin typeface="Arial" panose="020B0604020202020204" pitchFamily="34" charset="0"/>
              <a:cs typeface="Arial" panose="020B0604020202020204" pitchFamily="34" charset="0"/>
            </a:endParaRPr>
          </a:p>
          <a:p>
            <a:pPr marL="365760" indent="-283464" algn="r" fontAlgn="auto">
              <a:spcBef>
                <a:spcPts val="0"/>
              </a:spcBef>
              <a:spcAft>
                <a:spcPts val="0"/>
              </a:spcAft>
              <a:buFont typeface="Wingdings 2"/>
              <a:buNone/>
              <a:defRPr/>
            </a:pPr>
            <a:r>
              <a:rPr lang="en-CA" sz="1400" dirty="0" smtClean="0"/>
              <a:t>                                             </a:t>
            </a:r>
          </a:p>
          <a:p>
            <a:pPr marL="365760" indent="-283464" algn="r" fontAlgn="auto">
              <a:spcBef>
                <a:spcPts val="0"/>
              </a:spcBef>
              <a:spcAft>
                <a:spcPts val="0"/>
              </a:spcAft>
              <a:buFont typeface="Wingdings 2"/>
              <a:buNone/>
              <a:defRPr/>
            </a:pPr>
            <a:r>
              <a:rPr lang="en-CA" sz="2800" dirty="0"/>
              <a:t>EDUCLANG Research Group  </a:t>
            </a:r>
            <a:r>
              <a:rPr lang="en-CA" sz="2800" dirty="0">
                <a:hlinkClick r:id="rId5"/>
              </a:rPr>
              <a:t>https://www.educlang.ca/en/home</a:t>
            </a:r>
            <a:r>
              <a:rPr lang="en-CA" sz="2800" dirty="0" smtClean="0">
                <a:hlinkClick r:id="rId5"/>
              </a:rPr>
              <a:t>/</a:t>
            </a:r>
            <a:endParaRPr lang="en-CA" sz="2800" dirty="0" smtClean="0"/>
          </a:p>
          <a:p>
            <a:pPr marL="365760" indent="-283464" algn="r" fontAlgn="auto">
              <a:spcBef>
                <a:spcPts val="0"/>
              </a:spcBef>
              <a:spcAft>
                <a:spcPts val="0"/>
              </a:spcAft>
              <a:buFont typeface="Wingdings 2"/>
              <a:buNone/>
              <a:defRPr/>
            </a:pPr>
            <a:endParaRPr lang="en-CA" sz="2800" dirty="0"/>
          </a:p>
          <a:p>
            <a:pPr marL="365760" indent="-283464" algn="r" fontAlgn="auto">
              <a:spcBef>
                <a:spcPts val="0"/>
              </a:spcBef>
              <a:spcAft>
                <a:spcPts val="0"/>
              </a:spcAft>
              <a:buFont typeface="Wingdings 2"/>
              <a:buNone/>
              <a:defRPr/>
            </a:pPr>
            <a:r>
              <a:rPr lang="en-US" sz="2800" dirty="0">
                <a:ea typeface="+mn-ea"/>
                <a:cs typeface="+mn-cs"/>
              </a:rPr>
              <a:t>	</a:t>
            </a:r>
          </a:p>
          <a:p>
            <a:pPr marL="365760" indent="-283464" fontAlgn="auto">
              <a:spcAft>
                <a:spcPts val="0"/>
              </a:spcAft>
              <a:buFont typeface="Wingdings 2"/>
              <a:buNone/>
              <a:defRPr/>
            </a:pPr>
            <a:endParaRPr lang="en-US" sz="4000" dirty="0">
              <a:ea typeface="+mn-ea"/>
              <a:cs typeface="+mn-cs"/>
            </a:endParaRPr>
          </a:p>
        </p:txBody>
      </p:sp>
      <p:pic>
        <p:nvPicPr>
          <p:cNvPr id="14339" name="Picture 4" descr="uOttawa-logo[1].png"/>
          <p:cNvPicPr>
            <a:picLocks noChangeAspect="1"/>
          </p:cNvPicPr>
          <p:nvPr/>
        </p:nvPicPr>
        <p:blipFill>
          <a:blip r:embed="rId6"/>
          <a:srcRect/>
          <a:stretch>
            <a:fillRect/>
          </a:stretch>
        </p:blipFill>
        <p:spPr bwMode="auto">
          <a:xfrm>
            <a:off x="6700838" y="838200"/>
            <a:ext cx="1528762" cy="619125"/>
          </a:xfrm>
          <a:prstGeom prst="rect">
            <a:avLst/>
          </a:prstGeom>
          <a:noFill/>
          <a:ln w="9525">
            <a:noFill/>
            <a:miter lim="800000"/>
            <a:headEnd/>
            <a:tailEnd/>
          </a:ln>
        </p:spPr>
      </p:pic>
    </p:spTree>
    <p:extLst>
      <p:ext uri="{BB962C8B-B14F-4D97-AF65-F5344CB8AC3E}">
        <p14:creationId xmlns:p14="http://schemas.microsoft.com/office/powerpoint/2010/main" val="13098551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476672"/>
            <a:ext cx="8640960" cy="6048672"/>
          </a:xfrm>
        </p:spPr>
        <p:txBody>
          <a:bodyPr>
            <a:normAutofit/>
          </a:bodyPr>
          <a:lstStyle/>
          <a:p>
            <a:r>
              <a:rPr lang="en-CA" sz="2000" dirty="0" smtClean="0">
                <a:latin typeface="Arial" panose="020B0604020202020204" pitchFamily="34" charset="0"/>
                <a:cs typeface="Arial" panose="020B0604020202020204" pitchFamily="34" charset="0"/>
              </a:rPr>
              <a:t>My talk today places a four-year professional development project for Chinese English teachers that I supervised at the University of Ottawa into a broader context.</a:t>
            </a:r>
          </a:p>
          <a:p>
            <a:r>
              <a:rPr lang="en-CA" sz="2000" dirty="0" smtClean="0">
                <a:latin typeface="Arial" panose="020B0604020202020204" pitchFamily="34" charset="0"/>
                <a:cs typeface="Arial" panose="020B0604020202020204" pitchFamily="34" charset="0"/>
              </a:rPr>
              <a:t>I will outline some of the historic, policy and pedagogical contexts before going into the characteristics of the project, our research procedures and findings from its last year (2018).</a:t>
            </a:r>
          </a:p>
          <a:p>
            <a:r>
              <a:rPr lang="en-CA" sz="2000" dirty="0" smtClean="0">
                <a:latin typeface="Arial" panose="020B0604020202020204" pitchFamily="34" charset="0"/>
                <a:cs typeface="Arial" panose="020B0604020202020204" pitchFamily="34" charset="0"/>
              </a:rPr>
              <a:t>My ultimate goal is to describe the challenges my colleagues and I had as teachers and researchers. </a:t>
            </a:r>
          </a:p>
          <a:p>
            <a:r>
              <a:rPr lang="en-CA" sz="2000" dirty="0" smtClean="0">
                <a:latin typeface="Arial" panose="020B0604020202020204" pitchFamily="34" charset="0"/>
                <a:cs typeface="Arial" panose="020B0604020202020204" pitchFamily="34" charset="0"/>
              </a:rPr>
              <a:t>As I will outline, we believe we were moderately successful in our attempts to conduct our work in ways that challenged colonialism. </a:t>
            </a:r>
          </a:p>
          <a:p>
            <a:r>
              <a:rPr lang="en-CA" sz="2000" dirty="0" smtClean="0">
                <a:latin typeface="Arial" panose="020B0604020202020204" pitchFamily="34" charset="0"/>
                <a:cs typeface="Arial" panose="020B0604020202020204" pitchFamily="34" charset="0"/>
              </a:rPr>
              <a:t>However, we were often frustrated in our work by barriers erected both in China and in our own institution. </a:t>
            </a:r>
          </a:p>
          <a:p>
            <a:pPr marL="0" indent="0">
              <a:buNone/>
            </a:pPr>
            <a:endParaRPr lang="en-CA" dirty="0" smtClean="0"/>
          </a:p>
          <a:p>
            <a:endParaRPr lang="en-CA" dirty="0" smtClean="0"/>
          </a:p>
          <a:p>
            <a:endParaRPr lang="en-CA" dirty="0"/>
          </a:p>
        </p:txBody>
      </p:sp>
    </p:spTree>
    <p:extLst>
      <p:ext uri="{BB962C8B-B14F-4D97-AF65-F5344CB8AC3E}">
        <p14:creationId xmlns:p14="http://schemas.microsoft.com/office/powerpoint/2010/main" val="8849521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8583"/>
            <a:ext cx="8496944" cy="6120680"/>
          </a:xfrm>
        </p:spPr>
        <p:txBody>
          <a:bodyPr/>
          <a:lstStyle/>
          <a:p>
            <a:endParaRPr lang="en-CA" sz="2000" dirty="0" smtClean="0">
              <a:latin typeface="Arial" panose="020B0604020202020204" pitchFamily="34" charset="0"/>
              <a:ea typeface="Calibri"/>
              <a:cs typeface="Arial" panose="020B0604020202020204" pitchFamily="34" charset="0"/>
            </a:endParaRPr>
          </a:p>
          <a:p>
            <a:r>
              <a:rPr lang="en-CA" sz="2000" dirty="0" smtClean="0">
                <a:latin typeface="Arial" panose="020B0604020202020204" pitchFamily="34" charset="0"/>
                <a:ea typeface="Calibri"/>
                <a:cs typeface="Arial" panose="020B0604020202020204" pitchFamily="34" charset="0"/>
              </a:rPr>
              <a:t>The </a:t>
            </a:r>
            <a:r>
              <a:rPr lang="en-CA" sz="2000" dirty="0">
                <a:latin typeface="Arial" panose="020B0604020202020204" pitchFamily="34" charset="0"/>
                <a:ea typeface="Calibri"/>
                <a:cs typeface="Arial" panose="020B0604020202020204" pitchFamily="34" charset="0"/>
              </a:rPr>
              <a:t>English language first came to China with missionaries and traders in the </a:t>
            </a:r>
            <a:r>
              <a:rPr lang="en-CA" sz="2000" dirty="0" smtClean="0">
                <a:latin typeface="Arial" panose="020B0604020202020204" pitchFamily="34" charset="0"/>
                <a:ea typeface="Calibri"/>
                <a:cs typeface="Arial" panose="020B0604020202020204" pitchFamily="34" charset="0"/>
              </a:rPr>
              <a:t>1630s; </a:t>
            </a:r>
          </a:p>
          <a:p>
            <a:r>
              <a:rPr lang="en-CA" sz="2000" dirty="0" smtClean="0">
                <a:latin typeface="Arial" panose="020B0604020202020204" pitchFamily="34" charset="0"/>
                <a:ea typeface="Calibri"/>
                <a:cs typeface="Arial" panose="020B0604020202020204" pitchFamily="34" charset="0"/>
              </a:rPr>
              <a:t>not </a:t>
            </a:r>
            <a:r>
              <a:rPr lang="en-CA" sz="2000" dirty="0">
                <a:latin typeface="Arial" panose="020B0604020202020204" pitchFamily="34" charset="0"/>
                <a:ea typeface="Calibri"/>
                <a:cs typeface="Arial" panose="020B0604020202020204" pitchFamily="34" charset="0"/>
              </a:rPr>
              <a:t>widely taught outside </a:t>
            </a:r>
            <a:r>
              <a:rPr lang="en-CA" sz="2000" dirty="0" smtClean="0">
                <a:latin typeface="Arial" panose="020B0604020202020204" pitchFamily="34" charset="0"/>
                <a:ea typeface="Calibri"/>
                <a:cs typeface="Arial" panose="020B0604020202020204" pitchFamily="34" charset="0"/>
              </a:rPr>
              <a:t>of </a:t>
            </a:r>
            <a:r>
              <a:rPr lang="en-CA" sz="2000" dirty="0">
                <a:latin typeface="Arial" panose="020B0604020202020204" pitchFamily="34" charset="0"/>
                <a:ea typeface="Calibri"/>
                <a:cs typeface="Arial" panose="020B0604020202020204" pitchFamily="34" charset="0"/>
              </a:rPr>
              <a:t>Macau and Hong </a:t>
            </a:r>
            <a:r>
              <a:rPr lang="en-CA" sz="2000" dirty="0" smtClean="0">
                <a:latin typeface="Arial" panose="020B0604020202020204" pitchFamily="34" charset="0"/>
                <a:ea typeface="Calibri"/>
                <a:cs typeface="Arial" panose="020B0604020202020204" pitchFamily="34" charset="0"/>
              </a:rPr>
              <a:t>Kong;</a:t>
            </a:r>
          </a:p>
          <a:p>
            <a:r>
              <a:rPr lang="en-CA" sz="2000" dirty="0" smtClean="0">
                <a:latin typeface="Arial" panose="020B0604020202020204" pitchFamily="34" charset="0"/>
                <a:ea typeface="Calibri"/>
                <a:cs typeface="Arial" panose="020B0604020202020204" pitchFamily="34" charset="0"/>
              </a:rPr>
              <a:t>English </a:t>
            </a:r>
            <a:r>
              <a:rPr lang="en-CA" sz="2000" dirty="0">
                <a:latin typeface="Arial" panose="020B0604020202020204" pitchFamily="34" charset="0"/>
                <a:ea typeface="Calibri"/>
                <a:cs typeface="Arial" panose="020B0604020202020204" pitchFamily="34" charset="0"/>
              </a:rPr>
              <a:t>replaced Russian </a:t>
            </a:r>
            <a:r>
              <a:rPr lang="en-CA" sz="2000" dirty="0" smtClean="0">
                <a:latin typeface="Arial" panose="020B0604020202020204" pitchFamily="34" charset="0"/>
                <a:ea typeface="Calibri"/>
                <a:cs typeface="Arial" panose="020B0604020202020204" pitchFamily="34" charset="0"/>
              </a:rPr>
              <a:t>after </a:t>
            </a:r>
            <a:r>
              <a:rPr lang="en-CA" sz="2000" dirty="0">
                <a:latin typeface="Arial" panose="020B0604020202020204" pitchFamily="34" charset="0"/>
                <a:ea typeface="Calibri"/>
                <a:cs typeface="Arial" panose="020B0604020202020204" pitchFamily="34" charset="0"/>
              </a:rPr>
              <a:t>the Soviet-Sino split in the </a:t>
            </a:r>
            <a:r>
              <a:rPr lang="en-CA" sz="2000" dirty="0" smtClean="0">
                <a:latin typeface="Arial" panose="020B0604020202020204" pitchFamily="34" charset="0"/>
                <a:ea typeface="Calibri"/>
                <a:cs typeface="Arial" panose="020B0604020202020204" pitchFamily="34" charset="0"/>
              </a:rPr>
              <a:t>1950’s;</a:t>
            </a:r>
          </a:p>
          <a:p>
            <a:r>
              <a:rPr lang="en-CA" sz="2000" dirty="0" smtClean="0">
                <a:latin typeface="Arial" panose="020B0604020202020204" pitchFamily="34" charset="0"/>
                <a:ea typeface="Calibri"/>
                <a:cs typeface="Arial" panose="020B0604020202020204" pitchFamily="34" charset="0"/>
              </a:rPr>
              <a:t>Cultural </a:t>
            </a:r>
            <a:r>
              <a:rPr lang="en-CA" sz="2000" dirty="0">
                <a:latin typeface="Arial" panose="020B0604020202020204" pitchFamily="34" charset="0"/>
                <a:ea typeface="Calibri"/>
                <a:cs typeface="Arial" panose="020B0604020202020204" pitchFamily="34" charset="0"/>
              </a:rPr>
              <a:t>Revolution </a:t>
            </a:r>
            <a:r>
              <a:rPr lang="en-CA" sz="2000" dirty="0" smtClean="0">
                <a:latin typeface="Arial" panose="020B0604020202020204" pitchFamily="34" charset="0"/>
                <a:ea typeface="Calibri"/>
                <a:cs typeface="Arial" panose="020B0604020202020204" pitchFamily="34" charset="0"/>
              </a:rPr>
              <a:t>suspended (foreign </a:t>
            </a:r>
            <a:r>
              <a:rPr lang="en-CA" sz="2000" dirty="0">
                <a:latin typeface="Arial" panose="020B0604020202020204" pitchFamily="34" charset="0"/>
                <a:ea typeface="Calibri"/>
                <a:cs typeface="Arial" panose="020B0604020202020204" pitchFamily="34" charset="0"/>
              </a:rPr>
              <a:t>language) </a:t>
            </a:r>
            <a:r>
              <a:rPr lang="en-CA" sz="2000" dirty="0" smtClean="0">
                <a:latin typeface="Arial" panose="020B0604020202020204" pitchFamily="34" charset="0"/>
                <a:ea typeface="Calibri"/>
                <a:cs typeface="Arial" panose="020B0604020202020204" pitchFamily="34" charset="0"/>
              </a:rPr>
              <a:t>instruction; </a:t>
            </a:r>
            <a:endParaRPr lang="en-CA" sz="2000" dirty="0">
              <a:latin typeface="Arial" panose="020B0604020202020204" pitchFamily="34" charset="0"/>
              <a:ea typeface="Calibri"/>
              <a:cs typeface="Arial" panose="020B0604020202020204" pitchFamily="34" charset="0"/>
            </a:endParaRPr>
          </a:p>
          <a:p>
            <a:r>
              <a:rPr lang="en-CA" sz="2000" dirty="0">
                <a:latin typeface="Arial" panose="020B0604020202020204" pitchFamily="34" charset="0"/>
                <a:ea typeface="Calibri"/>
                <a:cs typeface="Arial" panose="020B0604020202020204" pitchFamily="34" charset="0"/>
              </a:rPr>
              <a:t>English </a:t>
            </a:r>
            <a:r>
              <a:rPr lang="en-CA" sz="2000" dirty="0" smtClean="0">
                <a:latin typeface="Arial" panose="020B0604020202020204" pitchFamily="34" charset="0"/>
                <a:ea typeface="Calibri"/>
                <a:cs typeface="Arial" panose="020B0604020202020204" pitchFamily="34" charset="0"/>
              </a:rPr>
              <a:t>education: late 1970’s in accordance Open Door Policy;</a:t>
            </a:r>
          </a:p>
          <a:p>
            <a:r>
              <a:rPr lang="en-CA" sz="2000" dirty="0" smtClean="0">
                <a:latin typeface="Arial" panose="020B0604020202020204" pitchFamily="34" charset="0"/>
                <a:ea typeface="Calibri"/>
                <a:cs typeface="Arial" panose="020B0604020202020204" pitchFamily="34" charset="0"/>
              </a:rPr>
              <a:t>English </a:t>
            </a:r>
            <a:r>
              <a:rPr lang="en-CA" sz="2000" dirty="0">
                <a:latin typeface="Arial" panose="020B0604020202020204" pitchFamily="34" charset="0"/>
                <a:ea typeface="Calibri"/>
                <a:cs typeface="Arial" panose="020B0604020202020204" pitchFamily="34" charset="0"/>
              </a:rPr>
              <a:t>was a major component when the national college entrance examination (the Gaokao) was reintroduced in </a:t>
            </a:r>
            <a:r>
              <a:rPr lang="en-CA" sz="2000" dirty="0" smtClean="0">
                <a:latin typeface="Arial" panose="020B0604020202020204" pitchFamily="34" charset="0"/>
                <a:ea typeface="Calibri"/>
                <a:cs typeface="Arial" panose="020B0604020202020204" pitchFamily="34" charset="0"/>
              </a:rPr>
              <a:t>1977; </a:t>
            </a:r>
          </a:p>
          <a:p>
            <a:r>
              <a:rPr lang="en-CA" sz="2000" dirty="0" smtClean="0">
                <a:latin typeface="Arial" panose="020B0604020202020204" pitchFamily="34" charset="0"/>
                <a:ea typeface="Calibri"/>
                <a:cs typeface="Arial" panose="020B0604020202020204" pitchFamily="34" charset="0"/>
              </a:rPr>
              <a:t>As </a:t>
            </a:r>
            <a:r>
              <a:rPr lang="en-CA" sz="2000" dirty="0">
                <a:latin typeface="Arial" panose="020B0604020202020204" pitchFamily="34" charset="0"/>
                <a:ea typeface="Calibri"/>
                <a:cs typeface="Arial" panose="020B0604020202020204" pitchFamily="34" charset="0"/>
              </a:rPr>
              <a:t>Hu (2002) notes, English proficiency </a:t>
            </a:r>
            <a:r>
              <a:rPr lang="en-CA" sz="2000" dirty="0" smtClean="0">
                <a:latin typeface="Arial" panose="020B0604020202020204" pitchFamily="34" charset="0"/>
                <a:ea typeface="Calibri"/>
                <a:cs typeface="Arial" panose="020B0604020202020204" pitchFamily="34" charset="0"/>
              </a:rPr>
              <a:t>was been seen </a:t>
            </a:r>
            <a:r>
              <a:rPr lang="en-CA" sz="2000" dirty="0">
                <a:latin typeface="Arial" panose="020B0604020202020204" pitchFamily="34" charset="0"/>
                <a:ea typeface="Calibri"/>
                <a:cs typeface="Arial" panose="020B0604020202020204" pitchFamily="34" charset="0"/>
              </a:rPr>
              <a:t>as a key element for the success of joint commercial enterprises with foreign companies and </a:t>
            </a:r>
            <a:r>
              <a:rPr lang="en-CA" sz="2000" dirty="0" smtClean="0">
                <a:latin typeface="Arial" panose="020B0604020202020204" pitchFamily="34" charset="0"/>
                <a:ea typeface="Calibri"/>
                <a:cs typeface="Arial" panose="020B0604020202020204" pitchFamily="34" charset="0"/>
              </a:rPr>
              <a:t>general economic </a:t>
            </a:r>
            <a:r>
              <a:rPr lang="en-CA" sz="2000" dirty="0">
                <a:latin typeface="Arial" panose="020B0604020202020204" pitchFamily="34" charset="0"/>
                <a:ea typeface="Calibri"/>
                <a:cs typeface="Arial" panose="020B0604020202020204" pitchFamily="34" charset="0"/>
              </a:rPr>
              <a:t>growth</a:t>
            </a:r>
            <a:r>
              <a:rPr lang="en-CA" dirty="0">
                <a:latin typeface="Arial"/>
                <a:ea typeface="Calibri"/>
                <a:cs typeface="Times New Roman"/>
              </a:rPr>
              <a:t>. </a:t>
            </a:r>
            <a:endParaRPr lang="en-CA" dirty="0">
              <a:latin typeface="Calibri"/>
              <a:ea typeface="Calibri"/>
              <a:cs typeface="Times New Roman"/>
            </a:endParaRPr>
          </a:p>
          <a:p>
            <a:endParaRPr lang="en-CA" dirty="0"/>
          </a:p>
        </p:txBody>
      </p:sp>
    </p:spTree>
    <p:extLst>
      <p:ext uri="{BB962C8B-B14F-4D97-AF65-F5344CB8AC3E}">
        <p14:creationId xmlns:p14="http://schemas.microsoft.com/office/powerpoint/2010/main" val="10845091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332656"/>
            <a:ext cx="8712968" cy="6120680"/>
          </a:xfrm>
        </p:spPr>
        <p:txBody>
          <a:bodyPr/>
          <a:lstStyle/>
          <a:p>
            <a:r>
              <a:rPr lang="en-CA" sz="2000" dirty="0">
                <a:latin typeface="Arial" panose="020B0604020202020204" pitchFamily="34" charset="0"/>
                <a:cs typeface="Arial" panose="020B0604020202020204" pitchFamily="34" charset="0"/>
              </a:rPr>
              <a:t>Over 200 million Chinese residents have some level of English language proficiency;</a:t>
            </a:r>
          </a:p>
          <a:p>
            <a:r>
              <a:rPr lang="en-CA" sz="2000" dirty="0" smtClean="0">
                <a:latin typeface="Arial" panose="020B0604020202020204" pitchFamily="34" charset="0"/>
                <a:cs typeface="Arial" panose="020B0604020202020204" pitchFamily="34" charset="0"/>
              </a:rPr>
              <a:t>General education: </a:t>
            </a:r>
            <a:r>
              <a:rPr lang="en-CA" sz="2000" dirty="0">
                <a:latin typeface="Arial" panose="020B0604020202020204" pitchFamily="34" charset="0"/>
                <a:cs typeface="Arial" panose="020B0604020202020204" pitchFamily="34" charset="0"/>
              </a:rPr>
              <a:t>mandatory for 6</a:t>
            </a:r>
            <a:r>
              <a:rPr lang="en-CA" sz="2000" dirty="0" smtClean="0">
                <a:latin typeface="Arial" panose="020B0604020202020204" pitchFamily="34" charset="0"/>
                <a:cs typeface="Arial" panose="020B0604020202020204" pitchFamily="34" charset="0"/>
              </a:rPr>
              <a:t> </a:t>
            </a:r>
            <a:r>
              <a:rPr lang="en-CA" sz="2000" dirty="0">
                <a:latin typeface="Arial" panose="020B0604020202020204" pitchFamily="34" charset="0"/>
                <a:cs typeface="Arial" panose="020B0604020202020204" pitchFamily="34" charset="0"/>
              </a:rPr>
              <a:t>years at the primary level and </a:t>
            </a:r>
            <a:r>
              <a:rPr lang="en-CA" sz="2000" dirty="0" smtClean="0">
                <a:latin typeface="Arial" panose="020B0604020202020204" pitchFamily="34" charset="0"/>
                <a:cs typeface="Arial" panose="020B0604020202020204" pitchFamily="34" charset="0"/>
              </a:rPr>
              <a:t>3 </a:t>
            </a:r>
            <a:r>
              <a:rPr lang="en-CA" sz="2000" dirty="0">
                <a:latin typeface="Arial" panose="020B0604020202020204" pitchFamily="34" charset="0"/>
                <a:cs typeface="Arial" panose="020B0604020202020204" pitchFamily="34" charset="0"/>
              </a:rPr>
              <a:t>years at the middle school </a:t>
            </a:r>
            <a:r>
              <a:rPr lang="en-CA" sz="2000" dirty="0" smtClean="0">
                <a:latin typeface="Arial" panose="020B0604020202020204" pitchFamily="34" charset="0"/>
                <a:cs typeface="Arial" panose="020B0604020202020204" pitchFamily="34" charset="0"/>
              </a:rPr>
              <a:t>level; </a:t>
            </a:r>
          </a:p>
          <a:p>
            <a:r>
              <a:rPr lang="en-CA" sz="2000" dirty="0" smtClean="0">
                <a:latin typeface="Arial" panose="020B0604020202020204" pitchFamily="34" charset="0"/>
                <a:cs typeface="Arial" panose="020B0604020202020204" pitchFamily="34" charset="0"/>
              </a:rPr>
              <a:t>Most </a:t>
            </a:r>
            <a:r>
              <a:rPr lang="en-CA" sz="2000" dirty="0">
                <a:latin typeface="Arial" panose="020B0604020202020204" pitchFamily="34" charset="0"/>
                <a:cs typeface="Arial" panose="020B0604020202020204" pitchFamily="34" charset="0"/>
              </a:rPr>
              <a:t>students </a:t>
            </a:r>
            <a:r>
              <a:rPr lang="en-CA" sz="2000" dirty="0" smtClean="0">
                <a:latin typeface="Arial" panose="020B0604020202020204" pitchFamily="34" charset="0"/>
                <a:cs typeface="Arial" panose="020B0604020202020204" pitchFamily="34" charset="0"/>
              </a:rPr>
              <a:t>(esp. in rural China) do </a:t>
            </a:r>
            <a:r>
              <a:rPr lang="en-CA" sz="2000" dirty="0">
                <a:latin typeface="Arial" panose="020B0604020202020204" pitchFamily="34" charset="0"/>
                <a:cs typeface="Arial" panose="020B0604020202020204" pitchFamily="34" charset="0"/>
              </a:rPr>
              <a:t>not </a:t>
            </a:r>
            <a:r>
              <a:rPr lang="en-CA" sz="2000" dirty="0" smtClean="0">
                <a:latin typeface="Arial" panose="020B0604020202020204" pitchFamily="34" charset="0"/>
                <a:cs typeface="Arial" panose="020B0604020202020204" pitchFamily="34" charset="0"/>
              </a:rPr>
              <a:t>go </a:t>
            </a:r>
            <a:r>
              <a:rPr lang="en-CA" sz="2000" dirty="0">
                <a:latin typeface="Arial" panose="020B0604020202020204" pitchFamily="34" charset="0"/>
                <a:cs typeface="Arial" panose="020B0604020202020204" pitchFamily="34" charset="0"/>
              </a:rPr>
              <a:t>to the </a:t>
            </a:r>
            <a:r>
              <a:rPr lang="en-CA" sz="2000" dirty="0" smtClean="0">
                <a:latin typeface="Arial" panose="020B0604020202020204" pitchFamily="34" charset="0"/>
                <a:cs typeface="Arial" panose="020B0604020202020204" pitchFamily="34" charset="0"/>
              </a:rPr>
              <a:t>3 </a:t>
            </a:r>
            <a:r>
              <a:rPr lang="en-CA" sz="2000" dirty="0">
                <a:latin typeface="Arial" panose="020B0604020202020204" pitchFamily="34" charset="0"/>
                <a:cs typeface="Arial" panose="020B0604020202020204" pitchFamily="34" charset="0"/>
              </a:rPr>
              <a:t>year secondary school </a:t>
            </a:r>
            <a:r>
              <a:rPr lang="en-CA" sz="2000" dirty="0" smtClean="0">
                <a:latin typeface="Arial" panose="020B0604020202020204" pitchFamily="34" charset="0"/>
                <a:cs typeface="Arial" panose="020B0604020202020204" pitchFamily="34" charset="0"/>
              </a:rPr>
              <a:t>program; </a:t>
            </a:r>
            <a:endParaRPr lang="en-CA" sz="2000" dirty="0">
              <a:latin typeface="Arial" panose="020B0604020202020204" pitchFamily="34" charset="0"/>
              <a:cs typeface="Arial" panose="020B0604020202020204" pitchFamily="34" charset="0"/>
            </a:endParaRPr>
          </a:p>
          <a:p>
            <a:r>
              <a:rPr lang="en-CA" sz="2000" dirty="0" smtClean="0">
                <a:latin typeface="Arial" panose="020B0604020202020204" pitchFamily="34" charset="0"/>
                <a:cs typeface="Arial" panose="020B0604020202020204" pitchFamily="34" charset="0"/>
              </a:rPr>
              <a:t>In </a:t>
            </a:r>
            <a:r>
              <a:rPr lang="en-CA" sz="2000" dirty="0">
                <a:latin typeface="Arial" panose="020B0604020202020204" pitchFamily="34" charset="0"/>
                <a:cs typeface="Arial" panose="020B0604020202020204" pitchFamily="34" charset="0"/>
              </a:rPr>
              <a:t>most jurisdictions, English </a:t>
            </a:r>
            <a:r>
              <a:rPr lang="en-CA" sz="2000" dirty="0" smtClean="0">
                <a:latin typeface="Arial" panose="020B0604020202020204" pitchFamily="34" charset="0"/>
                <a:cs typeface="Arial" panose="020B0604020202020204" pitchFamily="34" charset="0"/>
              </a:rPr>
              <a:t>has been </a:t>
            </a:r>
            <a:r>
              <a:rPr lang="en-CA" sz="2000" dirty="0">
                <a:latin typeface="Arial" panose="020B0604020202020204" pitchFamily="34" charset="0"/>
                <a:cs typeface="Arial" panose="020B0604020202020204" pitchFamily="34" charset="0"/>
              </a:rPr>
              <a:t>a mandatory subject from grade 3 </a:t>
            </a:r>
            <a:r>
              <a:rPr lang="en-CA" sz="2000" dirty="0" smtClean="0">
                <a:latin typeface="Arial" panose="020B0604020202020204" pitchFamily="34" charset="0"/>
                <a:cs typeface="Arial" panose="020B0604020202020204" pitchFamily="34" charset="0"/>
              </a:rPr>
              <a:t>onwards; </a:t>
            </a:r>
            <a:r>
              <a:rPr lang="en-CA" sz="2000" dirty="0">
                <a:latin typeface="Arial" panose="020B0604020202020204" pitchFamily="34" charset="0"/>
                <a:cs typeface="Arial" panose="020B0604020202020204" pitchFamily="34" charset="0"/>
              </a:rPr>
              <a:t>over 50 million students are studying the language in secondary </a:t>
            </a:r>
            <a:r>
              <a:rPr lang="en-CA" sz="2000" dirty="0" smtClean="0">
                <a:latin typeface="Arial" panose="020B0604020202020204" pitchFamily="34" charset="0"/>
                <a:cs typeface="Arial" panose="020B0604020202020204" pitchFamily="34" charset="0"/>
              </a:rPr>
              <a:t>school;</a:t>
            </a:r>
            <a:endParaRPr lang="en-CA" sz="2000" dirty="0">
              <a:latin typeface="Arial" panose="020B0604020202020204" pitchFamily="34" charset="0"/>
              <a:cs typeface="Arial" panose="020B0604020202020204" pitchFamily="34" charset="0"/>
            </a:endParaRPr>
          </a:p>
          <a:p>
            <a:r>
              <a:rPr lang="en-CA" sz="2000" dirty="0">
                <a:latin typeface="Arial" panose="020B0604020202020204" pitchFamily="34" charset="0"/>
                <a:cs typeface="Arial" panose="020B0604020202020204" pitchFamily="34" charset="0"/>
              </a:rPr>
              <a:t>This way English is viewed is most clearly seen in how national examinations are </a:t>
            </a:r>
            <a:r>
              <a:rPr lang="en-CA" sz="2000" dirty="0" smtClean="0">
                <a:latin typeface="Arial" panose="020B0604020202020204" pitchFamily="34" charset="0"/>
                <a:cs typeface="Arial" panose="020B0604020202020204" pitchFamily="34" charset="0"/>
              </a:rPr>
              <a:t>designed;</a:t>
            </a:r>
          </a:p>
          <a:p>
            <a:r>
              <a:rPr lang="en-CA" sz="2000" dirty="0" smtClean="0">
                <a:latin typeface="Arial" panose="020B0604020202020204" pitchFamily="34" charset="0"/>
                <a:cs typeface="Arial" panose="020B0604020202020204" pitchFamily="34" charset="0"/>
              </a:rPr>
              <a:t>Most </a:t>
            </a:r>
            <a:r>
              <a:rPr lang="en-CA" sz="2000" dirty="0">
                <a:latin typeface="Arial" panose="020B0604020202020204" pitchFamily="34" charset="0"/>
                <a:cs typeface="Arial" panose="020B0604020202020204" pitchFamily="34" charset="0"/>
              </a:rPr>
              <a:t>provinces strongly emphasize writing and reading skills in the Gaokao. The active skills of writing and speaking are fairly negligible. The transmission model of education is also strongly emphasized. </a:t>
            </a:r>
          </a:p>
          <a:p>
            <a:endParaRPr lang="en-CA" dirty="0"/>
          </a:p>
        </p:txBody>
      </p:sp>
    </p:spTree>
    <p:extLst>
      <p:ext uri="{BB962C8B-B14F-4D97-AF65-F5344CB8AC3E}">
        <p14:creationId xmlns:p14="http://schemas.microsoft.com/office/powerpoint/2010/main" val="35941244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476672"/>
            <a:ext cx="8640960" cy="6048672"/>
          </a:xfrm>
        </p:spPr>
        <p:txBody>
          <a:bodyPr>
            <a:normAutofit/>
          </a:bodyPr>
          <a:lstStyle/>
          <a:p>
            <a:r>
              <a:rPr lang="en-CA" sz="2000" dirty="0" smtClean="0">
                <a:latin typeface="Arial" panose="020B0604020202020204" pitchFamily="34" charset="0"/>
                <a:cs typeface="Arial" panose="020B0604020202020204" pitchFamily="34" charset="0"/>
              </a:rPr>
              <a:t>On October 18th, 2017, President </a:t>
            </a:r>
            <a:r>
              <a:rPr lang="en-CA" sz="2000" dirty="0">
                <a:latin typeface="Arial" panose="020B0604020202020204" pitchFamily="34" charset="0"/>
                <a:cs typeface="Arial" panose="020B0604020202020204" pitchFamily="34" charset="0"/>
              </a:rPr>
              <a:t>Xi </a:t>
            </a:r>
            <a:r>
              <a:rPr lang="en-CA" sz="2000" dirty="0" smtClean="0">
                <a:latin typeface="Arial" panose="020B0604020202020204" pitchFamily="34" charset="0"/>
                <a:cs typeface="Arial" panose="020B0604020202020204" pitchFamily="34" charset="0"/>
              </a:rPr>
              <a:t>Jinping </a:t>
            </a:r>
            <a:r>
              <a:rPr lang="en-CA" sz="2000" dirty="0">
                <a:latin typeface="Arial" panose="020B0604020202020204" pitchFamily="34" charset="0"/>
                <a:cs typeface="Arial" panose="020B0604020202020204" pitchFamily="34" charset="0"/>
              </a:rPr>
              <a:t>delivered a major report to the 19th national congress of the Communist Party of </a:t>
            </a:r>
            <a:r>
              <a:rPr lang="en-CA" sz="2000" dirty="0" smtClean="0">
                <a:latin typeface="Arial" panose="020B0604020202020204" pitchFamily="34" charset="0"/>
                <a:cs typeface="Arial" panose="020B0604020202020204" pitchFamily="34" charset="0"/>
              </a:rPr>
              <a:t>China in which </a:t>
            </a:r>
            <a:r>
              <a:rPr lang="en-CA" sz="2000" dirty="0">
                <a:latin typeface="Arial" panose="020B0604020202020204" pitchFamily="34" charset="0"/>
                <a:cs typeface="Arial" panose="020B0604020202020204" pitchFamily="34" charset="0"/>
              </a:rPr>
              <a:t>he laid out the party’s priorities for the next era. </a:t>
            </a:r>
            <a:endParaRPr lang="en-CA" sz="2000" dirty="0" smtClean="0">
              <a:latin typeface="Arial" panose="020B0604020202020204" pitchFamily="34" charset="0"/>
              <a:cs typeface="Arial" panose="020B0604020202020204" pitchFamily="34" charset="0"/>
            </a:endParaRPr>
          </a:p>
          <a:p>
            <a:r>
              <a:rPr lang="en-CA" sz="2000" dirty="0">
                <a:latin typeface="Arial" panose="020B0604020202020204" pitchFamily="34" charset="0"/>
                <a:cs typeface="Arial" panose="020B0604020202020204" pitchFamily="34" charset="0"/>
              </a:rPr>
              <a:t>E</a:t>
            </a:r>
            <a:r>
              <a:rPr lang="en-CA" sz="2000" dirty="0" smtClean="0">
                <a:latin typeface="Arial" panose="020B0604020202020204" pitchFamily="34" charset="0"/>
                <a:cs typeface="Arial" panose="020B0604020202020204" pitchFamily="34" charset="0"/>
              </a:rPr>
              <a:t>ducational reform (key </a:t>
            </a:r>
            <a:r>
              <a:rPr lang="en-CA" sz="2000" dirty="0">
                <a:latin typeface="Arial" panose="020B0604020202020204" pitchFamily="34" charset="0"/>
                <a:cs typeface="Arial" panose="020B0604020202020204" pitchFamily="34" charset="0"/>
              </a:rPr>
              <a:t>for the modernisation of the Chinese economy, social governance and the improvement of the welfare for the overall </a:t>
            </a:r>
            <a:r>
              <a:rPr lang="en-CA" sz="2000" dirty="0" smtClean="0">
                <a:latin typeface="Arial" panose="020B0604020202020204" pitchFamily="34" charset="0"/>
                <a:cs typeface="Arial" panose="020B0604020202020204" pitchFamily="34" charset="0"/>
              </a:rPr>
              <a:t>population);</a:t>
            </a:r>
          </a:p>
          <a:p>
            <a:r>
              <a:rPr lang="en-CA" sz="2000" dirty="0" smtClean="0">
                <a:latin typeface="Arial" panose="020B0604020202020204" pitchFamily="34" charset="0"/>
                <a:cs typeface="Arial" panose="020B0604020202020204" pitchFamily="34" charset="0"/>
              </a:rPr>
              <a:t>“Virtue</a:t>
            </a:r>
            <a:r>
              <a:rPr lang="en-CA" sz="2000" dirty="0">
                <a:latin typeface="Arial" panose="020B0604020202020204" pitchFamily="34" charset="0"/>
                <a:cs typeface="Arial" panose="020B0604020202020204" pitchFamily="34" charset="0"/>
              </a:rPr>
              <a:t>”, vocational and special education, on-line learning, and access to post-secondary and pre-school </a:t>
            </a:r>
            <a:r>
              <a:rPr lang="en-CA" sz="2000" dirty="0" smtClean="0">
                <a:latin typeface="Arial" panose="020B0604020202020204" pitchFamily="34" charset="0"/>
                <a:cs typeface="Arial" panose="020B0604020202020204" pitchFamily="34" charset="0"/>
              </a:rPr>
              <a:t>institutions; </a:t>
            </a:r>
          </a:p>
          <a:p>
            <a:r>
              <a:rPr lang="en-CA" sz="2000" dirty="0">
                <a:latin typeface="Arial" panose="020B0604020202020204" pitchFamily="34" charset="0"/>
                <a:cs typeface="Arial" panose="020B0604020202020204" pitchFamily="34" charset="0"/>
              </a:rPr>
              <a:t>N</a:t>
            </a:r>
            <a:r>
              <a:rPr lang="en-CA" sz="2000" dirty="0" smtClean="0">
                <a:latin typeface="Arial" panose="020B0604020202020204" pitchFamily="34" charset="0"/>
                <a:cs typeface="Arial" panose="020B0604020202020204" pitchFamily="34" charset="0"/>
              </a:rPr>
              <a:t>eed </a:t>
            </a:r>
            <a:r>
              <a:rPr lang="en-CA" sz="2000" dirty="0">
                <a:latin typeface="Arial" panose="020B0604020202020204" pitchFamily="34" charset="0"/>
                <a:cs typeface="Arial" panose="020B0604020202020204" pitchFamily="34" charset="0"/>
              </a:rPr>
              <a:t>to focus on education in </a:t>
            </a:r>
            <a:r>
              <a:rPr lang="en-CA" sz="2000" dirty="0" smtClean="0">
                <a:latin typeface="Arial" panose="020B0604020202020204" pitchFamily="34" charset="0"/>
                <a:cs typeface="Arial" panose="020B0604020202020204" pitchFamily="34" charset="0"/>
              </a:rPr>
              <a:t>rural and multilingual/cultural areas;</a:t>
            </a:r>
          </a:p>
          <a:p>
            <a:r>
              <a:rPr lang="en-CA" sz="2000" dirty="0" smtClean="0">
                <a:latin typeface="Arial" panose="020B0604020202020204" pitchFamily="34" charset="0"/>
                <a:cs typeface="Arial" panose="020B0604020202020204" pitchFamily="34" charset="0"/>
              </a:rPr>
              <a:t>The </a:t>
            </a:r>
            <a:r>
              <a:rPr lang="en-CA" sz="2000" dirty="0">
                <a:latin typeface="Arial" panose="020B0604020202020204" pitchFamily="34" charset="0"/>
                <a:cs typeface="Arial" panose="020B0604020202020204" pitchFamily="34" charset="0"/>
              </a:rPr>
              <a:t>training of teachers in new </a:t>
            </a:r>
            <a:r>
              <a:rPr lang="en-CA" sz="2000" dirty="0" smtClean="0">
                <a:latin typeface="Arial" panose="020B0604020202020204" pitchFamily="34" charset="0"/>
                <a:cs typeface="Arial" panose="020B0604020202020204" pitchFamily="34" charset="0"/>
              </a:rPr>
              <a:t>methods;</a:t>
            </a:r>
          </a:p>
          <a:p>
            <a:r>
              <a:rPr lang="en-CA" sz="2000" dirty="0">
                <a:latin typeface="Arial" panose="020B0604020202020204" pitchFamily="34" charset="0"/>
                <a:cs typeface="Arial" panose="020B0604020202020204" pitchFamily="34" charset="0"/>
              </a:rPr>
              <a:t>A</a:t>
            </a:r>
            <a:r>
              <a:rPr lang="en-CA" sz="2000" dirty="0" smtClean="0">
                <a:latin typeface="Arial" panose="020B0604020202020204" pitchFamily="34" charset="0"/>
                <a:cs typeface="Arial" panose="020B0604020202020204" pitchFamily="34" charset="0"/>
              </a:rPr>
              <a:t>cquisition </a:t>
            </a:r>
            <a:r>
              <a:rPr lang="en-CA" sz="2000" dirty="0">
                <a:latin typeface="Arial" panose="020B0604020202020204" pitchFamily="34" charset="0"/>
                <a:cs typeface="Arial" panose="020B0604020202020204" pitchFamily="34" charset="0"/>
              </a:rPr>
              <a:t>of English language proficiency.</a:t>
            </a:r>
            <a:endParaRPr lang="en-CA" sz="2000" dirty="0" smtClean="0">
              <a:latin typeface="Arial" panose="020B0604020202020204" pitchFamily="34" charset="0"/>
              <a:cs typeface="Arial" panose="020B0604020202020204" pitchFamily="34" charset="0"/>
            </a:endParaRPr>
          </a:p>
          <a:p>
            <a:endParaRPr lang="en-CA" dirty="0" smtClean="0"/>
          </a:p>
          <a:p>
            <a:endParaRPr lang="en-CA" dirty="0"/>
          </a:p>
        </p:txBody>
      </p:sp>
    </p:spTree>
    <p:extLst>
      <p:ext uri="{BB962C8B-B14F-4D97-AF65-F5344CB8AC3E}">
        <p14:creationId xmlns:p14="http://schemas.microsoft.com/office/powerpoint/2010/main" val="14544510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6034" y="188640"/>
            <a:ext cx="8352928" cy="6264696"/>
          </a:xfrm>
        </p:spPr>
        <p:txBody>
          <a:bodyPr>
            <a:normAutofit/>
          </a:bodyPr>
          <a:lstStyle/>
          <a:p>
            <a:endParaRPr lang="en-CA" sz="2000" dirty="0" smtClean="0">
              <a:latin typeface="Arial" panose="020B0604020202020204" pitchFamily="34" charset="0"/>
              <a:cs typeface="Arial" panose="020B0604020202020204" pitchFamily="34" charset="0"/>
            </a:endParaRPr>
          </a:p>
          <a:p>
            <a:r>
              <a:rPr lang="en-CA" sz="2000" dirty="0" smtClean="0">
                <a:latin typeface="Arial" panose="020B0604020202020204" pitchFamily="34" charset="0"/>
                <a:cs typeface="Arial" panose="020B0604020202020204" pitchFamily="34" charset="0"/>
              </a:rPr>
              <a:t>As </a:t>
            </a:r>
            <a:r>
              <a:rPr lang="en-CA" sz="2000" dirty="0">
                <a:latin typeface="Arial" panose="020B0604020202020204" pitchFamily="34" charset="0"/>
                <a:cs typeface="Arial" panose="020B0604020202020204" pitchFamily="34" charset="0"/>
              </a:rPr>
              <a:t>reported by Li Yuan in the New York Times </a:t>
            </a:r>
            <a:r>
              <a:rPr lang="en-CA" sz="2000" dirty="0" smtClean="0">
                <a:latin typeface="Arial" panose="020B0604020202020204" pitchFamily="34" charset="0"/>
                <a:cs typeface="Arial" panose="020B0604020202020204" pitchFamily="34" charset="0"/>
              </a:rPr>
              <a:t>(September 2021), </a:t>
            </a:r>
            <a:r>
              <a:rPr lang="en-CA" sz="2000" dirty="0">
                <a:latin typeface="Arial" panose="020B0604020202020204" pitchFamily="34" charset="0"/>
                <a:cs typeface="Arial" panose="020B0604020202020204" pitchFamily="34" charset="0"/>
              </a:rPr>
              <a:t>there has recently been a major shift in the way Chinese authorities view English. </a:t>
            </a:r>
            <a:endParaRPr lang="en-CA" sz="2000" dirty="0" smtClean="0">
              <a:latin typeface="Arial" panose="020B0604020202020204" pitchFamily="34" charset="0"/>
              <a:cs typeface="Arial" panose="020B0604020202020204" pitchFamily="34" charset="0"/>
            </a:endParaRPr>
          </a:p>
          <a:p>
            <a:pPr lvl="1"/>
            <a:r>
              <a:rPr lang="en-CA" dirty="0" smtClean="0">
                <a:latin typeface="Arial" panose="020B0604020202020204" pitchFamily="34" charset="0"/>
                <a:cs typeface="Arial" panose="020B0604020202020204" pitchFamily="34" charset="0"/>
              </a:rPr>
              <a:t>Overseas </a:t>
            </a:r>
            <a:r>
              <a:rPr lang="en-CA" dirty="0">
                <a:latin typeface="Arial" panose="020B0604020202020204" pitchFamily="34" charset="0"/>
                <a:cs typeface="Arial" panose="020B0604020202020204" pitchFamily="34" charset="0"/>
              </a:rPr>
              <a:t>textbooks have been banned from use in high </a:t>
            </a:r>
            <a:r>
              <a:rPr lang="en-CA" dirty="0" smtClean="0">
                <a:latin typeface="Arial" panose="020B0604020202020204" pitchFamily="34" charset="0"/>
                <a:cs typeface="Arial" panose="020B0604020202020204" pitchFamily="34" charset="0"/>
              </a:rPr>
              <a:t>schools;</a:t>
            </a:r>
          </a:p>
          <a:p>
            <a:pPr lvl="1"/>
            <a:r>
              <a:rPr lang="en-CA" dirty="0" smtClean="0">
                <a:latin typeface="Arial" panose="020B0604020202020204" pitchFamily="34" charset="0"/>
                <a:cs typeface="Arial" panose="020B0604020202020204" pitchFamily="34" charset="0"/>
              </a:rPr>
              <a:t>Significant </a:t>
            </a:r>
            <a:r>
              <a:rPr lang="en-CA" dirty="0">
                <a:latin typeface="Arial" panose="020B0604020202020204" pitchFamily="34" charset="0"/>
                <a:cs typeface="Arial" panose="020B0604020202020204" pitchFamily="34" charset="0"/>
              </a:rPr>
              <a:t>restrictions have been introduced on foreign –owned English after-school tutoring </a:t>
            </a:r>
            <a:r>
              <a:rPr lang="en-CA" dirty="0" smtClean="0">
                <a:latin typeface="Arial" panose="020B0604020202020204" pitchFamily="34" charset="0"/>
                <a:cs typeface="Arial" panose="020B0604020202020204" pitchFamily="34" charset="0"/>
              </a:rPr>
              <a:t>programs; </a:t>
            </a:r>
          </a:p>
          <a:p>
            <a:pPr lvl="1"/>
            <a:r>
              <a:rPr lang="en-CA" dirty="0" smtClean="0">
                <a:latin typeface="Arial" panose="020B0604020202020204" pitchFamily="34" charset="0"/>
                <a:cs typeface="Arial" panose="020B0604020202020204" pitchFamily="34" charset="0"/>
              </a:rPr>
              <a:t>Access </a:t>
            </a:r>
            <a:r>
              <a:rPr lang="en-CA" dirty="0">
                <a:latin typeface="Arial" panose="020B0604020202020204" pitchFamily="34" charset="0"/>
                <a:cs typeface="Arial" panose="020B0604020202020204" pitchFamily="34" charset="0"/>
              </a:rPr>
              <a:t>to original and translated English texts have been discouraged in many universities</a:t>
            </a:r>
            <a:r>
              <a:rPr lang="en-CA" dirty="0" smtClean="0">
                <a:latin typeface="Arial" panose="020B0604020202020204" pitchFamily="34" charset="0"/>
                <a:cs typeface="Arial" panose="020B0604020202020204" pitchFamily="34" charset="0"/>
              </a:rPr>
              <a:t>.</a:t>
            </a:r>
            <a:endParaRPr lang="en-CA" dirty="0">
              <a:latin typeface="Arial" panose="020B0604020202020204" pitchFamily="34" charset="0"/>
              <a:cs typeface="Arial" panose="020B0604020202020204" pitchFamily="34" charset="0"/>
            </a:endParaRPr>
          </a:p>
          <a:p>
            <a:r>
              <a:rPr lang="en-CA" sz="2000" dirty="0">
                <a:latin typeface="Arial" panose="020B0604020202020204" pitchFamily="34" charset="0"/>
                <a:cs typeface="Arial" panose="020B0604020202020204" pitchFamily="34" charset="0"/>
              </a:rPr>
              <a:t>Most significantly, “education authorities in Shanghai, the most cosmopolitan city in the country, last month forbade local elementary schools to hold final exams on the English language</a:t>
            </a:r>
            <a:r>
              <a:rPr lang="en-CA" sz="2000" dirty="0" smtClean="0">
                <a:latin typeface="Arial" panose="020B0604020202020204" pitchFamily="34" charset="0"/>
                <a:cs typeface="Arial" panose="020B0604020202020204" pitchFamily="34" charset="0"/>
              </a:rPr>
              <a:t>”. </a:t>
            </a:r>
          </a:p>
          <a:p>
            <a:r>
              <a:rPr lang="en-CA" sz="2000" dirty="0" smtClean="0">
                <a:latin typeface="Arial" panose="020B0604020202020204" pitchFamily="34" charset="0"/>
                <a:cs typeface="Arial" panose="020B0604020202020204" pitchFamily="34" charset="0"/>
              </a:rPr>
              <a:t>https</a:t>
            </a:r>
            <a:r>
              <a:rPr lang="en-CA" sz="2000" dirty="0">
                <a:latin typeface="Arial" panose="020B0604020202020204" pitchFamily="34" charset="0"/>
                <a:cs typeface="Arial" panose="020B0604020202020204" pitchFamily="34" charset="0"/>
              </a:rPr>
              <a:t>://</a:t>
            </a:r>
            <a:r>
              <a:rPr lang="en-CA" sz="2000" dirty="0" smtClean="0">
                <a:latin typeface="Arial" panose="020B0604020202020204" pitchFamily="34" charset="0"/>
                <a:cs typeface="Arial" panose="020B0604020202020204" pitchFamily="34" charset="0"/>
              </a:rPr>
              <a:t>www.nytimes.com/2021/09/09/business/china-english.html</a:t>
            </a:r>
            <a:endParaRPr lang="en-CA" sz="2000"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2518497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332656"/>
            <a:ext cx="8640959" cy="6120680"/>
          </a:xfrm>
        </p:spPr>
        <p:txBody>
          <a:bodyPr>
            <a:normAutofit/>
          </a:bodyPr>
          <a:lstStyle/>
          <a:p>
            <a:r>
              <a:rPr lang="en-CA" sz="2000" dirty="0">
                <a:latin typeface="Arial" panose="020B0604020202020204" pitchFamily="34" charset="0"/>
                <a:cs typeface="Arial" panose="020B0604020202020204" pitchFamily="34" charset="0"/>
              </a:rPr>
              <a:t>In </a:t>
            </a:r>
            <a:r>
              <a:rPr lang="en-CA" sz="2000" dirty="0" smtClean="0">
                <a:latin typeface="Arial" panose="020B0604020202020204" pitchFamily="34" charset="0"/>
                <a:cs typeface="Arial" panose="020B0604020202020204" pitchFamily="34" charset="0"/>
              </a:rPr>
              <a:t>China</a:t>
            </a:r>
            <a:r>
              <a:rPr lang="en-CA" sz="2000" dirty="0">
                <a:latin typeface="Arial" panose="020B0604020202020204" pitchFamily="34" charset="0"/>
                <a:cs typeface="Arial" panose="020B0604020202020204" pitchFamily="34" charset="0"/>
              </a:rPr>
              <a:t>, English instruction has </a:t>
            </a:r>
            <a:r>
              <a:rPr lang="en-CA" sz="2000" dirty="0" smtClean="0">
                <a:latin typeface="Arial" panose="020B0604020202020204" pitchFamily="34" charset="0"/>
                <a:cs typeface="Arial" panose="020B0604020202020204" pitchFamily="34" charset="0"/>
              </a:rPr>
              <a:t>long been </a:t>
            </a:r>
            <a:r>
              <a:rPr lang="en-CA" sz="2000" dirty="0">
                <a:latin typeface="Arial" panose="020B0604020202020204" pitchFamily="34" charset="0"/>
                <a:cs typeface="Arial" panose="020B0604020202020204" pitchFamily="34" charset="0"/>
              </a:rPr>
              <a:t>dominated by a grammar form-focused pedagogy and the </a:t>
            </a:r>
            <a:r>
              <a:rPr lang="en-CA" sz="2000" dirty="0" smtClean="0">
                <a:latin typeface="Arial" panose="020B0604020202020204" pitchFamily="34" charset="0"/>
                <a:cs typeface="Arial" panose="020B0604020202020204" pitchFamily="34" charset="0"/>
              </a:rPr>
              <a:t>memorization </a:t>
            </a:r>
            <a:r>
              <a:rPr lang="en-CA" sz="2000" dirty="0">
                <a:latin typeface="Arial" panose="020B0604020202020204" pitchFamily="34" charset="0"/>
                <a:cs typeface="Arial" panose="020B0604020202020204" pitchFamily="34" charset="0"/>
              </a:rPr>
              <a:t>of structures provided by the language teacher (Zhang &amp; Li, 2014</a:t>
            </a:r>
            <a:r>
              <a:rPr lang="en-CA" sz="2000" dirty="0" smtClean="0">
                <a:latin typeface="Arial" panose="020B0604020202020204" pitchFamily="34" charset="0"/>
                <a:cs typeface="Arial" panose="020B0604020202020204" pitchFamily="34" charset="0"/>
              </a:rPr>
              <a:t>); </a:t>
            </a:r>
          </a:p>
          <a:p>
            <a:r>
              <a:rPr lang="en-CA" sz="2000" dirty="0" smtClean="0">
                <a:latin typeface="Arial" panose="020B0604020202020204" pitchFamily="34" charset="0"/>
                <a:cs typeface="Arial" panose="020B0604020202020204" pitchFamily="34" charset="0"/>
              </a:rPr>
              <a:t>Mandated educational reform:</a:t>
            </a:r>
          </a:p>
          <a:p>
            <a:r>
              <a:rPr lang="en-CA" sz="2000" dirty="0" smtClean="0">
                <a:latin typeface="Arial" panose="020B0604020202020204" pitchFamily="34" charset="0"/>
                <a:cs typeface="Arial" panose="020B0604020202020204" pitchFamily="34" charset="0"/>
              </a:rPr>
              <a:t>From pedagogy </a:t>
            </a:r>
            <a:r>
              <a:rPr lang="en-CA" sz="2000" dirty="0">
                <a:latin typeface="Arial" panose="020B0604020202020204" pitchFamily="34" charset="0"/>
                <a:cs typeface="Arial" panose="020B0604020202020204" pitchFamily="34" charset="0"/>
              </a:rPr>
              <a:t>based on traditional teaching approaches and transmission of content to </a:t>
            </a:r>
            <a:r>
              <a:rPr lang="en-CA" sz="2000" dirty="0" smtClean="0">
                <a:latin typeface="Arial" panose="020B0604020202020204" pitchFamily="34" charset="0"/>
                <a:cs typeface="Arial" panose="020B0604020202020204" pitchFamily="34" charset="0"/>
              </a:rPr>
              <a:t>student-centred </a:t>
            </a:r>
            <a:r>
              <a:rPr lang="en-CA" sz="2000" dirty="0">
                <a:latin typeface="Arial" panose="020B0604020202020204" pitchFamily="34" charset="0"/>
                <a:cs typeface="Arial" panose="020B0604020202020204" pitchFamily="34" charset="0"/>
              </a:rPr>
              <a:t>approaches based on </a:t>
            </a:r>
            <a:r>
              <a:rPr lang="en-CA" sz="2000" dirty="0" smtClean="0">
                <a:latin typeface="Arial" panose="020B0604020202020204" pitchFamily="34" charset="0"/>
                <a:cs typeface="Arial" panose="020B0604020202020204" pitchFamily="34" charset="0"/>
              </a:rPr>
              <a:t>project </a:t>
            </a:r>
            <a:r>
              <a:rPr lang="en-CA" sz="2000" dirty="0">
                <a:latin typeface="Arial" panose="020B0604020202020204" pitchFamily="34" charset="0"/>
                <a:cs typeface="Arial" panose="020B0604020202020204" pitchFamily="34" charset="0"/>
              </a:rPr>
              <a:t>work and tasks </a:t>
            </a:r>
            <a:r>
              <a:rPr lang="en-CA" sz="2000" dirty="0" smtClean="0">
                <a:latin typeface="Arial" panose="020B0604020202020204" pitchFamily="34" charset="0"/>
                <a:cs typeface="Arial" panose="020B0604020202020204" pitchFamily="34" charset="0"/>
              </a:rPr>
              <a:t>(</a:t>
            </a:r>
            <a:r>
              <a:rPr lang="en-CA" sz="2000" dirty="0">
                <a:latin typeface="Arial" panose="020B0604020202020204" pitchFamily="34" charset="0"/>
                <a:cs typeface="Arial" panose="020B0604020202020204" pitchFamily="34" charset="0"/>
              </a:rPr>
              <a:t>Daguo &amp; Edwards, 2013</a:t>
            </a:r>
            <a:r>
              <a:rPr lang="en-CA" sz="2000" dirty="0" smtClean="0">
                <a:latin typeface="Arial" panose="020B0604020202020204" pitchFamily="34" charset="0"/>
                <a:cs typeface="Arial" panose="020B0604020202020204" pitchFamily="34" charset="0"/>
              </a:rPr>
              <a:t>); </a:t>
            </a:r>
            <a:endParaRPr lang="en-CA" sz="2000" dirty="0">
              <a:latin typeface="Arial" panose="020B0604020202020204" pitchFamily="34" charset="0"/>
              <a:cs typeface="Arial" panose="020B0604020202020204" pitchFamily="34" charset="0"/>
            </a:endParaRPr>
          </a:p>
          <a:p>
            <a:r>
              <a:rPr lang="en-CA" sz="2000" dirty="0" smtClean="0">
                <a:latin typeface="Arial" panose="020B0604020202020204" pitchFamily="34" charset="0"/>
                <a:cs typeface="Arial" panose="020B0604020202020204" pitchFamily="34" charset="0"/>
              </a:rPr>
              <a:t>Daguo </a:t>
            </a:r>
            <a:r>
              <a:rPr lang="en-CA" sz="2000" dirty="0">
                <a:latin typeface="Arial" panose="020B0604020202020204" pitchFamily="34" charset="0"/>
                <a:cs typeface="Arial" panose="020B0604020202020204" pitchFamily="34" charset="0"/>
              </a:rPr>
              <a:t>and Edwards (2013, 2014</a:t>
            </a:r>
            <a:r>
              <a:rPr lang="en-CA" sz="2000" dirty="0" smtClean="0">
                <a:latin typeface="Arial" panose="020B0604020202020204" pitchFamily="34" charset="0"/>
                <a:cs typeface="Arial" panose="020B0604020202020204" pitchFamily="34" charset="0"/>
              </a:rPr>
              <a:t>) </a:t>
            </a:r>
            <a:r>
              <a:rPr lang="en-CA" sz="2000" dirty="0">
                <a:latin typeface="Arial" panose="020B0604020202020204" pitchFamily="34" charset="0"/>
                <a:cs typeface="Arial" panose="020B0604020202020204" pitchFamily="34" charset="0"/>
              </a:rPr>
              <a:t>studied the impact of overseas </a:t>
            </a:r>
            <a:r>
              <a:rPr lang="en-CA" sz="2000" dirty="0" smtClean="0">
                <a:latin typeface="Arial" panose="020B0604020202020204" pitchFamily="34" charset="0"/>
                <a:cs typeface="Arial" panose="020B0604020202020204" pitchFamily="34" charset="0"/>
              </a:rPr>
              <a:t>training:</a:t>
            </a:r>
          </a:p>
          <a:p>
            <a:pPr lvl="1"/>
            <a:r>
              <a:rPr lang="en-CA" dirty="0" smtClean="0">
                <a:latin typeface="Arial" panose="020B0604020202020204" pitchFamily="34" charset="0"/>
                <a:cs typeface="Arial" panose="020B0604020202020204" pitchFamily="34" charset="0"/>
              </a:rPr>
              <a:t>awareness </a:t>
            </a:r>
            <a:r>
              <a:rPr lang="en-CA" dirty="0">
                <a:latin typeface="Arial" panose="020B0604020202020204" pitchFamily="34" charset="0"/>
                <a:cs typeface="Arial" panose="020B0604020202020204" pitchFamily="34" charset="0"/>
              </a:rPr>
              <a:t>of the existence of new teaching </a:t>
            </a:r>
            <a:r>
              <a:rPr lang="en-CA" dirty="0" smtClean="0">
                <a:latin typeface="Arial" panose="020B0604020202020204" pitchFamily="34" charset="0"/>
                <a:cs typeface="Arial" panose="020B0604020202020204" pitchFamily="34" charset="0"/>
              </a:rPr>
              <a:t>methods; </a:t>
            </a:r>
          </a:p>
          <a:p>
            <a:pPr lvl="1"/>
            <a:r>
              <a:rPr lang="en-CA" dirty="0" smtClean="0">
                <a:latin typeface="Arial" panose="020B0604020202020204" pitchFamily="34" charset="0"/>
                <a:cs typeface="Arial" panose="020B0604020202020204" pitchFamily="34" charset="0"/>
              </a:rPr>
              <a:t>sharing </a:t>
            </a:r>
            <a:r>
              <a:rPr lang="en-CA" dirty="0">
                <a:latin typeface="Arial" panose="020B0604020202020204" pitchFamily="34" charset="0"/>
                <a:cs typeface="Arial" panose="020B0604020202020204" pitchFamily="34" charset="0"/>
              </a:rPr>
              <a:t>what they learnt with </a:t>
            </a:r>
            <a:r>
              <a:rPr lang="en-CA" dirty="0" smtClean="0">
                <a:latin typeface="Arial" panose="020B0604020202020204" pitchFamily="34" charset="0"/>
                <a:cs typeface="Arial" panose="020B0604020202020204" pitchFamily="34" charset="0"/>
              </a:rPr>
              <a:t>colleagues;</a:t>
            </a:r>
          </a:p>
          <a:p>
            <a:pPr lvl="1"/>
            <a:r>
              <a:rPr lang="en-CA" dirty="0" smtClean="0">
                <a:latin typeface="Arial" panose="020B0604020202020204" pitchFamily="34" charset="0"/>
                <a:cs typeface="Arial" panose="020B0604020202020204" pitchFamily="34" charset="0"/>
              </a:rPr>
              <a:t>implementation </a:t>
            </a:r>
            <a:r>
              <a:rPr lang="en-CA" dirty="0">
                <a:latin typeface="Arial" panose="020B0604020202020204" pitchFamily="34" charset="0"/>
                <a:cs typeface="Arial" panose="020B0604020202020204" pitchFamily="34" charset="0"/>
              </a:rPr>
              <a:t>of </a:t>
            </a:r>
            <a:r>
              <a:rPr lang="en-CA" dirty="0" smtClean="0">
                <a:latin typeface="Arial" panose="020B0604020202020204" pitchFamily="34" charset="0"/>
                <a:cs typeface="Arial" panose="020B0604020202020204" pitchFamily="34" charset="0"/>
              </a:rPr>
              <a:t>more communicative activities;</a:t>
            </a:r>
          </a:p>
          <a:p>
            <a:pPr lvl="1"/>
            <a:r>
              <a:rPr lang="en-CA" dirty="0" smtClean="0">
                <a:latin typeface="Arial" panose="020B0604020202020204" pitchFamily="34" charset="0"/>
                <a:cs typeface="Arial" panose="020B0604020202020204" pitchFamily="34" charset="0"/>
              </a:rPr>
              <a:t>anxiety over how to change pedagogy.</a:t>
            </a:r>
          </a:p>
          <a:p>
            <a:endParaRPr lang="en-CA" dirty="0"/>
          </a:p>
        </p:txBody>
      </p:sp>
    </p:spTree>
    <p:extLst>
      <p:ext uri="{BB962C8B-B14F-4D97-AF65-F5344CB8AC3E}">
        <p14:creationId xmlns:p14="http://schemas.microsoft.com/office/powerpoint/2010/main" val="35697182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404664"/>
            <a:ext cx="8496944" cy="6048672"/>
          </a:xfrm>
        </p:spPr>
        <p:txBody>
          <a:bodyPr>
            <a:noAutofit/>
          </a:bodyPr>
          <a:lstStyle/>
          <a:p>
            <a:r>
              <a:rPr lang="en-CA" sz="2000" dirty="0">
                <a:latin typeface="Arial" panose="020B0604020202020204" pitchFamily="34" charset="0"/>
                <a:cs typeface="Arial" panose="020B0604020202020204" pitchFamily="34" charset="0"/>
              </a:rPr>
              <a:t>G</a:t>
            </a:r>
            <a:r>
              <a:rPr lang="en-CA" sz="2000" dirty="0" smtClean="0">
                <a:latin typeface="Arial" panose="020B0604020202020204" pitchFamily="34" charset="0"/>
                <a:cs typeface="Arial" panose="020B0604020202020204" pitchFamily="34" charset="0"/>
              </a:rPr>
              <a:t>reat </a:t>
            </a:r>
            <a:r>
              <a:rPr lang="en-CA" sz="2000" dirty="0">
                <a:latin typeface="Arial" panose="020B0604020202020204" pitchFamily="34" charset="0"/>
                <a:cs typeface="Arial" panose="020B0604020202020204" pitchFamily="34" charset="0"/>
              </a:rPr>
              <a:t>variations in how English is examined (and </a:t>
            </a:r>
            <a:r>
              <a:rPr lang="en-CA" sz="2000" dirty="0" smtClean="0">
                <a:latin typeface="Arial" panose="020B0604020202020204" pitchFamily="34" charset="0"/>
                <a:cs typeface="Arial" panose="020B0604020202020204" pitchFamily="34" charset="0"/>
              </a:rPr>
              <a:t>taught);</a:t>
            </a:r>
          </a:p>
          <a:p>
            <a:r>
              <a:rPr lang="en-CA" sz="2000" dirty="0" smtClean="0">
                <a:latin typeface="Arial" panose="020B0604020202020204" pitchFamily="34" charset="0"/>
                <a:cs typeface="Arial" panose="020B0604020202020204" pitchFamily="34" charset="0"/>
              </a:rPr>
              <a:t>Although there is a </a:t>
            </a:r>
            <a:r>
              <a:rPr lang="en-CA" sz="2000" dirty="0">
                <a:latin typeface="Arial" panose="020B0604020202020204" pitchFamily="34" charset="0"/>
                <a:cs typeface="Arial" panose="020B0604020202020204" pitchFamily="34" charset="0"/>
              </a:rPr>
              <a:t>great deal of regional variation in the design of the Gaokao, most provinces (including Yunnan and Gansu) have adopted the national version in which English has been </a:t>
            </a:r>
            <a:r>
              <a:rPr lang="en-CA" sz="2000" dirty="0" smtClean="0">
                <a:latin typeface="Arial" panose="020B0604020202020204" pitchFamily="34" charset="0"/>
                <a:cs typeface="Arial" panose="020B0604020202020204" pitchFamily="34" charset="0"/>
              </a:rPr>
              <a:t>deemphasized;</a:t>
            </a:r>
          </a:p>
          <a:p>
            <a:r>
              <a:rPr lang="en-CA" sz="2000" dirty="0" smtClean="0">
                <a:latin typeface="Arial" panose="020B0604020202020204" pitchFamily="34" charset="0"/>
                <a:cs typeface="Arial" panose="020B0604020202020204" pitchFamily="34" charset="0"/>
              </a:rPr>
              <a:t>Formerly</a:t>
            </a:r>
            <a:r>
              <a:rPr lang="en-CA" sz="2000" dirty="0">
                <a:latin typeface="Arial" panose="020B0604020202020204" pitchFamily="34" charset="0"/>
                <a:cs typeface="Arial" panose="020B0604020202020204" pitchFamily="34" charset="0"/>
              </a:rPr>
              <a:t>, English was accorded equal weight with Mandarin and </a:t>
            </a:r>
            <a:r>
              <a:rPr lang="en-CA" sz="2000" dirty="0" smtClean="0">
                <a:latin typeface="Arial" panose="020B0604020202020204" pitchFamily="34" charset="0"/>
                <a:cs typeface="Arial" panose="020B0604020202020204" pitchFamily="34" charset="0"/>
              </a:rPr>
              <a:t>Math. The English </a:t>
            </a:r>
            <a:r>
              <a:rPr lang="en-CA" sz="2000" dirty="0">
                <a:latin typeface="Arial" panose="020B0604020202020204" pitchFamily="34" charset="0"/>
                <a:cs typeface="Arial" panose="020B0604020202020204" pitchFamily="34" charset="0"/>
              </a:rPr>
              <a:t>component </a:t>
            </a:r>
            <a:r>
              <a:rPr lang="en-CA" sz="2000" dirty="0" smtClean="0">
                <a:latin typeface="Arial" panose="020B0604020202020204" pitchFamily="34" charset="0"/>
                <a:cs typeface="Arial" panose="020B0604020202020204" pitchFamily="34" charset="0"/>
              </a:rPr>
              <a:t>has had </a:t>
            </a:r>
            <a:r>
              <a:rPr lang="en-CA" sz="2000" dirty="0">
                <a:latin typeface="Arial" panose="020B0604020202020204" pitchFamily="34" charset="0"/>
                <a:cs typeface="Arial" panose="020B0604020202020204" pitchFamily="34" charset="0"/>
              </a:rPr>
              <a:t>its weight reduced by a </a:t>
            </a:r>
            <a:r>
              <a:rPr lang="en-CA" sz="2000" dirty="0" smtClean="0">
                <a:latin typeface="Arial" panose="020B0604020202020204" pitchFamily="34" charset="0"/>
                <a:cs typeface="Arial" panose="020B0604020202020204" pitchFamily="34" charset="0"/>
              </a:rPr>
              <a:t>third and can now be taken </a:t>
            </a:r>
            <a:r>
              <a:rPr lang="en-CA" sz="2000" dirty="0">
                <a:latin typeface="Arial" panose="020B0604020202020204" pitchFamily="34" charset="0"/>
                <a:cs typeface="Arial" panose="020B0604020202020204" pitchFamily="34" charset="0"/>
              </a:rPr>
              <a:t>twice a </a:t>
            </a:r>
            <a:r>
              <a:rPr lang="en-CA" sz="2000" dirty="0" smtClean="0">
                <a:latin typeface="Arial" panose="020B0604020202020204" pitchFamily="34" charset="0"/>
                <a:cs typeface="Arial" panose="020B0604020202020204" pitchFamily="34" charset="0"/>
              </a:rPr>
              <a:t>year;</a:t>
            </a:r>
          </a:p>
          <a:p>
            <a:r>
              <a:rPr lang="en-CA" sz="2000" dirty="0" smtClean="0">
                <a:latin typeface="Arial" panose="020B0604020202020204" pitchFamily="34" charset="0"/>
                <a:cs typeface="Arial" panose="020B0604020202020204" pitchFamily="34" charset="0"/>
              </a:rPr>
              <a:t>The </a:t>
            </a:r>
            <a:r>
              <a:rPr lang="en-CA" sz="2000" dirty="0">
                <a:latin typeface="Arial" panose="020B0604020202020204" pitchFamily="34" charset="0"/>
                <a:cs typeface="Arial" panose="020B0604020202020204" pitchFamily="34" charset="0"/>
              </a:rPr>
              <a:t>central government </a:t>
            </a:r>
            <a:r>
              <a:rPr lang="en-CA" sz="2000" dirty="0" smtClean="0">
                <a:latin typeface="Arial" panose="020B0604020202020204" pitchFamily="34" charset="0"/>
                <a:cs typeface="Arial" panose="020B0604020202020204" pitchFamily="34" charset="0"/>
              </a:rPr>
              <a:t>did state that it had hoped </a:t>
            </a:r>
            <a:r>
              <a:rPr lang="en-CA" sz="2000" dirty="0">
                <a:latin typeface="Arial" panose="020B0604020202020204" pitchFamily="34" charset="0"/>
                <a:cs typeface="Arial" panose="020B0604020202020204" pitchFamily="34" charset="0"/>
              </a:rPr>
              <a:t>to be able replace the Gaokao with new college and university entrance criteria by </a:t>
            </a:r>
            <a:r>
              <a:rPr lang="en-CA" sz="2000" dirty="0" smtClean="0">
                <a:latin typeface="Arial" panose="020B0604020202020204" pitchFamily="34" charset="0"/>
                <a:cs typeface="Arial" panose="020B0604020202020204" pitchFamily="34" charset="0"/>
              </a:rPr>
              <a:t>2020 (</a:t>
            </a:r>
            <a:r>
              <a:rPr lang="en-CA" sz="2000" dirty="0" err="1" smtClean="0">
                <a:latin typeface="Arial" panose="020B0604020202020204" pitchFamily="34" charset="0"/>
                <a:cs typeface="Arial" panose="020B0604020202020204" pitchFamily="34" charset="0"/>
              </a:rPr>
              <a:t>Rui</a:t>
            </a:r>
            <a:r>
              <a:rPr lang="en-CA" sz="2000" dirty="0" smtClean="0">
                <a:latin typeface="Arial" panose="020B0604020202020204" pitchFamily="34" charset="0"/>
                <a:cs typeface="Arial" panose="020B0604020202020204" pitchFamily="34" charset="0"/>
              </a:rPr>
              <a:t>, 2014). However, progress has not been that fast. Several </a:t>
            </a:r>
            <a:r>
              <a:rPr lang="en-CA" sz="2000" dirty="0">
                <a:latin typeface="Arial" panose="020B0604020202020204" pitchFamily="34" charset="0"/>
                <a:cs typeface="Arial" panose="020B0604020202020204" pitchFamily="34" charset="0"/>
              </a:rPr>
              <a:t>provinces are experimenting with combinations of decentralised teacher-designed testing, on-line examinations and performance-based </a:t>
            </a:r>
            <a:r>
              <a:rPr lang="en-CA" sz="2000" dirty="0" smtClean="0">
                <a:latin typeface="Arial" panose="020B0604020202020204" pitchFamily="34" charset="0"/>
                <a:cs typeface="Arial" panose="020B0604020202020204" pitchFamily="34" charset="0"/>
              </a:rPr>
              <a:t>assessments; </a:t>
            </a:r>
          </a:p>
          <a:p>
            <a:r>
              <a:rPr lang="en-CA" sz="2000" dirty="0" smtClean="0">
                <a:latin typeface="Arial" panose="020B0604020202020204" pitchFamily="34" charset="0"/>
                <a:cs typeface="Arial" panose="020B0604020202020204" pitchFamily="34" charset="0"/>
              </a:rPr>
              <a:t>Who gets one of the </a:t>
            </a:r>
            <a:r>
              <a:rPr lang="en-CA" sz="2000" dirty="0">
                <a:latin typeface="Arial" panose="020B0604020202020204" pitchFamily="34" charset="0"/>
                <a:cs typeface="Arial" panose="020B0604020202020204" pitchFamily="34" charset="0"/>
              </a:rPr>
              <a:t>220,000 </a:t>
            </a:r>
            <a:r>
              <a:rPr lang="en-CA" sz="2000" dirty="0" smtClean="0">
                <a:latin typeface="Arial" panose="020B0604020202020204" pitchFamily="34" charset="0"/>
                <a:cs typeface="Arial" panose="020B0604020202020204" pitchFamily="34" charset="0"/>
              </a:rPr>
              <a:t>college/university </a:t>
            </a:r>
            <a:r>
              <a:rPr lang="en-CA" sz="2000" dirty="0">
                <a:latin typeface="Arial" panose="020B0604020202020204" pitchFamily="34" charset="0"/>
                <a:cs typeface="Arial" panose="020B0604020202020204" pitchFamily="34" charset="0"/>
              </a:rPr>
              <a:t>seats </a:t>
            </a:r>
            <a:r>
              <a:rPr lang="en-CA" sz="2000" dirty="0" smtClean="0">
                <a:latin typeface="Arial" panose="020B0604020202020204" pitchFamily="34" charset="0"/>
                <a:cs typeface="Arial" panose="020B0604020202020204" pitchFamily="34" charset="0"/>
              </a:rPr>
              <a:t>annually?</a:t>
            </a:r>
          </a:p>
          <a:p>
            <a:pPr marL="0" indent="0">
              <a:buNone/>
            </a:pPr>
            <a:endParaRPr lang="en-CA" sz="20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3023872"/>
      </p:ext>
    </p:extLst>
  </p:cSld>
  <p:clrMapOvr>
    <a:masterClrMapping/>
  </p:clrMapOvr>
  <p:timing>
    <p:tnLst>
      <p:par>
        <p:cTn id="1" dur="indefinite" restart="never" nodeType="tmRoot"/>
      </p:par>
    </p:tnLst>
  </p:timing>
</p:sld>
</file>

<file path=ppt/theme/theme1.xml><?xml version="1.0" encoding="utf-8"?>
<a:theme xmlns:a="http://schemas.openxmlformats.org/drawingml/2006/main" name="Revolution">
  <a:themeElements>
    <a:clrScheme name="Revolution">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Revolution">
      <a:majorFont>
        <a:latin typeface="Trebuchet MS"/>
        <a:ea typeface=""/>
        <a:cs typeface=""/>
        <a:font script="Jpan" typeface="ＭＳ ゴシック"/>
        <a:font script="Hans" typeface="宋体"/>
        <a:font script="Hant" typeface="新細明體"/>
      </a:majorFont>
      <a:minorFont>
        <a:latin typeface="Trebuchet MS"/>
        <a:ea typeface=""/>
        <a:cs typeface=""/>
        <a:font script="Jpan" typeface="ＭＳ ゴシック"/>
        <a:font script="Hans" typeface="宋体"/>
        <a:font script="Hant" typeface="新細明體"/>
      </a:minorFont>
    </a:fontScheme>
    <a:fmtScheme name="Revolutio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Revolution.thmx</Template>
  <TotalTime>1226</TotalTime>
  <Words>3203</Words>
  <Application>Microsoft Office PowerPoint</Application>
  <PresentationFormat>On-screen Show (4:3)</PresentationFormat>
  <Paragraphs>280</Paragraphs>
  <Slides>24</Slides>
  <Notes>22</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24</vt:i4>
      </vt:variant>
    </vt:vector>
  </HeadingPairs>
  <TitlesOfParts>
    <vt:vector size="36" baseType="lpstr">
      <vt:lpstr>ＭＳ Ｐゴシック</vt:lpstr>
      <vt:lpstr>AdvOT1ef757c0</vt:lpstr>
      <vt:lpstr>AdvOT46dcae81</vt:lpstr>
      <vt:lpstr>AdvOT65f8a23b.I</vt:lpstr>
      <vt:lpstr>Arial</vt:lpstr>
      <vt:lpstr>Calibri</vt:lpstr>
      <vt:lpstr>Open Sans</vt:lpstr>
      <vt:lpstr>Times New Roman</vt:lpstr>
      <vt:lpstr>Trebuchet MS</vt:lpstr>
      <vt:lpstr>Verdana</vt:lpstr>
      <vt:lpstr>Wingdings 2</vt:lpstr>
      <vt:lpstr>Revolution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Methodological Problematic 1: Cause-Effect of Program Evaluation Research </vt:lpstr>
      <vt:lpstr>Methodological Problematic 2: Objectivity and Authenticity of Data</vt:lpstr>
      <vt:lpstr>PowerPoint Presentation</vt:lpstr>
      <vt:lpstr>Response-able Methodologies</vt:lpstr>
      <vt:lpstr>Utility of Response-able Methodologies </vt:lpstr>
      <vt:lpstr>PowerPoint Presentation</vt:lpstr>
      <vt:lpstr>PowerPoint Presentation</vt:lpstr>
    </vt:vector>
  </TitlesOfParts>
  <Company>University of Ottawa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Douglas Fleming</dc:creator>
  <cp:lastModifiedBy>Douglas Fleming</cp:lastModifiedBy>
  <cp:revision>129</cp:revision>
  <dcterms:created xsi:type="dcterms:W3CDTF">2010-06-29T19:47:56Z</dcterms:created>
  <dcterms:modified xsi:type="dcterms:W3CDTF">2021-10-27T11:58:54Z</dcterms:modified>
</cp:coreProperties>
</file>